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72" r:id="rId1"/>
  </p:sldMasterIdLst>
  <p:notesMasterIdLst>
    <p:notesMasterId r:id="rId8"/>
  </p:notesMasterIdLst>
  <p:handoutMasterIdLst>
    <p:handoutMasterId r:id="rId9"/>
  </p:handoutMasterIdLst>
  <p:sldIdLst>
    <p:sldId id="1243" r:id="rId2"/>
    <p:sldId id="1292" r:id="rId3"/>
    <p:sldId id="1312" r:id="rId4"/>
    <p:sldId id="1311" r:id="rId5"/>
    <p:sldId id="1313" r:id="rId6"/>
    <p:sldId id="1295" r:id="rId7"/>
  </p:sldIdLst>
  <p:sldSz cx="12192000" cy="6858000"/>
  <p:notesSz cx="6858000" cy="9144000"/>
  <p:embeddedFontLst>
    <p:embeddedFont>
      <p:font typeface="Arial Nova" panose="020B0504020202020204" pitchFamily="34" charset="0"/>
      <p:regular r:id="rId10"/>
      <p:bold r:id="rId11"/>
      <p:italic r:id="rId12"/>
      <p:boldItalic r:id="rId13"/>
    </p:embeddedFont>
    <p:embeddedFont>
      <p:font typeface="Arial Nova Light" panose="020B0304020202020204" pitchFamily="34" charset="0"/>
      <p:regular r:id="rId14"/>
      <p:italic r:id="rId15"/>
    </p:embeddedFont>
    <p:embeddedFont>
      <p:font typeface="Calibri" panose="020F0502020204030204" pitchFamily="34" charset="0"/>
      <p:regular r:id="rId16"/>
      <p:bold r:id="rId17"/>
      <p:italic r:id="rId18"/>
      <p:boldItalic r:id="rId19"/>
    </p:embeddedFont>
    <p:embeddedFont>
      <p:font typeface="Calibri Light" panose="020F0302020204030204" pitchFamily="34" charset="0"/>
      <p:regular r:id="rId20"/>
      <p:italic r:id="rId2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or" initials="DR" lastIdx="1" clrIdx="0">
    <p:extLst>
      <p:ext uri="{19B8F6BF-5375-455C-9EA6-DF929625EA0E}">
        <p15:presenceInfo xmlns:p15="http://schemas.microsoft.com/office/powerpoint/2012/main" userId="Auto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92E5"/>
    <a:srgbClr val="338DCD"/>
    <a:srgbClr val="EAEAEA"/>
    <a:srgbClr val="418FDE"/>
    <a:srgbClr val="FF9900"/>
    <a:srgbClr val="C00000"/>
    <a:srgbClr val="3498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3" autoAdjust="0"/>
    <p:restoredTop sz="88822" autoAdjust="0"/>
  </p:normalViewPr>
  <p:slideViewPr>
    <p:cSldViewPr snapToGrid="0">
      <p:cViewPr varScale="1">
        <p:scale>
          <a:sx n="37" d="100"/>
          <a:sy n="37" d="100"/>
        </p:scale>
        <p:origin x="668" y="18"/>
      </p:cViewPr>
      <p:guideLst/>
    </p:cSldViewPr>
  </p:slideViewPr>
  <p:outlineViewPr>
    <p:cViewPr>
      <p:scale>
        <a:sx n="33" d="100"/>
        <a:sy n="33" d="100"/>
      </p:scale>
      <p:origin x="0" y="-1006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20" d="100"/>
        <a:sy n="20" d="100"/>
      </p:scale>
      <p:origin x="0" y="0"/>
    </p:cViewPr>
  </p:sorterViewPr>
  <p:notesViewPr>
    <p:cSldViewPr snapToGrid="0">
      <p:cViewPr varScale="1">
        <p:scale>
          <a:sx n="64" d="100"/>
          <a:sy n="64" d="100"/>
        </p:scale>
        <p:origin x="3118" y="19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4.fntdata"/><Relationship Id="rId18" Type="http://schemas.openxmlformats.org/officeDocument/2006/relationships/font" Target="fonts/font9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12.fntdata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7.fntdata"/><Relationship Id="rId20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23" Type="http://schemas.openxmlformats.org/officeDocument/2006/relationships/presProps" Target="presProps.xml"/><Relationship Id="rId10" Type="http://schemas.openxmlformats.org/officeDocument/2006/relationships/font" Target="fonts/font1.fntdata"/><Relationship Id="rId19" Type="http://schemas.openxmlformats.org/officeDocument/2006/relationships/font" Target="fonts/font10.fntdata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font" Target="fonts/font5.fntdata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624486F-3E2A-4DB6-A296-A4FBFAE05AF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1EB8189-D97B-45F6-B95F-5586FF53333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27089-408C-42DF-AE5C-04D1A6E53B37}" type="datetimeFigureOut">
              <a:rPr lang="en-US" smtClean="0"/>
              <a:t>09-Sep-21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E6A9216-CC13-49ED-A4CF-42674DF90DC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3433A1-5256-4A10-9DBB-7DD5CF80AC1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C09208-183B-4B05-952C-042F6CF85B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6709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580DC5-4374-4A4E-B893-1DD543F765F2}" type="datetimeFigureOut">
              <a:rPr lang="en-US" smtClean="0"/>
              <a:t>09-Sep-21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100A58-5EEB-4238-B490-5B9507F75E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9412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D621B6-356F-47D9-B746-D2D7C4C740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640" y="1188720"/>
            <a:ext cx="10515600" cy="493776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1E3089-EA30-4A62-AFBC-DBAA978C38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6F44D-5A00-4A36-A23B-7057737FD334}" type="datetimeFigureOut">
              <a:rPr lang="en-US" smtClean="0"/>
              <a:t>09-Sep-21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C6E6AC-892D-42A3-A38F-3F06AE7C48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CCEC51C-E16A-40E3-868B-3AA8EC9A9440}"/>
              </a:ext>
            </a:extLst>
          </p:cNvPr>
          <p:cNvSpPr txBox="1"/>
          <p:nvPr userDrawn="1"/>
        </p:nvSpPr>
        <p:spPr>
          <a:xfrm>
            <a:off x="9249508" y="6153334"/>
            <a:ext cx="27682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 Nova" panose="020B0504020202020204" pitchFamily="34" charset="0"/>
              </a:rPr>
              <a:t>Document FRAV-18-03</a:t>
            </a:r>
          </a:p>
          <a:p>
            <a:r>
              <a:rPr lang="en-US" sz="1200" baseline="0" dirty="0">
                <a:latin typeface="Arial Nova" panose="020B0504020202020204" pitchFamily="34" charset="0"/>
              </a:rPr>
              <a:t>18</a:t>
            </a:r>
            <a:r>
              <a:rPr lang="en-US" sz="1200" baseline="30000" dirty="0">
                <a:latin typeface="Arial Nova" panose="020B0504020202020204" pitchFamily="34" charset="0"/>
              </a:rPr>
              <a:t>th</a:t>
            </a:r>
            <a:r>
              <a:rPr lang="en-US" sz="1200" dirty="0">
                <a:latin typeface="Arial Nova" panose="020B0504020202020204" pitchFamily="34" charset="0"/>
              </a:rPr>
              <a:t> FRAV session, 9 September 2021</a:t>
            </a:r>
          </a:p>
          <a:p>
            <a:r>
              <a:rPr lang="en-US" sz="1200" dirty="0">
                <a:latin typeface="Arial Nova" panose="020B0504020202020204" pitchFamily="34" charset="0"/>
              </a:rPr>
              <a:t>Slide </a:t>
            </a:r>
            <a:fld id="{C7557266-F6ED-4E33-A138-3ACAF7990C1E}" type="slidenum">
              <a:rPr lang="en-US" sz="1200" smtClean="0">
                <a:latin typeface="Arial Nova" panose="020B0504020202020204" pitchFamily="34" charset="0"/>
              </a:rPr>
              <a:t>‹#›</a:t>
            </a:fld>
            <a:endParaRPr lang="en-US" sz="1200" dirty="0">
              <a:latin typeface="Arial Nova" panose="020B05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E3604E1-27D0-4C64-A203-22A46E2D6F61}"/>
              </a:ext>
            </a:extLst>
          </p:cNvPr>
          <p:cNvSpPr/>
          <p:nvPr userDrawn="1"/>
        </p:nvSpPr>
        <p:spPr>
          <a:xfrm>
            <a:off x="1" y="0"/>
            <a:ext cx="8686800" cy="822960"/>
          </a:xfrm>
          <a:prstGeom prst="rect">
            <a:avLst/>
          </a:prstGeom>
          <a:solidFill>
            <a:srgbClr val="5B92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3F82D7FF-186B-4B59-B931-1BAB8591BC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5720"/>
            <a:ext cx="8046720" cy="7315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9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id="{7D289039-C645-4ECB-AAED-279EE9B694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5360" y="0"/>
            <a:ext cx="3644188" cy="822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3669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C1CB41-9834-4A52-A0EA-2D7053BFAC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69D343-81E1-4FE5-9518-D7987EC2CB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3A877E-01A2-43A0-A747-1AFFAEB133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6F44D-5A00-4A36-A23B-7057737FD334}" type="datetimeFigureOut">
              <a:rPr lang="en-US" smtClean="0"/>
              <a:t>09-Sep-21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9AB43F-F2B8-4A09-A7E5-39FF6E006B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D37981-B85C-47CD-825F-6A25AC08CD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5F62D-3CA7-41B5-8C7F-06712F182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0614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F2B88F-3669-4E29-8C7D-BCE05019F6D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111419"/>
            <a:ext cx="5394960" cy="4937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7B89B7-2628-4FF0-9EBC-AB761FD8BA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78880" y="1111419"/>
            <a:ext cx="5394960" cy="4937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90AD3E-353B-426C-BB3E-E96C6D74D2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6F44D-5A00-4A36-A23B-7057737FD334}" type="datetimeFigureOut">
              <a:rPr lang="en-US" smtClean="0"/>
              <a:t>09-Sep-21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DA969E-8982-49B5-9ECE-A7C9DE219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658F71E-8CE6-4050-9F96-CB8DB6834B18}"/>
              </a:ext>
            </a:extLst>
          </p:cNvPr>
          <p:cNvSpPr/>
          <p:nvPr userDrawn="1"/>
        </p:nvSpPr>
        <p:spPr>
          <a:xfrm>
            <a:off x="1" y="0"/>
            <a:ext cx="9009821" cy="731520"/>
          </a:xfrm>
          <a:prstGeom prst="rect">
            <a:avLst/>
          </a:prstGeom>
          <a:solidFill>
            <a:srgbClr val="5B92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pic>
        <p:nvPicPr>
          <p:cNvPr id="12" name="Picture 11" descr="A close up of a logo&#10;&#10;Description automatically generated">
            <a:extLst>
              <a:ext uri="{FF2B5EF4-FFF2-40B4-BE49-F238E27FC236}">
                <a16:creationId xmlns:a16="http://schemas.microsoft.com/office/drawing/2014/main" id="{25717D16-7D2C-4454-9C56-BDA1C062C9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6922" y="0"/>
            <a:ext cx="3239278" cy="731520"/>
          </a:xfrm>
          <a:prstGeom prst="rect">
            <a:avLst/>
          </a:prstGeom>
        </p:spPr>
      </p:pic>
      <p:sp>
        <p:nvSpPr>
          <p:cNvPr id="13" name="Title Placeholder 1">
            <a:extLst>
              <a:ext uri="{FF2B5EF4-FFF2-40B4-BE49-F238E27FC236}">
                <a16:creationId xmlns:a16="http://schemas.microsoft.com/office/drawing/2014/main" id="{02779AAB-9A26-45E2-83CD-F0A827162D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412480" cy="7315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4FFB97F-BC52-45BF-AD64-28E9E5C15291}"/>
              </a:ext>
            </a:extLst>
          </p:cNvPr>
          <p:cNvSpPr txBox="1"/>
          <p:nvPr userDrawn="1"/>
        </p:nvSpPr>
        <p:spPr>
          <a:xfrm>
            <a:off x="9249508" y="6153334"/>
            <a:ext cx="27682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 Nova" panose="020B0504020202020204" pitchFamily="34" charset="0"/>
              </a:rPr>
              <a:t>Document FRAV-18-03</a:t>
            </a:r>
          </a:p>
          <a:p>
            <a:r>
              <a:rPr lang="en-US" sz="1200" baseline="0" dirty="0">
                <a:latin typeface="Arial Nova" panose="020B0504020202020204" pitchFamily="34" charset="0"/>
              </a:rPr>
              <a:t>18</a:t>
            </a:r>
            <a:r>
              <a:rPr lang="en-US" sz="1200" baseline="30000" dirty="0">
                <a:latin typeface="Arial Nova" panose="020B0504020202020204" pitchFamily="34" charset="0"/>
              </a:rPr>
              <a:t>th</a:t>
            </a:r>
            <a:r>
              <a:rPr lang="en-US" sz="1200" dirty="0">
                <a:latin typeface="Arial Nova" panose="020B0504020202020204" pitchFamily="34" charset="0"/>
              </a:rPr>
              <a:t> FRAV session, 9 September 2021</a:t>
            </a:r>
          </a:p>
          <a:p>
            <a:r>
              <a:rPr lang="en-US" sz="1200" dirty="0">
                <a:latin typeface="Arial Nova" panose="020B0504020202020204" pitchFamily="34" charset="0"/>
              </a:rPr>
              <a:t>Slide </a:t>
            </a:r>
            <a:fld id="{C7557266-F6ED-4E33-A138-3ACAF7990C1E}" type="slidenum">
              <a:rPr lang="en-US" sz="1200" smtClean="0">
                <a:latin typeface="Arial Nova" panose="020B0504020202020204" pitchFamily="34" charset="0"/>
              </a:rPr>
              <a:pPr/>
              <a:t>‹#›</a:t>
            </a:fld>
            <a:endParaRPr lang="en-US" sz="1200" dirty="0">
              <a:latin typeface="Arial Nova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453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42A176-716A-45CF-85FE-47E76F4DE8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82880"/>
            <a:ext cx="9052560" cy="54864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B58B19-43A0-4FAC-8FB9-0A6A847D62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5A8996-1566-465C-A199-10F655D186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EFAC37A-AEEC-4163-B4AC-D30F07B29E4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F0E2398-688E-4F58-95D8-0D78875A904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457FCF2-FD61-487E-B6EC-9548F34F00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6F44D-5A00-4A36-A23B-7057737FD334}" type="datetimeFigureOut">
              <a:rPr lang="en-US" smtClean="0"/>
              <a:t>09-Sep-21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9D01FDB-3CE4-42E1-BBF1-F0A72745FE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F3B952-A8DE-4A42-9F02-A048D2BCFF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5F62D-3CA7-41B5-8C7F-06712F182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2744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E9E917-EC43-4C58-8467-CA974415DA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3152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3647494-36E7-4D6B-8D74-BD32D8EECC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6F44D-5A00-4A36-A23B-7057737FD334}" type="datetimeFigureOut">
              <a:rPr lang="en-US" smtClean="0"/>
              <a:t>09-Sep-21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94D4F03-64F0-4CE0-9E30-31BDA0259B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0082B2-84E0-4A92-B51C-6BCE4F7F26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5F62D-3CA7-41B5-8C7F-06712F18255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08472F6-6BF6-4401-951F-04C5D0DED4D3}"/>
              </a:ext>
            </a:extLst>
          </p:cNvPr>
          <p:cNvSpPr txBox="1"/>
          <p:nvPr userDrawn="1"/>
        </p:nvSpPr>
        <p:spPr>
          <a:xfrm>
            <a:off x="9249508" y="6153334"/>
            <a:ext cx="26330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 Nova" panose="020B0504020202020204" pitchFamily="34" charset="0"/>
              </a:rPr>
              <a:t>Document FRAV-10-03</a:t>
            </a:r>
          </a:p>
          <a:p>
            <a:r>
              <a:rPr lang="en-US" sz="1200" baseline="0" dirty="0">
                <a:latin typeface="Arial Nova" panose="020B0504020202020204" pitchFamily="34" charset="0"/>
              </a:rPr>
              <a:t>10</a:t>
            </a:r>
            <a:r>
              <a:rPr lang="en-US" sz="1200" baseline="30000" dirty="0">
                <a:latin typeface="Arial Nova" panose="020B0504020202020204" pitchFamily="34" charset="0"/>
              </a:rPr>
              <a:t>th</a:t>
            </a:r>
            <a:r>
              <a:rPr lang="en-US" sz="1200" dirty="0">
                <a:latin typeface="Arial Nova" panose="020B0504020202020204" pitchFamily="34" charset="0"/>
              </a:rPr>
              <a:t> FRAV session, 27 January 2021</a:t>
            </a:r>
          </a:p>
          <a:p>
            <a:r>
              <a:rPr lang="en-US" sz="1200" dirty="0">
                <a:latin typeface="Arial Nova" panose="020B0504020202020204" pitchFamily="34" charset="0"/>
              </a:rPr>
              <a:t>Slide </a:t>
            </a:r>
            <a:fld id="{C7557266-F6ED-4E33-A138-3ACAF7990C1E}" type="slidenum">
              <a:rPr lang="en-US" sz="1200" smtClean="0">
                <a:latin typeface="Arial Nova" panose="020B0504020202020204" pitchFamily="34" charset="0"/>
              </a:rPr>
              <a:t>‹#›</a:t>
            </a:fld>
            <a:endParaRPr lang="en-US" sz="1200" dirty="0">
              <a:latin typeface="Arial Nova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5130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151B231-221C-4009-A1F0-EA5D48A2F9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6F44D-5A00-4A36-A23B-7057737FD334}" type="datetimeFigureOut">
              <a:rPr lang="en-US" smtClean="0"/>
              <a:t>09-Sep-21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186250E-E437-4409-971C-828AA66AC2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082E94-FC9D-4469-A7AD-9492B7C455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5F62D-3CA7-41B5-8C7F-06712F182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2761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0552B1-0C0D-4F66-8E41-A029B5D430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026570-F4D3-46BA-8C44-9E5ED00FF9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3C128A8-E3AA-463F-A1D1-9230764E53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676D40-4C26-4AC9-A02D-5E408615E5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6F44D-5A00-4A36-A23B-7057737FD334}" type="datetimeFigureOut">
              <a:rPr lang="en-US" smtClean="0"/>
              <a:t>09-Sep-21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806625-2816-400E-A5B1-5207ABCB58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C8E3EC-DEB8-480B-B8BD-CFEE2EF632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5F62D-3CA7-41B5-8C7F-06712F182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7275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2297CC-C5A1-454B-8FA4-0700C27BE4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A6CA676-3CC1-4619-AC5F-4B89FF6F59D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EEBF5F-9A13-4C91-B6E5-0A1CB69687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1A995C-9A40-4826-92E1-2CE1F7FF00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6F44D-5A00-4A36-A23B-7057737FD334}" type="datetimeFigureOut">
              <a:rPr lang="en-US" smtClean="0"/>
              <a:t>09-Sep-21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C8A0E3-4F3A-4D75-8518-E4D0ABD510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D5E77B-E170-4167-87B8-272F191B4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5F62D-3CA7-41B5-8C7F-06712F182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039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8A4F73-29C1-47D9-B073-241E33D1FB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FD5056E-AC77-46E7-ABB6-B7614AC857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F9319E-9262-45E8-A116-45C483D881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851BA-11FC-4616-AE9B-028DDC562103}" type="datetimeFigureOut">
              <a:rPr lang="en-US" smtClean="0"/>
              <a:t>09-Sep-21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FB8DB6-EF8A-4C5B-81B1-5B7E3CE482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C941E8-5676-4093-BC57-3A736C8D1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D5C7A-C2AD-43D5-A256-F5E2C036C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304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5DABE8-125D-4D30-8208-1F3B64AD39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67188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3BE686-85B6-43C8-B15C-230416B008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86F44D-5A00-4A36-A23B-7057737FD334}" type="datetimeFigureOut">
              <a:rPr lang="en-US" smtClean="0"/>
              <a:t>09-Sep-21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C396C2-E8F1-42FA-9765-C3687D8366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24043A-662C-4D5A-B8EC-1F1F914540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D5F62D-3CA7-41B5-8C7F-06712F182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802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Arial Nova Light" panose="020B0304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 Nova" panose="020B0504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 Nova" panose="020B0504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 Nova" panose="020B0504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 Nova" panose="020B0504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 Nova" panose="020B05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CBE1851-2230-47A9-B000-CE9046EA61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468548" cy="6858000"/>
          </a:xfrm>
          <a:prstGeom prst="rect">
            <a:avLst/>
          </a:prstGeom>
          <a:solidFill>
            <a:srgbClr val="4E62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D215A66-D381-403C-BC26-ECC624DFB0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4276" y="803705"/>
            <a:ext cx="4208656" cy="303485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5000" dirty="0">
                <a:solidFill>
                  <a:srgbClr val="FFFFFF"/>
                </a:solidFill>
                <a:latin typeface="Calibri Light" panose="020F0302020204030204"/>
              </a:rPr>
              <a:t>18</a:t>
            </a:r>
            <a:r>
              <a:rPr kumimoji="0" lang="en-US" sz="5000" b="0" i="0" u="none" strike="noStrike" kern="1200" cap="none" spc="0" normalizeH="0" baseline="3000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th</a:t>
            </a:r>
            <a:r>
              <a:rPr kumimoji="0" lang="en-US" sz="5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Session </a:t>
            </a:r>
            <a:br>
              <a:rPr kumimoji="0" lang="en-US" sz="5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</a:br>
            <a:r>
              <a:rPr kumimoji="0" lang="en-US" sz="5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Status Review and Session Orientation</a:t>
            </a:r>
            <a:endParaRPr lang="en-US" sz="50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4B0149ED-7E21-4BE8-82A2-F1670C87A7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8921" y="4013165"/>
            <a:ext cx="4204012" cy="2205732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r"/>
            <a:r>
              <a:rPr lang="en-US" sz="1800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Web Conference</a:t>
            </a:r>
          </a:p>
          <a:p>
            <a:pPr algn="r"/>
            <a:r>
              <a:rPr lang="en-US" sz="1800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9 September 2021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3B93832-6514-44F4-849B-5EE2C8A233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86679" y="3928939"/>
            <a:ext cx="3931920" cy="0"/>
          </a:xfrm>
          <a:prstGeom prst="line">
            <a:avLst/>
          </a:prstGeom>
          <a:ln w="19050">
            <a:solidFill>
              <a:srgbClr val="FFFFFF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6C24D241-15D9-42AB-A53C-5D5C1B50D6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6096000" y="2815296"/>
            <a:ext cx="5459470" cy="122838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71201BF-1F8E-4C5B-8D90-3F5EF7E58311}"/>
              </a:ext>
            </a:extLst>
          </p:cNvPr>
          <p:cNvSpPr txBox="1"/>
          <p:nvPr/>
        </p:nvSpPr>
        <p:spPr>
          <a:xfrm>
            <a:off x="10303299" y="60679"/>
            <a:ext cx="17531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200" dirty="0">
                <a:latin typeface="Arial Nova" panose="020B0504020202020204" pitchFamily="34" charset="0"/>
              </a:rPr>
              <a:t>Document FRAV-18-03</a:t>
            </a:r>
          </a:p>
        </p:txBody>
      </p:sp>
    </p:spTree>
    <p:extLst>
      <p:ext uri="{BB962C8B-B14F-4D97-AF65-F5344CB8AC3E}">
        <p14:creationId xmlns:p14="http://schemas.microsoft.com/office/powerpoint/2010/main" val="2478841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B179BC2-65A5-490C-BFC8-98386B3F9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000" dirty="0"/>
              <a:t>Agenda item 1</a:t>
            </a:r>
            <a:br>
              <a:rPr lang="en-US" dirty="0"/>
            </a:br>
            <a:r>
              <a:rPr lang="en-US" dirty="0"/>
              <a:t>Adoption of the agenda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1D41B0E-3AB2-4E34-979E-3D54480113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597" y="982576"/>
            <a:ext cx="10500551" cy="5120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592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2D668D7-E48F-4DA2-96A9-5CA5DBA806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ova Light" panose="020B0304020202020204" pitchFamily="34" charset="0"/>
                <a:ea typeface="+mj-ea"/>
                <a:cs typeface="+mj-cs"/>
              </a:rPr>
              <a:t>Agenda item 2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ova Light" panose="020B0304020202020204" pitchFamily="34" charset="0"/>
                <a:ea typeface="+mj-ea"/>
                <a:cs typeface="+mj-cs"/>
              </a:rPr>
            </a:br>
            <a:r>
              <a:rPr lang="en-US" dirty="0"/>
              <a:t>FRAV status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D7F1AFD-E7EC-4E00-8311-CFCF1791A655}"/>
              </a:ext>
            </a:extLst>
          </p:cNvPr>
          <p:cNvGrpSpPr/>
          <p:nvPr/>
        </p:nvGrpSpPr>
        <p:grpSpPr>
          <a:xfrm>
            <a:off x="418544" y="1323517"/>
            <a:ext cx="10993120" cy="457200"/>
            <a:chOff x="457200" y="1534160"/>
            <a:chExt cx="10993120" cy="457200"/>
          </a:xfrm>
        </p:grpSpPr>
        <p:sp>
          <p:nvSpPr>
            <p:cNvPr id="6" name="Arrow: Pentagon 5">
              <a:extLst>
                <a:ext uri="{FF2B5EF4-FFF2-40B4-BE49-F238E27FC236}">
                  <a16:creationId xmlns:a16="http://schemas.microsoft.com/office/drawing/2014/main" id="{A83241C4-654D-4FF7-AEC4-C8EBB4132F80}"/>
                </a:ext>
              </a:extLst>
            </p:cNvPr>
            <p:cNvSpPr/>
            <p:nvPr/>
          </p:nvSpPr>
          <p:spPr>
            <a:xfrm>
              <a:off x="457200" y="1534160"/>
              <a:ext cx="2743200" cy="457200"/>
            </a:xfrm>
            <a:prstGeom prst="homePlate">
              <a:avLst/>
            </a:prstGeom>
            <a:solidFill>
              <a:srgbClr val="5B92E5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Diversity of ADS and ODD</a:t>
              </a:r>
            </a:p>
          </p:txBody>
        </p:sp>
        <p:sp>
          <p:nvSpPr>
            <p:cNvPr id="7" name="Arrow: Chevron 6">
              <a:extLst>
                <a:ext uri="{FF2B5EF4-FFF2-40B4-BE49-F238E27FC236}">
                  <a16:creationId xmlns:a16="http://schemas.microsoft.com/office/drawing/2014/main" id="{E1B1775B-DFC8-49B0-B854-B5EA236E58E4}"/>
                </a:ext>
              </a:extLst>
            </p:cNvPr>
            <p:cNvSpPr/>
            <p:nvPr/>
          </p:nvSpPr>
          <p:spPr>
            <a:xfrm>
              <a:off x="3021584" y="1534160"/>
              <a:ext cx="2743200" cy="457200"/>
            </a:xfrm>
            <a:prstGeom prst="chevron">
              <a:avLst/>
            </a:prstGeom>
            <a:solidFill>
              <a:srgbClr val="5B92E5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bg1"/>
                  </a:solidFill>
                </a:rPr>
                <a:t>142 safety proposals</a:t>
              </a:r>
            </a:p>
          </p:txBody>
        </p:sp>
        <p:sp>
          <p:nvSpPr>
            <p:cNvPr id="8" name="Arrow: Chevron 7">
              <a:extLst>
                <a:ext uri="{FF2B5EF4-FFF2-40B4-BE49-F238E27FC236}">
                  <a16:creationId xmlns:a16="http://schemas.microsoft.com/office/drawing/2014/main" id="{AFAE09F3-A7B6-43EA-A0A0-9923C2FB9AE0}"/>
                </a:ext>
              </a:extLst>
            </p:cNvPr>
            <p:cNvSpPr/>
            <p:nvPr/>
          </p:nvSpPr>
          <p:spPr>
            <a:xfrm>
              <a:off x="5585968" y="1534160"/>
              <a:ext cx="2743200" cy="457200"/>
            </a:xfrm>
            <a:prstGeom prst="chevron">
              <a:avLst/>
            </a:prstGeom>
            <a:solidFill>
              <a:srgbClr val="5B92E5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bg1"/>
                  </a:solidFill>
                </a:rPr>
                <a:t>Five “Starting Points”</a:t>
              </a:r>
            </a:p>
          </p:txBody>
        </p:sp>
        <p:sp>
          <p:nvSpPr>
            <p:cNvPr id="9" name="Arrow: Chevron 8">
              <a:extLst>
                <a:ext uri="{FF2B5EF4-FFF2-40B4-BE49-F238E27FC236}">
                  <a16:creationId xmlns:a16="http://schemas.microsoft.com/office/drawing/2014/main" id="{2373C7B5-E858-4201-AF6A-5166690F26E9}"/>
                </a:ext>
              </a:extLst>
            </p:cNvPr>
            <p:cNvSpPr/>
            <p:nvPr/>
          </p:nvSpPr>
          <p:spPr>
            <a:xfrm>
              <a:off x="8150352" y="1534160"/>
              <a:ext cx="2743200" cy="457200"/>
            </a:xfrm>
            <a:prstGeom prst="chevron">
              <a:avLst/>
            </a:prstGeom>
            <a:solidFill>
              <a:srgbClr val="5B92E5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bg1"/>
                  </a:solidFill>
                </a:rPr>
                <a:t>List of “Safety Topics”</a:t>
              </a:r>
            </a:p>
          </p:txBody>
        </p:sp>
        <p:sp>
          <p:nvSpPr>
            <p:cNvPr id="10" name="Arrow: Chevron 9">
              <a:extLst>
                <a:ext uri="{FF2B5EF4-FFF2-40B4-BE49-F238E27FC236}">
                  <a16:creationId xmlns:a16="http://schemas.microsoft.com/office/drawing/2014/main" id="{2CA640E0-B914-40DE-B666-2AD63FCB6660}"/>
                </a:ext>
              </a:extLst>
            </p:cNvPr>
            <p:cNvSpPr/>
            <p:nvPr/>
          </p:nvSpPr>
          <p:spPr>
            <a:xfrm>
              <a:off x="10714736" y="1534160"/>
              <a:ext cx="457200" cy="457200"/>
            </a:xfrm>
            <a:prstGeom prst="chevron">
              <a:avLst/>
            </a:prstGeom>
            <a:solidFill>
              <a:srgbClr val="5B92E5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1" name="Arrow: Chevron 10">
              <a:extLst>
                <a:ext uri="{FF2B5EF4-FFF2-40B4-BE49-F238E27FC236}">
                  <a16:creationId xmlns:a16="http://schemas.microsoft.com/office/drawing/2014/main" id="{A851831D-8A04-49CE-BA05-8C262A3B83DD}"/>
                </a:ext>
              </a:extLst>
            </p:cNvPr>
            <p:cNvSpPr/>
            <p:nvPr/>
          </p:nvSpPr>
          <p:spPr>
            <a:xfrm>
              <a:off x="10993120" y="1534160"/>
              <a:ext cx="457200" cy="457200"/>
            </a:xfrm>
            <a:prstGeom prst="chevron">
              <a:avLst/>
            </a:prstGeom>
            <a:solidFill>
              <a:srgbClr val="5B92E5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05FE743B-7CDC-4B2C-BC8F-A7ECF3C00677}"/>
              </a:ext>
            </a:extLst>
          </p:cNvPr>
          <p:cNvGrpSpPr/>
          <p:nvPr/>
        </p:nvGrpSpPr>
        <p:grpSpPr>
          <a:xfrm>
            <a:off x="418544" y="1870503"/>
            <a:ext cx="10993120" cy="457200"/>
            <a:chOff x="609600" y="1686560"/>
            <a:chExt cx="10993120" cy="457200"/>
          </a:xfrm>
        </p:grpSpPr>
        <p:sp>
          <p:nvSpPr>
            <p:cNvPr id="13" name="Arrow: Chevron 12">
              <a:extLst>
                <a:ext uri="{FF2B5EF4-FFF2-40B4-BE49-F238E27FC236}">
                  <a16:creationId xmlns:a16="http://schemas.microsoft.com/office/drawing/2014/main" id="{7B5807AD-52DE-47B7-BF5A-726C798BD4D1}"/>
                </a:ext>
              </a:extLst>
            </p:cNvPr>
            <p:cNvSpPr/>
            <p:nvPr/>
          </p:nvSpPr>
          <p:spPr>
            <a:xfrm>
              <a:off x="3173984" y="1686560"/>
              <a:ext cx="2743200" cy="457200"/>
            </a:xfrm>
            <a:prstGeom prst="chevron">
              <a:avLst/>
            </a:prstGeom>
            <a:solidFill>
              <a:srgbClr val="5B92E5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bg1"/>
                  </a:solidFill>
                </a:rPr>
                <a:t>Tasks/Objectives</a:t>
              </a:r>
            </a:p>
          </p:txBody>
        </p:sp>
        <p:sp>
          <p:nvSpPr>
            <p:cNvPr id="14" name="Arrow: Chevron 13">
              <a:extLst>
                <a:ext uri="{FF2B5EF4-FFF2-40B4-BE49-F238E27FC236}">
                  <a16:creationId xmlns:a16="http://schemas.microsoft.com/office/drawing/2014/main" id="{97B734B7-5862-4667-8192-45410087E492}"/>
                </a:ext>
              </a:extLst>
            </p:cNvPr>
            <p:cNvSpPr/>
            <p:nvPr/>
          </p:nvSpPr>
          <p:spPr>
            <a:xfrm>
              <a:off x="5738368" y="1686560"/>
              <a:ext cx="2743200" cy="457200"/>
            </a:xfrm>
            <a:prstGeom prst="chevron">
              <a:avLst/>
            </a:prstGeom>
            <a:solidFill>
              <a:srgbClr val="5B92E5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dirty="0">
                  <a:solidFill>
                    <a:schemeClr val="bg1"/>
                  </a:solidFill>
                </a:rPr>
                <a:t>Common Understanding</a:t>
              </a:r>
            </a:p>
          </p:txBody>
        </p:sp>
        <p:sp>
          <p:nvSpPr>
            <p:cNvPr id="15" name="Arrow: Chevron 14">
              <a:extLst>
                <a:ext uri="{FF2B5EF4-FFF2-40B4-BE49-F238E27FC236}">
                  <a16:creationId xmlns:a16="http://schemas.microsoft.com/office/drawing/2014/main" id="{047C9955-3024-494B-8E43-1BDD8F80A990}"/>
                </a:ext>
              </a:extLst>
            </p:cNvPr>
            <p:cNvSpPr/>
            <p:nvPr/>
          </p:nvSpPr>
          <p:spPr>
            <a:xfrm>
              <a:off x="8302752" y="1686560"/>
              <a:ext cx="2743200" cy="457200"/>
            </a:xfrm>
            <a:prstGeom prst="chevron">
              <a:avLst/>
            </a:prstGeom>
            <a:gradFill flip="none" rotWithShape="1">
              <a:gsLst>
                <a:gs pos="0">
                  <a:srgbClr val="5B92E5">
                    <a:tint val="66000"/>
                    <a:satMod val="160000"/>
                  </a:srgbClr>
                </a:gs>
                <a:gs pos="50000">
                  <a:srgbClr val="5B92E5">
                    <a:tint val="44500"/>
                    <a:satMod val="160000"/>
                  </a:srgbClr>
                </a:gs>
                <a:gs pos="100000">
                  <a:srgbClr val="5B92E5">
                    <a:tint val="23500"/>
                    <a:satMod val="160000"/>
                  </a:srgbClr>
                </a:gs>
              </a:gsLst>
              <a:lin ang="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5B92E5"/>
                  </a:solidFill>
                </a:rPr>
                <a:t>Safety Needs</a:t>
              </a:r>
            </a:p>
          </p:txBody>
        </p:sp>
        <p:sp>
          <p:nvSpPr>
            <p:cNvPr id="16" name="Arrow: Chevron 15">
              <a:extLst>
                <a:ext uri="{FF2B5EF4-FFF2-40B4-BE49-F238E27FC236}">
                  <a16:creationId xmlns:a16="http://schemas.microsoft.com/office/drawing/2014/main" id="{378B43CD-CB17-4FB2-83BA-9872DD9A1E82}"/>
                </a:ext>
              </a:extLst>
            </p:cNvPr>
            <p:cNvSpPr/>
            <p:nvPr/>
          </p:nvSpPr>
          <p:spPr>
            <a:xfrm>
              <a:off x="10867136" y="1686560"/>
              <a:ext cx="457200" cy="457200"/>
            </a:xfrm>
            <a:prstGeom prst="chevron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7" name="Arrow: Chevron 16">
              <a:extLst>
                <a:ext uri="{FF2B5EF4-FFF2-40B4-BE49-F238E27FC236}">
                  <a16:creationId xmlns:a16="http://schemas.microsoft.com/office/drawing/2014/main" id="{2AE0FB75-6CB9-4CD4-A4DD-4680ED0FCDAF}"/>
                </a:ext>
              </a:extLst>
            </p:cNvPr>
            <p:cNvSpPr/>
            <p:nvPr/>
          </p:nvSpPr>
          <p:spPr>
            <a:xfrm>
              <a:off x="11145520" y="1686560"/>
              <a:ext cx="457200" cy="457200"/>
            </a:xfrm>
            <a:prstGeom prst="chevron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8" name="Arrow: Chevron 17">
              <a:extLst>
                <a:ext uri="{FF2B5EF4-FFF2-40B4-BE49-F238E27FC236}">
                  <a16:creationId xmlns:a16="http://schemas.microsoft.com/office/drawing/2014/main" id="{8B254100-2107-4F54-85F5-38CEE543B57D}"/>
                </a:ext>
              </a:extLst>
            </p:cNvPr>
            <p:cNvSpPr/>
            <p:nvPr/>
          </p:nvSpPr>
          <p:spPr>
            <a:xfrm>
              <a:off x="609600" y="1686560"/>
              <a:ext cx="2743200" cy="457200"/>
            </a:xfrm>
            <a:prstGeom prst="chevron">
              <a:avLst/>
            </a:prstGeom>
            <a:solidFill>
              <a:srgbClr val="5B92E5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dirty="0">
                  <a:solidFill>
                    <a:schemeClr val="bg1"/>
                  </a:solidFill>
                </a:rPr>
                <a:t>Safety topics review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64F801C2-6955-406C-B557-7C46A7E9B210}"/>
              </a:ext>
            </a:extLst>
          </p:cNvPr>
          <p:cNvGrpSpPr/>
          <p:nvPr/>
        </p:nvGrpSpPr>
        <p:grpSpPr>
          <a:xfrm>
            <a:off x="457200" y="2417489"/>
            <a:ext cx="10436352" cy="457200"/>
            <a:chOff x="609600" y="1686560"/>
            <a:chExt cx="10436352" cy="457200"/>
          </a:xfrm>
        </p:grpSpPr>
        <p:sp>
          <p:nvSpPr>
            <p:cNvPr id="20" name="Arrow: Chevron 19">
              <a:extLst>
                <a:ext uri="{FF2B5EF4-FFF2-40B4-BE49-F238E27FC236}">
                  <a16:creationId xmlns:a16="http://schemas.microsoft.com/office/drawing/2014/main" id="{A52D69E9-C4E4-4678-89F6-1D63B799EE0D}"/>
                </a:ext>
              </a:extLst>
            </p:cNvPr>
            <p:cNvSpPr/>
            <p:nvPr/>
          </p:nvSpPr>
          <p:spPr>
            <a:xfrm>
              <a:off x="3173984" y="1686560"/>
              <a:ext cx="2743200" cy="457200"/>
            </a:xfrm>
            <a:prstGeom prst="chevron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5B92E5"/>
                  </a:solidFill>
                </a:rPr>
                <a:t>Specifications</a:t>
              </a:r>
            </a:p>
          </p:txBody>
        </p:sp>
        <p:sp>
          <p:nvSpPr>
            <p:cNvPr id="21" name="Arrow: Chevron 20">
              <a:extLst>
                <a:ext uri="{FF2B5EF4-FFF2-40B4-BE49-F238E27FC236}">
                  <a16:creationId xmlns:a16="http://schemas.microsoft.com/office/drawing/2014/main" id="{55EAF6EE-9B32-485D-A15C-C70B92916D0D}"/>
                </a:ext>
              </a:extLst>
            </p:cNvPr>
            <p:cNvSpPr/>
            <p:nvPr/>
          </p:nvSpPr>
          <p:spPr>
            <a:xfrm>
              <a:off x="5738368" y="1686560"/>
              <a:ext cx="2743200" cy="457200"/>
            </a:xfrm>
            <a:prstGeom prst="chevron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dirty="0">
                  <a:solidFill>
                    <a:srgbClr val="5B92E5"/>
                  </a:solidFill>
                </a:rPr>
                <a:t>ADS descriptions</a:t>
              </a:r>
            </a:p>
          </p:txBody>
        </p:sp>
        <p:sp>
          <p:nvSpPr>
            <p:cNvPr id="22" name="Arrow: Chevron 21">
              <a:extLst>
                <a:ext uri="{FF2B5EF4-FFF2-40B4-BE49-F238E27FC236}">
                  <a16:creationId xmlns:a16="http://schemas.microsoft.com/office/drawing/2014/main" id="{B77B18D1-D9E3-4BBB-BF4E-CA98D0750541}"/>
                </a:ext>
              </a:extLst>
            </p:cNvPr>
            <p:cNvSpPr/>
            <p:nvPr/>
          </p:nvSpPr>
          <p:spPr>
            <a:xfrm>
              <a:off x="8302752" y="1686560"/>
              <a:ext cx="2743200" cy="457200"/>
            </a:xfrm>
            <a:prstGeom prst="chevron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5B92E5"/>
                  </a:solidFill>
                </a:rPr>
                <a:t>Package Delivery</a:t>
              </a:r>
            </a:p>
          </p:txBody>
        </p:sp>
        <p:sp>
          <p:nvSpPr>
            <p:cNvPr id="23" name="Arrow: Chevron 22">
              <a:extLst>
                <a:ext uri="{FF2B5EF4-FFF2-40B4-BE49-F238E27FC236}">
                  <a16:creationId xmlns:a16="http://schemas.microsoft.com/office/drawing/2014/main" id="{28F46A50-5394-43E2-BA20-DA3331FAB855}"/>
                </a:ext>
              </a:extLst>
            </p:cNvPr>
            <p:cNvSpPr/>
            <p:nvPr/>
          </p:nvSpPr>
          <p:spPr>
            <a:xfrm>
              <a:off x="609600" y="1686560"/>
              <a:ext cx="2743200" cy="457200"/>
            </a:xfrm>
            <a:prstGeom prst="chevron">
              <a:avLst/>
            </a:prstGeom>
            <a:gradFill flip="none" rotWithShape="1">
              <a:gsLst>
                <a:gs pos="0">
                  <a:srgbClr val="5B92E5">
                    <a:tint val="66000"/>
                    <a:satMod val="160000"/>
                  </a:srgbClr>
                </a:gs>
                <a:gs pos="50000">
                  <a:srgbClr val="5B92E5">
                    <a:tint val="44500"/>
                    <a:satMod val="160000"/>
                  </a:srgbClr>
                </a:gs>
                <a:gs pos="100000">
                  <a:srgbClr val="5B92E5">
                    <a:tint val="23500"/>
                    <a:satMod val="160000"/>
                  </a:srgbClr>
                </a:gs>
              </a:gsLst>
              <a:lin ang="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dirty="0">
                  <a:solidFill>
                    <a:srgbClr val="5B92E5"/>
                  </a:solidFill>
                </a:rPr>
                <a:t>General Requirements</a:t>
              </a:r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BD4BBB26-70B2-4CF6-AFCF-9BE1001F77F2}"/>
              </a:ext>
            </a:extLst>
          </p:cNvPr>
          <p:cNvSpPr txBox="1"/>
          <p:nvPr/>
        </p:nvSpPr>
        <p:spPr>
          <a:xfrm>
            <a:off x="457200" y="3520440"/>
            <a:ext cx="2743200" cy="914400"/>
          </a:xfrm>
          <a:prstGeom prst="rect">
            <a:avLst/>
          </a:prstGeom>
          <a:solidFill>
            <a:srgbClr val="5B92E5"/>
          </a:solidFill>
        </p:spPr>
        <p:txBody>
          <a:bodyPr wrap="square" rtlCol="0" anchor="ctr">
            <a:noAutofit/>
          </a:bodyPr>
          <a:lstStyle/>
          <a:p>
            <a:pPr indent="-18288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ADS driving performance</a:t>
            </a:r>
          </a:p>
          <a:p>
            <a:pPr indent="-18288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ADS user roles-based safety</a:t>
            </a:r>
          </a:p>
          <a:p>
            <a:pPr indent="-18288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ORU properties-based safety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C67A4E4-C264-4AF7-8332-AA4AD060E667}"/>
              </a:ext>
            </a:extLst>
          </p:cNvPr>
          <p:cNvSpPr txBox="1"/>
          <p:nvPr/>
        </p:nvSpPr>
        <p:spPr>
          <a:xfrm>
            <a:off x="3299968" y="3562141"/>
            <a:ext cx="7315200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dirty="0"/>
              <a:t>Clarification of safety topics: Derive DDT-relevant safety requirements</a:t>
            </a:r>
          </a:p>
          <a:p>
            <a:r>
              <a:rPr lang="en-US" sz="1600" dirty="0"/>
              <a:t>Driver/User differentiation: Derive safety requirements based on user roles</a:t>
            </a:r>
          </a:p>
          <a:p>
            <a:r>
              <a:rPr lang="en-US" sz="1600" dirty="0"/>
              <a:t>Detectable ORU properties and responses based on functional/behavioral properties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76CD98F-0EFA-4598-9608-F177B50EA01A}"/>
              </a:ext>
            </a:extLst>
          </p:cNvPr>
          <p:cNvSpPr txBox="1"/>
          <p:nvPr/>
        </p:nvSpPr>
        <p:spPr>
          <a:xfrm>
            <a:off x="356191" y="2944065"/>
            <a:ext cx="27774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5B92E5"/>
                </a:solidFill>
              </a:rPr>
              <a:t>GRVA-11: Initial GSR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421E2C9-FE06-45B0-BBDD-1B2CDD2DD988}"/>
              </a:ext>
            </a:extLst>
          </p:cNvPr>
          <p:cNvSpPr txBox="1"/>
          <p:nvPr/>
        </p:nvSpPr>
        <p:spPr>
          <a:xfrm>
            <a:off x="7985869" y="2944064"/>
            <a:ext cx="34257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5B92E5"/>
                </a:solidFill>
              </a:rPr>
              <a:t>GRVA-12: Draft Package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5D6358A-5AED-425A-91CA-89ABB104F851}"/>
              </a:ext>
            </a:extLst>
          </p:cNvPr>
          <p:cNvSpPr txBox="1"/>
          <p:nvPr/>
        </p:nvSpPr>
        <p:spPr>
          <a:xfrm>
            <a:off x="730105" y="4859541"/>
            <a:ext cx="10136370" cy="1077218"/>
          </a:xfrm>
          <a:prstGeom prst="rect">
            <a:avLst/>
          </a:prstGeom>
          <a:noFill/>
          <a:ln w="28575">
            <a:solidFill>
              <a:srgbClr val="338DC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/>
              <a:t>FRAV-VMAD leadership discussions suggest growing need to collaborate and align work</a:t>
            </a:r>
          </a:p>
        </p:txBody>
      </p:sp>
    </p:spTree>
    <p:extLst>
      <p:ext uri="{BB962C8B-B14F-4D97-AF65-F5344CB8AC3E}">
        <p14:creationId xmlns:p14="http://schemas.microsoft.com/office/powerpoint/2010/main" val="23377708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3F9A2E-0BC7-448A-B2F6-A6BD15EB61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640" y="1188720"/>
            <a:ext cx="10515600" cy="5206764"/>
          </a:xfrm>
        </p:spPr>
        <p:txBody>
          <a:bodyPr>
            <a:normAutofit/>
          </a:bodyPr>
          <a:lstStyle/>
          <a:p>
            <a:r>
              <a:rPr lang="en-US" dirty="0"/>
              <a:t>FRAV-18-06 consolidates input from the FRAV workstreams (DDT, ADS Users, ORU)</a:t>
            </a:r>
          </a:p>
          <a:p>
            <a:pPr lvl="1"/>
            <a:r>
              <a:rPr lang="en-US" dirty="0"/>
              <a:t>FRAV-18-09 is the worksheet used to reach consensus on items in FRAV-18-06</a:t>
            </a:r>
          </a:p>
          <a:p>
            <a:r>
              <a:rPr lang="en-US" dirty="0"/>
              <a:t>FRAV-18-08: Update from ADS Users workstream</a:t>
            </a:r>
          </a:p>
          <a:p>
            <a:r>
              <a:rPr lang="en-US" dirty="0"/>
              <a:t>FRAV-18-10: Input from Japan on 17</a:t>
            </a:r>
            <a:r>
              <a:rPr lang="en-US" baseline="30000" dirty="0"/>
              <a:t>th</a:t>
            </a:r>
            <a:r>
              <a:rPr lang="en-US" dirty="0"/>
              <a:t> session discussion of revised safety topics and DDT-relevant general requirements (FRAV-17-06)</a:t>
            </a:r>
          </a:p>
          <a:p>
            <a:r>
              <a:rPr lang="en-US" dirty="0"/>
              <a:t>For GRVA, need to confirm whether stakeholder object to any items in FRAV-18-06</a:t>
            </a:r>
          </a:p>
          <a:p>
            <a:pPr lvl="1"/>
            <a:r>
              <a:rPr lang="en-US" dirty="0"/>
              <a:t>Items are work-in-progress, not final or formal proposals</a:t>
            </a:r>
          </a:p>
          <a:p>
            <a:pPr lvl="1"/>
            <a:r>
              <a:rPr lang="en-US" dirty="0"/>
              <a:t>Items provide basis for linking FRAV and VMAD work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FC60E7C-DB39-446C-8BF1-671D793705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ova Light" panose="020B0304020202020204" pitchFamily="34" charset="0"/>
                <a:ea typeface="+mj-ea"/>
                <a:cs typeface="+mj-cs"/>
              </a:rPr>
              <a:t>Agenda item 3</a:t>
            </a:r>
            <a:b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ova Light" panose="020B0304020202020204" pitchFamily="34" charset="0"/>
                <a:ea typeface="+mj-ea"/>
                <a:cs typeface="+mj-cs"/>
              </a:rPr>
            </a:b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ova Light" panose="020B0304020202020204" pitchFamily="34" charset="0"/>
                <a:ea typeface="+mj-ea"/>
                <a:cs typeface="+mj-cs"/>
              </a:rPr>
              <a:t>General Safety Requirements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97444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3F9A2E-0BC7-448A-B2F6-A6BD15EB61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640" y="1188720"/>
            <a:ext cx="10515600" cy="4675136"/>
          </a:xfrm>
        </p:spPr>
        <p:txBody>
          <a:bodyPr>
            <a:normAutofit/>
          </a:bodyPr>
          <a:lstStyle/>
          <a:p>
            <a:r>
              <a:rPr lang="en-US" dirty="0"/>
              <a:t>FRAV sent FRAV-18-07 to EDR/DSSAD on 2 September</a:t>
            </a:r>
          </a:p>
          <a:p>
            <a:r>
              <a:rPr lang="en-US" dirty="0"/>
              <a:t>Discussion during the last session</a:t>
            </a:r>
          </a:p>
          <a:p>
            <a:pPr lvl="1"/>
            <a:r>
              <a:rPr lang="en-US" dirty="0"/>
              <a:t>Data element examples and their categorization</a:t>
            </a:r>
          </a:p>
          <a:p>
            <a:pPr lvl="2"/>
            <a:r>
              <a:rPr lang="en-US" dirty="0"/>
              <a:t>Review and comment on FRAV-16-13 draft examples</a:t>
            </a:r>
          </a:p>
          <a:p>
            <a:pPr lvl="1"/>
            <a:r>
              <a:rPr lang="en-US" dirty="0"/>
              <a:t>Input to VMAD SG3 and request for feedback</a:t>
            </a:r>
          </a:p>
          <a:p>
            <a:pPr lvl="2"/>
            <a:r>
              <a:rPr lang="en-US" dirty="0"/>
              <a:t>Concept for “flagging” ADS operations/user inputs per FRAV requirements</a:t>
            </a:r>
          </a:p>
          <a:p>
            <a:pPr lvl="1"/>
            <a:r>
              <a:rPr lang="en-US" dirty="0"/>
              <a:t>EDR/DSSAD has lead—Coordination among activities to meet common interests</a:t>
            </a:r>
          </a:p>
          <a:p>
            <a:r>
              <a:rPr lang="en-US" dirty="0"/>
              <a:t>Next steps?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FC60E7C-DB39-446C-8BF1-671D793705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ova Light" panose="020B0304020202020204" pitchFamily="34" charset="0"/>
                <a:ea typeface="+mj-ea"/>
                <a:cs typeface="+mj-cs"/>
              </a:rPr>
              <a:t>Agenda item 4</a:t>
            </a:r>
            <a:b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ova Light" panose="020B0304020202020204" pitchFamily="34" charset="0"/>
                <a:ea typeface="+mj-ea"/>
                <a:cs typeface="+mj-cs"/>
              </a:rPr>
            </a:b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ova Light" panose="020B0304020202020204" pitchFamily="34" charset="0"/>
                <a:ea typeface="+mj-ea"/>
                <a:cs typeface="+mj-cs"/>
              </a:rPr>
              <a:t>ADS Data Collection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34151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BA305ED-A71E-40AE-AAA8-FE6227C870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640" y="1188720"/>
            <a:ext cx="10515600" cy="4531596"/>
          </a:xfrm>
        </p:spPr>
        <p:txBody>
          <a:bodyPr>
            <a:normAutofit/>
          </a:bodyPr>
          <a:lstStyle/>
          <a:p>
            <a:r>
              <a:rPr lang="en-US" dirty="0"/>
              <a:t>FRAV-19 (16 September)</a:t>
            </a:r>
          </a:p>
          <a:p>
            <a:pPr lvl="1"/>
            <a:r>
              <a:rPr lang="en-US" dirty="0"/>
              <a:t>Approval of FRAV submission to GRVA</a:t>
            </a:r>
          </a:p>
          <a:p>
            <a:pPr lvl="1"/>
            <a:r>
              <a:rPr lang="en-US" dirty="0"/>
              <a:t>Status and </a:t>
            </a:r>
            <a:r>
              <a:rPr lang="en-US" u="sng" dirty="0"/>
              <a:t>expectations</a:t>
            </a:r>
            <a:r>
              <a:rPr lang="en-US" dirty="0"/>
              <a:t> </a:t>
            </a:r>
            <a:r>
              <a:rPr lang="en-US" sz="1600" dirty="0"/>
              <a:t>(GRVA will report to November WP.29)</a:t>
            </a:r>
            <a:endParaRPr lang="en-US" sz="1600" u="sng" dirty="0"/>
          </a:p>
          <a:p>
            <a:r>
              <a:rPr lang="en-US" dirty="0"/>
              <a:t>GRVA-11: 27 September-1 October</a:t>
            </a:r>
          </a:p>
          <a:p>
            <a:r>
              <a:rPr lang="en-US" dirty="0"/>
              <a:t>Four months to prepare submission to GRVA-12 </a:t>
            </a:r>
            <a:r>
              <a:rPr lang="en-US" sz="1600" dirty="0"/>
              <a:t>(February 2022)</a:t>
            </a:r>
          </a:p>
          <a:p>
            <a:pPr lvl="1"/>
            <a:r>
              <a:rPr lang="en-US" dirty="0"/>
              <a:t>[Session 20: 14 October]</a:t>
            </a:r>
          </a:p>
          <a:p>
            <a:pPr lvl="1"/>
            <a:r>
              <a:rPr lang="en-US" dirty="0"/>
              <a:t>[Session 21: 17-18 November]</a:t>
            </a:r>
          </a:p>
          <a:p>
            <a:pPr lvl="1"/>
            <a:r>
              <a:rPr lang="en-US" dirty="0"/>
              <a:t>[Session 22: 15-16 December]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8C035B6-B23B-4334-929F-B57524436C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000" dirty="0"/>
              <a:t>Agenda item 5</a:t>
            </a:r>
            <a:br>
              <a:rPr lang="en-US" dirty="0"/>
            </a:br>
            <a:r>
              <a:rPr lang="en-US" dirty="0"/>
              <a:t>Outlook for next steps </a:t>
            </a:r>
            <a:r>
              <a:rPr lang="en-US" sz="2200" dirty="0"/>
              <a:t>(thru 2021)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1FB6559-B245-4792-A1D2-269850500FD9}"/>
              </a:ext>
            </a:extLst>
          </p:cNvPr>
          <p:cNvSpPr txBox="1"/>
          <p:nvPr/>
        </p:nvSpPr>
        <p:spPr>
          <a:xfrm>
            <a:off x="2179480" y="5181707"/>
            <a:ext cx="714567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/>
              <a:t>Draft package by February 2022</a:t>
            </a:r>
          </a:p>
          <a:p>
            <a:pPr algn="ctr"/>
            <a:r>
              <a:rPr lang="en-US" sz="3200" b="1" dirty="0"/>
              <a:t>Are we on task?  Any course corrections?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FB774BB2-4849-4536-980E-ABDEDD4E6459}"/>
              </a:ext>
            </a:extLst>
          </p:cNvPr>
          <p:cNvGrpSpPr/>
          <p:nvPr/>
        </p:nvGrpSpPr>
        <p:grpSpPr>
          <a:xfrm>
            <a:off x="687345" y="4695928"/>
            <a:ext cx="10436352" cy="457200"/>
            <a:chOff x="609600" y="1686560"/>
            <a:chExt cx="10436352" cy="457200"/>
          </a:xfrm>
        </p:grpSpPr>
        <p:sp>
          <p:nvSpPr>
            <p:cNvPr id="7" name="Arrow: Chevron 6">
              <a:extLst>
                <a:ext uri="{FF2B5EF4-FFF2-40B4-BE49-F238E27FC236}">
                  <a16:creationId xmlns:a16="http://schemas.microsoft.com/office/drawing/2014/main" id="{12DCDE51-8EFE-49E7-9EA9-2F39AC045C12}"/>
                </a:ext>
              </a:extLst>
            </p:cNvPr>
            <p:cNvSpPr/>
            <p:nvPr/>
          </p:nvSpPr>
          <p:spPr>
            <a:xfrm>
              <a:off x="3173984" y="1686560"/>
              <a:ext cx="2743200" cy="457200"/>
            </a:xfrm>
            <a:prstGeom prst="chevron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5B92E5"/>
                  </a:solidFill>
                </a:rPr>
                <a:t>Specifications</a:t>
              </a:r>
            </a:p>
          </p:txBody>
        </p:sp>
        <p:sp>
          <p:nvSpPr>
            <p:cNvPr id="8" name="Arrow: Chevron 7">
              <a:extLst>
                <a:ext uri="{FF2B5EF4-FFF2-40B4-BE49-F238E27FC236}">
                  <a16:creationId xmlns:a16="http://schemas.microsoft.com/office/drawing/2014/main" id="{1769170F-D145-4D76-92DF-D5224DCB7C16}"/>
                </a:ext>
              </a:extLst>
            </p:cNvPr>
            <p:cNvSpPr/>
            <p:nvPr/>
          </p:nvSpPr>
          <p:spPr>
            <a:xfrm>
              <a:off x="5738368" y="1686560"/>
              <a:ext cx="2743200" cy="457200"/>
            </a:xfrm>
            <a:prstGeom prst="chevron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dirty="0">
                  <a:solidFill>
                    <a:srgbClr val="5B92E5"/>
                  </a:solidFill>
                </a:rPr>
                <a:t>ADS descriptions</a:t>
              </a:r>
            </a:p>
          </p:txBody>
        </p:sp>
        <p:sp>
          <p:nvSpPr>
            <p:cNvPr id="9" name="Arrow: Chevron 8">
              <a:extLst>
                <a:ext uri="{FF2B5EF4-FFF2-40B4-BE49-F238E27FC236}">
                  <a16:creationId xmlns:a16="http://schemas.microsoft.com/office/drawing/2014/main" id="{174AB961-146A-4821-96FB-EE97EE16C11C}"/>
                </a:ext>
              </a:extLst>
            </p:cNvPr>
            <p:cNvSpPr/>
            <p:nvPr/>
          </p:nvSpPr>
          <p:spPr>
            <a:xfrm>
              <a:off x="8302752" y="1686560"/>
              <a:ext cx="2743200" cy="457200"/>
            </a:xfrm>
            <a:prstGeom prst="chevron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5B92E5"/>
                  </a:solidFill>
                </a:rPr>
                <a:t>Package Delivery</a:t>
              </a:r>
            </a:p>
          </p:txBody>
        </p:sp>
        <p:sp>
          <p:nvSpPr>
            <p:cNvPr id="10" name="Arrow: Chevron 9">
              <a:extLst>
                <a:ext uri="{FF2B5EF4-FFF2-40B4-BE49-F238E27FC236}">
                  <a16:creationId xmlns:a16="http://schemas.microsoft.com/office/drawing/2014/main" id="{18E2133B-C7B4-4720-AF48-2F3569F76E31}"/>
                </a:ext>
              </a:extLst>
            </p:cNvPr>
            <p:cNvSpPr/>
            <p:nvPr/>
          </p:nvSpPr>
          <p:spPr>
            <a:xfrm>
              <a:off x="609600" y="1686560"/>
              <a:ext cx="2743200" cy="457200"/>
            </a:xfrm>
            <a:prstGeom prst="chevron">
              <a:avLst/>
            </a:prstGeom>
            <a:gradFill flip="none" rotWithShape="1">
              <a:gsLst>
                <a:gs pos="0">
                  <a:srgbClr val="5B92E5">
                    <a:tint val="66000"/>
                    <a:satMod val="160000"/>
                  </a:srgbClr>
                </a:gs>
                <a:gs pos="50000">
                  <a:srgbClr val="5B92E5">
                    <a:tint val="44500"/>
                    <a:satMod val="160000"/>
                  </a:srgbClr>
                </a:gs>
                <a:gs pos="100000">
                  <a:srgbClr val="5B92E5">
                    <a:tint val="23500"/>
                    <a:satMod val="160000"/>
                  </a:srgbClr>
                </a:gs>
              </a:gsLst>
              <a:lin ang="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dirty="0">
                  <a:solidFill>
                    <a:srgbClr val="5B92E5"/>
                  </a:solidFill>
                </a:rPr>
                <a:t>General Requirements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289510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2021</TotalTime>
  <Words>385</Words>
  <Application>Microsoft Office PowerPoint</Application>
  <PresentationFormat>Widescreen</PresentationFormat>
  <Paragraphs>59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Calibri Light</vt:lpstr>
      <vt:lpstr>Calibri</vt:lpstr>
      <vt:lpstr>Arial Nova</vt:lpstr>
      <vt:lpstr>Arial</vt:lpstr>
      <vt:lpstr>Arial Nova Light</vt:lpstr>
      <vt:lpstr>Office Theme</vt:lpstr>
      <vt:lpstr>18th Session  Status Review and Session Orientation</vt:lpstr>
      <vt:lpstr>Agenda item 1 Adoption of the agenda</vt:lpstr>
      <vt:lpstr>Agenda item 2 FRAV status</vt:lpstr>
      <vt:lpstr>Agenda item 3 General Safety Requirements</vt:lpstr>
      <vt:lpstr>Agenda item 4 ADS Data Collection</vt:lpstr>
      <vt:lpstr>Agenda item 5 Outlook for next steps (thru 2021)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12th Session  Status Review and Session Orientation</dc:title>
  <dc:creator>John Creamer</dc:creator>
  <cp:lastModifiedBy>John Creamer</cp:lastModifiedBy>
  <cp:revision>58</cp:revision>
  <dcterms:created xsi:type="dcterms:W3CDTF">2021-04-04T08:35:33Z</dcterms:created>
  <dcterms:modified xsi:type="dcterms:W3CDTF">2021-09-09T13:14:37Z</dcterms:modified>
</cp:coreProperties>
</file>