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2" r:id="rId5"/>
  </p:sldMasterIdLst>
  <p:notesMasterIdLst>
    <p:notesMasterId r:id="rId12"/>
  </p:notesMasterIdLst>
  <p:handoutMasterIdLst>
    <p:handoutMasterId r:id="rId13"/>
  </p:handoutMasterIdLst>
  <p:sldIdLst>
    <p:sldId id="269" r:id="rId6"/>
    <p:sldId id="288" r:id="rId7"/>
    <p:sldId id="312" r:id="rId8"/>
    <p:sldId id="310" r:id="rId9"/>
    <p:sldId id="260" r:id="rId10"/>
    <p:sldId id="259" r:id="rId11"/>
  </p:sldIdLst>
  <p:sldSz cx="12188825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3888">
          <p15:clr>
            <a:srgbClr val="A4A3A4"/>
          </p15:clr>
        </p15:guide>
        <p15:guide id="5" orient="horz" pos="3072">
          <p15:clr>
            <a:srgbClr val="A4A3A4"/>
          </p15:clr>
        </p15:guide>
        <p15:guide id="6" orient="horz" pos="432">
          <p15:clr>
            <a:srgbClr val="A4A3A4"/>
          </p15:clr>
        </p15:guide>
        <p15:guide id="7" orient="horz" pos="3648">
          <p15:clr>
            <a:srgbClr val="A4A3A4"/>
          </p15:clr>
        </p15:guide>
        <p15:guide id="8" pos="3839">
          <p15:clr>
            <a:srgbClr val="A4A3A4"/>
          </p15:clr>
        </p15:guide>
        <p15:guide id="9" pos="767">
          <p15:clr>
            <a:srgbClr val="A4A3A4"/>
          </p15:clr>
        </p15:guide>
        <p15:guide id="10" pos="6911">
          <p15:clr>
            <a:srgbClr val="A4A3A4"/>
          </p15:clr>
        </p15:guide>
        <p15:guide id="11" pos="5711">
          <p15:clr>
            <a:srgbClr val="A4A3A4"/>
          </p15:clr>
        </p15:guide>
        <p15:guide id="12" pos="7247">
          <p15:clr>
            <a:srgbClr val="A4A3A4"/>
          </p15:clr>
        </p15:guide>
        <p15:guide id="13" pos="3695">
          <p15:clr>
            <a:srgbClr val="A4A3A4"/>
          </p15:clr>
        </p15:guide>
        <p15:guide id="14" pos="431">
          <p15:clr>
            <a:srgbClr val="A4A3A4"/>
          </p15:clr>
        </p15:guide>
        <p15:guide id="15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ekwold, Peter" initials="SP" lastIdx="2" clrIdx="0">
    <p:extLst>
      <p:ext uri="{19B8F6BF-5375-455C-9EA6-DF929625EA0E}">
        <p15:presenceInfo xmlns:p15="http://schemas.microsoft.com/office/powerpoint/2012/main" userId="S::STRIEKWP@rdw.nl::d06c85f8-7716-49cd-a7f4-c99dd338f7b6" providerId="AD"/>
      </p:ext>
    </p:extLst>
  </p:cmAuthor>
  <p:cmAuthor id="2" name="Striekwold, Peter" initials="SP [2]" lastIdx="10" clrIdx="1">
    <p:extLst>
      <p:ext uri="{19B8F6BF-5375-455C-9EA6-DF929625EA0E}">
        <p15:presenceInfo xmlns:p15="http://schemas.microsoft.com/office/powerpoint/2012/main" userId="S-1-5-21-4018625-230058506-1990678075-17288" providerId="AD"/>
      </p:ext>
    </p:extLst>
  </p:cmAuthor>
  <p:cmAuthor id="3" name="T O" initials="TO" lastIdx="13" clrIdx="2">
    <p:extLst>
      <p:ext uri="{19B8F6BF-5375-455C-9EA6-DF929625EA0E}">
        <p15:presenceInfo xmlns:p15="http://schemas.microsoft.com/office/powerpoint/2012/main" userId="a5532a6117c5ea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65F"/>
    <a:srgbClr val="348CDC"/>
    <a:srgbClr val="00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2AAEB5-730D-4E15-BB78-CDCF093F3815}" v="1" dt="2021-09-09T12:41:09.933"/>
  </p1510:revLst>
</p1510:revInfo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6" autoAdjust="0"/>
    <p:restoredTop sz="72370" autoAdjust="0"/>
  </p:normalViewPr>
  <p:slideViewPr>
    <p:cSldViewPr>
      <p:cViewPr varScale="1">
        <p:scale>
          <a:sx n="73" d="100"/>
          <a:sy n="73" d="100"/>
        </p:scale>
        <p:origin x="570" y="78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9/14/2021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9/14/2021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12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0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3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9/14/2021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9/14/2021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5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9/14/2021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2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8051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760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244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1586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58717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5895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759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50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9/14/2021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66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5927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2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9/14/2021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9/14/2021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5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9/14/2021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105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9/14/2021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6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9/14/2021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8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9/14/2021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98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9/14/2021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4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9/14/2021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68453-9462-4365-95EE-159D44B73E3E}" type="datetimeFigureOut">
              <a:rPr kumimoji="1" lang="ja-JP" altLang="en-US" smtClean="0"/>
              <a:t>2021/9/14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50F6A-9763-4058-BB83-9CD2EBC851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774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kumimoji="1"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kumimoji="1"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609600"/>
            <a:ext cx="11201400" cy="2233874"/>
          </a:xfrm>
        </p:spPr>
        <p:txBody>
          <a:bodyPr>
            <a:normAutofit/>
          </a:bodyPr>
          <a:lstStyle/>
          <a:p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20</a:t>
            </a:r>
            <a:r>
              <a:rPr lang="en-CA" altLang="en-US" sz="3600" b="1" cap="none" baseline="30000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th</a:t>
            </a: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 Informal Working Group on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 Web-conference 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4212" y="2797955"/>
            <a:ext cx="11277600" cy="1700893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Working Party on Automated/Autonomous and Connected Vehicles (GRVA)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September 14&amp;15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2021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WebEx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908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5727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23412" y="228600"/>
            <a:ext cx="2057400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000" smtClean="0">
                <a:latin typeface="Arial" panose="020B0604020202020204" pitchFamily="34" charset="0"/>
                <a:cs typeface="Arial" panose="020B0604020202020204" pitchFamily="34" charset="0"/>
              </a:rPr>
              <a:t>VMAD-20-11</a:t>
            </a:r>
            <a:endParaRPr kumimoji="1" lang="ja-JP" altLang="en-US" sz="2000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644537"/>
            <a:ext cx="108966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To provide a status update on the work of the Validation Methods for Automated Driving (VMAD) Informal Working Group (IWG). </a:t>
            </a:r>
          </a:p>
          <a:p>
            <a:pPr marL="388620" lvl="0" indent="-3429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Specifically the following:</a:t>
            </a:r>
            <a:endParaRPr lang="en-US" sz="2800" dirty="0"/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altLang="ja-JP" sz="2800" dirty="0">
                <a:latin typeface="Helvetica" panose="020B0604020202020204" pitchFamily="34" charset="0"/>
                <a:cs typeface="Helvetica" panose="020B0604020202020204" pitchFamily="34" charset="0"/>
              </a:rPr>
              <a:t>Update from Subgroup leaders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Debrief coordination meeting FRAV/VMAD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Next steps of Master Document</a:t>
            </a:r>
          </a:p>
          <a:p>
            <a:pPr marL="960120" lvl="1" indent="-457200">
              <a:buFont typeface="Courier New" panose="02070309020205020404" pitchFamily="49" charset="0"/>
              <a:buChar char="o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Proposal for report to GRVA September 27-October 1</a:t>
            </a:r>
          </a:p>
          <a:p>
            <a:pPr marL="845820" lvl="1" indent="-3429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4582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5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Updated chapters Master Document from SG leaders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644537"/>
            <a:ext cx="10896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lvl="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 lvl="0"/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SG leaders will now provide updates on the following:</a:t>
            </a:r>
            <a:b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800" dirty="0"/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Work accomplished by the SGs since last VMAD including proposed revision to the Master Document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General status update on work towards the 2nd iteration of the NATM for VMAD 21 in October including:</a:t>
            </a:r>
          </a:p>
          <a:p>
            <a:pPr marL="1417320" lvl="2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work to address outstanding issues</a:t>
            </a:r>
          </a:p>
          <a:p>
            <a:pPr marL="1417320" lvl="2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evaluation of NATM for the motorway use-case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Unresolved issues for consideration by VMAD members</a:t>
            </a:r>
          </a:p>
          <a:p>
            <a:pPr marL="960120" lvl="1" indent="-457200">
              <a:buFont typeface="Wingdings" panose="05000000000000000000" pitchFamily="2" charset="2"/>
              <a:buChar char="§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Upcoming SG meetings planned from now to the end of October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4582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08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sz="4400" b="1" u="sng" cap="none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Debrief coordination meeting FRAV/VMAD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371012" y="518733"/>
            <a:ext cx="2645639" cy="9215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2" y="1828800"/>
            <a:ext cx="10896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co-chairs continue to meet regularly to facilitate the accomplishment of their respective deliverables.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co-chairs extended the joint meeting to SG leaders and FRAV Stream leaders.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FRAV and VMAD agreed to select a few concrete test cases to work on collaboratively to develop a better synchronization between our two groups.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Co-chairs will continue to update the VMAD members on the progress of the joint meeting.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The next two-slide-presentation is an example from SG1 (used as a basis for discussion with FRAV)</a:t>
            </a:r>
          </a:p>
        </p:txBody>
      </p:sp>
    </p:spTree>
    <p:extLst>
      <p:ext uri="{BB962C8B-B14F-4D97-AF65-F5344CB8AC3E}">
        <p14:creationId xmlns:p14="http://schemas.microsoft.com/office/powerpoint/2010/main" val="133472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4365258-16B3-4B57-9AD2-947565AF1809}"/>
              </a:ext>
            </a:extLst>
          </p:cNvPr>
          <p:cNvSpPr/>
          <p:nvPr/>
        </p:nvSpPr>
        <p:spPr>
          <a:xfrm>
            <a:off x="2443198" y="35720"/>
            <a:ext cx="7434387" cy="58026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659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FRAV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1954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SG1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71E3B94E-5746-42A2-8CE2-00538B7902FA}"/>
              </a:ext>
            </a:extLst>
          </p:cNvPr>
          <p:cNvCxnSpPr>
            <a:cxnSpLocks/>
          </p:cNvCxnSpPr>
          <p:nvPr/>
        </p:nvCxnSpPr>
        <p:spPr>
          <a:xfrm>
            <a:off x="2443198" y="427731"/>
            <a:ext cx="743438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38E5121-21F8-4F11-8C60-70651435CE8C}"/>
              </a:ext>
            </a:extLst>
          </p:cNvPr>
          <p:cNvCxnSpPr>
            <a:cxnSpLocks/>
          </p:cNvCxnSpPr>
          <p:nvPr/>
        </p:nvCxnSpPr>
        <p:spPr>
          <a:xfrm>
            <a:off x="5867644" y="35720"/>
            <a:ext cx="0" cy="580260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042" y="1326282"/>
            <a:ext cx="3017563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General safety requirements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59685" y="1326282"/>
            <a:ext cx="195921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Cover Functional Scenarios for Motorway use-case under NATM MD Annex2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4941F05B-5052-4666-9B2F-EE75EA5B9981}"/>
              </a:ext>
            </a:extLst>
          </p:cNvPr>
          <p:cNvSpPr txBox="1"/>
          <p:nvPr/>
        </p:nvSpPr>
        <p:spPr>
          <a:xfrm>
            <a:off x="3799761" y="1530327"/>
            <a:ext cx="1079931" cy="2153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7088" y="549510"/>
            <a:ext cx="3910884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Having the major target aligned</a:t>
            </a:r>
          </a:p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Each group has been ‘digging through the tunnel’</a:t>
            </a:r>
            <a:endParaRPr kumimoji="1" lang="ja-JP" altLang="en-US" sz="14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C9D660A-B780-487E-B9AD-01F930A49513}"/>
              </a:ext>
            </a:extLst>
          </p:cNvPr>
          <p:cNvSpPr txBox="1"/>
          <p:nvPr/>
        </p:nvSpPr>
        <p:spPr>
          <a:xfrm>
            <a:off x="7808537" y="1530326"/>
            <a:ext cx="733797" cy="3445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3961" y="1783348"/>
            <a:ext cx="432205" cy="171846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0730" y="3259029"/>
            <a:ext cx="2756532" cy="83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For each Functional Scenario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describe </a:t>
            </a:r>
            <a:r>
              <a:rPr kumimoji="1" lang="en-US" altLang="ja-JP" sz="1200" b="1" u="sng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expected roles of the ADS</a:t>
            </a:r>
          </a:p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(or translate Detailed Safety Requirement for each Functional Scenario)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4202" y="3505352"/>
            <a:ext cx="209486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198" y="4613103"/>
            <a:ext cx="296974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Measurable and Verifiable criteria based on the expected roles of ADS (and data range of parameters if needed)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3322" y="3271642"/>
            <a:ext cx="432205" cy="92936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2922" y="4413785"/>
            <a:ext cx="2254332" cy="90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Define the data range of parameters</a:t>
            </a:r>
          </a:p>
          <a:p>
            <a:pPr defTabSz="652960">
              <a:spcBef>
                <a:spcPts val="600"/>
              </a:spcBef>
            </a:pP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8613" y="2965885"/>
            <a:ext cx="1522228" cy="287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NEXT STEP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is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HERE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6477" y="1255077"/>
            <a:ext cx="362762" cy="2909885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48899" y="252648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Functional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3035" y="4400370"/>
            <a:ext cx="362762" cy="42321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6876" y="4420995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Logical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27974" y="2043650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6407" y="1711049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7883" y="4164962"/>
            <a:ext cx="432205" cy="22139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6407" y="4095469"/>
            <a:ext cx="432205" cy="51763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3035" y="4881467"/>
            <a:ext cx="362762" cy="46154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6876" y="490209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Concrete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7871" y="4298290"/>
            <a:ext cx="432205" cy="803481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DDB81933-B65E-4232-B27A-42863C77B27E}"/>
              </a:ext>
            </a:extLst>
          </p:cNvPr>
          <p:cNvSpPr/>
          <p:nvPr/>
        </p:nvSpPr>
        <p:spPr>
          <a:xfrm>
            <a:off x="3391310" y="6198029"/>
            <a:ext cx="4976228" cy="5654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Assessment/Validation using the multi-pillar testing methodologies </a:t>
            </a:r>
          </a:p>
        </p:txBody>
      </p:sp>
      <p:sp>
        <p:nvSpPr>
          <p:cNvPr id="43" name="フローチャート: 組合せ 42">
            <a:extLst>
              <a:ext uri="{FF2B5EF4-FFF2-40B4-BE49-F238E27FC236}">
                <a16:creationId xmlns:a16="http://schemas.microsoft.com/office/drawing/2014/main" id="{5BE6316A-A8D7-4BEE-8AA1-4C84726AD6B3}"/>
              </a:ext>
            </a:extLst>
          </p:cNvPr>
          <p:cNvSpPr/>
          <p:nvPr/>
        </p:nvSpPr>
        <p:spPr>
          <a:xfrm>
            <a:off x="5582967" y="5962702"/>
            <a:ext cx="569355" cy="12085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20F0953-86D8-411F-AB3D-BA74237A9EFD}"/>
              </a:ext>
            </a:extLst>
          </p:cNvPr>
          <p:cNvSpPr txBox="1"/>
          <p:nvPr/>
        </p:nvSpPr>
        <p:spPr>
          <a:xfrm>
            <a:off x="8542335" y="6259527"/>
            <a:ext cx="335451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To decide which concrete scenario should be used is out of scope of SG1</a:t>
            </a:r>
          </a:p>
        </p:txBody>
      </p:sp>
      <p:sp>
        <p:nvSpPr>
          <p:cNvPr id="45" name="大かっこ 44">
            <a:extLst>
              <a:ext uri="{FF2B5EF4-FFF2-40B4-BE49-F238E27FC236}">
                <a16:creationId xmlns:a16="http://schemas.microsoft.com/office/drawing/2014/main" id="{BDA756A1-CD47-4E38-878D-6353FB0DE4D2}"/>
              </a:ext>
            </a:extLst>
          </p:cNvPr>
          <p:cNvSpPr/>
          <p:nvPr/>
        </p:nvSpPr>
        <p:spPr>
          <a:xfrm>
            <a:off x="8526478" y="6249663"/>
            <a:ext cx="3370367" cy="46047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6386" y="2135056"/>
            <a:ext cx="4172510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From this point forward, </a:t>
            </a:r>
            <a:b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we need to clarify the order and the role/responsibility of the following works</a:t>
            </a:r>
            <a:endParaRPr kumimoji="1" lang="ja-JP" altLang="en-US" sz="1400" b="1" dirty="0">
              <a:solidFill>
                <a:srgbClr val="FF0000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7975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B7B3BAD0-A617-4E59-A376-511BA1817952}"/>
              </a:ext>
            </a:extLst>
          </p:cNvPr>
          <p:cNvSpPr/>
          <p:nvPr/>
        </p:nvSpPr>
        <p:spPr>
          <a:xfrm>
            <a:off x="2443198" y="35720"/>
            <a:ext cx="7434387" cy="58026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F374AD0B-2E36-471C-8EB3-87001C777A61}"/>
              </a:ext>
            </a:extLst>
          </p:cNvPr>
          <p:cNvCxnSpPr>
            <a:cxnSpLocks/>
          </p:cNvCxnSpPr>
          <p:nvPr/>
        </p:nvCxnSpPr>
        <p:spPr>
          <a:xfrm>
            <a:off x="2443198" y="427731"/>
            <a:ext cx="7434387" cy="0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FBF9787B-EF5F-4DCB-A9C2-0B2DDEA819F2}"/>
              </a:ext>
            </a:extLst>
          </p:cNvPr>
          <p:cNvCxnSpPr>
            <a:cxnSpLocks/>
          </p:cNvCxnSpPr>
          <p:nvPr/>
        </p:nvCxnSpPr>
        <p:spPr>
          <a:xfrm>
            <a:off x="5867644" y="35720"/>
            <a:ext cx="0" cy="5802604"/>
          </a:xfrm>
          <a:prstGeom prst="line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056A93E0-08ED-40F7-B17A-9228CB15C521}"/>
              </a:ext>
            </a:extLst>
          </p:cNvPr>
          <p:cNvSpPr/>
          <p:nvPr/>
        </p:nvSpPr>
        <p:spPr>
          <a:xfrm>
            <a:off x="3391310" y="6198029"/>
            <a:ext cx="4976228" cy="5654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Assessment/Validation using the multi-pillar testing methodologies </a:t>
            </a:r>
          </a:p>
        </p:txBody>
      </p:sp>
      <p:sp>
        <p:nvSpPr>
          <p:cNvPr id="57" name="フローチャート: 組合せ 56">
            <a:extLst>
              <a:ext uri="{FF2B5EF4-FFF2-40B4-BE49-F238E27FC236}">
                <a16:creationId xmlns:a16="http://schemas.microsoft.com/office/drawing/2014/main" id="{4AA11F1A-B19F-4D55-B6CB-7F5FA4A7BB5B}"/>
              </a:ext>
            </a:extLst>
          </p:cNvPr>
          <p:cNvSpPr/>
          <p:nvPr/>
        </p:nvSpPr>
        <p:spPr>
          <a:xfrm>
            <a:off x="5582967" y="5962702"/>
            <a:ext cx="569355" cy="120854"/>
          </a:xfrm>
          <a:prstGeom prst="flowChartMer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7007224B-B975-4E39-B562-7FC465420151}"/>
              </a:ext>
            </a:extLst>
          </p:cNvPr>
          <p:cNvSpPr txBox="1"/>
          <p:nvPr/>
        </p:nvSpPr>
        <p:spPr>
          <a:xfrm>
            <a:off x="402659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FRAV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43D8FF59-65F5-4E62-9276-EAED142FDBCF}"/>
              </a:ext>
            </a:extLst>
          </p:cNvPr>
          <p:cNvSpPr txBox="1"/>
          <p:nvPr/>
        </p:nvSpPr>
        <p:spPr>
          <a:xfrm>
            <a:off x="7319547" y="893"/>
            <a:ext cx="1074245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SG1</a:t>
            </a:r>
            <a:endParaRPr kumimoji="1" lang="ja-JP" altLang="en-US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DDF8B79-22C4-4B67-9810-2AD51D8FD2F3}"/>
              </a:ext>
            </a:extLst>
          </p:cNvPr>
          <p:cNvSpPr txBox="1"/>
          <p:nvPr/>
        </p:nvSpPr>
        <p:spPr>
          <a:xfrm>
            <a:off x="2606042" y="1326282"/>
            <a:ext cx="3017563" cy="2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General safety requirements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456DFC84-AF0A-4A68-9D76-DE646A1B1A3A}"/>
              </a:ext>
            </a:extLst>
          </p:cNvPr>
          <p:cNvSpPr txBox="1"/>
          <p:nvPr/>
        </p:nvSpPr>
        <p:spPr>
          <a:xfrm>
            <a:off x="6059685" y="1326282"/>
            <a:ext cx="195921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Cover Functional Scenarios for Motorway use-case under NATM MD Annex2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0" name="矢印: 下 139">
            <a:extLst>
              <a:ext uri="{FF2B5EF4-FFF2-40B4-BE49-F238E27FC236}">
                <a16:creationId xmlns:a16="http://schemas.microsoft.com/office/drawing/2014/main" id="{96744F02-14DE-48FC-843B-DDB6C526193B}"/>
              </a:ext>
            </a:extLst>
          </p:cNvPr>
          <p:cNvSpPr/>
          <p:nvPr/>
        </p:nvSpPr>
        <p:spPr>
          <a:xfrm rot="2553927">
            <a:off x="5543961" y="1783348"/>
            <a:ext cx="432205" cy="171846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A859F29F-911D-4CB0-96E1-B4F114B4EA9B}"/>
              </a:ext>
            </a:extLst>
          </p:cNvPr>
          <p:cNvSpPr txBox="1"/>
          <p:nvPr/>
        </p:nvSpPr>
        <p:spPr>
          <a:xfrm>
            <a:off x="2720730" y="3259029"/>
            <a:ext cx="2756532" cy="830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For each Functional Scenario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describe </a:t>
            </a:r>
            <a:r>
              <a:rPr kumimoji="1" lang="en-US" altLang="ja-JP" sz="1200" b="1" u="sng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expected roles of the ADS</a:t>
            </a:r>
          </a:p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(or translate Detailed Safety Requirement for each Functional Scenario)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61E1E317-4E1C-4528-AD66-120486FC95CA}"/>
              </a:ext>
            </a:extLst>
          </p:cNvPr>
          <p:cNvSpPr txBox="1"/>
          <p:nvPr/>
        </p:nvSpPr>
        <p:spPr>
          <a:xfrm>
            <a:off x="6304202" y="3505352"/>
            <a:ext cx="2094868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Identify parameters in each Functional Scenario based on the expected roles of ADS 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744839B8-4E71-41F1-968F-54635A2EC246}"/>
              </a:ext>
            </a:extLst>
          </p:cNvPr>
          <p:cNvSpPr txBox="1"/>
          <p:nvPr/>
        </p:nvSpPr>
        <p:spPr>
          <a:xfrm>
            <a:off x="2443198" y="4613103"/>
            <a:ext cx="2969740" cy="646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Establish Measurable and Verifiable criteria based on the expected roles of ADS </a:t>
            </a:r>
            <a:b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(and data range of parameters if needed)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6" name="矢印: 下 145">
            <a:extLst>
              <a:ext uri="{FF2B5EF4-FFF2-40B4-BE49-F238E27FC236}">
                <a16:creationId xmlns:a16="http://schemas.microsoft.com/office/drawing/2014/main" id="{6F60FBFD-A2E3-434E-AE42-EA0D6E0A496A}"/>
              </a:ext>
            </a:extLst>
          </p:cNvPr>
          <p:cNvSpPr/>
          <p:nvPr/>
        </p:nvSpPr>
        <p:spPr>
          <a:xfrm rot="17414135">
            <a:off x="5663322" y="3271642"/>
            <a:ext cx="432205" cy="92936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1CD67FF-BDDA-4182-92D4-E6836F3FF80B}"/>
              </a:ext>
            </a:extLst>
          </p:cNvPr>
          <p:cNvSpPr txBox="1"/>
          <p:nvPr/>
        </p:nvSpPr>
        <p:spPr>
          <a:xfrm>
            <a:off x="6302922" y="4413785"/>
            <a:ext cx="2254332" cy="907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Define the data range of parameters</a:t>
            </a:r>
          </a:p>
          <a:p>
            <a:pPr defTabSz="652960">
              <a:spcBef>
                <a:spcPts val="600"/>
              </a:spcBef>
            </a:pP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At the same time, numbers of Concrete scenarios are made</a:t>
            </a: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12003596-B3F8-492A-A7E2-799DC2EA61FC}"/>
              </a:ext>
            </a:extLst>
          </p:cNvPr>
          <p:cNvSpPr txBox="1"/>
          <p:nvPr/>
        </p:nvSpPr>
        <p:spPr>
          <a:xfrm>
            <a:off x="3578613" y="2965885"/>
            <a:ext cx="1522228" cy="28748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NEXT STEP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is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 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HERE</a:t>
            </a:r>
            <a:r>
              <a:rPr kumimoji="1" lang="ja-JP" altLang="en-US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！</a:t>
            </a:r>
          </a:p>
        </p:txBody>
      </p:sp>
      <p:sp>
        <p:nvSpPr>
          <p:cNvPr id="152" name="右中かっこ 151">
            <a:extLst>
              <a:ext uri="{FF2B5EF4-FFF2-40B4-BE49-F238E27FC236}">
                <a16:creationId xmlns:a16="http://schemas.microsoft.com/office/drawing/2014/main" id="{D8763992-6C19-42FA-A89B-F4A68ED68787}"/>
              </a:ext>
            </a:extLst>
          </p:cNvPr>
          <p:cNvSpPr/>
          <p:nvPr/>
        </p:nvSpPr>
        <p:spPr>
          <a:xfrm>
            <a:off x="8526477" y="1255077"/>
            <a:ext cx="362762" cy="2909885"/>
          </a:xfrm>
          <a:prstGeom prst="rightBrace">
            <a:avLst>
              <a:gd name="adj1" fmla="val 48333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87B8DC4-DAC8-4946-A936-F0E078FF17D4}"/>
              </a:ext>
            </a:extLst>
          </p:cNvPr>
          <p:cNvSpPr txBox="1"/>
          <p:nvPr/>
        </p:nvSpPr>
        <p:spPr>
          <a:xfrm>
            <a:off x="8948899" y="252648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Functional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4" name="右中かっこ 153">
            <a:extLst>
              <a:ext uri="{FF2B5EF4-FFF2-40B4-BE49-F238E27FC236}">
                <a16:creationId xmlns:a16="http://schemas.microsoft.com/office/drawing/2014/main" id="{4922E33A-D04F-4CA5-90AE-D7F046BBBB23}"/>
              </a:ext>
            </a:extLst>
          </p:cNvPr>
          <p:cNvSpPr/>
          <p:nvPr/>
        </p:nvSpPr>
        <p:spPr>
          <a:xfrm>
            <a:off x="8533035" y="4400370"/>
            <a:ext cx="362762" cy="423214"/>
          </a:xfrm>
          <a:prstGeom prst="rightBrace">
            <a:avLst>
              <a:gd name="adj1" fmla="val 24867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0BB8C838-4B4F-4CD1-A347-02C9ED1E8F9C}"/>
              </a:ext>
            </a:extLst>
          </p:cNvPr>
          <p:cNvSpPr txBox="1"/>
          <p:nvPr/>
        </p:nvSpPr>
        <p:spPr>
          <a:xfrm>
            <a:off x="8946876" y="4420995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Logical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67" name="四角形: 角を丸くする 166">
            <a:extLst>
              <a:ext uri="{FF2B5EF4-FFF2-40B4-BE49-F238E27FC236}">
                <a16:creationId xmlns:a16="http://schemas.microsoft.com/office/drawing/2014/main" id="{C53C894E-8103-4BAA-9C9D-930B297DB3D5}"/>
              </a:ext>
            </a:extLst>
          </p:cNvPr>
          <p:cNvSpPr/>
          <p:nvPr/>
        </p:nvSpPr>
        <p:spPr>
          <a:xfrm>
            <a:off x="4017088" y="549510"/>
            <a:ext cx="3910884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Having the major target aligned</a:t>
            </a:r>
          </a:p>
          <a:p>
            <a:pPr algn="ctr" defTabSz="457063"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Each group has been ‘digging through the tunnel’</a:t>
            </a:r>
            <a:endParaRPr kumimoji="1" lang="ja-JP" altLang="en-US" sz="14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0" name="四角形: 角を丸くする 169">
            <a:extLst>
              <a:ext uri="{FF2B5EF4-FFF2-40B4-BE49-F238E27FC236}">
                <a16:creationId xmlns:a16="http://schemas.microsoft.com/office/drawing/2014/main" id="{5EFD259B-2232-4762-A25E-D47F21426A66}"/>
              </a:ext>
            </a:extLst>
          </p:cNvPr>
          <p:cNvSpPr/>
          <p:nvPr/>
        </p:nvSpPr>
        <p:spPr>
          <a:xfrm>
            <a:off x="3846386" y="2135056"/>
            <a:ext cx="4172510" cy="724490"/>
          </a:xfrm>
          <a:prstGeom prst="roundRect">
            <a:avLst>
              <a:gd name="adj" fmla="val 35178"/>
            </a:avLst>
          </a:prstGeom>
          <a:solidFill>
            <a:schemeClr val="lt1">
              <a:alpha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063">
              <a:defRPr/>
            </a:pP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From this point forward, </a:t>
            </a:r>
            <a:b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</a:br>
            <a:r>
              <a:rPr kumimoji="1" lang="en-US" altLang="ja-JP" sz="1400" b="1" dirty="0">
                <a:solidFill>
                  <a:srgbClr val="FF0000"/>
                </a:solidFill>
                <a:latin typeface="Calibri" panose="020F0502020204030204"/>
                <a:ea typeface="游ゴシック" panose="020B0400000000000000" pitchFamily="50" charset="-128"/>
              </a:rPr>
              <a:t>we need to clarify the order and the role/responsibility of the following works</a:t>
            </a:r>
            <a:endParaRPr kumimoji="1" lang="ja-JP" altLang="en-US" sz="1400" b="1" dirty="0">
              <a:solidFill>
                <a:srgbClr val="FF0000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2" name="矢印: 下 171">
            <a:extLst>
              <a:ext uri="{FF2B5EF4-FFF2-40B4-BE49-F238E27FC236}">
                <a16:creationId xmlns:a16="http://schemas.microsoft.com/office/drawing/2014/main" id="{4953BCC1-E93F-4925-9447-85FDFC60C738}"/>
              </a:ext>
            </a:extLst>
          </p:cNvPr>
          <p:cNvSpPr/>
          <p:nvPr/>
        </p:nvSpPr>
        <p:spPr>
          <a:xfrm>
            <a:off x="7927974" y="2043650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3" name="矢印: 下 172">
            <a:extLst>
              <a:ext uri="{FF2B5EF4-FFF2-40B4-BE49-F238E27FC236}">
                <a16:creationId xmlns:a16="http://schemas.microsoft.com/office/drawing/2014/main" id="{D812CFA0-AF9D-4BE9-A5AC-634DE8E088B0}"/>
              </a:ext>
            </a:extLst>
          </p:cNvPr>
          <p:cNvSpPr/>
          <p:nvPr/>
        </p:nvSpPr>
        <p:spPr>
          <a:xfrm>
            <a:off x="3146407" y="1711049"/>
            <a:ext cx="432205" cy="1427213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9" name="矢印: 下 38">
            <a:extLst>
              <a:ext uri="{FF2B5EF4-FFF2-40B4-BE49-F238E27FC236}">
                <a16:creationId xmlns:a16="http://schemas.microsoft.com/office/drawing/2014/main" id="{F126B823-FCB3-4BAD-BC19-8FD0CF4E2814}"/>
              </a:ext>
            </a:extLst>
          </p:cNvPr>
          <p:cNvSpPr/>
          <p:nvPr/>
        </p:nvSpPr>
        <p:spPr>
          <a:xfrm>
            <a:off x="6997883" y="4164962"/>
            <a:ext cx="432205" cy="221395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3" name="矢印: 下 32">
            <a:extLst>
              <a:ext uri="{FF2B5EF4-FFF2-40B4-BE49-F238E27FC236}">
                <a16:creationId xmlns:a16="http://schemas.microsoft.com/office/drawing/2014/main" id="{410D3749-3811-447C-B5D7-DEA78A2E8A34}"/>
              </a:ext>
            </a:extLst>
          </p:cNvPr>
          <p:cNvSpPr/>
          <p:nvPr/>
        </p:nvSpPr>
        <p:spPr>
          <a:xfrm>
            <a:off x="3146407" y="4095469"/>
            <a:ext cx="432205" cy="517634"/>
          </a:xfrm>
          <a:prstGeom prst="downArrow">
            <a:avLst>
              <a:gd name="adj1" fmla="val 24716"/>
              <a:gd name="adj2" fmla="val 50000"/>
            </a:avLst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4" name="右中かっこ 33">
            <a:extLst>
              <a:ext uri="{FF2B5EF4-FFF2-40B4-BE49-F238E27FC236}">
                <a16:creationId xmlns:a16="http://schemas.microsoft.com/office/drawing/2014/main" id="{7C2ABF99-CA2F-4F58-9B12-F2AE0E54887F}"/>
              </a:ext>
            </a:extLst>
          </p:cNvPr>
          <p:cNvSpPr/>
          <p:nvPr/>
        </p:nvSpPr>
        <p:spPr>
          <a:xfrm>
            <a:off x="8533035" y="4881467"/>
            <a:ext cx="362762" cy="461545"/>
          </a:xfrm>
          <a:prstGeom prst="rightBrace">
            <a:avLst>
              <a:gd name="adj1" fmla="val 27039"/>
              <a:gd name="adj2" fmla="val 50000"/>
            </a:avLst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CB793FC-2D96-4C23-877F-AA798B5F168F}"/>
              </a:ext>
            </a:extLst>
          </p:cNvPr>
          <p:cNvSpPr txBox="1"/>
          <p:nvPr/>
        </p:nvSpPr>
        <p:spPr>
          <a:xfrm>
            <a:off x="8946876" y="4902093"/>
            <a:ext cx="988838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52960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Concrete Scenario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7" name="矢印: 下 36">
            <a:extLst>
              <a:ext uri="{FF2B5EF4-FFF2-40B4-BE49-F238E27FC236}">
                <a16:creationId xmlns:a16="http://schemas.microsoft.com/office/drawing/2014/main" id="{EF4738EF-BE2B-42CB-BE3A-0D57966C7108}"/>
              </a:ext>
            </a:extLst>
          </p:cNvPr>
          <p:cNvSpPr/>
          <p:nvPr/>
        </p:nvSpPr>
        <p:spPr>
          <a:xfrm rot="4505837">
            <a:off x="5537871" y="4298290"/>
            <a:ext cx="432205" cy="803481"/>
          </a:xfrm>
          <a:prstGeom prst="downArrow">
            <a:avLst>
              <a:gd name="adj1" fmla="val 24716"/>
              <a:gd name="adj2" fmla="val 50000"/>
            </a:avLst>
          </a:prstGeom>
          <a:solidFill>
            <a:schemeClr val="accent5">
              <a:lumMod val="20000"/>
              <a:lumOff val="80000"/>
              <a:alpha val="50196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652960"/>
            <a:endParaRPr kumimoji="1" lang="ja-JP" altLang="en-US" sz="120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690AF08-E4E0-4DC8-A154-794539C82C92}"/>
              </a:ext>
            </a:extLst>
          </p:cNvPr>
          <p:cNvSpPr txBox="1"/>
          <p:nvPr/>
        </p:nvSpPr>
        <p:spPr>
          <a:xfrm>
            <a:off x="175444" y="135021"/>
            <a:ext cx="2341242" cy="646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 defTabSz="457063"/>
            <a:r>
              <a:rPr kumimoji="1" lang="en-US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Ex. </a:t>
            </a:r>
            <a:r>
              <a:rPr kumimoji="1" lang="en-GB" altLang="ja-JP" sz="1799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Cut-in in front of the ego vehicle</a:t>
            </a:r>
            <a:endParaRPr kumimoji="1" lang="en-US" altLang="ja-JP" sz="1799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8" name="吹き出し: 四角形 37">
            <a:extLst>
              <a:ext uri="{FF2B5EF4-FFF2-40B4-BE49-F238E27FC236}">
                <a16:creationId xmlns:a16="http://schemas.microsoft.com/office/drawing/2014/main" id="{5BAC745C-D8EC-475B-A414-AC3CC7C316DE}"/>
              </a:ext>
            </a:extLst>
          </p:cNvPr>
          <p:cNvSpPr/>
          <p:nvPr/>
        </p:nvSpPr>
        <p:spPr>
          <a:xfrm>
            <a:off x="8895797" y="608338"/>
            <a:ext cx="3207933" cy="1615919"/>
          </a:xfrm>
          <a:prstGeom prst="wedgeRectCallout">
            <a:avLst>
              <a:gd name="adj1" fmla="val -81669"/>
              <a:gd name="adj2" fmla="val -131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(NATM MD Annex2 p.33)</a:t>
            </a:r>
          </a:p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Another vehicle is driving in the same direction as the ego vehicle in an adjacent lane. The other vehicle makes a lane change, such that is becomes the LV from the ego vehicle’s perspective. Depending on the distance and lateral velocity of the LV, the severity of the cut-in manoeuvre changes.</a:t>
            </a:r>
            <a:endParaRPr kumimoji="1" lang="en-US" altLang="ja-JP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pic>
        <p:nvPicPr>
          <p:cNvPr id="42" name="Picture 35">
            <a:extLst>
              <a:ext uri="{FF2B5EF4-FFF2-40B4-BE49-F238E27FC236}">
                <a16:creationId xmlns:a16="http://schemas.microsoft.com/office/drawing/2014/main" id="{BB9C573E-8470-4655-8B66-043E758EDE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6404" y="2006801"/>
            <a:ext cx="1472415" cy="88409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吹き出し: 四角形 40">
            <a:extLst>
              <a:ext uri="{FF2B5EF4-FFF2-40B4-BE49-F238E27FC236}">
                <a16:creationId xmlns:a16="http://schemas.microsoft.com/office/drawing/2014/main" id="{CD5DD78E-64C2-4B63-AFE5-70ADA8D83BC3}"/>
              </a:ext>
            </a:extLst>
          </p:cNvPr>
          <p:cNvSpPr/>
          <p:nvPr/>
        </p:nvSpPr>
        <p:spPr>
          <a:xfrm>
            <a:off x="100454" y="1603209"/>
            <a:ext cx="2195665" cy="2187869"/>
          </a:xfrm>
          <a:prstGeom prst="wedgeRectCallout">
            <a:avLst>
              <a:gd name="adj1" fmla="val 66267"/>
              <a:gd name="adj2" fmla="val 45582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lang="en-GB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(Detailed Safety Requirements)</a:t>
            </a:r>
          </a:p>
          <a:p>
            <a:pPr defTabSz="457063"/>
            <a:r>
              <a:rPr lang="en-GB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Adapt its behaviour to the surrounding traffic conditions (e.g., by avoiding disruption to the flow of traffic)</a:t>
            </a:r>
          </a:p>
          <a:p>
            <a:pPr defTabSz="457063"/>
            <a:endParaRPr lang="en-GB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endParaRPr lang="en-GB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r>
              <a:rPr lang="en-US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One example</a:t>
            </a:r>
            <a:r>
              <a:rPr lang="ja-JP" altLang="en-US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：</a:t>
            </a:r>
            <a:endParaRPr lang="en-US" altLang="ja-JP" sz="1200" dirty="0">
              <a:solidFill>
                <a:srgbClr val="000000"/>
              </a:solidFill>
              <a:latin typeface="Calibri" panose="020F0502020204030204"/>
              <a:ea typeface="游ゴシック" panose="020B0400000000000000" pitchFamily="50" charset="-128"/>
            </a:endParaRPr>
          </a:p>
          <a:p>
            <a:pPr defTabSz="457063"/>
            <a:r>
              <a:rPr lang="en-US" altLang="ja-JP" sz="1200" dirty="0">
                <a:solidFill>
                  <a:srgbClr val="000000"/>
                </a:solidFill>
                <a:latin typeface="Calibri" panose="020F0502020204030204"/>
                <a:ea typeface="游ゴシック" panose="020B0400000000000000" pitchFamily="50" charset="-128"/>
              </a:rPr>
              <a:t>ADS shall avoid collision after the other vehicle’s lane change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4" name="吹き出し: 四角形 43">
            <a:extLst>
              <a:ext uri="{FF2B5EF4-FFF2-40B4-BE49-F238E27FC236}">
                <a16:creationId xmlns:a16="http://schemas.microsoft.com/office/drawing/2014/main" id="{190C6690-9958-4738-9A1E-CB2A7A10717F}"/>
              </a:ext>
            </a:extLst>
          </p:cNvPr>
          <p:cNvSpPr/>
          <p:nvPr/>
        </p:nvSpPr>
        <p:spPr>
          <a:xfrm>
            <a:off x="8888468" y="3429001"/>
            <a:ext cx="3215261" cy="832176"/>
          </a:xfrm>
          <a:prstGeom prst="wedgeRectCallout">
            <a:avLst>
              <a:gd name="adj1" fmla="val -66194"/>
              <a:gd name="adj2" fmla="val -733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Initial velocity of Ego and LV, Initial distance (3D), Lateral motion of LV, Deceleration of Ego, etc.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5" name="吹き出し: 四角形 44">
            <a:extLst>
              <a:ext uri="{FF2B5EF4-FFF2-40B4-BE49-F238E27FC236}">
                <a16:creationId xmlns:a16="http://schemas.microsoft.com/office/drawing/2014/main" id="{36F9FD61-48CA-4CDE-A051-C62AD0FF2A4C}"/>
              </a:ext>
            </a:extLst>
          </p:cNvPr>
          <p:cNvSpPr/>
          <p:nvPr/>
        </p:nvSpPr>
        <p:spPr>
          <a:xfrm>
            <a:off x="101734" y="4275659"/>
            <a:ext cx="2165230" cy="1427173"/>
          </a:xfrm>
          <a:prstGeom prst="wedgeRectCallout">
            <a:avLst>
              <a:gd name="adj1" fmla="val 59532"/>
              <a:gd name="adj2" fmla="val 4225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According to a level of safety (C&amp;C (+</a:t>
            </a:r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α) driver, for example), ADS </a:t>
            </a:r>
            <a:r>
              <a:rPr kumimoji="1" lang="en-GB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shall avoid a collision, taking into account the combination of every parameter</a:t>
            </a:r>
            <a:endParaRPr kumimoji="1" lang="ja-JP" altLang="en-US" sz="12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6" name="吹き出し: 四角形 45">
            <a:extLst>
              <a:ext uri="{FF2B5EF4-FFF2-40B4-BE49-F238E27FC236}">
                <a16:creationId xmlns:a16="http://schemas.microsoft.com/office/drawing/2014/main" id="{6D78C534-6795-4D36-9078-9CB5E2DF14BC}"/>
              </a:ext>
            </a:extLst>
          </p:cNvPr>
          <p:cNvSpPr/>
          <p:nvPr/>
        </p:nvSpPr>
        <p:spPr>
          <a:xfrm>
            <a:off x="9906233" y="4474003"/>
            <a:ext cx="2180857" cy="1312865"/>
          </a:xfrm>
          <a:prstGeom prst="wedgeRectCallout">
            <a:avLst>
              <a:gd name="adj1" fmla="val -136941"/>
              <a:gd name="adj2" fmla="val -3887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Example: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Initial velocity of Ego and LV: 80-130 km/h,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Distance: 0-60 m,</a:t>
            </a:r>
          </a:p>
          <a:p>
            <a:pPr defTabSz="457063"/>
            <a:r>
              <a:rPr kumimoji="1" lang="en-US" altLang="ja-JP" sz="12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Lateral velocity of LV: 0-3 m/s2, etc.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5DE2CC96-5864-49C7-BDDE-A22FF90D6D5D}"/>
              </a:ext>
            </a:extLst>
          </p:cNvPr>
          <p:cNvSpPr txBox="1"/>
          <p:nvPr/>
        </p:nvSpPr>
        <p:spPr>
          <a:xfrm>
            <a:off x="3799761" y="1530327"/>
            <a:ext cx="1079931" cy="21538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677D5AE-9B62-4663-B9D3-DB3D2561346C}"/>
              </a:ext>
            </a:extLst>
          </p:cNvPr>
          <p:cNvSpPr txBox="1"/>
          <p:nvPr/>
        </p:nvSpPr>
        <p:spPr>
          <a:xfrm>
            <a:off x="7808537" y="1530326"/>
            <a:ext cx="733797" cy="34459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652960"/>
            <a:r>
              <a:rPr kumimoji="1" lang="en-US" altLang="ja-JP" sz="800" dirty="0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rPr>
              <a:t>DONE in main point</a:t>
            </a:r>
            <a:endParaRPr kumimoji="1" lang="ja-JP" altLang="en-US" sz="800" dirty="0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D866C83-8193-45A7-9AE9-697F2A75CEB4}"/>
              </a:ext>
            </a:extLst>
          </p:cNvPr>
          <p:cNvSpPr txBox="1"/>
          <p:nvPr/>
        </p:nvSpPr>
        <p:spPr>
          <a:xfrm>
            <a:off x="8542335" y="6259527"/>
            <a:ext cx="3354510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063"/>
            <a:r>
              <a:rPr lang="en-GB" sz="1200" dirty="0">
                <a:solidFill>
                  <a:prstClr val="black"/>
                </a:solidFill>
                <a:latin typeface="Calibri" panose="020F0502020204030204"/>
              </a:rPr>
              <a:t>To decide which concrete scenario should be used is out of scope of SG1</a:t>
            </a:r>
          </a:p>
        </p:txBody>
      </p:sp>
      <p:sp>
        <p:nvSpPr>
          <p:cNvPr id="59" name="大かっこ 58">
            <a:extLst>
              <a:ext uri="{FF2B5EF4-FFF2-40B4-BE49-F238E27FC236}">
                <a16:creationId xmlns:a16="http://schemas.microsoft.com/office/drawing/2014/main" id="{187677A6-3A57-4326-B9D7-4AB8C925247A}"/>
              </a:ext>
            </a:extLst>
          </p:cNvPr>
          <p:cNvSpPr/>
          <p:nvPr/>
        </p:nvSpPr>
        <p:spPr>
          <a:xfrm>
            <a:off x="8526478" y="6249663"/>
            <a:ext cx="3370367" cy="460471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0" name="フローチャート: 組合せ 59">
            <a:extLst>
              <a:ext uri="{FF2B5EF4-FFF2-40B4-BE49-F238E27FC236}">
                <a16:creationId xmlns:a16="http://schemas.microsoft.com/office/drawing/2014/main" id="{99EF9DCF-352B-4FDF-894F-333FED1AC9CB}"/>
              </a:ext>
            </a:extLst>
          </p:cNvPr>
          <p:cNvSpPr/>
          <p:nvPr/>
        </p:nvSpPr>
        <p:spPr>
          <a:xfrm>
            <a:off x="913608" y="2876594"/>
            <a:ext cx="569355" cy="120854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063"/>
            <a:endParaRPr lang="en-GB" sz="1799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89688006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626577e1efd40950331a4241a1263ee2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d0a6c692bd1091f1e5b8447858a85c4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50E891-56F2-4BF8-80C9-B218B59E6F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CD13D-AB8B-4A8E-89D8-DBD81968B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B8943C-ABFF-4A67-9D76-A4F686818A67}">
  <ds:schemaRefs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acccb6d4-dbe5-46d2-b4d3-5733603d8cc6"/>
    <ds:schemaRef ds:uri="http://schemas.microsoft.com/office/2006/documentManagement/types"/>
    <ds:schemaRef ds:uri="http://schemas.openxmlformats.org/package/2006/metadata/core-properties"/>
    <ds:schemaRef ds:uri="4b4a1c0d-4a69-4996-a84a-fc699b9f49d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4348</TotalTime>
  <Words>629</Words>
  <Application>Microsoft Office PowerPoint</Application>
  <PresentationFormat>ユーザー設定</PresentationFormat>
  <Paragraphs>92</Paragraphs>
  <Slides>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Century Gothic</vt:lpstr>
      <vt:lpstr>Courier New</vt:lpstr>
      <vt:lpstr>Helvetica</vt:lpstr>
      <vt:lpstr>Wingdings</vt:lpstr>
      <vt:lpstr>World country report presentation</vt:lpstr>
      <vt:lpstr>Office テーマ</vt:lpstr>
      <vt:lpstr>20th Informal Working Group on Validation Methods for Automated Driving (VMAD) Web-conference </vt:lpstr>
      <vt:lpstr>Purpose</vt:lpstr>
      <vt:lpstr>Updated chapters Master Document from SG leaders</vt:lpstr>
      <vt:lpstr>Debrief coordination meeting FRAV/VMAD</vt:lpstr>
      <vt:lpstr>PowerPoint プレゼンテーション</vt:lpstr>
      <vt:lpstr>PowerPoint プレゼンテーション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Oshita, Ryuzo/大下 隆三</cp:lastModifiedBy>
  <cp:revision>239</cp:revision>
  <cp:lastPrinted>2020-01-29T18:06:17Z</cp:lastPrinted>
  <dcterms:created xsi:type="dcterms:W3CDTF">2019-10-28T02:43:14Z</dcterms:created>
  <dcterms:modified xsi:type="dcterms:W3CDTF">2021-09-14T10:29:54Z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