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316" r:id="rId5"/>
    <p:sldId id="317" r:id="rId6"/>
    <p:sldId id="318" r:id="rId7"/>
    <p:sldId id="319" r:id="rId8"/>
    <p:sldId id="260" r:id="rId9"/>
    <p:sldId id="259" r:id="rId10"/>
    <p:sldId id="325" r:id="rId11"/>
    <p:sldId id="315" r:id="rId12"/>
    <p:sldId id="313" r:id="rId13"/>
    <p:sldId id="279" r:id="rId14"/>
  </p:sldIdLst>
  <p:sldSz cx="12188825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riekwold, Peter" initials="SP" lastIdx="2" clrIdx="0">
    <p:extLst>
      <p:ext uri="{19B8F6BF-5375-455C-9EA6-DF929625EA0E}">
        <p15:presenceInfo xmlns:p15="http://schemas.microsoft.com/office/powerpoint/2012/main" userId="S::STRIEKWP@rdw.nl::d06c85f8-7716-49cd-a7f4-c99dd338f7b6" providerId="AD"/>
      </p:ext>
    </p:extLst>
  </p:cmAuthor>
  <p:cmAuthor id="2" name="Striekwold, Peter" initials="SP [2]" lastIdx="10" clrIdx="1">
    <p:extLst>
      <p:ext uri="{19B8F6BF-5375-455C-9EA6-DF929625EA0E}">
        <p15:presenceInfo xmlns:p15="http://schemas.microsoft.com/office/powerpoint/2012/main" userId="S-1-5-21-4018625-230058506-1990678075-17288" providerId="AD"/>
      </p:ext>
    </p:extLst>
  </p:cmAuthor>
  <p:cmAuthor id="3" name="T O" initials="TO" lastIdx="20" clrIdx="2">
    <p:extLst>
      <p:ext uri="{19B8F6BF-5375-455C-9EA6-DF929625EA0E}">
        <p15:presenceInfo xmlns:p15="http://schemas.microsoft.com/office/powerpoint/2012/main" userId="a5532a6117c5ea8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565F"/>
    <a:srgbClr val="348CDC"/>
    <a:srgbClr val="00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AB4022-0A3B-435D-8BEB-8A7116630057}" v="3" dt="2021-09-22T03:15:26.306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76" autoAdjust="0"/>
    <p:restoredTop sz="72370" autoAdjust="0"/>
  </p:normalViewPr>
  <p:slideViewPr>
    <p:cSldViewPr>
      <p:cViewPr varScale="1">
        <p:scale>
          <a:sx n="73" d="100"/>
          <a:sy n="73" d="100"/>
        </p:scale>
        <p:origin x="570" y="66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538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 O" userId="a5532a6117c5ea8f" providerId="LiveId" clId="{2CAB4022-0A3B-435D-8BEB-8A7116630057}"/>
    <pc:docChg chg="custSel addSld delSld modSld">
      <pc:chgData name="T O" userId="a5532a6117c5ea8f" providerId="LiveId" clId="{2CAB4022-0A3B-435D-8BEB-8A7116630057}" dt="2021-09-22T03:16:08.314" v="8" actId="47"/>
      <pc:docMkLst>
        <pc:docMk/>
      </pc:docMkLst>
      <pc:sldChg chg="del">
        <pc:chgData name="T O" userId="a5532a6117c5ea8f" providerId="LiveId" clId="{2CAB4022-0A3B-435D-8BEB-8A7116630057}" dt="2021-09-22T03:16:08.314" v="8" actId="47"/>
        <pc:sldMkLst>
          <pc:docMk/>
          <pc:sldMk cId="4243737606" sldId="321"/>
        </pc:sldMkLst>
      </pc:sldChg>
      <pc:sldChg chg="addSp delSp modSp add mod">
        <pc:chgData name="T O" userId="a5532a6117c5ea8f" providerId="LiveId" clId="{2CAB4022-0A3B-435D-8BEB-8A7116630057}" dt="2021-09-22T03:15:45.541" v="7" actId="207"/>
        <pc:sldMkLst>
          <pc:docMk/>
          <pc:sldMk cId="963612177" sldId="325"/>
        </pc:sldMkLst>
        <pc:spChg chg="del mod">
          <ac:chgData name="T O" userId="a5532a6117c5ea8f" providerId="LiveId" clId="{2CAB4022-0A3B-435D-8BEB-8A7116630057}" dt="2021-09-22T03:14:51.463" v="3" actId="478"/>
          <ac:spMkLst>
            <pc:docMk/>
            <pc:sldMk cId="963612177" sldId="325"/>
            <ac:spMk id="3" creationId="{00000000-0000-0000-0000-000000000000}"/>
          </ac:spMkLst>
        </pc:spChg>
        <pc:spChg chg="mod">
          <ac:chgData name="T O" userId="a5532a6117c5ea8f" providerId="LiveId" clId="{2CAB4022-0A3B-435D-8BEB-8A7116630057}" dt="2021-09-22T03:15:45.541" v="7" actId="207"/>
          <ac:spMkLst>
            <pc:docMk/>
            <pc:sldMk cId="963612177" sldId="325"/>
            <ac:spMk id="4" creationId="{00000000-0000-0000-0000-000000000000}"/>
          </ac:spMkLst>
        </pc:spChg>
        <pc:spChg chg="add del mod">
          <ac:chgData name="T O" userId="a5532a6117c5ea8f" providerId="LiveId" clId="{2CAB4022-0A3B-435D-8BEB-8A7116630057}" dt="2021-09-22T03:15:02.627" v="5" actId="478"/>
          <ac:spMkLst>
            <pc:docMk/>
            <pc:sldMk cId="963612177" sldId="325"/>
            <ac:spMk id="7" creationId="{9DAF0E06-844B-4F74-802B-29901419D403}"/>
          </ac:spMkLst>
        </pc:spChg>
        <pc:spChg chg="add mod">
          <ac:chgData name="T O" userId="a5532a6117c5ea8f" providerId="LiveId" clId="{2CAB4022-0A3B-435D-8BEB-8A7116630057}" dt="2021-09-22T03:14:53.749" v="4"/>
          <ac:spMkLst>
            <pc:docMk/>
            <pc:sldMk cId="963612177" sldId="325"/>
            <ac:spMk id="8" creationId="{759CEE1A-5C16-4EE0-B1AC-0DA32ED84D29}"/>
          </ac:spMkLst>
        </pc:spChg>
        <pc:spChg chg="add mod">
          <ac:chgData name="T O" userId="a5532a6117c5ea8f" providerId="LiveId" clId="{2CAB4022-0A3B-435D-8BEB-8A7116630057}" dt="2021-09-22T03:15:26.306" v="6"/>
          <ac:spMkLst>
            <pc:docMk/>
            <pc:sldMk cId="963612177" sldId="325"/>
            <ac:spMk id="9" creationId="{D77FE7F3-A6D7-4188-99C0-A181CADE5AF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9/24/2021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9/24/2021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63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12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55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583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420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971FF-EF28-4195-A575-329446EFAA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8447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3" y="285750"/>
            <a:ext cx="12190413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9/24/2021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75F2-0739-4900-997C-5D721A0FC902}" type="datetime1">
              <a:rPr lang="en-US" smtClean="0"/>
              <a:t>9/24/2021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5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8859-20CA-4706-8E83-0F7EF683D556}" type="datetime1">
              <a:rPr lang="en-US" smtClean="0"/>
              <a:t>9/24/2021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21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9/24/2021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15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9/24/2021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67C7-D6F8-475A-BDD0-564C90E691C0}" type="datetime1">
              <a:rPr lang="en-US" smtClean="0"/>
              <a:t>9/24/2021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5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502F-803E-4C09-884F-533B6D621517}" type="datetime1">
              <a:rPr lang="en-US" smtClean="0"/>
              <a:t>9/24/2021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0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F9C-A469-46E9-B230-FA26152DC1C8}" type="datetime1">
              <a:rPr lang="en-US" smtClean="0"/>
              <a:t>9/24/2021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6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B4B-E11C-49BB-8039-97339C86EB67}" type="datetime1">
              <a:rPr lang="en-US" smtClean="0"/>
              <a:t>9/24/2021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8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AD3-9220-45A0-86D4-C4247B17C061}" type="datetime1">
              <a:rPr lang="en-US" smtClean="0"/>
              <a:t>9/24/2021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8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628E-2362-4939-A7D6-69DC1CAB893E}" type="datetime1">
              <a:rPr lang="en-US" smtClean="0"/>
              <a:t>9/24/2021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4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9/24/2021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1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8012" y="609600"/>
            <a:ext cx="11201400" cy="2233874"/>
          </a:xfrm>
        </p:spPr>
        <p:txBody>
          <a:bodyPr>
            <a:normAutofit/>
          </a:bodyPr>
          <a:lstStyle/>
          <a:p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20</a:t>
            </a:r>
            <a:r>
              <a:rPr lang="en-CA" altLang="en-US" sz="3600" b="1" cap="none" baseline="30000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th</a:t>
            </a:r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 Informal Working Group on</a:t>
            </a:r>
            <a:b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</a:br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Validation Methods for Automated Driving (VMAD) Web-conference </a:t>
            </a:r>
            <a:endParaRPr lang="en-US" sz="4800" dirty="0">
              <a:solidFill>
                <a:srgbClr val="348CDC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4212" y="2797955"/>
            <a:ext cx="11277600" cy="1700893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United Nations Economic Commission for Europe (UNECE)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Working Party on Automated/Autonomous and Connected Vehicles (GRVA) 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September 14&amp;15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2021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WebEx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0908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0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5727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294812" y="228600"/>
            <a:ext cx="2286000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VMAD-20-11-rev.2</a:t>
            </a:r>
            <a:endParaRPr kumimoji="1" lang="ja-JP" altLang="en-US" sz="2000" dirty="0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9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5223" y="4648200"/>
            <a:ext cx="3657917" cy="12741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315" y="46482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14315" y="44958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20042" y="59162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989012" y="1600200"/>
            <a:ext cx="10439400" cy="1905000"/>
          </a:xfrm>
        </p:spPr>
        <p:txBody>
          <a:bodyPr anchor="ctr">
            <a:normAutofit/>
          </a:bodyPr>
          <a:lstStyle/>
          <a:p>
            <a: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  <a:b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36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8012" y="278634"/>
            <a:ext cx="8320484" cy="1401762"/>
          </a:xfrm>
        </p:spPr>
        <p:txBody>
          <a:bodyPr anchor="ctr">
            <a:normAutofit/>
          </a:bodyPr>
          <a:lstStyle/>
          <a:p>
            <a:r>
              <a:rPr lang="en-US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371012" y="518733"/>
            <a:ext cx="2645639" cy="9215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5612" y="1644537"/>
            <a:ext cx="10896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lvl="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To review a status update on the work of the Validation Methods for Automated Driving (VMAD) Informal Working Group (IWG). </a:t>
            </a:r>
          </a:p>
          <a:p>
            <a:pPr marL="388620" lvl="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Specifically the following:</a:t>
            </a:r>
            <a:endParaRPr lang="en-US" sz="2800" dirty="0"/>
          </a:p>
          <a:p>
            <a:pPr marL="960120" lvl="1" indent="-457200">
              <a:buFont typeface="Courier New" panose="02070309020205020404" pitchFamily="49" charset="0"/>
              <a:buChar char="o"/>
            </a:pPr>
            <a:r>
              <a:rPr lang="en-US" altLang="ja-JP" sz="2800" dirty="0">
                <a:latin typeface="Helvetica" panose="020B0604020202020204" pitchFamily="34" charset="0"/>
                <a:cs typeface="Helvetica" panose="020B0604020202020204" pitchFamily="34" charset="0"/>
              </a:rPr>
              <a:t>Update from Subgroup leaders</a:t>
            </a:r>
          </a:p>
          <a:p>
            <a:pPr marL="960120" lvl="1" indent="-457200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Debrief on </a:t>
            </a:r>
            <a:r>
              <a:rPr lang="en-US" altLang="ja-JP" sz="2800" dirty="0">
                <a:latin typeface="Helvetica" panose="020B0604020202020204" pitchFamily="34" charset="0"/>
                <a:cs typeface="Helvetica" panose="020B0604020202020204" pitchFamily="34" charset="0"/>
              </a:rPr>
              <a:t>FRAV/VMAD 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coordination meeting</a:t>
            </a:r>
          </a:p>
          <a:p>
            <a:pPr marL="960120" lvl="1" indent="-457200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Next steps of the NATM Master Document 2nd iteration </a:t>
            </a:r>
          </a:p>
          <a:p>
            <a:pPr marL="960120" lvl="1" indent="-457200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Proposal for report to GRVA in September</a:t>
            </a:r>
          </a:p>
          <a:p>
            <a:pPr marL="84582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97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8012" y="278634"/>
            <a:ext cx="8320484" cy="1401762"/>
          </a:xfrm>
        </p:spPr>
        <p:txBody>
          <a:bodyPr anchor="ctr">
            <a:normAutofit/>
          </a:bodyPr>
          <a:lstStyle/>
          <a:p>
            <a:r>
              <a:rPr lang="en-US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from Subgroup leaders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371012" y="518733"/>
            <a:ext cx="2645639" cy="9215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5612" y="1644537"/>
            <a:ext cx="10896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 lvl="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SG leaders provide updates on the following:</a:t>
            </a:r>
            <a:b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2800" dirty="0"/>
          </a:p>
          <a:p>
            <a:pPr marL="96012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Work accomplished by the SGs since last VMAD including proposed revision to the Master Document</a:t>
            </a:r>
          </a:p>
          <a:p>
            <a:pPr marL="96012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General status update on work towards the 2nd iteration of the NATM for VMAD 21 in October including:</a:t>
            </a:r>
          </a:p>
          <a:p>
            <a:pPr marL="1417320" lvl="2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work to address outstanding issues</a:t>
            </a:r>
          </a:p>
          <a:p>
            <a:pPr marL="1417320" lvl="2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evaluation of NATM for the motorway use-case</a:t>
            </a:r>
          </a:p>
          <a:p>
            <a:pPr marL="96012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Unresolved issues for consideration by VMAD members</a:t>
            </a:r>
          </a:p>
          <a:p>
            <a:pPr marL="96012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Upcoming SG meetings planned from now to the end of October</a:t>
            </a: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4582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05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8012" y="278634"/>
            <a:ext cx="8320484" cy="1401762"/>
          </a:xfrm>
        </p:spPr>
        <p:txBody>
          <a:bodyPr anchor="ctr">
            <a:normAutofit/>
          </a:bodyPr>
          <a:lstStyle/>
          <a:p>
            <a:r>
              <a:rPr lang="en-US" sz="4400" b="1" u="sng" cap="none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Debrief on FRAV/VMAD coordination meeting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371012" y="518733"/>
            <a:ext cx="2645639" cy="9215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5612" y="1828800"/>
            <a:ext cx="10896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FRAV and VMAD co-chairs continue to meet regularly to facilitate the accomplishment of their respective deliverables.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FRAV and VMAD co-chairs extended the joint meeting to SG leaders and FRAV Stream leaders.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FRAV and VMAD agreed to select a few concrete test cases to work on collaboratively to develop a better synchronization between our two groups.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Co-chairs will continue to update the VMAD members on the progress of the joint meeting.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The next two-slide-presentation is an example from SG1 (used as a basis for discussion with FRAV)</a:t>
            </a:r>
          </a:p>
        </p:txBody>
      </p:sp>
    </p:spTree>
    <p:extLst>
      <p:ext uri="{BB962C8B-B14F-4D97-AF65-F5344CB8AC3E}">
        <p14:creationId xmlns:p14="http://schemas.microsoft.com/office/powerpoint/2010/main" val="148404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4365258-16B3-4B57-9AD2-947565AF1809}"/>
              </a:ext>
            </a:extLst>
          </p:cNvPr>
          <p:cNvSpPr/>
          <p:nvPr/>
        </p:nvSpPr>
        <p:spPr>
          <a:xfrm>
            <a:off x="2443198" y="35720"/>
            <a:ext cx="7434387" cy="58026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007224B-B975-4E39-B562-7FC465420151}"/>
              </a:ext>
            </a:extLst>
          </p:cNvPr>
          <p:cNvSpPr txBox="1"/>
          <p:nvPr/>
        </p:nvSpPr>
        <p:spPr>
          <a:xfrm>
            <a:off x="4026597" y="893"/>
            <a:ext cx="1074245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FRAV</a:t>
            </a:r>
            <a:endParaRPr kumimoji="1" lang="ja-JP" altLang="en-US" sz="1799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43D8FF59-65F5-4E62-9276-EAED142FDBCF}"/>
              </a:ext>
            </a:extLst>
          </p:cNvPr>
          <p:cNvSpPr txBox="1"/>
          <p:nvPr/>
        </p:nvSpPr>
        <p:spPr>
          <a:xfrm>
            <a:off x="7319547" y="893"/>
            <a:ext cx="1074245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SG1</a:t>
            </a:r>
            <a:endParaRPr kumimoji="1" lang="ja-JP" altLang="en-US" sz="1799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135" name="直線コネクタ 134">
            <a:extLst>
              <a:ext uri="{FF2B5EF4-FFF2-40B4-BE49-F238E27FC236}">
                <a16:creationId xmlns:a16="http://schemas.microsoft.com/office/drawing/2014/main" id="{71E3B94E-5746-42A2-8CE2-00538B7902FA}"/>
              </a:ext>
            </a:extLst>
          </p:cNvPr>
          <p:cNvCxnSpPr>
            <a:cxnSpLocks/>
          </p:cNvCxnSpPr>
          <p:nvPr/>
        </p:nvCxnSpPr>
        <p:spPr>
          <a:xfrm>
            <a:off x="2443198" y="427731"/>
            <a:ext cx="7434387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136" name="直線コネクタ 135">
            <a:extLst>
              <a:ext uri="{FF2B5EF4-FFF2-40B4-BE49-F238E27FC236}">
                <a16:creationId xmlns:a16="http://schemas.microsoft.com/office/drawing/2014/main" id="{538E5121-21F8-4F11-8C60-70651435CE8C}"/>
              </a:ext>
            </a:extLst>
          </p:cNvPr>
          <p:cNvCxnSpPr>
            <a:cxnSpLocks/>
          </p:cNvCxnSpPr>
          <p:nvPr/>
        </p:nvCxnSpPr>
        <p:spPr>
          <a:xfrm>
            <a:off x="5867644" y="35720"/>
            <a:ext cx="0" cy="5802604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DDF8B79-22C4-4B67-9810-2AD51D8FD2F3}"/>
              </a:ext>
            </a:extLst>
          </p:cNvPr>
          <p:cNvSpPr txBox="1"/>
          <p:nvPr/>
        </p:nvSpPr>
        <p:spPr>
          <a:xfrm>
            <a:off x="2606042" y="1326282"/>
            <a:ext cx="3017563" cy="27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Establish General safety requirements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456DFC84-AF0A-4A68-9D76-DE646A1B1A3A}"/>
              </a:ext>
            </a:extLst>
          </p:cNvPr>
          <p:cNvSpPr txBox="1"/>
          <p:nvPr/>
        </p:nvSpPr>
        <p:spPr>
          <a:xfrm>
            <a:off x="6059685" y="1326282"/>
            <a:ext cx="1959210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Cover Functional Scenarios for Motorway use-case under NATM MD Annex2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4941F05B-5052-4666-9B2F-EE75EA5B9981}"/>
              </a:ext>
            </a:extLst>
          </p:cNvPr>
          <p:cNvSpPr txBox="1"/>
          <p:nvPr/>
        </p:nvSpPr>
        <p:spPr>
          <a:xfrm>
            <a:off x="3799761" y="1530327"/>
            <a:ext cx="1079931" cy="2153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8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DONE in main point</a:t>
            </a:r>
            <a:endParaRPr kumimoji="1" lang="ja-JP" altLang="en-US" sz="8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67" name="四角形: 角を丸くする 166">
            <a:extLst>
              <a:ext uri="{FF2B5EF4-FFF2-40B4-BE49-F238E27FC236}">
                <a16:creationId xmlns:a16="http://schemas.microsoft.com/office/drawing/2014/main" id="{C53C894E-8103-4BAA-9C9D-930B297DB3D5}"/>
              </a:ext>
            </a:extLst>
          </p:cNvPr>
          <p:cNvSpPr/>
          <p:nvPr/>
        </p:nvSpPr>
        <p:spPr>
          <a:xfrm>
            <a:off x="4017088" y="549510"/>
            <a:ext cx="3910884" cy="724490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Having the major target aligned</a:t>
            </a:r>
          </a:p>
          <a:p>
            <a:pPr algn="ctr" defTabSz="457063"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Each group has been ‘digging through the tunnel’</a:t>
            </a:r>
            <a:endParaRPr kumimoji="1" lang="ja-JP" altLang="en-US" sz="14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C9D660A-B780-487E-B9AD-01F930A49513}"/>
              </a:ext>
            </a:extLst>
          </p:cNvPr>
          <p:cNvSpPr txBox="1"/>
          <p:nvPr/>
        </p:nvSpPr>
        <p:spPr>
          <a:xfrm>
            <a:off x="7808537" y="1530326"/>
            <a:ext cx="733797" cy="3445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8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DONE in main point</a:t>
            </a:r>
            <a:endParaRPr kumimoji="1" lang="ja-JP" altLang="en-US" sz="8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0" name="矢印: 下 139">
            <a:extLst>
              <a:ext uri="{FF2B5EF4-FFF2-40B4-BE49-F238E27FC236}">
                <a16:creationId xmlns:a16="http://schemas.microsoft.com/office/drawing/2014/main" id="{96744F02-14DE-48FC-843B-DDB6C526193B}"/>
              </a:ext>
            </a:extLst>
          </p:cNvPr>
          <p:cNvSpPr/>
          <p:nvPr/>
        </p:nvSpPr>
        <p:spPr>
          <a:xfrm rot="2553927">
            <a:off x="5543961" y="1783348"/>
            <a:ext cx="432205" cy="171846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A859F29F-911D-4CB0-96E1-B4F114B4EA9B}"/>
              </a:ext>
            </a:extLst>
          </p:cNvPr>
          <p:cNvSpPr txBox="1"/>
          <p:nvPr/>
        </p:nvSpPr>
        <p:spPr>
          <a:xfrm>
            <a:off x="2720730" y="3259029"/>
            <a:ext cx="2756532" cy="830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For each Functional Scenario </a:t>
            </a:r>
            <a:b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</a:b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describe </a:t>
            </a:r>
            <a:r>
              <a:rPr kumimoji="1" lang="en-US" altLang="ja-JP" sz="1200" b="1" u="sng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expected roles of the ADS</a:t>
            </a:r>
          </a:p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(or translate Detailed Safety Requirement for each Functional Scenario)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61E1E317-4E1C-4528-AD66-120486FC95CA}"/>
              </a:ext>
            </a:extLst>
          </p:cNvPr>
          <p:cNvSpPr txBox="1"/>
          <p:nvPr/>
        </p:nvSpPr>
        <p:spPr>
          <a:xfrm>
            <a:off x="6304202" y="3505352"/>
            <a:ext cx="2094868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Identify parameters in each Functional Scenario based on the expected roles of ADS 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744839B8-4E71-41F1-968F-54635A2EC246}"/>
              </a:ext>
            </a:extLst>
          </p:cNvPr>
          <p:cNvSpPr txBox="1"/>
          <p:nvPr/>
        </p:nvSpPr>
        <p:spPr>
          <a:xfrm>
            <a:off x="2443198" y="4613103"/>
            <a:ext cx="2969740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Establish Measurable and Verifiable criteria based on the expected roles of ADS (and data range of parameters if needed)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6" name="矢印: 下 145">
            <a:extLst>
              <a:ext uri="{FF2B5EF4-FFF2-40B4-BE49-F238E27FC236}">
                <a16:creationId xmlns:a16="http://schemas.microsoft.com/office/drawing/2014/main" id="{6F60FBFD-A2E3-434E-AE42-EA0D6E0A496A}"/>
              </a:ext>
            </a:extLst>
          </p:cNvPr>
          <p:cNvSpPr/>
          <p:nvPr/>
        </p:nvSpPr>
        <p:spPr>
          <a:xfrm rot="17414135">
            <a:off x="5663322" y="3271642"/>
            <a:ext cx="432205" cy="929364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31CD67FF-BDDA-4182-92D4-E6836F3FF80B}"/>
              </a:ext>
            </a:extLst>
          </p:cNvPr>
          <p:cNvSpPr txBox="1"/>
          <p:nvPr/>
        </p:nvSpPr>
        <p:spPr>
          <a:xfrm>
            <a:off x="6302922" y="4413785"/>
            <a:ext cx="2254332" cy="90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Define the data range of parameters</a:t>
            </a:r>
          </a:p>
          <a:p>
            <a:pPr defTabSz="652960">
              <a:spcBef>
                <a:spcPts val="600"/>
              </a:spcBef>
            </a:pP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At the same time, numbers of Concrete scenarios are made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2003596-B3F8-492A-A7E2-799DC2EA61FC}"/>
              </a:ext>
            </a:extLst>
          </p:cNvPr>
          <p:cNvSpPr txBox="1"/>
          <p:nvPr/>
        </p:nvSpPr>
        <p:spPr>
          <a:xfrm>
            <a:off x="3578613" y="2965885"/>
            <a:ext cx="1522228" cy="28748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NEXT STEP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is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HERE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！</a:t>
            </a:r>
          </a:p>
        </p:txBody>
      </p:sp>
      <p:sp>
        <p:nvSpPr>
          <p:cNvPr id="152" name="右中かっこ 151">
            <a:extLst>
              <a:ext uri="{FF2B5EF4-FFF2-40B4-BE49-F238E27FC236}">
                <a16:creationId xmlns:a16="http://schemas.microsoft.com/office/drawing/2014/main" id="{D8763992-6C19-42FA-A89B-F4A68ED68787}"/>
              </a:ext>
            </a:extLst>
          </p:cNvPr>
          <p:cNvSpPr/>
          <p:nvPr/>
        </p:nvSpPr>
        <p:spPr>
          <a:xfrm>
            <a:off x="8526477" y="1255077"/>
            <a:ext cx="362762" cy="2909885"/>
          </a:xfrm>
          <a:prstGeom prst="rightBrace">
            <a:avLst>
              <a:gd name="adj1" fmla="val 48333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B87B8DC4-DAC8-4946-A936-F0E078FF17D4}"/>
              </a:ext>
            </a:extLst>
          </p:cNvPr>
          <p:cNvSpPr txBox="1"/>
          <p:nvPr/>
        </p:nvSpPr>
        <p:spPr>
          <a:xfrm>
            <a:off x="8948899" y="2526483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Functional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4" name="右中かっこ 153">
            <a:extLst>
              <a:ext uri="{FF2B5EF4-FFF2-40B4-BE49-F238E27FC236}">
                <a16:creationId xmlns:a16="http://schemas.microsoft.com/office/drawing/2014/main" id="{4922E33A-D04F-4CA5-90AE-D7F046BBBB23}"/>
              </a:ext>
            </a:extLst>
          </p:cNvPr>
          <p:cNvSpPr/>
          <p:nvPr/>
        </p:nvSpPr>
        <p:spPr>
          <a:xfrm>
            <a:off x="8533035" y="4400370"/>
            <a:ext cx="362762" cy="423214"/>
          </a:xfrm>
          <a:prstGeom prst="rightBrace">
            <a:avLst>
              <a:gd name="adj1" fmla="val 24867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0BB8C838-4B4F-4CD1-A347-02C9ED1E8F9C}"/>
              </a:ext>
            </a:extLst>
          </p:cNvPr>
          <p:cNvSpPr txBox="1"/>
          <p:nvPr/>
        </p:nvSpPr>
        <p:spPr>
          <a:xfrm>
            <a:off x="8946876" y="4420995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Logical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2" name="矢印: 下 171">
            <a:extLst>
              <a:ext uri="{FF2B5EF4-FFF2-40B4-BE49-F238E27FC236}">
                <a16:creationId xmlns:a16="http://schemas.microsoft.com/office/drawing/2014/main" id="{4953BCC1-E93F-4925-9447-85FDFC60C738}"/>
              </a:ext>
            </a:extLst>
          </p:cNvPr>
          <p:cNvSpPr/>
          <p:nvPr/>
        </p:nvSpPr>
        <p:spPr>
          <a:xfrm>
            <a:off x="7927974" y="2043650"/>
            <a:ext cx="432205" cy="142721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3" name="矢印: 下 172">
            <a:extLst>
              <a:ext uri="{FF2B5EF4-FFF2-40B4-BE49-F238E27FC236}">
                <a16:creationId xmlns:a16="http://schemas.microsoft.com/office/drawing/2014/main" id="{D812CFA0-AF9D-4BE9-A5AC-634DE8E088B0}"/>
              </a:ext>
            </a:extLst>
          </p:cNvPr>
          <p:cNvSpPr/>
          <p:nvPr/>
        </p:nvSpPr>
        <p:spPr>
          <a:xfrm>
            <a:off x="3146407" y="1711049"/>
            <a:ext cx="432205" cy="142721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9" name="矢印: 下 38">
            <a:extLst>
              <a:ext uri="{FF2B5EF4-FFF2-40B4-BE49-F238E27FC236}">
                <a16:creationId xmlns:a16="http://schemas.microsoft.com/office/drawing/2014/main" id="{F126B823-FCB3-4BAD-BC19-8FD0CF4E2814}"/>
              </a:ext>
            </a:extLst>
          </p:cNvPr>
          <p:cNvSpPr/>
          <p:nvPr/>
        </p:nvSpPr>
        <p:spPr>
          <a:xfrm>
            <a:off x="6997883" y="4164962"/>
            <a:ext cx="432205" cy="22139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3" name="矢印: 下 32">
            <a:extLst>
              <a:ext uri="{FF2B5EF4-FFF2-40B4-BE49-F238E27FC236}">
                <a16:creationId xmlns:a16="http://schemas.microsoft.com/office/drawing/2014/main" id="{410D3749-3811-447C-B5D7-DEA78A2E8A34}"/>
              </a:ext>
            </a:extLst>
          </p:cNvPr>
          <p:cNvSpPr/>
          <p:nvPr/>
        </p:nvSpPr>
        <p:spPr>
          <a:xfrm>
            <a:off x="3146407" y="4095469"/>
            <a:ext cx="432205" cy="517634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4" name="右中かっこ 33">
            <a:extLst>
              <a:ext uri="{FF2B5EF4-FFF2-40B4-BE49-F238E27FC236}">
                <a16:creationId xmlns:a16="http://schemas.microsoft.com/office/drawing/2014/main" id="{7C2ABF99-CA2F-4F58-9B12-F2AE0E54887F}"/>
              </a:ext>
            </a:extLst>
          </p:cNvPr>
          <p:cNvSpPr/>
          <p:nvPr/>
        </p:nvSpPr>
        <p:spPr>
          <a:xfrm>
            <a:off x="8533035" y="4881467"/>
            <a:ext cx="362762" cy="461545"/>
          </a:xfrm>
          <a:prstGeom prst="rightBrace">
            <a:avLst>
              <a:gd name="adj1" fmla="val 27039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CB793FC-2D96-4C23-877F-AA798B5F168F}"/>
              </a:ext>
            </a:extLst>
          </p:cNvPr>
          <p:cNvSpPr txBox="1"/>
          <p:nvPr/>
        </p:nvSpPr>
        <p:spPr>
          <a:xfrm>
            <a:off x="8946876" y="4902093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Concrete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7" name="矢印: 下 36">
            <a:extLst>
              <a:ext uri="{FF2B5EF4-FFF2-40B4-BE49-F238E27FC236}">
                <a16:creationId xmlns:a16="http://schemas.microsoft.com/office/drawing/2014/main" id="{EF4738EF-BE2B-42CB-BE3A-0D57966C7108}"/>
              </a:ext>
            </a:extLst>
          </p:cNvPr>
          <p:cNvSpPr/>
          <p:nvPr/>
        </p:nvSpPr>
        <p:spPr>
          <a:xfrm rot="4505837">
            <a:off x="5537871" y="4298290"/>
            <a:ext cx="432205" cy="803481"/>
          </a:xfrm>
          <a:prstGeom prst="downArrow">
            <a:avLst>
              <a:gd name="adj1" fmla="val 24716"/>
              <a:gd name="adj2" fmla="val 50000"/>
            </a:avLst>
          </a:prstGeom>
          <a:solidFill>
            <a:schemeClr val="accent5">
              <a:lumMod val="20000"/>
              <a:lumOff val="80000"/>
              <a:alpha val="50196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DDB81933-B65E-4232-B27A-42863C77B27E}"/>
              </a:ext>
            </a:extLst>
          </p:cNvPr>
          <p:cNvSpPr/>
          <p:nvPr/>
        </p:nvSpPr>
        <p:spPr>
          <a:xfrm>
            <a:off x="3391310" y="6198029"/>
            <a:ext cx="4976228" cy="5654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3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Assessment/Validation using the multi-pillar testing methodologies </a:t>
            </a:r>
          </a:p>
        </p:txBody>
      </p:sp>
      <p:sp>
        <p:nvSpPr>
          <p:cNvPr id="43" name="フローチャート: 組合せ 42">
            <a:extLst>
              <a:ext uri="{FF2B5EF4-FFF2-40B4-BE49-F238E27FC236}">
                <a16:creationId xmlns:a16="http://schemas.microsoft.com/office/drawing/2014/main" id="{5BE6316A-A8D7-4BEE-8AA1-4C84726AD6B3}"/>
              </a:ext>
            </a:extLst>
          </p:cNvPr>
          <p:cNvSpPr/>
          <p:nvPr/>
        </p:nvSpPr>
        <p:spPr>
          <a:xfrm>
            <a:off x="5582967" y="5962702"/>
            <a:ext cx="569355" cy="120854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20F0953-86D8-411F-AB3D-BA74237A9EFD}"/>
              </a:ext>
            </a:extLst>
          </p:cNvPr>
          <p:cNvSpPr txBox="1"/>
          <p:nvPr/>
        </p:nvSpPr>
        <p:spPr>
          <a:xfrm>
            <a:off x="8542335" y="6259527"/>
            <a:ext cx="335451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063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To decide which concrete scenario should be used is out of scope of SG1</a:t>
            </a:r>
          </a:p>
        </p:txBody>
      </p:sp>
      <p:sp>
        <p:nvSpPr>
          <p:cNvPr id="45" name="大かっこ 44">
            <a:extLst>
              <a:ext uri="{FF2B5EF4-FFF2-40B4-BE49-F238E27FC236}">
                <a16:creationId xmlns:a16="http://schemas.microsoft.com/office/drawing/2014/main" id="{BDA756A1-CD47-4E38-878D-6353FB0DE4D2}"/>
              </a:ext>
            </a:extLst>
          </p:cNvPr>
          <p:cNvSpPr/>
          <p:nvPr/>
        </p:nvSpPr>
        <p:spPr>
          <a:xfrm>
            <a:off x="8526478" y="6249663"/>
            <a:ext cx="3370367" cy="460471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0" name="四角形: 角を丸くする 169">
            <a:extLst>
              <a:ext uri="{FF2B5EF4-FFF2-40B4-BE49-F238E27FC236}">
                <a16:creationId xmlns:a16="http://schemas.microsoft.com/office/drawing/2014/main" id="{5EFD259B-2232-4762-A25E-D47F21426A66}"/>
              </a:ext>
            </a:extLst>
          </p:cNvPr>
          <p:cNvSpPr/>
          <p:nvPr/>
        </p:nvSpPr>
        <p:spPr>
          <a:xfrm>
            <a:off x="3846386" y="2135056"/>
            <a:ext cx="4172510" cy="724490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>
              <a:defRPr/>
            </a:pPr>
            <a: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  <a:t>From this point forward, </a:t>
            </a:r>
            <a:b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</a:br>
            <a: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  <a:t>we need to clarify the order and the role/responsibility of the following works</a:t>
            </a:r>
            <a:endParaRPr kumimoji="1" lang="ja-JP" altLang="en-US" sz="1400" b="1" dirty="0">
              <a:solidFill>
                <a:srgbClr val="FF0000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797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7B3BAD0-A617-4E59-A376-511BA1817952}"/>
              </a:ext>
            </a:extLst>
          </p:cNvPr>
          <p:cNvSpPr/>
          <p:nvPr/>
        </p:nvSpPr>
        <p:spPr>
          <a:xfrm>
            <a:off x="2443198" y="35720"/>
            <a:ext cx="7434387" cy="58026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F374AD0B-2E36-471C-8EB3-87001C777A61}"/>
              </a:ext>
            </a:extLst>
          </p:cNvPr>
          <p:cNvCxnSpPr>
            <a:cxnSpLocks/>
          </p:cNvCxnSpPr>
          <p:nvPr/>
        </p:nvCxnSpPr>
        <p:spPr>
          <a:xfrm>
            <a:off x="2443198" y="427731"/>
            <a:ext cx="7434387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FBF9787B-EF5F-4DCB-A9C2-0B2DDEA819F2}"/>
              </a:ext>
            </a:extLst>
          </p:cNvPr>
          <p:cNvCxnSpPr>
            <a:cxnSpLocks/>
          </p:cNvCxnSpPr>
          <p:nvPr/>
        </p:nvCxnSpPr>
        <p:spPr>
          <a:xfrm>
            <a:off x="5867644" y="35720"/>
            <a:ext cx="0" cy="5802604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056A93E0-08ED-40F7-B17A-9228CB15C521}"/>
              </a:ext>
            </a:extLst>
          </p:cNvPr>
          <p:cNvSpPr/>
          <p:nvPr/>
        </p:nvSpPr>
        <p:spPr>
          <a:xfrm>
            <a:off x="3391310" y="6198029"/>
            <a:ext cx="4976228" cy="5654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3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Assessment/Validation using the multi-pillar testing methodologies </a:t>
            </a:r>
          </a:p>
        </p:txBody>
      </p:sp>
      <p:sp>
        <p:nvSpPr>
          <p:cNvPr id="57" name="フローチャート: 組合せ 56">
            <a:extLst>
              <a:ext uri="{FF2B5EF4-FFF2-40B4-BE49-F238E27FC236}">
                <a16:creationId xmlns:a16="http://schemas.microsoft.com/office/drawing/2014/main" id="{4AA11F1A-B19F-4D55-B6CB-7F5FA4A7BB5B}"/>
              </a:ext>
            </a:extLst>
          </p:cNvPr>
          <p:cNvSpPr/>
          <p:nvPr/>
        </p:nvSpPr>
        <p:spPr>
          <a:xfrm>
            <a:off x="5582967" y="5962702"/>
            <a:ext cx="569355" cy="120854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007224B-B975-4E39-B562-7FC465420151}"/>
              </a:ext>
            </a:extLst>
          </p:cNvPr>
          <p:cNvSpPr txBox="1"/>
          <p:nvPr/>
        </p:nvSpPr>
        <p:spPr>
          <a:xfrm>
            <a:off x="4026597" y="893"/>
            <a:ext cx="1074245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FRAV</a:t>
            </a:r>
            <a:endParaRPr kumimoji="1" lang="ja-JP" altLang="en-US" sz="1799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43D8FF59-65F5-4E62-9276-EAED142FDBCF}"/>
              </a:ext>
            </a:extLst>
          </p:cNvPr>
          <p:cNvSpPr txBox="1"/>
          <p:nvPr/>
        </p:nvSpPr>
        <p:spPr>
          <a:xfrm>
            <a:off x="7319547" y="893"/>
            <a:ext cx="1074245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SG1</a:t>
            </a:r>
            <a:endParaRPr kumimoji="1" lang="ja-JP" altLang="en-US" sz="1799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DDF8B79-22C4-4B67-9810-2AD51D8FD2F3}"/>
              </a:ext>
            </a:extLst>
          </p:cNvPr>
          <p:cNvSpPr txBox="1"/>
          <p:nvPr/>
        </p:nvSpPr>
        <p:spPr>
          <a:xfrm>
            <a:off x="2606042" y="1326282"/>
            <a:ext cx="3017563" cy="27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Establish General safety requirements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456DFC84-AF0A-4A68-9D76-DE646A1B1A3A}"/>
              </a:ext>
            </a:extLst>
          </p:cNvPr>
          <p:cNvSpPr txBox="1"/>
          <p:nvPr/>
        </p:nvSpPr>
        <p:spPr>
          <a:xfrm>
            <a:off x="6059685" y="1326282"/>
            <a:ext cx="1959210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Cover Functional Scenarios for Motorway use-case under NATM MD Annex2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0" name="矢印: 下 139">
            <a:extLst>
              <a:ext uri="{FF2B5EF4-FFF2-40B4-BE49-F238E27FC236}">
                <a16:creationId xmlns:a16="http://schemas.microsoft.com/office/drawing/2014/main" id="{96744F02-14DE-48FC-843B-DDB6C526193B}"/>
              </a:ext>
            </a:extLst>
          </p:cNvPr>
          <p:cNvSpPr/>
          <p:nvPr/>
        </p:nvSpPr>
        <p:spPr>
          <a:xfrm rot="2553927">
            <a:off x="5543961" y="1783348"/>
            <a:ext cx="432205" cy="171846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A859F29F-911D-4CB0-96E1-B4F114B4EA9B}"/>
              </a:ext>
            </a:extLst>
          </p:cNvPr>
          <p:cNvSpPr txBox="1"/>
          <p:nvPr/>
        </p:nvSpPr>
        <p:spPr>
          <a:xfrm>
            <a:off x="2720730" y="3259029"/>
            <a:ext cx="2756532" cy="830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For each Functional Scenario </a:t>
            </a:r>
            <a:b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</a:b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describe </a:t>
            </a:r>
            <a:r>
              <a:rPr kumimoji="1" lang="en-US" altLang="ja-JP" sz="1200" b="1" u="sng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expected roles of the ADS</a:t>
            </a:r>
          </a:p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(or translate Detailed Safety Requirement for each Functional Scenario)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61E1E317-4E1C-4528-AD66-120486FC95CA}"/>
              </a:ext>
            </a:extLst>
          </p:cNvPr>
          <p:cNvSpPr txBox="1"/>
          <p:nvPr/>
        </p:nvSpPr>
        <p:spPr>
          <a:xfrm>
            <a:off x="6304202" y="3505352"/>
            <a:ext cx="2094868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Identify parameters in each Functional Scenario based on the expected roles of ADS 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744839B8-4E71-41F1-968F-54635A2EC246}"/>
              </a:ext>
            </a:extLst>
          </p:cNvPr>
          <p:cNvSpPr txBox="1"/>
          <p:nvPr/>
        </p:nvSpPr>
        <p:spPr>
          <a:xfrm>
            <a:off x="2443198" y="4613103"/>
            <a:ext cx="2969740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Establish Measurable and Verifiable criteria based on the expected roles of ADS </a:t>
            </a:r>
            <a:b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</a:b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(and data range of parameters if needed)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6" name="矢印: 下 145">
            <a:extLst>
              <a:ext uri="{FF2B5EF4-FFF2-40B4-BE49-F238E27FC236}">
                <a16:creationId xmlns:a16="http://schemas.microsoft.com/office/drawing/2014/main" id="{6F60FBFD-A2E3-434E-AE42-EA0D6E0A496A}"/>
              </a:ext>
            </a:extLst>
          </p:cNvPr>
          <p:cNvSpPr/>
          <p:nvPr/>
        </p:nvSpPr>
        <p:spPr>
          <a:xfrm rot="17414135">
            <a:off x="5663322" y="3271642"/>
            <a:ext cx="432205" cy="929364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31CD67FF-BDDA-4182-92D4-E6836F3FF80B}"/>
              </a:ext>
            </a:extLst>
          </p:cNvPr>
          <p:cNvSpPr txBox="1"/>
          <p:nvPr/>
        </p:nvSpPr>
        <p:spPr>
          <a:xfrm>
            <a:off x="6302922" y="4413785"/>
            <a:ext cx="2254332" cy="90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Define the data range of parameters</a:t>
            </a:r>
          </a:p>
          <a:p>
            <a:pPr defTabSz="652960">
              <a:spcBef>
                <a:spcPts val="600"/>
              </a:spcBef>
            </a:pP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At the same time, numbers of Concrete scenarios are made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2003596-B3F8-492A-A7E2-799DC2EA61FC}"/>
              </a:ext>
            </a:extLst>
          </p:cNvPr>
          <p:cNvSpPr txBox="1"/>
          <p:nvPr/>
        </p:nvSpPr>
        <p:spPr>
          <a:xfrm>
            <a:off x="3578613" y="2965885"/>
            <a:ext cx="1522228" cy="28748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NEXT STEP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is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HERE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！</a:t>
            </a:r>
          </a:p>
        </p:txBody>
      </p:sp>
      <p:sp>
        <p:nvSpPr>
          <p:cNvPr id="152" name="右中かっこ 151">
            <a:extLst>
              <a:ext uri="{FF2B5EF4-FFF2-40B4-BE49-F238E27FC236}">
                <a16:creationId xmlns:a16="http://schemas.microsoft.com/office/drawing/2014/main" id="{D8763992-6C19-42FA-A89B-F4A68ED68787}"/>
              </a:ext>
            </a:extLst>
          </p:cNvPr>
          <p:cNvSpPr/>
          <p:nvPr/>
        </p:nvSpPr>
        <p:spPr>
          <a:xfrm>
            <a:off x="8526477" y="1255077"/>
            <a:ext cx="362762" cy="2909885"/>
          </a:xfrm>
          <a:prstGeom prst="rightBrace">
            <a:avLst>
              <a:gd name="adj1" fmla="val 48333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B87B8DC4-DAC8-4946-A936-F0E078FF17D4}"/>
              </a:ext>
            </a:extLst>
          </p:cNvPr>
          <p:cNvSpPr txBox="1"/>
          <p:nvPr/>
        </p:nvSpPr>
        <p:spPr>
          <a:xfrm>
            <a:off x="8948899" y="2526483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Functional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4" name="右中かっこ 153">
            <a:extLst>
              <a:ext uri="{FF2B5EF4-FFF2-40B4-BE49-F238E27FC236}">
                <a16:creationId xmlns:a16="http://schemas.microsoft.com/office/drawing/2014/main" id="{4922E33A-D04F-4CA5-90AE-D7F046BBBB23}"/>
              </a:ext>
            </a:extLst>
          </p:cNvPr>
          <p:cNvSpPr/>
          <p:nvPr/>
        </p:nvSpPr>
        <p:spPr>
          <a:xfrm>
            <a:off x="8533035" y="4400370"/>
            <a:ext cx="362762" cy="423214"/>
          </a:xfrm>
          <a:prstGeom prst="rightBrace">
            <a:avLst>
              <a:gd name="adj1" fmla="val 24867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0BB8C838-4B4F-4CD1-A347-02C9ED1E8F9C}"/>
              </a:ext>
            </a:extLst>
          </p:cNvPr>
          <p:cNvSpPr txBox="1"/>
          <p:nvPr/>
        </p:nvSpPr>
        <p:spPr>
          <a:xfrm>
            <a:off x="8946876" y="4420995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Logical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67" name="四角形: 角を丸くする 166">
            <a:extLst>
              <a:ext uri="{FF2B5EF4-FFF2-40B4-BE49-F238E27FC236}">
                <a16:creationId xmlns:a16="http://schemas.microsoft.com/office/drawing/2014/main" id="{C53C894E-8103-4BAA-9C9D-930B297DB3D5}"/>
              </a:ext>
            </a:extLst>
          </p:cNvPr>
          <p:cNvSpPr/>
          <p:nvPr/>
        </p:nvSpPr>
        <p:spPr>
          <a:xfrm>
            <a:off x="4017088" y="549510"/>
            <a:ext cx="3910884" cy="724490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Having the major target aligned</a:t>
            </a:r>
          </a:p>
          <a:p>
            <a:pPr algn="ctr" defTabSz="457063"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Each group has been ‘digging through the tunnel’</a:t>
            </a:r>
            <a:endParaRPr kumimoji="1" lang="ja-JP" altLang="en-US" sz="14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0" name="四角形: 角を丸くする 169">
            <a:extLst>
              <a:ext uri="{FF2B5EF4-FFF2-40B4-BE49-F238E27FC236}">
                <a16:creationId xmlns:a16="http://schemas.microsoft.com/office/drawing/2014/main" id="{5EFD259B-2232-4762-A25E-D47F21426A66}"/>
              </a:ext>
            </a:extLst>
          </p:cNvPr>
          <p:cNvSpPr/>
          <p:nvPr/>
        </p:nvSpPr>
        <p:spPr>
          <a:xfrm>
            <a:off x="3846386" y="2135056"/>
            <a:ext cx="4172510" cy="724490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>
              <a:defRPr/>
            </a:pPr>
            <a: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  <a:t>From this point forward, </a:t>
            </a:r>
            <a:b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</a:br>
            <a: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  <a:t>we need to clarify the order and the role/responsibility of the following works</a:t>
            </a:r>
            <a:endParaRPr kumimoji="1" lang="ja-JP" altLang="en-US" sz="1400" b="1" dirty="0">
              <a:solidFill>
                <a:srgbClr val="FF0000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2" name="矢印: 下 171">
            <a:extLst>
              <a:ext uri="{FF2B5EF4-FFF2-40B4-BE49-F238E27FC236}">
                <a16:creationId xmlns:a16="http://schemas.microsoft.com/office/drawing/2014/main" id="{4953BCC1-E93F-4925-9447-85FDFC60C738}"/>
              </a:ext>
            </a:extLst>
          </p:cNvPr>
          <p:cNvSpPr/>
          <p:nvPr/>
        </p:nvSpPr>
        <p:spPr>
          <a:xfrm>
            <a:off x="7927974" y="2043650"/>
            <a:ext cx="432205" cy="142721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3" name="矢印: 下 172">
            <a:extLst>
              <a:ext uri="{FF2B5EF4-FFF2-40B4-BE49-F238E27FC236}">
                <a16:creationId xmlns:a16="http://schemas.microsoft.com/office/drawing/2014/main" id="{D812CFA0-AF9D-4BE9-A5AC-634DE8E088B0}"/>
              </a:ext>
            </a:extLst>
          </p:cNvPr>
          <p:cNvSpPr/>
          <p:nvPr/>
        </p:nvSpPr>
        <p:spPr>
          <a:xfrm>
            <a:off x="3146407" y="1711049"/>
            <a:ext cx="432205" cy="142721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9" name="矢印: 下 38">
            <a:extLst>
              <a:ext uri="{FF2B5EF4-FFF2-40B4-BE49-F238E27FC236}">
                <a16:creationId xmlns:a16="http://schemas.microsoft.com/office/drawing/2014/main" id="{F126B823-FCB3-4BAD-BC19-8FD0CF4E2814}"/>
              </a:ext>
            </a:extLst>
          </p:cNvPr>
          <p:cNvSpPr/>
          <p:nvPr/>
        </p:nvSpPr>
        <p:spPr>
          <a:xfrm>
            <a:off x="6997883" y="4164962"/>
            <a:ext cx="432205" cy="22139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3" name="矢印: 下 32">
            <a:extLst>
              <a:ext uri="{FF2B5EF4-FFF2-40B4-BE49-F238E27FC236}">
                <a16:creationId xmlns:a16="http://schemas.microsoft.com/office/drawing/2014/main" id="{410D3749-3811-447C-B5D7-DEA78A2E8A34}"/>
              </a:ext>
            </a:extLst>
          </p:cNvPr>
          <p:cNvSpPr/>
          <p:nvPr/>
        </p:nvSpPr>
        <p:spPr>
          <a:xfrm>
            <a:off x="3146407" y="4095469"/>
            <a:ext cx="432205" cy="517634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4" name="右中かっこ 33">
            <a:extLst>
              <a:ext uri="{FF2B5EF4-FFF2-40B4-BE49-F238E27FC236}">
                <a16:creationId xmlns:a16="http://schemas.microsoft.com/office/drawing/2014/main" id="{7C2ABF99-CA2F-4F58-9B12-F2AE0E54887F}"/>
              </a:ext>
            </a:extLst>
          </p:cNvPr>
          <p:cNvSpPr/>
          <p:nvPr/>
        </p:nvSpPr>
        <p:spPr>
          <a:xfrm>
            <a:off x="8533035" y="4881467"/>
            <a:ext cx="362762" cy="461545"/>
          </a:xfrm>
          <a:prstGeom prst="rightBrace">
            <a:avLst>
              <a:gd name="adj1" fmla="val 27039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CB793FC-2D96-4C23-877F-AA798B5F168F}"/>
              </a:ext>
            </a:extLst>
          </p:cNvPr>
          <p:cNvSpPr txBox="1"/>
          <p:nvPr/>
        </p:nvSpPr>
        <p:spPr>
          <a:xfrm>
            <a:off x="8946876" y="4902093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Concrete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7" name="矢印: 下 36">
            <a:extLst>
              <a:ext uri="{FF2B5EF4-FFF2-40B4-BE49-F238E27FC236}">
                <a16:creationId xmlns:a16="http://schemas.microsoft.com/office/drawing/2014/main" id="{EF4738EF-BE2B-42CB-BE3A-0D57966C7108}"/>
              </a:ext>
            </a:extLst>
          </p:cNvPr>
          <p:cNvSpPr/>
          <p:nvPr/>
        </p:nvSpPr>
        <p:spPr>
          <a:xfrm rot="4505837">
            <a:off x="5537871" y="4298290"/>
            <a:ext cx="432205" cy="803481"/>
          </a:xfrm>
          <a:prstGeom prst="downArrow">
            <a:avLst>
              <a:gd name="adj1" fmla="val 24716"/>
              <a:gd name="adj2" fmla="val 50000"/>
            </a:avLst>
          </a:prstGeom>
          <a:solidFill>
            <a:schemeClr val="accent5">
              <a:lumMod val="20000"/>
              <a:lumOff val="80000"/>
              <a:alpha val="50196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690AF08-E4E0-4DC8-A154-794539C82C92}"/>
              </a:ext>
            </a:extLst>
          </p:cNvPr>
          <p:cNvSpPr txBox="1"/>
          <p:nvPr/>
        </p:nvSpPr>
        <p:spPr>
          <a:xfrm>
            <a:off x="175444" y="135021"/>
            <a:ext cx="2341242" cy="6461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457063"/>
            <a:r>
              <a:rPr kumimoji="1" lang="en-US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Ex. </a:t>
            </a:r>
            <a:r>
              <a:rPr kumimoji="1" lang="en-GB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Cut-in in front of the ego vehicle</a:t>
            </a:r>
            <a:endParaRPr kumimoji="1" lang="en-US" altLang="ja-JP" sz="1799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8" name="吹き出し: 四角形 37">
            <a:extLst>
              <a:ext uri="{FF2B5EF4-FFF2-40B4-BE49-F238E27FC236}">
                <a16:creationId xmlns:a16="http://schemas.microsoft.com/office/drawing/2014/main" id="{5BAC745C-D8EC-475B-A414-AC3CC7C316DE}"/>
              </a:ext>
            </a:extLst>
          </p:cNvPr>
          <p:cNvSpPr/>
          <p:nvPr/>
        </p:nvSpPr>
        <p:spPr>
          <a:xfrm>
            <a:off x="8895797" y="608338"/>
            <a:ext cx="3207933" cy="1615919"/>
          </a:xfrm>
          <a:prstGeom prst="wedgeRectCallout">
            <a:avLst>
              <a:gd name="adj1" fmla="val -81669"/>
              <a:gd name="adj2" fmla="val -1316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(NATM MD Annex2 p.33)</a:t>
            </a:r>
          </a:p>
          <a:p>
            <a:pPr defTabSz="457063"/>
            <a:r>
              <a:rPr kumimoji="1" lang="en-GB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Another vehicle is driving in the same direction as the ego vehicle in an adjacent lane. The other vehicle makes a lane change, such that is becomes the LV from the ego vehicle’s perspective. Depending on the distance and lateral velocity of the LV, the severity of the cut-in manoeuvre changes.</a:t>
            </a:r>
            <a:endParaRPr kumimoji="1" lang="en-US" altLang="ja-JP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pic>
        <p:nvPicPr>
          <p:cNvPr id="42" name="Picture 35">
            <a:extLst>
              <a:ext uri="{FF2B5EF4-FFF2-40B4-BE49-F238E27FC236}">
                <a16:creationId xmlns:a16="http://schemas.microsoft.com/office/drawing/2014/main" id="{BB9C573E-8470-4655-8B66-043E758EDE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6404" y="2006801"/>
            <a:ext cx="1472415" cy="88409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吹き出し: 四角形 40">
            <a:extLst>
              <a:ext uri="{FF2B5EF4-FFF2-40B4-BE49-F238E27FC236}">
                <a16:creationId xmlns:a16="http://schemas.microsoft.com/office/drawing/2014/main" id="{CD5DD78E-64C2-4B63-AFE5-70ADA8D83BC3}"/>
              </a:ext>
            </a:extLst>
          </p:cNvPr>
          <p:cNvSpPr/>
          <p:nvPr/>
        </p:nvSpPr>
        <p:spPr>
          <a:xfrm>
            <a:off x="100454" y="1603209"/>
            <a:ext cx="2195665" cy="2187869"/>
          </a:xfrm>
          <a:prstGeom prst="wedgeRectCallout">
            <a:avLst>
              <a:gd name="adj1" fmla="val 66267"/>
              <a:gd name="adj2" fmla="val 45582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063"/>
            <a:r>
              <a:rPr lang="en-GB" altLang="ja-JP" sz="1200" dirty="0">
                <a:solidFill>
                  <a:srgbClr val="000000"/>
                </a:solidFill>
                <a:latin typeface="Calibri" panose="020F0502020204030204"/>
                <a:ea typeface="游ゴシック" panose="020B0400000000000000" pitchFamily="50" charset="-128"/>
              </a:rPr>
              <a:t>(Detailed Safety Requirements)</a:t>
            </a:r>
          </a:p>
          <a:p>
            <a:pPr defTabSz="457063"/>
            <a:r>
              <a:rPr lang="en-GB" altLang="ja-JP" sz="1200" dirty="0">
                <a:solidFill>
                  <a:srgbClr val="000000"/>
                </a:solidFill>
                <a:latin typeface="Calibri" panose="020F0502020204030204"/>
                <a:ea typeface="游ゴシック" panose="020B0400000000000000" pitchFamily="50" charset="-128"/>
              </a:rPr>
              <a:t>Adapt its behaviour to the surrounding traffic conditions (e.g., by avoiding disruption to the flow of traffic)</a:t>
            </a:r>
          </a:p>
          <a:p>
            <a:pPr defTabSz="457063"/>
            <a:endParaRPr lang="en-GB" altLang="ja-JP" sz="1200" dirty="0">
              <a:solidFill>
                <a:srgbClr val="000000"/>
              </a:solidFill>
              <a:latin typeface="Calibri" panose="020F0502020204030204"/>
              <a:ea typeface="游ゴシック" panose="020B0400000000000000" pitchFamily="50" charset="-128"/>
            </a:endParaRPr>
          </a:p>
          <a:p>
            <a:pPr defTabSz="457063"/>
            <a:endParaRPr lang="en-GB" altLang="ja-JP" sz="1200" dirty="0">
              <a:solidFill>
                <a:srgbClr val="000000"/>
              </a:solidFill>
              <a:latin typeface="Calibri" panose="020F0502020204030204"/>
              <a:ea typeface="游ゴシック" panose="020B0400000000000000" pitchFamily="50" charset="-128"/>
            </a:endParaRPr>
          </a:p>
          <a:p>
            <a:pPr defTabSz="457063"/>
            <a:r>
              <a:rPr lang="en-US" altLang="ja-JP" sz="1200" dirty="0">
                <a:solidFill>
                  <a:srgbClr val="000000"/>
                </a:solidFill>
                <a:latin typeface="Calibri" panose="020F0502020204030204"/>
                <a:ea typeface="游ゴシック" panose="020B0400000000000000" pitchFamily="50" charset="-128"/>
              </a:rPr>
              <a:t>One example</a:t>
            </a:r>
            <a:r>
              <a:rPr lang="ja-JP" altLang="en-US" sz="1200" dirty="0">
                <a:solidFill>
                  <a:srgbClr val="000000"/>
                </a:solidFill>
                <a:latin typeface="Calibri" panose="020F0502020204030204"/>
                <a:ea typeface="游ゴシック" panose="020B0400000000000000" pitchFamily="50" charset="-128"/>
              </a:rPr>
              <a:t>：</a:t>
            </a:r>
            <a:endParaRPr lang="en-US" altLang="ja-JP" sz="1200" dirty="0">
              <a:solidFill>
                <a:srgbClr val="000000"/>
              </a:solidFill>
              <a:latin typeface="Calibri" panose="020F0502020204030204"/>
              <a:ea typeface="游ゴシック" panose="020B0400000000000000" pitchFamily="50" charset="-128"/>
            </a:endParaRPr>
          </a:p>
          <a:p>
            <a:pPr defTabSz="457063"/>
            <a:r>
              <a:rPr lang="en-US" altLang="ja-JP" sz="1200" dirty="0">
                <a:solidFill>
                  <a:srgbClr val="000000"/>
                </a:solidFill>
                <a:latin typeface="Calibri" panose="020F0502020204030204"/>
                <a:ea typeface="游ゴシック" panose="020B0400000000000000" pitchFamily="50" charset="-128"/>
              </a:rPr>
              <a:t>ADS shall avoid collision after the other vehicle’s lane change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4" name="吹き出し: 四角形 43">
            <a:extLst>
              <a:ext uri="{FF2B5EF4-FFF2-40B4-BE49-F238E27FC236}">
                <a16:creationId xmlns:a16="http://schemas.microsoft.com/office/drawing/2014/main" id="{190C6690-9958-4738-9A1E-CB2A7A10717F}"/>
              </a:ext>
            </a:extLst>
          </p:cNvPr>
          <p:cNvSpPr/>
          <p:nvPr/>
        </p:nvSpPr>
        <p:spPr>
          <a:xfrm>
            <a:off x="8888468" y="3429001"/>
            <a:ext cx="3215261" cy="832176"/>
          </a:xfrm>
          <a:prstGeom prst="wedgeRectCallout">
            <a:avLst>
              <a:gd name="adj1" fmla="val -66194"/>
              <a:gd name="adj2" fmla="val -7335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Example:</a:t>
            </a:r>
          </a:p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Initial velocity of Ego and LV, Initial distance (3D), Lateral motion of LV, Deceleration of Ego, etc.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5" name="吹き出し: 四角形 44">
            <a:extLst>
              <a:ext uri="{FF2B5EF4-FFF2-40B4-BE49-F238E27FC236}">
                <a16:creationId xmlns:a16="http://schemas.microsoft.com/office/drawing/2014/main" id="{36F9FD61-48CA-4CDE-A051-C62AD0FF2A4C}"/>
              </a:ext>
            </a:extLst>
          </p:cNvPr>
          <p:cNvSpPr/>
          <p:nvPr/>
        </p:nvSpPr>
        <p:spPr>
          <a:xfrm>
            <a:off x="101734" y="4275659"/>
            <a:ext cx="2165230" cy="1427173"/>
          </a:xfrm>
          <a:prstGeom prst="wedgeRectCallout">
            <a:avLst>
              <a:gd name="adj1" fmla="val 59532"/>
              <a:gd name="adj2" fmla="val 4225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063"/>
            <a:r>
              <a:rPr kumimoji="1" lang="en-GB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Example:</a:t>
            </a:r>
          </a:p>
          <a:p>
            <a:pPr defTabSz="457063"/>
            <a:r>
              <a:rPr kumimoji="1" lang="en-GB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According to a level of safety (C&amp;C (+</a:t>
            </a: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α) driver, for example), ADS </a:t>
            </a:r>
            <a:r>
              <a:rPr kumimoji="1" lang="en-GB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shall avoid a collision, taking into account the combination of every parameter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6" name="吹き出し: 四角形 45">
            <a:extLst>
              <a:ext uri="{FF2B5EF4-FFF2-40B4-BE49-F238E27FC236}">
                <a16:creationId xmlns:a16="http://schemas.microsoft.com/office/drawing/2014/main" id="{6D78C534-6795-4D36-9078-9CB5E2DF14BC}"/>
              </a:ext>
            </a:extLst>
          </p:cNvPr>
          <p:cNvSpPr/>
          <p:nvPr/>
        </p:nvSpPr>
        <p:spPr>
          <a:xfrm>
            <a:off x="9906233" y="4474003"/>
            <a:ext cx="2180857" cy="1312865"/>
          </a:xfrm>
          <a:prstGeom prst="wedgeRectCallout">
            <a:avLst>
              <a:gd name="adj1" fmla="val -136941"/>
              <a:gd name="adj2" fmla="val -38876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Example:</a:t>
            </a:r>
          </a:p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Initial velocity of Ego and LV: 80-130 km/h,</a:t>
            </a:r>
          </a:p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Distance: 0-60 m,</a:t>
            </a:r>
          </a:p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Lateral velocity of LV: 0-3 m/s2, etc.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DE2CC96-5864-49C7-BDDE-A22FF90D6D5D}"/>
              </a:ext>
            </a:extLst>
          </p:cNvPr>
          <p:cNvSpPr txBox="1"/>
          <p:nvPr/>
        </p:nvSpPr>
        <p:spPr>
          <a:xfrm>
            <a:off x="3799761" y="1530327"/>
            <a:ext cx="1079931" cy="2153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8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DONE in main point</a:t>
            </a:r>
            <a:endParaRPr kumimoji="1" lang="ja-JP" altLang="en-US" sz="8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677D5AE-9B62-4663-B9D3-DB3D2561346C}"/>
              </a:ext>
            </a:extLst>
          </p:cNvPr>
          <p:cNvSpPr txBox="1"/>
          <p:nvPr/>
        </p:nvSpPr>
        <p:spPr>
          <a:xfrm>
            <a:off x="7808537" y="1530326"/>
            <a:ext cx="733797" cy="3445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8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DONE in main point</a:t>
            </a:r>
            <a:endParaRPr kumimoji="1" lang="ja-JP" altLang="en-US" sz="8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D866C83-8193-45A7-9AE9-697F2A75CEB4}"/>
              </a:ext>
            </a:extLst>
          </p:cNvPr>
          <p:cNvSpPr txBox="1"/>
          <p:nvPr/>
        </p:nvSpPr>
        <p:spPr>
          <a:xfrm>
            <a:off x="8542335" y="6259527"/>
            <a:ext cx="335451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063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To decide which concrete scenario should be used is out of scope of SG1</a:t>
            </a:r>
          </a:p>
        </p:txBody>
      </p:sp>
      <p:sp>
        <p:nvSpPr>
          <p:cNvPr id="59" name="大かっこ 58">
            <a:extLst>
              <a:ext uri="{FF2B5EF4-FFF2-40B4-BE49-F238E27FC236}">
                <a16:creationId xmlns:a16="http://schemas.microsoft.com/office/drawing/2014/main" id="{187677A6-3A57-4326-B9D7-4AB8C925247A}"/>
              </a:ext>
            </a:extLst>
          </p:cNvPr>
          <p:cNvSpPr/>
          <p:nvPr/>
        </p:nvSpPr>
        <p:spPr>
          <a:xfrm>
            <a:off x="8526478" y="6249663"/>
            <a:ext cx="3370367" cy="460471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0" name="フローチャート: 組合せ 59">
            <a:extLst>
              <a:ext uri="{FF2B5EF4-FFF2-40B4-BE49-F238E27FC236}">
                <a16:creationId xmlns:a16="http://schemas.microsoft.com/office/drawing/2014/main" id="{99EF9DCF-352B-4FDF-894F-333FED1AC9CB}"/>
              </a:ext>
            </a:extLst>
          </p:cNvPr>
          <p:cNvSpPr/>
          <p:nvPr/>
        </p:nvSpPr>
        <p:spPr>
          <a:xfrm>
            <a:off x="913608" y="2876594"/>
            <a:ext cx="569355" cy="120854"/>
          </a:xfrm>
          <a:prstGeom prst="flowChartMer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8968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370160" y="519492"/>
            <a:ext cx="2644950" cy="92132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7451" y="1133954"/>
            <a:ext cx="11799787" cy="581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503" indent="-342797">
              <a:buFont typeface="Arial" panose="020B0604020202020204" pitchFamily="34" charset="0"/>
              <a:buChar char="•"/>
            </a:pPr>
            <a:endParaRPr lang="en-US" sz="1799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503" indent="-342797">
              <a:buFont typeface="Arial" panose="020B0604020202020204" pitchFamily="34" charset="0"/>
              <a:buChar char="•"/>
            </a:pPr>
            <a:r>
              <a:rPr lang="en-US" altLang="ja-JP" sz="2399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September 29: </a:t>
            </a:r>
            <a:r>
              <a:rPr lang="en-US" sz="2399" b="1" dirty="0">
                <a:latin typeface="Helvetica" panose="020B0604020202020204" pitchFamily="34" charset="0"/>
                <a:cs typeface="Helvetica" panose="020B0604020202020204" pitchFamily="34" charset="0"/>
              </a:rPr>
              <a:t>VMAD members </a:t>
            </a: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are asked by the date </a:t>
            </a:r>
            <a:r>
              <a:rPr lang="en-US" sz="2399" b="1" dirty="0">
                <a:latin typeface="Helvetica" panose="020B0604020202020204" pitchFamily="34" charset="0"/>
                <a:cs typeface="Helvetica" panose="020B0604020202020204" pitchFamily="34" charset="0"/>
              </a:rPr>
              <a:t>to send written comments </a:t>
            </a: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to the proposed revisions of the Master Document (VMAD-20-04(SG1), -05 and -06(SG2), -07 to -09(SG3) ) </a:t>
            </a: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to secretariat, co-chairs and the responsible subgroup leader</a:t>
            </a:r>
            <a:endParaRPr lang="en-US" sz="2399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503" indent="-342797">
              <a:buFont typeface="Arial" panose="020B0604020202020204" pitchFamily="34" charset="0"/>
              <a:buChar char="•"/>
            </a:pPr>
            <a:r>
              <a:rPr lang="en-US" altLang="ja-JP" sz="2399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October 13: </a:t>
            </a: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Updated texts from subgroups are submitted to </a:t>
            </a:r>
            <a:r>
              <a:rPr lang="en-US" sz="2399" dirty="0" err="1">
                <a:latin typeface="Helvetica" panose="020B0604020202020204" pitchFamily="34" charset="0"/>
                <a:cs typeface="Helvetica" panose="020B0604020202020204" pitchFamily="34" charset="0"/>
              </a:rPr>
              <a:t>secr</a:t>
            </a: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 + co-chairs</a:t>
            </a:r>
          </a:p>
          <a:p>
            <a:pPr marL="388503" indent="-342797">
              <a:buFont typeface="Arial" panose="020B0604020202020204" pitchFamily="34" charset="0"/>
              <a:buChar char="•"/>
            </a:pPr>
            <a:r>
              <a:rPr lang="en-US" altLang="ja-JP" sz="2399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October 18: </a:t>
            </a: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co-chairs/ subgroup leaders</a:t>
            </a: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 meeting is held to prepare draft second iteration of the Master Document</a:t>
            </a:r>
          </a:p>
          <a:p>
            <a:pPr marL="388503" indent="-342797">
              <a:buFont typeface="Arial" panose="020B0604020202020204" pitchFamily="34" charset="0"/>
              <a:buChar char="•"/>
            </a:pPr>
            <a:r>
              <a:rPr lang="en-US" altLang="ja-JP" sz="2399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October 19:</a:t>
            </a:r>
            <a:r>
              <a:rPr lang="en-US" sz="2399" b="1" dirty="0">
                <a:latin typeface="Helvetica" panose="020B0604020202020204" pitchFamily="34" charset="0"/>
                <a:cs typeface="Helvetica" panose="020B0604020202020204" pitchFamily="34" charset="0"/>
              </a:rPr>
              <a:t> the draft second iteration is distributed </a:t>
            </a: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to VMAD members</a:t>
            </a:r>
            <a:endParaRPr lang="en-US" sz="2399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503" indent="-342797">
              <a:buFont typeface="Arial" panose="020B0604020202020204" pitchFamily="34" charset="0"/>
              <a:buChar char="•"/>
            </a:pPr>
            <a:r>
              <a:rPr lang="en-US" altLang="ja-JP" sz="2399" b="1" u="sng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October </a:t>
            </a:r>
            <a:r>
              <a:rPr lang="en-US" altLang="ja-JP" sz="2399" b="1" u="sng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27: </a:t>
            </a:r>
            <a:r>
              <a:rPr lang="en-US" sz="2399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VMAD21 is held</a:t>
            </a:r>
            <a:r>
              <a:rPr lang="en-US" sz="2399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to review and finalize the draft second iteration</a:t>
            </a:r>
          </a:p>
          <a:p>
            <a:pPr marL="388503" indent="-342797">
              <a:buFont typeface="Arial" panose="020B0604020202020204" pitchFamily="34" charset="0"/>
              <a:buChar char="•"/>
            </a:pPr>
            <a:r>
              <a:rPr lang="en-US" sz="2399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October </a:t>
            </a:r>
            <a:r>
              <a:rPr lang="en-US" altLang="ja-JP" sz="2399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2399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9: </a:t>
            </a: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the draft second iteration is </a:t>
            </a:r>
            <a:r>
              <a:rPr lang="en-US" sz="2399" b="1" dirty="0">
                <a:latin typeface="Helvetica" panose="020B0604020202020204" pitchFamily="34" charset="0"/>
                <a:cs typeface="Helvetica" panose="020B0604020202020204" pitchFamily="34" charset="0"/>
              </a:rPr>
              <a:t>submitted to GRVA Secretary</a:t>
            </a:r>
          </a:p>
          <a:p>
            <a:pPr marL="388503" indent="-342797">
              <a:buFont typeface="Arial" panose="020B0604020202020204" pitchFamily="34" charset="0"/>
              <a:buChar char="•"/>
            </a:pPr>
            <a:r>
              <a:rPr lang="en-US" altLang="ja-JP" sz="2399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(November 9-10: </a:t>
            </a:r>
            <a:r>
              <a:rPr lang="en-US" altLang="ja-JP" sz="2399" b="1" dirty="0">
                <a:latin typeface="Helvetica" panose="020B0604020202020204" pitchFamily="34" charset="0"/>
                <a:cs typeface="Helvetica" panose="020B0604020202020204" pitchFamily="34" charset="0"/>
              </a:rPr>
              <a:t>VMAD22 is held </a:t>
            </a: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to consider WP29 guidelines for NATM) </a:t>
            </a:r>
            <a:endParaRPr lang="en-US" sz="2399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503" indent="-342797">
              <a:buFont typeface="Arial" panose="020B0604020202020204" pitchFamily="34" charset="0"/>
              <a:buChar char="•"/>
            </a:pPr>
            <a:r>
              <a:rPr lang="en-US" altLang="ja-JP" sz="2399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February 7-11, 2022: </a:t>
            </a: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the draft second iteration is tabled at </a:t>
            </a:r>
            <a:r>
              <a:rPr lang="en-US" altLang="ja-JP" sz="2399" b="1" dirty="0">
                <a:latin typeface="Helvetica" panose="020B0604020202020204" pitchFamily="34" charset="0"/>
                <a:cs typeface="Helvetica" panose="020B0604020202020204" pitchFamily="34" charset="0"/>
              </a:rPr>
              <a:t>GRVA as formal doc.</a:t>
            </a:r>
            <a:endParaRPr lang="en-US" altLang="ja-JP" sz="2399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503" indent="-342797">
              <a:buFont typeface="Arial" panose="020B0604020202020204" pitchFamily="34" charset="0"/>
              <a:buChar char="•"/>
            </a:pPr>
            <a:r>
              <a:rPr lang="en-US" sz="2399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March 8-11, 2022</a:t>
            </a: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: the second iteration is tabled at </a:t>
            </a:r>
            <a:r>
              <a:rPr lang="en-US" sz="2399" b="1" dirty="0">
                <a:latin typeface="Helvetica" panose="020B0604020202020204" pitchFamily="34" charset="0"/>
                <a:cs typeface="Helvetica" panose="020B0604020202020204" pitchFamily="34" charset="0"/>
              </a:rPr>
              <a:t>WP29 as informal doc.</a:t>
            </a:r>
          </a:p>
          <a:p>
            <a:pPr marL="388503" indent="-342797">
              <a:buFont typeface="Arial" panose="020B0604020202020204" pitchFamily="34" charset="0"/>
              <a:buChar char="•"/>
            </a:pPr>
            <a:r>
              <a:rPr lang="en-US" sz="2399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June 21-24, 2022</a:t>
            </a:r>
            <a:r>
              <a:rPr lang="en-US" sz="2399" b="1" dirty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the second iteration is tabled at </a:t>
            </a:r>
            <a:r>
              <a:rPr lang="en-US" sz="2399" b="1" dirty="0">
                <a:latin typeface="Helvetica" panose="020B0604020202020204" pitchFamily="34" charset="0"/>
                <a:cs typeface="Helvetica" panose="020B0604020202020204" pitchFamily="34" charset="0"/>
              </a:rPr>
              <a:t>WP29 as formal doc.</a:t>
            </a:r>
          </a:p>
          <a:p>
            <a:pPr marL="388503" indent="-342797">
              <a:buFont typeface="Arial" panose="020B0604020202020204" pitchFamily="34" charset="0"/>
              <a:buChar char="•"/>
            </a:pPr>
            <a:endParaRPr lang="en-US" sz="1799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759CEE1A-5C16-4EE0-B1AC-0DA32ED84D29}"/>
              </a:ext>
            </a:extLst>
          </p:cNvPr>
          <p:cNvSpPr txBox="1">
            <a:spLocks/>
          </p:cNvSpPr>
          <p:nvPr/>
        </p:nvSpPr>
        <p:spPr>
          <a:xfrm>
            <a:off x="533537" y="206186"/>
            <a:ext cx="8839200" cy="1401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u="sng" cap="none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Next steps of the NATM Master Document </a:t>
            </a:r>
            <a:r>
              <a:rPr lang="en-US" altLang="ja-JP" sz="4400" b="1" u="sng" cap="none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altLang="ja-JP" sz="4400" b="1" u="sng" cap="none" baseline="3000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nd</a:t>
            </a:r>
            <a:r>
              <a:rPr lang="en-US" altLang="ja-JP" sz="4400" b="1" u="sng" cap="none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iteration 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7FE7F3-A6D7-4188-99C0-A181CADE5AF6}"/>
              </a:ext>
            </a:extLst>
          </p:cNvPr>
          <p:cNvSpPr/>
          <p:nvPr/>
        </p:nvSpPr>
        <p:spPr>
          <a:xfrm>
            <a:off x="1216819" y="2323353"/>
            <a:ext cx="98297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1" lang="en-US" altLang="ja-JP" sz="5400" b="1" dirty="0">
                <a:ln w="22225">
                  <a:solidFill>
                    <a:schemeClr val="accent2">
                      <a:alpha val="73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  <a:alpha val="50000"/>
                  </a:schemeClr>
                </a:solidFill>
              </a:rPr>
              <a:t>Replaced with accelerated one after VMAD20</a:t>
            </a:r>
            <a:endParaRPr lang="ja-JP" altLang="en-US" sz="5400" b="1" dirty="0">
              <a:ln w="22225">
                <a:solidFill>
                  <a:schemeClr val="accent2">
                    <a:alpha val="73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61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8012" y="278634"/>
            <a:ext cx="8320484" cy="1401762"/>
          </a:xfrm>
        </p:spPr>
        <p:txBody>
          <a:bodyPr anchor="ctr">
            <a:normAutofit/>
          </a:bodyPr>
          <a:lstStyle/>
          <a:p>
            <a:r>
              <a:rPr lang="en-US" b="1" u="sng" cap="none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 for report to GRVA in September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371012" y="518733"/>
            <a:ext cx="2645639" cy="9215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8012" y="1644885"/>
            <a:ext cx="1074420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lvl="0" indent="-342900">
              <a:buFont typeface="Arial" panose="020B0604020202020204" pitchFamily="34" charset="0"/>
              <a:buChar char="•"/>
            </a:pPr>
            <a:r>
              <a:rPr lang="en-US" altLang="ja-JP" sz="2800" dirty="0">
                <a:latin typeface="Helvetica" panose="020B0604020202020204" pitchFamily="34" charset="0"/>
                <a:cs typeface="Helvetica" panose="020B0604020202020204" pitchFamily="34" charset="0"/>
              </a:rPr>
              <a:t>To provide a status update on the work of the Validation Methods for Automated Driving (VMAD) Informal Working Group (IWG) specifically the progress made by each subgroups</a:t>
            </a:r>
          </a:p>
          <a:p>
            <a:pPr marL="388620" lvl="0" indent="-342900">
              <a:buFont typeface="Arial" panose="020B0604020202020204" pitchFamily="34" charset="0"/>
              <a:buChar char="•"/>
            </a:pPr>
            <a:endParaRPr lang="en-US" altLang="ja-JP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lvl="0" indent="-342900">
              <a:buFont typeface="Arial" panose="020B0604020202020204" pitchFamily="34" charset="0"/>
              <a:buChar char="•"/>
            </a:pPr>
            <a:r>
              <a:rPr lang="en-US" altLang="ja-JP" sz="2800" dirty="0">
                <a:latin typeface="Helvetica" panose="020B0604020202020204" pitchFamily="34" charset="0"/>
                <a:cs typeface="Helvetica" panose="020B0604020202020204" pitchFamily="34" charset="0"/>
              </a:rPr>
              <a:t>To 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inform that draft second iteration of </a:t>
            </a:r>
            <a:r>
              <a:rPr lang="en-US" altLang="ja-JP" sz="2800" dirty="0">
                <a:latin typeface="Helvetica" panose="020B0604020202020204" pitchFamily="34" charset="0"/>
                <a:cs typeface="Helvetica" panose="020B0604020202020204" pitchFamily="34" charset="0"/>
              </a:rPr>
              <a:t>the NATM Master Document 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will be submitted to the next GRVA</a:t>
            </a:r>
          </a:p>
          <a:p>
            <a:pPr marL="388620" lvl="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altLang="ja-JP" sz="2800" dirty="0">
                <a:latin typeface="Helvetica" panose="020B0604020202020204" pitchFamily="34" charset="0"/>
                <a:cs typeface="Helvetica" panose="020B0604020202020204" pitchFamily="34" charset="0"/>
              </a:rPr>
              <a:t>To inform that FRAV and VMAD agreed to select a few concrete test cases to work on collaboratively to develop a better synchronization between the two groups.</a:t>
            </a:r>
          </a:p>
          <a:p>
            <a:pPr marL="388620" lvl="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lvl="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lvl="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lvl="0" indent="-342900">
              <a:buFont typeface="Arial" panose="020B0604020202020204" pitchFamily="34" charset="0"/>
              <a:buChar char="•"/>
            </a:pP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47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9625" y="338796"/>
            <a:ext cx="7920787" cy="1167812"/>
          </a:xfrm>
        </p:spPr>
        <p:txBody>
          <a:bodyPr anchor="ctr">
            <a:noAutofit/>
          </a:bodyPr>
          <a:lstStyle/>
          <a:p>
            <a:r>
              <a:rPr lang="en-US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Upcoming VMAD Sessions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80412" y="232435"/>
            <a:ext cx="3657917" cy="127417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6C87F6-986D-49E6-AF40-1B3A1EE806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24" y="1619420"/>
            <a:ext cx="11520883" cy="4829008"/>
          </a:xfrm>
        </p:spPr>
        <p:txBody>
          <a:bodyPr>
            <a:normAutofit/>
          </a:bodyPr>
          <a:lstStyle/>
          <a:p>
            <a:pPr marL="730250" lvl="1" indent="-457200">
              <a:spcBef>
                <a:spcPts val="1200"/>
              </a:spcBef>
              <a:buSzPct val="100000"/>
            </a:pPr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VMAD IWG plans to hold next session in </a:t>
            </a:r>
            <a:r>
              <a:rPr lang="en-US" sz="3200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October</a:t>
            </a:r>
            <a:r>
              <a:rPr lang="en-US" sz="32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endParaRPr lang="en-US" sz="3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01650" lvl="2" indent="0">
              <a:spcBef>
                <a:spcPts val="1200"/>
              </a:spcBef>
              <a:buSzPct val="100000"/>
              <a:buNone/>
            </a:pPr>
            <a:endParaRPr lang="en-US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958850" lvl="2" indent="-457200">
              <a:spcBef>
                <a:spcPts val="1200"/>
              </a:spcBef>
              <a:buSzPct val="100000"/>
              <a:buFontTx/>
              <a:buChar char="-"/>
            </a:pPr>
            <a:r>
              <a:rPr lang="en-US" sz="30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21</a:t>
            </a:r>
            <a:r>
              <a:rPr lang="en-US" sz="3000" baseline="300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</a:t>
            </a:r>
            <a:r>
              <a:rPr lang="en-US" sz="30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session on October 27 (Wednesday) 12:00-14:00 CEST</a:t>
            </a:r>
          </a:p>
          <a:p>
            <a:pPr marL="958850" lvl="2" indent="-457200">
              <a:spcBef>
                <a:spcPts val="1200"/>
              </a:spcBef>
              <a:buSzPct val="100000"/>
              <a:buFontTx/>
              <a:buChar char="-"/>
            </a:pPr>
            <a:r>
              <a:rPr lang="en-US" sz="3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22</a:t>
            </a:r>
            <a:r>
              <a:rPr lang="en-US" sz="3000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nd</a:t>
            </a:r>
            <a:r>
              <a:rPr lang="en-US" sz="3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session </a:t>
            </a:r>
            <a:r>
              <a:rPr lang="en-US" sz="3000" dirty="0">
                <a:latin typeface="Helvetica" panose="020B0604020202020204" pitchFamily="34" charset="0"/>
                <a:cs typeface="Helvetica" panose="020B0604020202020204" pitchFamily="34" charset="0"/>
              </a:rPr>
              <a:t>on [November 9-10]</a:t>
            </a:r>
          </a:p>
          <a:p>
            <a:pPr marL="958850" lvl="2" indent="-457200">
              <a:spcBef>
                <a:spcPts val="1200"/>
              </a:spcBef>
              <a:buSzPct val="100000"/>
              <a:buFontTx/>
              <a:buChar char="-"/>
            </a:pPr>
            <a:r>
              <a:rPr lang="en-US" sz="3000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3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23</a:t>
            </a:r>
            <a:r>
              <a:rPr lang="en-US" sz="3000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rd</a:t>
            </a:r>
            <a:r>
              <a:rPr lang="en-US" sz="3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session </a:t>
            </a:r>
            <a:r>
              <a:rPr lang="en-US" sz="3000" dirty="0">
                <a:latin typeface="Helvetica" panose="020B0604020202020204" pitchFamily="34" charset="0"/>
                <a:cs typeface="Helvetica" panose="020B0604020202020204" pitchFamily="34" charset="0"/>
              </a:rPr>
              <a:t>on January 25 – 26</a:t>
            </a:r>
          </a:p>
          <a:p>
            <a:pPr marL="958850" lvl="2" indent="-457200">
              <a:spcBef>
                <a:spcPts val="1200"/>
              </a:spcBef>
              <a:buSzPct val="100000"/>
              <a:buFontTx/>
              <a:buChar char="-"/>
            </a:pPr>
            <a:r>
              <a:rPr lang="en-US" sz="3000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3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24</a:t>
            </a:r>
            <a:r>
              <a:rPr lang="en-US" sz="3000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sz="3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session </a:t>
            </a:r>
            <a:r>
              <a:rPr lang="en-US" sz="3000" dirty="0">
                <a:latin typeface="Helvetica" panose="020B0604020202020204" pitchFamily="34" charset="0"/>
                <a:cs typeface="Helvetica" panose="020B0604020202020204" pitchFamily="34" charset="0"/>
              </a:rPr>
              <a:t>on March 1 – 2</a:t>
            </a:r>
          </a:p>
          <a:p>
            <a:pPr marL="958850" lvl="2" indent="-457200">
              <a:spcBef>
                <a:spcPts val="1200"/>
              </a:spcBef>
              <a:buSzPct val="100000"/>
              <a:buFontTx/>
              <a:buChar char="-"/>
            </a:pPr>
            <a:endParaRPr lang="en-US" sz="3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 txBox="1">
            <a:spLocks/>
          </p:cNvSpPr>
          <p:nvPr/>
        </p:nvSpPr>
        <p:spPr>
          <a:xfrm>
            <a:off x="301624" y="1403109"/>
            <a:ext cx="11660188" cy="4483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452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marR="0" lvl="1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B9BD5">
                  <a:lumMod val="50000"/>
                </a:srgbClr>
              </a:buClr>
              <a:buSzPct val="80000"/>
              <a:buFont typeface="Arial" pitchFamily="34" charset="0"/>
              <a:buChar char="•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3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626577e1efd40950331a4241a1263ee2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d0a6c692bd1091f1e5b8447858a85c4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50E891-56F2-4BF8-80C9-B218B59E6F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ECD13D-AB8B-4A8E-89D8-DBD81968BA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B8943C-ABFF-4A67-9D76-A4F686818A67}">
  <ds:schemaRefs>
    <ds:schemaRef ds:uri="4b4a1c0d-4a69-4996-a84a-fc699b9f49d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acccb6d4-dbe5-46d2-b4d3-5733603d8cc6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country report presentation</Template>
  <TotalTime>4478</TotalTime>
  <Words>966</Words>
  <Application>Microsoft Office PowerPoint</Application>
  <PresentationFormat>ユーザー設定</PresentationFormat>
  <Paragraphs>128</Paragraphs>
  <Slides>10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0" baseType="lpstr">
      <vt:lpstr>ＭＳ Ｐゴシック</vt:lpstr>
      <vt:lpstr>ＭＳ ゴシック</vt:lpstr>
      <vt:lpstr>游ゴシック</vt:lpstr>
      <vt:lpstr>Arial</vt:lpstr>
      <vt:lpstr>Calibri</vt:lpstr>
      <vt:lpstr>Century Gothic</vt:lpstr>
      <vt:lpstr>Courier New</vt:lpstr>
      <vt:lpstr>Helvetica</vt:lpstr>
      <vt:lpstr>Wingdings</vt:lpstr>
      <vt:lpstr>World country report presentation</vt:lpstr>
      <vt:lpstr>20th Informal Working Group on Validation Methods for Automated Driving (VMAD) Web-conference </vt:lpstr>
      <vt:lpstr>Purpose</vt:lpstr>
      <vt:lpstr>Update from Subgroup leaders</vt:lpstr>
      <vt:lpstr>Debrief on FRAV/VMAD coordination meeting</vt:lpstr>
      <vt:lpstr>PowerPoint プレゼンテーション</vt:lpstr>
      <vt:lpstr>PowerPoint プレゼンテーション</vt:lpstr>
      <vt:lpstr>PowerPoint プレゼンテーション</vt:lpstr>
      <vt:lpstr>Proposal for report to GRVA in September</vt:lpstr>
      <vt:lpstr>Upcoming VMAD Sessions</vt:lpstr>
      <vt:lpstr>Thank you! </vt:lpstr>
    </vt:vector>
  </TitlesOfParts>
  <Company>Transport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Your Country</dc:title>
  <dc:creator>Yonick, Gregory</dc:creator>
  <cp:lastModifiedBy>Oshita, Ryuzo/大下 隆三</cp:lastModifiedBy>
  <cp:revision>242</cp:revision>
  <cp:lastPrinted>2020-01-29T18:06:17Z</cp:lastPrinted>
  <dcterms:created xsi:type="dcterms:W3CDTF">2019-10-28T02:43:14Z</dcterms:created>
  <dcterms:modified xsi:type="dcterms:W3CDTF">2021-09-24T00:23:49Z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Order">
    <vt:r8>74068500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