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9" r:id="rId2"/>
    <p:sldId id="314" r:id="rId3"/>
    <p:sldId id="312" r:id="rId4"/>
    <p:sldId id="320" r:id="rId5"/>
    <p:sldId id="315" r:id="rId6"/>
    <p:sldId id="324" r:id="rId7"/>
    <p:sldId id="325" r:id="rId8"/>
    <p:sldId id="326" r:id="rId9"/>
    <p:sldId id="323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32" autoAdjust="0"/>
    <p:restoredTop sz="94333" autoAdjust="0"/>
  </p:normalViewPr>
  <p:slideViewPr>
    <p:cSldViewPr snapToGrid="0">
      <p:cViewPr varScale="1">
        <p:scale>
          <a:sx n="73" d="100"/>
          <a:sy n="73" d="100"/>
        </p:scale>
        <p:origin x="40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CD72F-37E4-4D41-9156-9EC7A5AD3294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6772D-5243-4A91-8341-203D1896E2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67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6772D-5243-4A91-8341-203D1896E2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778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86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72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971FF-EF28-4195-A575-329446EFAA55}" type="slidenum">
              <a:rPr kumimoji="1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8775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1963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971FF-EF28-4195-A575-329446EFAA55}" type="slidenum">
              <a:rPr kumimoji="1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2569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971FF-EF28-4195-A575-329446EFAA55}" type="slidenum">
              <a:rPr kumimoji="1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09135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971FF-EF28-4195-A575-329446EFAA55}" type="slidenum">
              <a:rPr kumimoji="1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9049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4" y="285750"/>
            <a:ext cx="12193588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sz="1800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930" y="1828800"/>
            <a:ext cx="9756141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931" y="5029200"/>
            <a:ext cx="7850644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7BFC-9B43-4D50-A847-EB0740623289}" type="datetime1">
              <a:rPr lang="en-US" smtClean="0"/>
              <a:t>9/15/2021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3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75F2-0739-4900-997C-5D721A0FC902}" type="datetime1">
              <a:rPr lang="en-US" smtClean="0"/>
              <a:t>9/15/2021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8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13487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930" y="685800"/>
            <a:ext cx="7418070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8859-20CA-4706-8E83-0F7EF683D556}" type="datetime1">
              <a:rPr lang="en-US" smtClean="0"/>
              <a:t>9/15/2021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9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1207-8473-49DF-AB7F-014FACAB8D57}" type="datetime1">
              <a:rPr lang="en-US" smtClean="0"/>
              <a:t>9/15/2021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43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931" y="3429001"/>
            <a:ext cx="9756141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466" y="685802"/>
            <a:ext cx="7855109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30A-3F80-47CF-953D-3204FF3B5392}" type="datetime1">
              <a:rPr lang="en-US" smtClean="0"/>
              <a:t>9/15/2021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4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60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411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67C7-D6F8-475A-BDD0-564C90E691C0}" type="datetime1">
              <a:rPr lang="en-US" smtClean="0"/>
              <a:t>9/15/2021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37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931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3685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3685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502F-803E-4C09-884F-533B6D621517}" type="datetime1">
              <a:rPr lang="en-US" smtClean="0"/>
              <a:t>9/15/2021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8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F9C-A469-46E9-B230-FA26152DC1C8}" type="datetime1">
              <a:rPr lang="en-US" smtClean="0"/>
              <a:t>9/15/2021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6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EB4B-E11C-49BB-8039-97339C86EB67}" type="datetime1">
              <a:rPr lang="en-US" smtClean="0"/>
              <a:t>9/15/2021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1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342" y="685800"/>
            <a:ext cx="564026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AD3-9220-45A0-86D4-C4247B17C061}" type="datetime1">
              <a:rPr lang="en-US" smtClean="0"/>
              <a:t>9/15/2021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7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7341" y="685800"/>
            <a:ext cx="5640269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628E-2362-4939-A7D6-69DC1CAB893E}" type="datetime1">
              <a:rPr lang="en-US" smtClean="0"/>
              <a:t>9/15/2021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69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bg1"/>
            </a:gs>
            <a:gs pos="40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2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ltGray">
          <a:xfrm>
            <a:off x="1460" y="0"/>
            <a:ext cx="12192127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975614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9151" y="6448427"/>
            <a:ext cx="6639905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3936" y="6448427"/>
            <a:ext cx="1396623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6CA94D40-84DB-4211-9F1D-9374B7D6388F}" type="datetime1">
              <a:rPr lang="en-US" smtClean="0"/>
              <a:t>9/15/2021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66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74520" indent="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Word___.docx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11201400" cy="170089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 SG4 Activities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2797956"/>
            <a:ext cx="11277600" cy="1700893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VMAD meeting 14 &amp; 15 September 2021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2497" y="5257800"/>
            <a:ext cx="3657917" cy="12741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89" y="52578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89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16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kumimoji="0" lang="en-US">
                <a:solidFill>
                  <a:prstClr val="black"/>
                </a:solidFill>
                <a:latin typeface="Century Gothic" panose="020B0502020202020204"/>
              </a:rPr>
              <a:pPr/>
              <a:t>1</a:t>
            </a:fld>
            <a:endParaRPr kumimoji="0" lang="en-US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353005" y="326571"/>
            <a:ext cx="2246811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VMAD-20-13</a:t>
            </a:r>
            <a:endParaRPr kumimoji="1" lang="ja-JP" altLang="en-US" sz="2000" dirty="0" err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methodology: Test Matrix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2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9C2FB5F8-8DF9-405A-9722-0BA0723E2759}"/>
              </a:ext>
            </a:extLst>
          </p:cNvPr>
          <p:cNvSpPr/>
          <p:nvPr/>
        </p:nvSpPr>
        <p:spPr>
          <a:xfrm>
            <a:off x="457200" y="1644538"/>
            <a:ext cx="10896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Presented 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earlier…..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As a start for development of methodology; a possible approach</a:t>
            </a: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21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0384" y="217194"/>
            <a:ext cx="9450388" cy="523220"/>
          </a:xfrm>
        </p:spPr>
        <p:txBody>
          <a:bodyPr anchor="ctr">
            <a:normAutofit fontScale="90000"/>
          </a:bodyPr>
          <a:lstStyle/>
          <a:p>
            <a:r>
              <a:rPr lang="sv-SE" sz="44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approach for a test matrix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3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9B3B1097-B78D-4E41-B3CC-FFC1ABFC5E3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79412" y="1078992"/>
            <a:ext cx="11561561" cy="577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23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4"/>
            <a:ext cx="8665644" cy="699978"/>
          </a:xfrm>
        </p:spPr>
        <p:txBody>
          <a:bodyPr anchor="ctr">
            <a:normAutofit/>
          </a:bodyPr>
          <a:lstStyle/>
          <a:p>
            <a:r>
              <a:rPr lang="sv-SE" sz="28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Test Matrix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6C87F6-986D-49E6-AF40-1B3A1EE8064D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6C87F6-986D-49E6-AF40-1B3A1EE806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9C2FB5F8-8DF9-405A-9722-0BA0723E2759}"/>
              </a:ext>
            </a:extLst>
          </p:cNvPr>
          <p:cNvSpPr/>
          <p:nvPr/>
        </p:nvSpPr>
        <p:spPr>
          <a:xfrm>
            <a:off x="457200" y="1644538"/>
            <a:ext cx="10896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980279B7-DEAB-41F3-92C1-2BB698F365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2692632"/>
              </p:ext>
            </p:extLst>
          </p:nvPr>
        </p:nvGraphicFramePr>
        <p:xfrm>
          <a:off x="955964" y="1080655"/>
          <a:ext cx="10252364" cy="5777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Document" r:id="rId5" imgW="8892340" imgH="5739851" progId="Word.Document.12">
                  <p:embed/>
                </p:oleObj>
              </mc:Choice>
              <mc:Fallback>
                <p:oleObj name="Document" r:id="rId5" imgW="8892340" imgH="573985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55964" y="1080655"/>
                        <a:ext cx="10252364" cy="5777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354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 fontScale="90000"/>
          </a:bodyPr>
          <a:lstStyle/>
          <a:p>
            <a:r>
              <a:rPr lang="sv-SE" sz="44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”Content” of the test methodology: How to proceed?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5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FEE53AAC-E0DC-4BB6-AC48-B68A756945AB}"/>
              </a:ext>
            </a:extLst>
          </p:cNvPr>
          <p:cNvSpPr/>
          <p:nvPr/>
        </p:nvSpPr>
        <p:spPr>
          <a:xfrm>
            <a:off x="457200" y="1470364"/>
            <a:ext cx="10896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FRAV’s Topics for (functioning of) ADS (functional requirements)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Commented in general by SG4 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“Content” for Track- and Real world testing</a:t>
            </a: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/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Things to be done:</a:t>
            </a:r>
            <a:r>
              <a:rPr lang="en-US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How to elaborate functional requirements…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Specifications: what is exactly meant by each safety topic?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02920" indent="-4572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indent="-3429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17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6C87F6-986D-49E6-AF40-1B3A1EE8064D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6C87F6-986D-49E6-AF40-1B3A1EE806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9C2FB5F8-8DF9-405A-9722-0BA0723E2759}"/>
              </a:ext>
            </a:extLst>
          </p:cNvPr>
          <p:cNvSpPr/>
          <p:nvPr/>
        </p:nvSpPr>
        <p:spPr>
          <a:xfrm>
            <a:off x="457200" y="1644538"/>
            <a:ext cx="108966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Elaboration criteria (by FRAV; in “measurable terms”)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Discussed with FRAV (SG4 / FRAV)…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Also discussed with co-chairs / FRAV / SG leaders</a:t>
            </a: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/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From there:</a:t>
            </a:r>
          </a:p>
          <a:p>
            <a:pPr marL="38862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800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Design / </a:t>
            </a:r>
            <a:r>
              <a:rPr lang="en-US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elaboration of the test matrix</a:t>
            </a:r>
          </a:p>
          <a:p>
            <a:pPr marL="38862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Pass / </a:t>
            </a:r>
            <a:r>
              <a:rPr lang="en-US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</a:t>
            </a:r>
            <a:r>
              <a: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ail criteria (FRAV)</a:t>
            </a:r>
          </a:p>
          <a:p>
            <a:pPr marL="38862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Development test protocols</a:t>
            </a:r>
          </a:p>
          <a:p>
            <a:pPr marL="38862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Try outs / validation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36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6C87F6-986D-49E6-AF40-1B3A1EE8064D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6C87F6-986D-49E6-AF40-1B3A1EE806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9C2FB5F8-8DF9-405A-9722-0BA0723E2759}"/>
              </a:ext>
            </a:extLst>
          </p:cNvPr>
          <p:cNvSpPr/>
          <p:nvPr/>
        </p:nvSpPr>
        <p:spPr>
          <a:xfrm>
            <a:off x="457200" y="1644538"/>
            <a:ext cx="10896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Development of latest input SG4 for NATM, containing:</a:t>
            </a:r>
          </a:p>
          <a:p>
            <a:pPr marL="45720" lvl="0">
              <a:defRPr/>
            </a:pPr>
            <a:r>
              <a:rPr lang="en-US" sz="24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Description inventory best practices TT / RWT (for NATM).</a:t>
            </a:r>
          </a:p>
          <a:p>
            <a:pPr marL="45720" lvl="0">
              <a:defRPr/>
            </a:pPr>
            <a:r>
              <a:rPr lang="en-US" sz="24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General description of (possible) test methodology.</a:t>
            </a:r>
          </a:p>
          <a:p>
            <a:pPr marL="45720" lvl="0">
              <a:defRPr/>
            </a:pPr>
            <a:r>
              <a:rPr lang="en-US" sz="24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Methodology connected with general requirements FRAV.</a:t>
            </a:r>
          </a:p>
          <a:p>
            <a:pPr marL="45720" lvl="0">
              <a:defRPr/>
            </a:pPr>
            <a:r>
              <a:rPr lang="en-US" sz="24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Delivery before next VMAD meeting (October?)</a:t>
            </a:r>
          </a:p>
          <a:p>
            <a:pPr marL="45720" lvl="0">
              <a:defRPr/>
            </a:pPr>
            <a:endParaRPr lang="en-US" sz="2400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 lvl="0">
              <a:defRPr/>
            </a:pPr>
            <a:endParaRPr lang="en-US" sz="2400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8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(2)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6C87F6-986D-49E6-AF40-1B3A1EE8064D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6C87F6-986D-49E6-AF40-1B3A1EE806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9C2FB5F8-8DF9-405A-9722-0BA0723E2759}"/>
              </a:ext>
            </a:extLst>
          </p:cNvPr>
          <p:cNvSpPr/>
          <p:nvPr/>
        </p:nvSpPr>
        <p:spPr>
          <a:xfrm>
            <a:off x="457200" y="1644538"/>
            <a:ext cx="10896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>
              <a:defRPr/>
            </a:pPr>
            <a:r>
              <a:rPr lang="en-US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For now:</a:t>
            </a:r>
          </a:p>
          <a:p>
            <a:pPr marL="45720" lvl="0">
              <a:defRPr/>
            </a:pPr>
            <a:r>
              <a:rPr lang="en-US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Use case motorway.</a:t>
            </a:r>
          </a:p>
          <a:p>
            <a:pPr marL="45720" lvl="0">
              <a:defRPr/>
            </a:pPr>
            <a:r>
              <a:rPr lang="en-US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Which of the requirements to prioritize (as an example)?</a:t>
            </a:r>
          </a:p>
          <a:p>
            <a:pPr marL="45720" lvl="0">
              <a:defRPr/>
            </a:pPr>
            <a:r>
              <a:rPr lang="en-US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Within each requirement: also priorities (elaboration of each 	   requirement in measurable terms); also as an example.</a:t>
            </a:r>
          </a:p>
          <a:p>
            <a:pPr marL="45720" lvl="0">
              <a:defRPr/>
            </a:pPr>
            <a:r>
              <a:rPr lang="en-US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Aim: delivering test model with focus on a use case</a:t>
            </a:r>
          </a:p>
          <a:p>
            <a:pPr marL="388620" lvl="0" indent="-342900"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lvl="0" indent="-3429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Ongoing meetings FRAV / SG4 regarding requirements</a:t>
            </a: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800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07426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11201400" cy="170089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2797956"/>
            <a:ext cx="11277600" cy="1700893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497" y="5257800"/>
            <a:ext cx="3657917" cy="12741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89" y="52578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89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16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6C87F6-986D-49E6-AF40-1B3A1EE8064D}" type="slidenum"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560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orld country report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lnSpc>
            <a:spcPct val="90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orld country report presentation.potx" id="{FF082492-D6CE-444E-B3E8-FB131EDFAC53}" vid="{71BD5CC8-96B3-46A6-8835-37741E8965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ワイド画面</PresentationFormat>
  <Paragraphs>73</Paragraphs>
  <Slides>9</Slides>
  <Notes>8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6" baseType="lpstr">
      <vt:lpstr>ＭＳ ゴシック</vt:lpstr>
      <vt:lpstr>游ゴシック</vt:lpstr>
      <vt:lpstr>Arial</vt:lpstr>
      <vt:lpstr>Century Gothic</vt:lpstr>
      <vt:lpstr>Helvetica</vt:lpstr>
      <vt:lpstr>World country report presentation</vt:lpstr>
      <vt:lpstr>Document</vt:lpstr>
      <vt:lpstr>Overview SG4 Activities </vt:lpstr>
      <vt:lpstr>Test methodology: Test Matrix</vt:lpstr>
      <vt:lpstr>Possible approach for a test matrix</vt:lpstr>
      <vt:lpstr>Example of Test Matrix</vt:lpstr>
      <vt:lpstr>”Content” of the test methodology: How to proceed?</vt:lpstr>
      <vt:lpstr>Next steps</vt:lpstr>
      <vt:lpstr>Status:</vt:lpstr>
      <vt:lpstr>Status (2)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 O</dc:creator>
  <cp:lastModifiedBy>Oshita, Ryuzo/大下 隆三</cp:lastModifiedBy>
  <cp:revision>73</cp:revision>
  <dcterms:created xsi:type="dcterms:W3CDTF">2021-01-05T09:13:16Z</dcterms:created>
  <dcterms:modified xsi:type="dcterms:W3CDTF">2021-09-15T00:03:55Z</dcterms:modified>
</cp:coreProperties>
</file>