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5"/>
  </p:notesMasterIdLst>
  <p:sldIdLst>
    <p:sldId id="578" r:id="rId5"/>
    <p:sldId id="275" r:id="rId6"/>
    <p:sldId id="575" r:id="rId7"/>
    <p:sldId id="581" r:id="rId8"/>
    <p:sldId id="576" r:id="rId9"/>
    <p:sldId id="580" r:id="rId10"/>
    <p:sldId id="579" r:id="rId11"/>
    <p:sldId id="582" r:id="rId12"/>
    <p:sldId id="577" r:id="rId13"/>
    <p:sldId id="262" r:id="rId14"/>
  </p:sldIdLst>
  <p:sldSz cx="12192000" cy="6858000"/>
  <p:notesSz cx="6858000" cy="9144000"/>
  <p:custDataLst>
    <p:tags r:id="rId16"/>
  </p:custData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34C4D29-6CC3-4140-BB11-585F74AA4016}">
          <p14:sldIdLst>
            <p14:sldId id="578"/>
            <p14:sldId id="275"/>
            <p14:sldId id="575"/>
            <p14:sldId id="581"/>
            <p14:sldId id="576"/>
            <p14:sldId id="580"/>
            <p14:sldId id="579"/>
            <p14:sldId id="582"/>
            <p14:sldId id="577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48E49C0-71E8-4CD9-9DBC-D0DE33485C44}" v="333" dt="2021-09-08T09:23:12.1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5" d="100"/>
          <a:sy n="75" d="100"/>
        </p:scale>
        <p:origin x="32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LVANI Francoise" userId="9b2f7d13-6e6c-485f-a676-8e66e17b2b5a" providerId="ADAL" clId="{948E49C0-71E8-4CD9-9DBC-D0DE33485C44}"/>
    <pc:docChg chg="custSel modSld">
      <pc:chgData name="SILVANI Francoise" userId="9b2f7d13-6e6c-485f-a676-8e66e17b2b5a" providerId="ADAL" clId="{948E49C0-71E8-4CD9-9DBC-D0DE33485C44}" dt="2021-09-08T09:29:06.790" v="83" actId="13926"/>
      <pc:docMkLst>
        <pc:docMk/>
      </pc:docMkLst>
      <pc:sldChg chg="modSp mod">
        <pc:chgData name="SILVANI Francoise" userId="9b2f7d13-6e6c-485f-a676-8e66e17b2b5a" providerId="ADAL" clId="{948E49C0-71E8-4CD9-9DBC-D0DE33485C44}" dt="2021-09-08T09:19:28.203" v="15" actId="20577"/>
        <pc:sldMkLst>
          <pc:docMk/>
          <pc:sldMk cId="3539588808" sldId="275"/>
        </pc:sldMkLst>
        <pc:spChg chg="mod">
          <ac:chgData name="SILVANI Francoise" userId="9b2f7d13-6e6c-485f-a676-8e66e17b2b5a" providerId="ADAL" clId="{948E49C0-71E8-4CD9-9DBC-D0DE33485C44}" dt="2021-09-08T09:19:05.213" v="4" actId="207"/>
          <ac:spMkLst>
            <pc:docMk/>
            <pc:sldMk cId="3539588808" sldId="275"/>
            <ac:spMk id="14" creationId="{0AE5C653-AB1E-459B-A226-5F129CA5C935}"/>
          </ac:spMkLst>
        </pc:spChg>
        <pc:spChg chg="mod">
          <ac:chgData name="SILVANI Francoise" userId="9b2f7d13-6e6c-485f-a676-8e66e17b2b5a" providerId="ADAL" clId="{948E49C0-71E8-4CD9-9DBC-D0DE33485C44}" dt="2021-09-08T09:18:28.608" v="3" actId="313"/>
          <ac:spMkLst>
            <pc:docMk/>
            <pc:sldMk cId="3539588808" sldId="275"/>
            <ac:spMk id="23" creationId="{91A32ED1-0F38-4920-88C4-FEEE96A42D55}"/>
          </ac:spMkLst>
        </pc:spChg>
        <pc:spChg chg="mod">
          <ac:chgData name="SILVANI Francoise" userId="9b2f7d13-6e6c-485f-a676-8e66e17b2b5a" providerId="ADAL" clId="{948E49C0-71E8-4CD9-9DBC-D0DE33485C44}" dt="2021-09-08T09:19:28.203" v="15" actId="20577"/>
          <ac:spMkLst>
            <pc:docMk/>
            <pc:sldMk cId="3539588808" sldId="275"/>
            <ac:spMk id="28" creationId="{6D55C6C9-0A12-4552-9DF9-779ABFBB81CF}"/>
          </ac:spMkLst>
        </pc:spChg>
      </pc:sldChg>
      <pc:sldChg chg="modSp mod">
        <pc:chgData name="SILVANI Francoise" userId="9b2f7d13-6e6c-485f-a676-8e66e17b2b5a" providerId="ADAL" clId="{948E49C0-71E8-4CD9-9DBC-D0DE33485C44}" dt="2021-09-08T09:22:22.016" v="16" actId="13926"/>
        <pc:sldMkLst>
          <pc:docMk/>
          <pc:sldMk cId="3928021696" sldId="576"/>
        </pc:sldMkLst>
        <pc:spChg chg="mod">
          <ac:chgData name="SILVANI Francoise" userId="9b2f7d13-6e6c-485f-a676-8e66e17b2b5a" providerId="ADAL" clId="{948E49C0-71E8-4CD9-9DBC-D0DE33485C44}" dt="2021-09-08T09:22:22.016" v="16" actId="13926"/>
          <ac:spMkLst>
            <pc:docMk/>
            <pc:sldMk cId="3928021696" sldId="576"/>
            <ac:spMk id="26" creationId="{65D875EF-7473-4E96-B182-5FA3A9B52374}"/>
          </ac:spMkLst>
        </pc:spChg>
      </pc:sldChg>
      <pc:sldChg chg="modSp mod">
        <pc:chgData name="SILVANI Francoise" userId="9b2f7d13-6e6c-485f-a676-8e66e17b2b5a" providerId="ADAL" clId="{948E49C0-71E8-4CD9-9DBC-D0DE33485C44}" dt="2021-09-08T09:29:06.790" v="83" actId="13926"/>
        <pc:sldMkLst>
          <pc:docMk/>
          <pc:sldMk cId="671952474" sldId="577"/>
        </pc:sldMkLst>
        <pc:spChg chg="mod">
          <ac:chgData name="SILVANI Francoise" userId="9b2f7d13-6e6c-485f-a676-8e66e17b2b5a" providerId="ADAL" clId="{948E49C0-71E8-4CD9-9DBC-D0DE33485C44}" dt="2021-09-08T09:24:03.729" v="52" actId="13926"/>
          <ac:spMkLst>
            <pc:docMk/>
            <pc:sldMk cId="671952474" sldId="577"/>
            <ac:spMk id="23" creationId="{1FBC4FF2-EECC-4611-9D78-CAD3209A5508}"/>
          </ac:spMkLst>
        </pc:spChg>
        <pc:spChg chg="mod">
          <ac:chgData name="SILVANI Francoise" userId="9b2f7d13-6e6c-485f-a676-8e66e17b2b5a" providerId="ADAL" clId="{948E49C0-71E8-4CD9-9DBC-D0DE33485C44}" dt="2021-09-08T09:24:30.082" v="67" actId="6549"/>
          <ac:spMkLst>
            <pc:docMk/>
            <pc:sldMk cId="671952474" sldId="577"/>
            <ac:spMk id="25" creationId="{9E4D1B3C-90CB-4910-A0A8-FB41069CD057}"/>
          </ac:spMkLst>
        </pc:spChg>
        <pc:spChg chg="mod">
          <ac:chgData name="SILVANI Francoise" userId="9b2f7d13-6e6c-485f-a676-8e66e17b2b5a" providerId="ADAL" clId="{948E49C0-71E8-4CD9-9DBC-D0DE33485C44}" dt="2021-09-08T09:29:06.790" v="83" actId="13926"/>
          <ac:spMkLst>
            <pc:docMk/>
            <pc:sldMk cId="671952474" sldId="577"/>
            <ac:spMk id="27" creationId="{2C5C5BB9-7142-4203-AD0D-F11B2B261346}"/>
          </ac:spMkLst>
        </pc:spChg>
      </pc:sldChg>
      <pc:sldChg chg="modSp">
        <pc:chgData name="SILVANI Francoise" userId="9b2f7d13-6e6c-485f-a676-8e66e17b2b5a" providerId="ADAL" clId="{948E49C0-71E8-4CD9-9DBC-D0DE33485C44}" dt="2021-09-08T09:23:12.163" v="41" actId="1076"/>
        <pc:sldMkLst>
          <pc:docMk/>
          <pc:sldMk cId="4156672115" sldId="579"/>
        </pc:sldMkLst>
        <pc:spChg chg="mod">
          <ac:chgData name="SILVANI Francoise" userId="9b2f7d13-6e6c-485f-a676-8e66e17b2b5a" providerId="ADAL" clId="{948E49C0-71E8-4CD9-9DBC-D0DE33485C44}" dt="2021-09-08T09:23:12.163" v="41" actId="1076"/>
          <ac:spMkLst>
            <pc:docMk/>
            <pc:sldMk cId="4156672115" sldId="579"/>
            <ac:spMk id="15" creationId="{E4A70672-CA78-4A3F-8D8D-AC3ADE71EF25}"/>
          </ac:spMkLst>
        </pc:spChg>
      </pc:sldChg>
      <pc:sldChg chg="modSp mod">
        <pc:chgData name="SILVANI Francoise" userId="9b2f7d13-6e6c-485f-a676-8e66e17b2b5a" providerId="ADAL" clId="{948E49C0-71E8-4CD9-9DBC-D0DE33485C44}" dt="2021-09-08T09:22:53.700" v="39" actId="1035"/>
        <pc:sldMkLst>
          <pc:docMk/>
          <pc:sldMk cId="2935042534" sldId="580"/>
        </pc:sldMkLst>
        <pc:spChg chg="mod">
          <ac:chgData name="SILVANI Francoise" userId="9b2f7d13-6e6c-485f-a676-8e66e17b2b5a" providerId="ADAL" clId="{948E49C0-71E8-4CD9-9DBC-D0DE33485C44}" dt="2021-09-08T09:22:53.700" v="39" actId="1035"/>
          <ac:spMkLst>
            <pc:docMk/>
            <pc:sldMk cId="2935042534" sldId="580"/>
            <ac:spMk id="19" creationId="{EE31D6BB-F8D3-4EBA-AB54-C38D52CCC207}"/>
          </ac:spMkLst>
        </pc:spChg>
      </pc:sldChg>
      <pc:sldChg chg="modSp mod">
        <pc:chgData name="SILVANI Francoise" userId="9b2f7d13-6e6c-485f-a676-8e66e17b2b5a" providerId="ADAL" clId="{948E49C0-71E8-4CD9-9DBC-D0DE33485C44}" dt="2021-09-08T09:23:23.954" v="45" actId="20577"/>
        <pc:sldMkLst>
          <pc:docMk/>
          <pc:sldMk cId="2287996090" sldId="582"/>
        </pc:sldMkLst>
        <pc:spChg chg="mod">
          <ac:chgData name="SILVANI Francoise" userId="9b2f7d13-6e6c-485f-a676-8e66e17b2b5a" providerId="ADAL" clId="{948E49C0-71E8-4CD9-9DBC-D0DE33485C44}" dt="2021-09-08T09:23:23.954" v="45" actId="20577"/>
          <ac:spMkLst>
            <pc:docMk/>
            <pc:sldMk cId="2287996090" sldId="582"/>
            <ac:spMk id="24" creationId="{367DCB9B-24FE-48F6-87BE-84A506AAC070}"/>
          </ac:spMkLst>
        </pc:spChg>
      </pc:sldChg>
    </pc:docChg>
  </pc:docChgLst>
</pc:chgInfo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3ED2D-D42F-4B93-B650-26CC799E01CE}" type="datetimeFigureOut">
              <a:rPr lang="sv-SE" smtClean="0"/>
              <a:t>2021-09-08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481F3-3343-4D9C-8634-45E1E7B344D1}" type="slidenum">
              <a:rPr lang="sv-SE" smtClean="0"/>
              <a:t>‹N°›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54174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de-DE" smtClean="0"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8437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609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922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3477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0712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982271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71180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1645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FCB70D-A39C-4C76-A438-4B53D8C96F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562F21-6CF2-40D0-8EB8-DFEB9D3571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C0B69-121C-4AF3-A136-063A3A044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89381-AA69-4583-B338-761E2434C0DF}" type="datetime1">
              <a:rPr lang="nb-NO" smtClean="0"/>
              <a:t>08.09.2021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FF27A-6240-49CE-83E8-931F92D6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5679-2400-47D9-8B9C-7520953E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32083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5A5F47-39B1-4C72-B165-2D7431BE96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A6374-4C1C-4BEE-BFF7-353EC02BC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40D8-911F-4A93-9361-6F32D3080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277B5-9E8B-4401-9287-0EBB494EB9CF}" type="datetime1">
              <a:rPr lang="nb-NO" smtClean="0"/>
              <a:t>08.09.2021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C8629-6B84-476F-B926-DF6D04FBE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601A4-58B2-4E65-A754-94DAC5FF6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7418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7DE1D5-5C61-4CE1-A17D-1249E36390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32CE30-2BBA-4DF6-BF49-217954B4A8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9059-2D82-4328-88D4-DA2AB9036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B749-B0ED-4187-9D4C-C93D7969D470}" type="datetime1">
              <a:rPr lang="nb-NO" smtClean="0"/>
              <a:t>08.09.2021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49680-5972-4ADA-B095-092724990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CEE30-1D3C-46AE-A908-8856AB7BC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35639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979600"/>
            <a:ext cx="11449050" cy="115200"/>
          </a:xfrm>
        </p:spPr>
        <p:txBody>
          <a:bodyPr anchor="b">
            <a:spAutoFit/>
          </a:bodyPr>
          <a:lstStyle>
            <a:lvl1pPr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de-DE" dirty="0"/>
              <a:t>Quelle &amp; Fußnote</a:t>
            </a:r>
          </a:p>
        </p:txBody>
      </p:sp>
    </p:spTree>
    <p:extLst>
      <p:ext uri="{BB962C8B-B14F-4D97-AF65-F5344CB8AC3E}">
        <p14:creationId xmlns:p14="http://schemas.microsoft.com/office/powerpoint/2010/main" val="126645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97696-9543-4A3A-B7D9-000D2E83C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8788D-5574-43F5-9F6C-987CFE6639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43F4B-5A56-4C7F-96A6-2B1E6A5EC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F13C-9117-453B-94B1-8999B3597591}" type="datetime1">
              <a:rPr lang="nb-NO" smtClean="0"/>
              <a:t>08.09.2021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8DE35-7008-4358-A06A-D9624B7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DB03E-9ADE-42C7-8B9C-4C09A3266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6941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5B7BE-6E2B-4E1D-A2F7-23FB298A0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F01D1-E2BB-43FF-9B38-171F98713D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165D2-DD4D-4A97-9AB1-BAE37B01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2C9E2-18D6-4B78-B542-17BDAFCA2AFD}" type="datetime1">
              <a:rPr lang="nb-NO" smtClean="0"/>
              <a:t>08.09.2021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2D925-19F1-4025-8D19-130D671E7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84A33-8D6F-4163-8A99-8B877C08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47306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740DB-BA4D-4162-B85C-85C6DA55D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11E80-829D-451C-8BB1-16AACA9991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BA9A3-B577-4234-BF30-385835ABDD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6EEBE-326C-4B08-A8D6-A1989A13A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7ED75-BF32-4D41-9A09-AEEDADF407D0}" type="datetime1">
              <a:rPr lang="nb-NO" smtClean="0"/>
              <a:t>08.09.2021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A11EC-18F4-4535-A537-4039B597B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68B72-99C7-4603-99B8-B75F162B1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72278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BFADA4-C8A8-479F-A791-59D90A439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4130F-CE19-46B0-9E1B-7CF3FF3EF3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13648-48EA-4E94-BC61-C536EF3B41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4FC35C-F78F-48EA-97E5-DF2C8997F75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CC18F0-0D56-44A5-832D-7B0F6BD7F5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6E2B4F-A7B9-4DF0-A57E-A6C385F67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17355-B70A-42D7-9570-98A917CBA393}" type="datetime1">
              <a:rPr lang="nb-NO" smtClean="0"/>
              <a:t>08.09.2021</a:t>
            </a:fld>
            <a:endParaRPr lang="nb-NO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136CFE-1A00-4632-97B2-BD07F67E5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3264AC-8820-404E-B12E-3E060F0F2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07081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D8334-B522-4F7C-88E0-1F8517BB3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A66A47-6DC4-4241-80E6-84493F07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E9888-E330-48E6-B4E8-F3F424C4B937}" type="datetime1">
              <a:rPr lang="nb-NO" smtClean="0"/>
              <a:t>08.09.2021</a:t>
            </a:fld>
            <a:endParaRPr lang="nb-NO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B670F2-E3A0-4EB0-ADC5-8395100BD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FF0FAA-8058-4F59-A716-10178AACE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6518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62BD31-CDB5-46C8-A478-2F02B13B0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FE150-D5C5-4C22-8A62-9F1556A4DCC5}" type="datetime1">
              <a:rPr lang="nb-NO" smtClean="0"/>
              <a:t>08.09.2021</a:t>
            </a:fld>
            <a:endParaRPr lang="nb-NO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0865E7-05B0-406D-AF05-2CE413A0C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87D15-63F9-4488-8842-AC430B75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3049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3E648A-4419-4F69-B88E-ADBF5F30F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44B20-25BE-4AF5-A8A8-BCB7E5A5F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A8423F-8552-4CE2-87E9-5E0F2C300F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43C782-29F3-4A70-89B7-1DC794298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E6A92-3D05-4BF7-B97B-9704CDA99AE0}" type="datetime1">
              <a:rPr lang="nb-NO" smtClean="0"/>
              <a:t>08.09.2021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D4493-8645-4228-A6BE-837D6999C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32DD1-2AEC-4081-9AFB-7AE43071F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5305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ED793-E951-4CEB-A461-F9BD234E7C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5D0399-7B58-483D-A217-B2FBFD7993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158AC-7B22-4B84-BEB8-A101AFDCD4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A437D-6B6C-46C1-88C4-214A27140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2E7EC-9A81-4371-AD0D-D0E48E9864BA}" type="datetime1">
              <a:rPr lang="nb-NO" smtClean="0"/>
              <a:t>08.09.2021</a:t>
            </a:fld>
            <a:endParaRPr lang="nb-NO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1C463F-6373-41D5-8ABC-CFC4CE9C8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D0C45-6B4F-43C8-816D-865BE785A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17809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BA45714-C7CA-4F4C-A785-ACEBD657130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7393559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think-cell Folie" r:id="rId16" imgW="400" imgH="396" progId="TCLayout.ActiveDocument.1">
                  <p:embed/>
                </p:oleObj>
              </mc:Choice>
              <mc:Fallback>
                <p:oleObj name="think-cell Folie" r:id="rId16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BA45714-C7CA-4F4C-A785-ACEBD65713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CE731D-847D-4A65-9DC6-317058EA8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B6B95-938C-4D59-B086-BB193DF4C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4DB8D-25B7-49E5-B7FF-83E0530F4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F6F82-AE2E-4D13-96F7-A569B3B4EB67}" type="datetime1">
              <a:rPr lang="nb-NO" smtClean="0"/>
              <a:t>08.09.2021</a:t>
            </a:fld>
            <a:endParaRPr lang="nb-NO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31C3C-2AAF-42C9-AB3E-1234F99DB9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D5C54-F4F3-408F-AC93-685674D94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358AF-5730-43DE-AF33-67BCA06BF621}" type="slidenum">
              <a:rPr lang="nb-NO" smtClean="0"/>
              <a:t>‹N°›</a:t>
            </a:fld>
            <a:endParaRPr lang="nb-NO"/>
          </a:p>
        </p:txBody>
      </p:sp>
      <p:sp>
        <p:nvSpPr>
          <p:cNvPr id="7" name="MSIPCMContentMarking" descr="{&quot;HashCode&quot;:-424964394,&quot;Placement&quot;:&quot;Footer&quot;,&quot;Top&quot;:520.3781,&quot;Left&quot;:874.774353,&quot;SlideWidth&quot;:960,&quot;SlideHeight&quot;:540}">
            <a:extLst>
              <a:ext uri="{FF2B5EF4-FFF2-40B4-BE49-F238E27FC236}">
                <a16:creationId xmlns:a16="http://schemas.microsoft.com/office/drawing/2014/main" id="{F43F6819-BF0C-4C44-B03B-2129D78A96E4}"/>
              </a:ext>
            </a:extLst>
          </p:cNvPr>
          <p:cNvSpPr txBox="1"/>
          <p:nvPr userDrawn="1"/>
        </p:nvSpPr>
        <p:spPr>
          <a:xfrm>
            <a:off x="11109634" y="6608802"/>
            <a:ext cx="1082366" cy="24919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r">
              <a:spcBef>
                <a:spcPts val="0"/>
              </a:spcBef>
              <a:spcAft>
                <a:spcPts val="0"/>
              </a:spcAft>
            </a:pPr>
            <a:r>
              <a:rPr lang="fr-FR" sz="1000">
                <a:solidFill>
                  <a:srgbClr val="000000"/>
                </a:solidFill>
                <a:latin typeface="Arial" panose="020B0604020202020204" pitchFamily="34" charset="0"/>
              </a:rPr>
              <a:t>Confidential C</a:t>
            </a:r>
          </a:p>
        </p:txBody>
      </p:sp>
    </p:spTree>
    <p:extLst>
      <p:ext uri="{BB962C8B-B14F-4D97-AF65-F5344CB8AC3E}">
        <p14:creationId xmlns:p14="http://schemas.microsoft.com/office/powerpoint/2010/main" val="329991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hyperlink" Target="https://wiki.unece.org/pages/viewpage.action?pageId=123666863" TargetMode="External"/><Relationship Id="rId2" Type="http://schemas.openxmlformats.org/officeDocument/2006/relationships/tags" Target="../tags/tag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svg"/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3.png"/><Relationship Id="rId2" Type="http://schemas.openxmlformats.org/officeDocument/2006/relationships/tags" Target="../tags/tag5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10" Type="http://schemas.openxmlformats.org/officeDocument/2006/relationships/image" Target="../media/image6.svg"/><Relationship Id="rId4" Type="http://schemas.openxmlformats.org/officeDocument/2006/relationships/notesSlide" Target="../notesSlides/notesSlide2.xml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8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9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0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1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572481ED-B8BA-4D76-A346-93BF1D61779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7317802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572481ED-B8BA-4D76-A346-93BF1D6177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A126C82-208A-4942-A7F6-8E5D375728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vert="horz">
            <a:normAutofit/>
          </a:bodyPr>
          <a:lstStyle/>
          <a:p>
            <a:r>
              <a:rPr lang="en-GB" sz="4000" b="1" dirty="0"/>
              <a:t>Status report to 74</a:t>
            </a:r>
            <a:r>
              <a:rPr lang="en-GB" sz="4000" b="1" baseline="30000" dirty="0"/>
              <a:t>th</a:t>
            </a:r>
            <a:r>
              <a:rPr lang="en-GB" sz="4000" b="1" dirty="0"/>
              <a:t>  session of GRBP</a:t>
            </a:r>
            <a:br>
              <a:rPr lang="en-GB" sz="4000" b="1" dirty="0"/>
            </a:br>
            <a:r>
              <a:rPr lang="en-GB" sz="4000" b="1" dirty="0"/>
              <a:t>(September 2021)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Task Force Vehicles’ Sound</a:t>
            </a:r>
          </a:p>
          <a:p>
            <a:r>
              <a:rPr lang="en-GB" sz="2800" dirty="0"/>
              <a:t>(TF-VS)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2616F-596B-4CAC-BB2D-DE6D591EC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1</a:t>
            </a:fld>
            <a:endParaRPr lang="nb-NO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4873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Transmitted by the group TF-VS (Vehicles’ Sound)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699739" y="283566"/>
            <a:ext cx="35669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Informal Document </a:t>
            </a:r>
            <a:r>
              <a:rPr lang="en-GB" b="1" dirty="0"/>
              <a:t>GRBP 74-xx</a:t>
            </a:r>
          </a:p>
          <a:p>
            <a:r>
              <a:rPr lang="en-GB" dirty="0"/>
              <a:t>74</a:t>
            </a:r>
            <a:r>
              <a:rPr lang="en-GB" baseline="30000" dirty="0"/>
              <a:t>th</a:t>
            </a:r>
            <a:r>
              <a:rPr lang="en-GB" dirty="0"/>
              <a:t>  GRBP, September 15-17, 2021, </a:t>
            </a:r>
          </a:p>
          <a:p>
            <a:r>
              <a:rPr lang="en-GB" dirty="0"/>
              <a:t>agenda item 3</a:t>
            </a:r>
          </a:p>
        </p:txBody>
      </p:sp>
    </p:spTree>
    <p:extLst>
      <p:ext uri="{BB962C8B-B14F-4D97-AF65-F5344CB8AC3E}">
        <p14:creationId xmlns:p14="http://schemas.microsoft.com/office/powerpoint/2010/main" val="18000878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C2174B0-794C-4460-BC29-5336BD041ABC}"/>
              </a:ext>
            </a:extLst>
          </p:cNvPr>
          <p:cNvSpPr txBox="1"/>
          <p:nvPr/>
        </p:nvSpPr>
        <p:spPr>
          <a:xfrm>
            <a:off x="3686175" y="2943225"/>
            <a:ext cx="3386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4800" dirty="0"/>
              <a:t>   </a:t>
            </a:r>
            <a:r>
              <a:rPr lang="nb-NO" sz="4800" dirty="0" err="1"/>
              <a:t>Thank</a:t>
            </a:r>
            <a:r>
              <a:rPr lang="nb-NO" sz="4800" dirty="0"/>
              <a:t> </a:t>
            </a:r>
            <a:r>
              <a:rPr lang="nb-NO" sz="4800" dirty="0" err="1"/>
              <a:t>you</a:t>
            </a:r>
            <a:r>
              <a:rPr lang="nb-NO" sz="4800" dirty="0"/>
              <a:t>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E0C16C-9DF8-4992-8828-2A8863FB2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40271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52679927"/>
              </p:ext>
            </p:extLst>
          </p:nvPr>
        </p:nvGraphicFramePr>
        <p:xfrm>
          <a:off x="2010" y="1904"/>
          <a:ext cx="1903" cy="19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think-cell Folie" r:id="rId5" imgW="270" imgH="270" progId="TCLayout.ActiveDocument.1">
                  <p:embed/>
                </p:oleObj>
              </mc:Choice>
              <mc:Fallback>
                <p:oleObj name="think-cell Folie" r:id="rId5" imgW="270" imgH="270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010" y="1904"/>
                        <a:ext cx="1903" cy="19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de-DE" sz="3600" b="1" dirty="0"/>
              <a:t>TF </a:t>
            </a:r>
            <a:r>
              <a:rPr lang="de-DE" sz="3600" b="1" dirty="0" err="1"/>
              <a:t>Vehicles</a:t>
            </a:r>
            <a:r>
              <a:rPr lang="de-DE" sz="3600" b="1" dirty="0"/>
              <a:t>‘ Sound </a:t>
            </a:r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62704" y="4242436"/>
            <a:ext cx="10083575" cy="21168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 flipV="1">
            <a:off x="962704" y="4983380"/>
            <a:ext cx="10083575" cy="47667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91A32ED1-0F38-4920-88C4-FEEE96A42D55}"/>
              </a:ext>
            </a:extLst>
          </p:cNvPr>
          <p:cNvSpPr txBox="1">
            <a:spLocks/>
          </p:cNvSpPr>
          <p:nvPr/>
        </p:nvSpPr>
        <p:spPr bwMode="gray">
          <a:xfrm>
            <a:off x="4103435" y="1419319"/>
            <a:ext cx="6798531" cy="2726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“The experts from EC, ETRTO and OICA reported on their studies on sound level limits (GRBP-73-23, GRBP-73-11 and GRBP-73-25, respectively). To coordinate such initiatives, GRBP decided to establish a taskforce (TF) and sought a volunteer among the experts from Contracting Parties to take the leadership of TF, while OICA agreed to act as secretary. GRBP considered that </a:t>
            </a:r>
            <a:r>
              <a:rPr lang="en-GB" b="1" dirty="0"/>
              <a:t>TF should address the sound level limits</a:t>
            </a:r>
            <a:r>
              <a:rPr lang="en-GB" dirty="0"/>
              <a:t> of UN Regulation No. 51 and, at a later stage, No. 41. To kick-off the TF activities without delay, the Chair pointed out that he could take the lead of TF on a temporary basis, if needed.” </a:t>
            </a:r>
            <a:endParaRPr lang="de-DE" dirty="0"/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62706" y="1419319"/>
            <a:ext cx="3024000" cy="2726993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 err="1"/>
              <a:t>Reminder</a:t>
            </a:r>
            <a:endParaRPr lang="de-DE" b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62706" y="4343399"/>
            <a:ext cx="3024000" cy="577647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Roles</a:t>
            </a:r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03436" y="5110842"/>
            <a:ext cx="6798530" cy="587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hlinkClick r:id="rId7"/>
              </a:rPr>
              <a:t>Task Force on Sound Limits (TF SL) - Transport - Vehicle Regulations - UNECE Wiki</a:t>
            </a:r>
            <a:endParaRPr lang="de-DE" sz="1600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62706" y="5110842"/>
            <a:ext cx="3024000" cy="587951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b="1" dirty="0"/>
              <a:t>TF-VS </a:t>
            </a:r>
            <a:r>
              <a:rPr lang="en-GB" b="1" dirty="0"/>
              <a:t>homepage</a:t>
            </a:r>
          </a:p>
        </p:txBody>
      </p:sp>
      <p:sp>
        <p:nvSpPr>
          <p:cNvPr id="14" name="Textplatzhalter 5">
            <a:extLst>
              <a:ext uri="{FF2B5EF4-FFF2-40B4-BE49-F238E27FC236}">
                <a16:creationId xmlns:a16="http://schemas.microsoft.com/office/drawing/2014/main" id="{0AE5C653-AB1E-459B-A226-5F129CA5C935}"/>
              </a:ext>
            </a:extLst>
          </p:cNvPr>
          <p:cNvSpPr txBox="1">
            <a:spLocks/>
          </p:cNvSpPr>
          <p:nvPr/>
        </p:nvSpPr>
        <p:spPr bwMode="gray">
          <a:xfrm>
            <a:off x="4103435" y="4294824"/>
            <a:ext cx="6196119" cy="64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Chair: 		France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Secretariat: 	OICA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53958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EF135556-57D5-4700-B547-FBC840431EE2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80119024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EF135556-57D5-4700-B547-FBC840431EE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2721021" y="1242424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014834" y="1191524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4689"/>
            <a:ext cx="10515600" cy="1325563"/>
          </a:xfrm>
        </p:spPr>
        <p:txBody>
          <a:bodyPr vert="horz"/>
          <a:lstStyle/>
          <a:p>
            <a:r>
              <a:rPr lang="de-DE" sz="3600" b="1" dirty="0"/>
              <a:t>TF Sound Limits / </a:t>
            </a:r>
            <a:r>
              <a:rPr lang="de-DE" sz="3600" b="1" dirty="0" err="1"/>
              <a:t>Vehicles</a:t>
            </a:r>
            <a:r>
              <a:rPr lang="de-DE" sz="3600" b="1" dirty="0"/>
              <a:t>‘ Sound: Facts and </a:t>
            </a:r>
            <a:r>
              <a:rPr lang="en-GB" sz="3600" b="1" dirty="0"/>
              <a:t>Figures</a:t>
            </a:r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79531C2-2CFC-4A0B-8928-D8E319474525}"/>
              </a:ext>
            </a:extLst>
          </p:cNvPr>
          <p:cNvSpPr txBox="1">
            <a:spLocks/>
          </p:cNvSpPr>
          <p:nvPr/>
        </p:nvSpPr>
        <p:spPr>
          <a:xfrm>
            <a:off x="1059349" y="2039231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4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DE1272F1-BAD9-4626-BB3A-C7D24E76C749}"/>
              </a:ext>
            </a:extLst>
          </p:cNvPr>
          <p:cNvSpPr txBox="1">
            <a:spLocks/>
          </p:cNvSpPr>
          <p:nvPr/>
        </p:nvSpPr>
        <p:spPr>
          <a:xfrm>
            <a:off x="6354611" y="2037074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4000" b="1" dirty="0"/>
              <a:t>~60 </a:t>
            </a:r>
            <a:r>
              <a:rPr lang="de-DE" sz="1400" dirty="0"/>
              <a:t>(53-57-67-</a:t>
            </a:r>
            <a:r>
              <a:rPr lang="de-DE" sz="1400" dirty="0">
                <a:solidFill>
                  <a:srgbClr val="FF0000"/>
                </a:solidFill>
              </a:rPr>
              <a:t>xx)</a:t>
            </a:r>
            <a:endParaRPr lang="de-DE" sz="4000" dirty="0">
              <a:solidFill>
                <a:srgbClr val="FF0000"/>
              </a:solidFill>
            </a:endParaRPr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398205" y="2648444"/>
            <a:ext cx="4062196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Number of Meetings </a:t>
            </a:r>
            <a:br>
              <a:rPr lang="en-US" sz="2000" b="1" dirty="0"/>
            </a:br>
            <a:r>
              <a:rPr lang="en-US" sz="2000" b="1" dirty="0"/>
              <a:t>since 73rd GRBP in Jan. 2021 </a:t>
            </a:r>
            <a:r>
              <a:rPr lang="de-DE" sz="2000" b="1" dirty="0"/>
              <a:t> </a:t>
            </a: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>
            <a:cxnSpLocks/>
          </p:cNvCxnSpPr>
          <p:nvPr/>
        </p:nvCxnSpPr>
        <p:spPr>
          <a:xfrm>
            <a:off x="1095169" y="3416234"/>
            <a:ext cx="4485279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1136735" y="3464532"/>
            <a:ext cx="4443713" cy="1434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01</a:t>
            </a:r>
            <a:r>
              <a:rPr lang="en-GB" baseline="30000" dirty="0"/>
              <a:t>st</a:t>
            </a:r>
            <a:r>
              <a:rPr lang="en-GB" dirty="0"/>
              <a:t> TF SL: March 24, 2021 (TFSL-01-07)</a:t>
            </a:r>
          </a:p>
          <a:p>
            <a:r>
              <a:rPr lang="en-GB" dirty="0"/>
              <a:t>02</a:t>
            </a:r>
            <a:r>
              <a:rPr lang="en-GB" baseline="30000" dirty="0"/>
              <a:t>nd</a:t>
            </a:r>
            <a:r>
              <a:rPr lang="en-GB" dirty="0"/>
              <a:t> TF SL: May 26, 2021 (TFSL-02-12)</a:t>
            </a:r>
          </a:p>
          <a:p>
            <a:r>
              <a:rPr lang="en-GB" dirty="0"/>
              <a:t>03</a:t>
            </a:r>
            <a:r>
              <a:rPr lang="en-GB" baseline="30000" dirty="0"/>
              <a:t>rd</a:t>
            </a:r>
            <a:r>
              <a:rPr lang="en-GB" dirty="0"/>
              <a:t> TF SL: July 12-13, 2021 (TFSL-03-08)</a:t>
            </a:r>
          </a:p>
          <a:p>
            <a:r>
              <a:rPr lang="en-GB" dirty="0"/>
              <a:t>04</a:t>
            </a:r>
            <a:r>
              <a:rPr lang="en-GB" baseline="30000" dirty="0"/>
              <a:t>th</a:t>
            </a:r>
            <a:r>
              <a:rPr lang="en-GB" dirty="0"/>
              <a:t> TF </a:t>
            </a:r>
            <a:r>
              <a:rPr lang="en-GB" b="1" dirty="0">
                <a:solidFill>
                  <a:srgbClr val="FF0000"/>
                </a:solidFill>
              </a:rPr>
              <a:t>VS</a:t>
            </a:r>
            <a:r>
              <a:rPr lang="en-GB" dirty="0"/>
              <a:t>: September 13-14, 2021 (TFVS-04-xx)</a:t>
            </a:r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354611" y="3483134"/>
            <a:ext cx="4547355" cy="318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b="1" u="sng" dirty="0"/>
              <a:t>CPs:</a:t>
            </a:r>
            <a:br>
              <a:rPr lang="de-DE" dirty="0"/>
            </a:br>
            <a:r>
              <a:rPr lang="en-GB" dirty="0"/>
              <a:t>China, European Commission, France, Germany, India, Italy, Japan, Spain, Switzerland, The Netherlands, United Kingdom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/>
              <a:t>NGO‘s: </a:t>
            </a:r>
            <a:br>
              <a:rPr lang="de-DE" dirty="0"/>
            </a:br>
            <a:r>
              <a:rPr lang="de-DE" dirty="0"/>
              <a:t>CLEPA, ETRTO, EUWA, IMMA, ISO, OICA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u="sng" dirty="0"/>
              <a:t>GUESTS:</a:t>
            </a:r>
            <a:r>
              <a:rPr lang="en-GB" dirty="0"/>
              <a:t> </a:t>
            </a:r>
            <a:br>
              <a:rPr lang="de-DE" dirty="0"/>
            </a:br>
            <a:r>
              <a:rPr lang="de-DE" dirty="0"/>
              <a:t>Aristotle University, BRUITPARIF, FEV, HS Data </a:t>
            </a:r>
            <a:r>
              <a:rPr lang="de-DE" dirty="0" err="1"/>
              <a:t>analysis</a:t>
            </a:r>
            <a:r>
              <a:rPr lang="de-DE" dirty="0"/>
              <a:t> &amp; </a:t>
            </a:r>
            <a:r>
              <a:rPr lang="de-DE" dirty="0" err="1"/>
              <a:t>Consultancy</a:t>
            </a:r>
            <a:r>
              <a:rPr lang="de-DE" dirty="0"/>
              <a:t>, IDIADA, JARI, TNO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31600" y="2648444"/>
            <a:ext cx="4062195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/>
              <a:t>Participants </a:t>
            </a:r>
            <a:br>
              <a:rPr lang="en-GB" sz="2000" b="1" dirty="0"/>
            </a:br>
            <a:r>
              <a:rPr lang="en-GB" sz="2000" b="1" dirty="0"/>
              <a:t>(Contracting Parties, NGOs, Guests)</a:t>
            </a:r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>
            <a:cxnSpLocks/>
          </p:cNvCxnSpPr>
          <p:nvPr/>
        </p:nvCxnSpPr>
        <p:spPr>
          <a:xfrm flipV="1">
            <a:off x="6354612" y="3385684"/>
            <a:ext cx="4547354" cy="6057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platzhalter 5">
            <a:extLst>
              <a:ext uri="{FF2B5EF4-FFF2-40B4-BE49-F238E27FC236}">
                <a16:creationId xmlns:a16="http://schemas.microsoft.com/office/drawing/2014/main" id="{2F0E889F-BEED-41B2-901D-F661F7210D37}"/>
              </a:ext>
            </a:extLst>
          </p:cNvPr>
          <p:cNvSpPr txBox="1">
            <a:spLocks/>
          </p:cNvSpPr>
          <p:nvPr/>
        </p:nvSpPr>
        <p:spPr>
          <a:xfrm>
            <a:off x="1822193" y="5341701"/>
            <a:ext cx="4062196" cy="344128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b="1" dirty="0">
                <a:solidFill>
                  <a:schemeClr val="accent6"/>
                </a:solidFill>
              </a:rPr>
              <a:t>Only Web-meetings possible</a:t>
            </a:r>
          </a:p>
        </p:txBody>
      </p:sp>
    </p:spTree>
    <p:extLst>
      <p:ext uri="{BB962C8B-B14F-4D97-AF65-F5344CB8AC3E}">
        <p14:creationId xmlns:p14="http://schemas.microsoft.com/office/powerpoint/2010/main" val="3107221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022D9FF3-E611-440A-B2F8-32779DEA0B6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022D9FF3-E611-440A-B2F8-32779DEA0B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sz="3600" b="1" dirty="0"/>
              <a:t>TF VS – </a:t>
            </a:r>
            <a:r>
              <a:rPr lang="de-DE" sz="3600" b="1" dirty="0" err="1"/>
              <a:t>Presentations</a:t>
            </a:r>
            <a:r>
              <a:rPr lang="de-DE" sz="3600" b="1" dirty="0"/>
              <a:t> </a:t>
            </a:r>
            <a:r>
              <a:rPr lang="de-DE" sz="3600" b="1" dirty="0" err="1"/>
              <a:t>done</a:t>
            </a:r>
            <a:r>
              <a:rPr lang="de-DE" sz="3600" b="1" dirty="0"/>
              <a:t> </a:t>
            </a:r>
            <a:r>
              <a:rPr lang="de-DE" sz="3600" b="1" dirty="0" err="1"/>
              <a:t>during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04 Sessions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1928883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F03A3806-2690-443A-B0E0-21CF0F7C118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3714283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E31D6BB-F8D3-4EBA-AB54-C38D52CCC20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5670219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F566A19-3C48-4BE6-AB14-0DBBB1BC45FF}"/>
              </a:ext>
            </a:extLst>
          </p:cNvPr>
          <p:cNvCxnSpPr>
            <a:cxnSpLocks/>
          </p:cNvCxnSpPr>
          <p:nvPr/>
        </p:nvCxnSpPr>
        <p:spPr>
          <a:xfrm>
            <a:off x="394361" y="3084708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548BBEC0-06B9-4908-82E5-B2C15A7610F4}"/>
              </a:ext>
            </a:extLst>
          </p:cNvPr>
          <p:cNvCxnSpPr>
            <a:cxnSpLocks/>
          </p:cNvCxnSpPr>
          <p:nvPr/>
        </p:nvCxnSpPr>
        <p:spPr>
          <a:xfrm>
            <a:off x="408386" y="4801655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408386" y="1194958"/>
            <a:ext cx="7070920" cy="1753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dirty="0"/>
              <a:t>General ideas about the work of the TF: </a:t>
            </a: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Germany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Presentation based on M1 category of vehicles and in the same way of what has been done in the past for L category of vehicles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Different axles: RD-ASEP, EU-wide database on TA for PTI and roadside checks, Market surveillance.</a:t>
            </a:r>
            <a:endParaRPr lang="en-GB" sz="1600" dirty="0"/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65D875EF-7473-4E96-B182-5FA3A9B52374}"/>
              </a:ext>
            </a:extLst>
          </p:cNvPr>
          <p:cNvSpPr txBox="1">
            <a:spLocks/>
          </p:cNvSpPr>
          <p:nvPr/>
        </p:nvSpPr>
        <p:spPr bwMode="gray">
          <a:xfrm>
            <a:off x="404921" y="4954763"/>
            <a:ext cx="7070920" cy="13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/>
              <a:t>Motorcycle noise study in Austria – </a:t>
            </a:r>
            <a:r>
              <a:rPr lang="en-US" sz="1600" b="1" u="sng" dirty="0" err="1"/>
              <a:t>Ausserfern</a:t>
            </a:r>
            <a:r>
              <a:rPr lang="en-US" sz="1600" b="1" u="sng" dirty="0"/>
              <a:t> 2019</a:t>
            </a:r>
            <a:r>
              <a:rPr lang="en-US" sz="16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??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1FBC4FF2-EECC-4611-9D78-CAD3209A5508}"/>
              </a:ext>
            </a:extLst>
          </p:cNvPr>
          <p:cNvSpPr txBox="1">
            <a:spLocks/>
          </p:cNvSpPr>
          <p:nvPr/>
        </p:nvSpPr>
        <p:spPr bwMode="gray">
          <a:xfrm>
            <a:off x="8211664" y="4967459"/>
            <a:ext cx="3600000" cy="137931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highlight>
                  <a:srgbClr val="FFFF00"/>
                </a:highlight>
              </a:rPr>
              <a:t>TFVS-04-03 + ??</a:t>
            </a:r>
            <a:endParaRPr lang="de-DE" dirty="0">
              <a:highlight>
                <a:srgbClr val="FFFF00"/>
              </a:highlight>
            </a:endParaRP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8248577" y="1385182"/>
            <a:ext cx="3600000" cy="1325563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TFSL-01-05 Rev.1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43A516DF-26C2-4C94-8F0C-D22B1B386742}"/>
              </a:ext>
            </a:extLst>
          </p:cNvPr>
          <p:cNvSpPr txBox="1">
            <a:spLocks/>
          </p:cNvSpPr>
          <p:nvPr/>
        </p:nvSpPr>
        <p:spPr bwMode="gray">
          <a:xfrm>
            <a:off x="404921" y="3197375"/>
            <a:ext cx="7070920" cy="1432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 err="1"/>
              <a:t>Bruitparif</a:t>
            </a:r>
            <a:r>
              <a:rPr lang="en-US" sz="1600" b="1" u="sng" dirty="0"/>
              <a:t> presentation related to road noise in the environment – Measurement in real life </a:t>
            </a:r>
            <a:r>
              <a:rPr lang="en-GB" sz="1600" b="1" u="sng" dirty="0"/>
              <a:t>: </a:t>
            </a: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France (BRUITPARIF)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Study based on real measurements in Paris taken into account urban density, complaints and their origin, road surfaces, vehicle’s speed, bumper, … 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5137F91C-4167-4734-AF51-125579B3BE5E}"/>
              </a:ext>
            </a:extLst>
          </p:cNvPr>
          <p:cNvSpPr txBox="1">
            <a:spLocks/>
          </p:cNvSpPr>
          <p:nvPr/>
        </p:nvSpPr>
        <p:spPr bwMode="gray">
          <a:xfrm>
            <a:off x="8211664" y="3256148"/>
            <a:ext cx="3600000" cy="1373683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TFSL-03-05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20663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022D9FF3-E611-440A-B2F8-32779DEA0B6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68215224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022D9FF3-E611-440A-B2F8-32779DEA0B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57305"/>
            <a:ext cx="10515600" cy="1325563"/>
          </a:xfrm>
        </p:spPr>
        <p:txBody>
          <a:bodyPr vert="horz"/>
          <a:lstStyle/>
          <a:p>
            <a:r>
              <a:rPr lang="de-DE" sz="3600" b="1" dirty="0"/>
              <a:t>TF VS – </a:t>
            </a:r>
            <a:r>
              <a:rPr lang="de-DE" sz="3600" b="1" dirty="0" err="1"/>
              <a:t>Presentations</a:t>
            </a:r>
            <a:r>
              <a:rPr lang="de-DE" sz="3600" b="1" dirty="0"/>
              <a:t> </a:t>
            </a:r>
            <a:r>
              <a:rPr lang="de-DE" sz="3600" b="1" dirty="0" err="1"/>
              <a:t>done</a:t>
            </a:r>
            <a:r>
              <a:rPr lang="de-DE" sz="3600" b="1" dirty="0"/>
              <a:t> </a:t>
            </a:r>
            <a:r>
              <a:rPr lang="de-DE" sz="3600" b="1" dirty="0" err="1"/>
              <a:t>during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04 Sessions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1928883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F03A3806-2690-443A-B0E0-21CF0F7C118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4400082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E31D6BB-F8D3-4EBA-AB54-C38D52CCC20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5670219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F566A19-3C48-4BE6-AB14-0DBBB1BC45FF}"/>
              </a:ext>
            </a:extLst>
          </p:cNvPr>
          <p:cNvCxnSpPr>
            <a:cxnSpLocks/>
          </p:cNvCxnSpPr>
          <p:nvPr/>
        </p:nvCxnSpPr>
        <p:spPr>
          <a:xfrm>
            <a:off x="371474" y="3778134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548BBEC0-06B9-4908-82E5-B2C15A7610F4}"/>
              </a:ext>
            </a:extLst>
          </p:cNvPr>
          <p:cNvCxnSpPr>
            <a:cxnSpLocks/>
          </p:cNvCxnSpPr>
          <p:nvPr/>
        </p:nvCxnSpPr>
        <p:spPr>
          <a:xfrm>
            <a:off x="408386" y="5165657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371474" y="3902827"/>
            <a:ext cx="7070920" cy="118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dirty="0"/>
              <a:t>EC Phenomena study: </a:t>
            </a: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European Commission (TNO)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Wide </a:t>
            </a:r>
            <a:r>
              <a:rPr lang="en-US" sz="1600" dirty="0" err="1"/>
              <a:t>litterature</a:t>
            </a:r>
            <a:r>
              <a:rPr lang="en-US" sz="1600" dirty="0"/>
              <a:t> study taken into account road/train/aircraft noise, different health burden scenarios, CBA, tyres performances</a:t>
            </a:r>
            <a:endParaRPr lang="en-GB" sz="1600" dirty="0"/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65D875EF-7473-4E96-B182-5FA3A9B52374}"/>
              </a:ext>
            </a:extLst>
          </p:cNvPr>
          <p:cNvSpPr txBox="1">
            <a:spLocks/>
          </p:cNvSpPr>
          <p:nvPr/>
        </p:nvSpPr>
        <p:spPr bwMode="gray">
          <a:xfrm>
            <a:off x="371474" y="1298573"/>
            <a:ext cx="7070920" cy="238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/>
              <a:t>General Information on the Study on sound levels limits of M- and N-category vehicles</a:t>
            </a:r>
            <a:r>
              <a:rPr lang="en-US" sz="16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European Commission (HS Consulting, TNO, Aristotle University)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Study to investigate the current sound emission levels, </a:t>
            </a:r>
            <a:r>
              <a:rPr lang="en-US" sz="1600" dirty="0" err="1"/>
              <a:t>proose</a:t>
            </a:r>
            <a:r>
              <a:rPr lang="en-US" sz="1600" dirty="0"/>
              <a:t> possible new sound limits, reduce traffic noise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Status report done at the 02</a:t>
            </a:r>
            <a:r>
              <a:rPr lang="en-US" sz="1600" baseline="30000" dirty="0"/>
              <a:t>nd</a:t>
            </a:r>
            <a:r>
              <a:rPr lang="en-US" sz="1600" dirty="0"/>
              <a:t> Session with a lot of questions from the experts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dirty="0"/>
              <a:t>To be followed after the publication of the final report.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highlight>
                  <a:srgbClr val="FFFF00"/>
                </a:highlight>
              </a:rPr>
              <a:t>Other from the 04</a:t>
            </a:r>
            <a:r>
              <a:rPr lang="en-US" sz="1600" baseline="30000" dirty="0">
                <a:highlight>
                  <a:srgbClr val="FFFF00"/>
                </a:highlight>
              </a:rPr>
              <a:t>th</a:t>
            </a:r>
            <a:r>
              <a:rPr lang="en-US" sz="1600" dirty="0">
                <a:highlight>
                  <a:srgbClr val="FFFF00"/>
                </a:highlight>
              </a:rPr>
              <a:t> session ??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1FBC4FF2-EECC-4611-9D78-CAD3209A5508}"/>
              </a:ext>
            </a:extLst>
          </p:cNvPr>
          <p:cNvSpPr txBox="1">
            <a:spLocks/>
          </p:cNvSpPr>
          <p:nvPr/>
        </p:nvSpPr>
        <p:spPr bwMode="gray">
          <a:xfrm>
            <a:off x="8211665" y="1298573"/>
            <a:ext cx="3600000" cy="2351133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Working Document GRBP-73-23</a:t>
            </a:r>
          </a:p>
          <a:p>
            <a:r>
              <a:rPr lang="en-US" b="1" dirty="0"/>
              <a:t>TFSL-02-08</a:t>
            </a:r>
          </a:p>
          <a:p>
            <a:r>
              <a:rPr lang="en-US" b="1" dirty="0">
                <a:highlight>
                  <a:srgbClr val="FFFF00"/>
                </a:highlight>
              </a:rPr>
              <a:t>TFVS-04-xx</a:t>
            </a:r>
            <a:endParaRPr lang="de-DE" dirty="0">
              <a:highlight>
                <a:srgbClr val="FFFF00"/>
              </a:highlight>
            </a:endParaRP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8211664" y="3906562"/>
            <a:ext cx="3600000" cy="1050956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TFSL-03-04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8275D7D5-79C7-479C-A424-587D83B7C1EC}"/>
              </a:ext>
            </a:extLst>
          </p:cNvPr>
          <p:cNvSpPr txBox="1">
            <a:spLocks/>
          </p:cNvSpPr>
          <p:nvPr/>
        </p:nvSpPr>
        <p:spPr bwMode="gray">
          <a:xfrm>
            <a:off x="8211665" y="5308039"/>
            <a:ext cx="3600000" cy="1037001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TFSL-02-05</a:t>
            </a:r>
            <a:endParaRPr lang="en-US" sz="1600" i="1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1FB9FF61-BCB8-4E64-9A5B-F3C28A146570}"/>
              </a:ext>
            </a:extLst>
          </p:cNvPr>
          <p:cNvSpPr txBox="1">
            <a:spLocks/>
          </p:cNvSpPr>
          <p:nvPr/>
        </p:nvSpPr>
        <p:spPr bwMode="gray">
          <a:xfrm>
            <a:off x="371474" y="5267386"/>
            <a:ext cx="7070920" cy="1225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/>
              <a:t>Technical support for the impact assessment on Euro 5 step of L-category sound emissions level limits</a:t>
            </a:r>
            <a:r>
              <a:rPr lang="en-GB" sz="1600" b="1" u="sng" dirty="0"/>
              <a:t> : </a:t>
            </a: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European Commission (IDIADA)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Discussions to be continued </a:t>
            </a:r>
          </a:p>
        </p:txBody>
      </p:sp>
    </p:spTree>
    <p:extLst>
      <p:ext uri="{BB962C8B-B14F-4D97-AF65-F5344CB8AC3E}">
        <p14:creationId xmlns:p14="http://schemas.microsoft.com/office/powerpoint/2010/main" val="3928021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022D9FF3-E611-440A-B2F8-32779DEA0B6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022D9FF3-E611-440A-B2F8-32779DEA0B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sz="3600" b="1" dirty="0"/>
              <a:t>TF VS – </a:t>
            </a:r>
            <a:r>
              <a:rPr lang="de-DE" sz="3600" b="1" dirty="0" err="1"/>
              <a:t>Presentations</a:t>
            </a:r>
            <a:r>
              <a:rPr lang="de-DE" sz="3600" b="1" dirty="0"/>
              <a:t> </a:t>
            </a:r>
            <a:r>
              <a:rPr lang="de-DE" sz="3600" b="1" dirty="0" err="1"/>
              <a:t>done</a:t>
            </a:r>
            <a:r>
              <a:rPr lang="de-DE" sz="3600" b="1" dirty="0"/>
              <a:t> </a:t>
            </a:r>
            <a:r>
              <a:rPr lang="de-DE" sz="3600" b="1" dirty="0" err="1"/>
              <a:t>during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04 Sessions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1928883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F03A3806-2690-443A-B0E0-21CF0F7C118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3464899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E31D6BB-F8D3-4EBA-AB54-C38D52CCC20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4882818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F566A19-3C48-4BE6-AB14-0DBBB1BC45FF}"/>
              </a:ext>
            </a:extLst>
          </p:cNvPr>
          <p:cNvCxnSpPr>
            <a:cxnSpLocks/>
          </p:cNvCxnSpPr>
          <p:nvPr/>
        </p:nvCxnSpPr>
        <p:spPr>
          <a:xfrm>
            <a:off x="408386" y="2876890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548BBEC0-06B9-4908-82E5-B2C15A7610F4}"/>
              </a:ext>
            </a:extLst>
          </p:cNvPr>
          <p:cNvCxnSpPr>
            <a:cxnSpLocks/>
          </p:cNvCxnSpPr>
          <p:nvPr/>
        </p:nvCxnSpPr>
        <p:spPr>
          <a:xfrm>
            <a:off x="414970" y="4354847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371474" y="2948891"/>
            <a:ext cx="7070920" cy="131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/>
              <a:t>Further details of vehicle noise issue and reviewing process in Japan</a:t>
            </a:r>
            <a:r>
              <a:rPr lang="en-GB" sz="1600" b="1" u="sng" dirty="0"/>
              <a:t>: </a:t>
            </a: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Japan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Technical assessment of the ‘European’ Phase 3 in progress in Japan: explanation of the approach used by Japan</a:t>
            </a:r>
            <a:endParaRPr lang="en-GB" sz="1600" dirty="0"/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8211665" y="2948890"/>
            <a:ext cx="3600000" cy="1311376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TFSL-03-06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8275D7D5-79C7-479C-A424-587D83B7C1EC}"/>
              </a:ext>
            </a:extLst>
          </p:cNvPr>
          <p:cNvSpPr txBox="1">
            <a:spLocks/>
          </p:cNvSpPr>
          <p:nvPr/>
        </p:nvSpPr>
        <p:spPr bwMode="gray">
          <a:xfrm>
            <a:off x="8211665" y="1382309"/>
            <a:ext cx="3600000" cy="137931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TFSL-01-06 + TFSL-02-09</a:t>
            </a:r>
          </a:p>
          <a:p>
            <a:r>
              <a:rPr lang="en-US" dirty="0"/>
              <a:t>To be followed in January 2022</a:t>
            </a:r>
            <a:endParaRPr lang="en-US" sz="1600" i="1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E4A70672-CA78-4A3F-8D8D-AC3ADE71EF25}"/>
              </a:ext>
            </a:extLst>
          </p:cNvPr>
          <p:cNvSpPr txBox="1">
            <a:spLocks/>
          </p:cNvSpPr>
          <p:nvPr/>
        </p:nvSpPr>
        <p:spPr bwMode="gray">
          <a:xfrm>
            <a:off x="272644" y="1392989"/>
            <a:ext cx="7268579" cy="13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0"/>
              </a:spcBef>
              <a:buNone/>
            </a:pPr>
            <a:r>
              <a:rPr lang="en-US" sz="1600" b="1" u="sng" dirty="0"/>
              <a:t>General presentation and future prospects: </a:t>
            </a:r>
            <a:endParaRPr lang="en-US" sz="1600" b="1" i="1" u="sng" dirty="0"/>
          </a:p>
          <a:p>
            <a:pPr marL="285750" lvl="3" indent="-285750">
              <a:spcBef>
                <a:spcPts val="0"/>
              </a:spcBef>
              <a:buSzPct val="100000"/>
            </a:pPr>
            <a:r>
              <a:rPr lang="en-US" dirty="0"/>
              <a:t>Japan</a:t>
            </a:r>
          </a:p>
          <a:p>
            <a:pPr marL="285750" lvl="3" indent="-285750">
              <a:spcBef>
                <a:spcPts val="0"/>
              </a:spcBef>
              <a:buSzPct val="100000"/>
            </a:pPr>
            <a:r>
              <a:rPr lang="en-US" dirty="0"/>
              <a:t>For reminder, the Phase 3 limits are not introduced in Japan for the time being – its effectiveness in real life is under study</a:t>
            </a:r>
          </a:p>
          <a:p>
            <a:pPr marL="285750" lvl="3" indent="-285750">
              <a:spcBef>
                <a:spcPts val="0"/>
              </a:spcBef>
              <a:buSzPct val="100000"/>
            </a:pPr>
            <a:r>
              <a:rPr lang="en-US" dirty="0"/>
              <a:t>Impact of the worldwide electrification of the automotive park</a:t>
            </a:r>
            <a:endParaRPr lang="en-GB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89DE9D44-D3A4-45D5-AD48-AE197A708858}"/>
              </a:ext>
            </a:extLst>
          </p:cNvPr>
          <p:cNvSpPr txBox="1">
            <a:spLocks/>
          </p:cNvSpPr>
          <p:nvPr/>
        </p:nvSpPr>
        <p:spPr bwMode="gray">
          <a:xfrm>
            <a:off x="408386" y="4440788"/>
            <a:ext cx="7070920" cy="13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/>
              <a:t>Details of noise detection device system in Japan – Comparison with systems in other countries</a:t>
            </a:r>
            <a:r>
              <a:rPr lang="en-GB" sz="1600" b="1" u="sng" dirty="0"/>
              <a:t>: </a:t>
            </a: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Japan</a:t>
            </a:r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Presentation</a:t>
            </a:r>
            <a:endParaRPr lang="en-GB" sz="1600" dirty="0"/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FDADC3D7-7965-475C-BDAB-A8DE2C963537}"/>
              </a:ext>
            </a:extLst>
          </p:cNvPr>
          <p:cNvSpPr txBox="1">
            <a:spLocks/>
          </p:cNvSpPr>
          <p:nvPr/>
        </p:nvSpPr>
        <p:spPr bwMode="gray">
          <a:xfrm>
            <a:off x="8211664" y="4481108"/>
            <a:ext cx="3600000" cy="1311376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highlight>
                  <a:srgbClr val="FFFF00"/>
                </a:highlight>
              </a:rPr>
              <a:t>TFSL-04-xx</a:t>
            </a:r>
            <a:endParaRPr lang="de-DE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9350425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022D9FF3-E611-440A-B2F8-32779DEA0B6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022D9FF3-E611-440A-B2F8-32779DEA0B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sz="3600" b="1" dirty="0"/>
              <a:t>TF VS – </a:t>
            </a:r>
            <a:r>
              <a:rPr lang="de-DE" sz="3600" b="1" dirty="0" err="1"/>
              <a:t>Presentations</a:t>
            </a:r>
            <a:r>
              <a:rPr lang="de-DE" sz="3600" b="1" dirty="0"/>
              <a:t> </a:t>
            </a:r>
            <a:r>
              <a:rPr lang="de-DE" sz="3600" b="1" dirty="0" err="1"/>
              <a:t>done</a:t>
            </a:r>
            <a:r>
              <a:rPr lang="de-DE" sz="3600" b="1" dirty="0"/>
              <a:t> </a:t>
            </a:r>
            <a:r>
              <a:rPr lang="de-DE" sz="3600" b="1" dirty="0" err="1"/>
              <a:t>during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04 Sessions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1928883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F03A3806-2690-443A-B0E0-21CF0F7C118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4098747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E31D6BB-F8D3-4EBA-AB54-C38D52CCC20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5670219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F566A19-3C48-4BE6-AB14-0DBBB1BC45FF}"/>
              </a:ext>
            </a:extLst>
          </p:cNvPr>
          <p:cNvCxnSpPr>
            <a:cxnSpLocks/>
          </p:cNvCxnSpPr>
          <p:nvPr/>
        </p:nvCxnSpPr>
        <p:spPr>
          <a:xfrm>
            <a:off x="380335" y="3643889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548BBEC0-06B9-4908-82E5-B2C15A7610F4}"/>
              </a:ext>
            </a:extLst>
          </p:cNvPr>
          <p:cNvCxnSpPr>
            <a:cxnSpLocks/>
          </p:cNvCxnSpPr>
          <p:nvPr/>
        </p:nvCxnSpPr>
        <p:spPr>
          <a:xfrm>
            <a:off x="408386" y="5082210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380335" y="3792682"/>
            <a:ext cx="7070920" cy="1217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/>
              <a:t>Study on future sound limits values for type-approval for vehicles of category M &amp; N</a:t>
            </a:r>
            <a:r>
              <a:rPr lang="en-GB" sz="1600" b="1" u="sng" dirty="0"/>
              <a:t>: </a:t>
            </a: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OICA (ACEA/ATEEL)</a:t>
            </a:r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65D875EF-7473-4E96-B182-5FA3A9B52374}"/>
              </a:ext>
            </a:extLst>
          </p:cNvPr>
          <p:cNvSpPr txBox="1">
            <a:spLocks/>
          </p:cNvSpPr>
          <p:nvPr/>
        </p:nvSpPr>
        <p:spPr bwMode="gray">
          <a:xfrm>
            <a:off x="371474" y="1412874"/>
            <a:ext cx="7070920" cy="2112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/>
              <a:t>Considerations on Future Road Traffic Noise Regulations - Status of Vehicle Sound Emission Regulations and their Contribution to lower Environmental Noise </a:t>
            </a:r>
            <a:r>
              <a:rPr lang="en-US" sz="16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OICA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Topics included in this presentation: Representativeness of UN-R51-03 Annex 3 via sound modelling, Single events RD-ASEP, Electric vehicles (</a:t>
            </a:r>
            <a:r>
              <a:rPr lang="en-US" sz="1600" dirty="0" err="1"/>
              <a:t>xEVs</a:t>
            </a:r>
            <a:r>
              <a:rPr lang="en-US" sz="1600" dirty="0"/>
              <a:t>) and AVAS, Tyres, public roads and traffic, OICA position for a moratorium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Discussions to be continued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1FBC4FF2-EECC-4611-9D78-CAD3209A5508}"/>
              </a:ext>
            </a:extLst>
          </p:cNvPr>
          <p:cNvSpPr txBox="1">
            <a:spLocks/>
          </p:cNvSpPr>
          <p:nvPr/>
        </p:nvSpPr>
        <p:spPr bwMode="gray">
          <a:xfrm>
            <a:off x="8211665" y="1425572"/>
            <a:ext cx="3600000" cy="1834551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TFSL-02-10 Rev.2</a:t>
            </a:r>
            <a:endParaRPr lang="de-DE" dirty="0"/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8211665" y="3792682"/>
            <a:ext cx="3600000" cy="120621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highlight>
                  <a:srgbClr val="FFFF00"/>
                </a:highlight>
              </a:rPr>
              <a:t>TFSL-04-xx</a:t>
            </a:r>
            <a:br>
              <a:rPr lang="en-GB" b="1" dirty="0"/>
            </a:br>
            <a:r>
              <a:rPr lang="en-US" dirty="0"/>
              <a:t>presented</a:t>
            </a: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8275D7D5-79C7-479C-A424-587D83B7C1EC}"/>
              </a:ext>
            </a:extLst>
          </p:cNvPr>
          <p:cNvSpPr txBox="1">
            <a:spLocks/>
          </p:cNvSpPr>
          <p:nvPr/>
        </p:nvSpPr>
        <p:spPr bwMode="gray">
          <a:xfrm>
            <a:off x="8211665" y="5154211"/>
            <a:ext cx="3600000" cy="137931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TFSL-0</a:t>
            </a:r>
          </a:p>
          <a:p>
            <a:r>
              <a:rPr lang="en-US" dirty="0"/>
              <a:t>Answer </a:t>
            </a:r>
            <a:endParaRPr lang="en-US" sz="1600" i="1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E4A70672-CA78-4A3F-8D8D-AC3ADE71EF25}"/>
              </a:ext>
            </a:extLst>
          </p:cNvPr>
          <p:cNvSpPr txBox="1">
            <a:spLocks/>
          </p:cNvSpPr>
          <p:nvPr/>
        </p:nvSpPr>
        <p:spPr bwMode="gray">
          <a:xfrm>
            <a:off x="346046" y="5225681"/>
            <a:ext cx="7268579" cy="13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600" b="1" u="sng" dirty="0"/>
              <a:t>General</a:t>
            </a:r>
            <a:endParaRPr lang="en-US" sz="1600" b="1" i="1" u="sng" dirty="0"/>
          </a:p>
          <a:p>
            <a:pPr marL="285750" lvl="3" indent="-285750">
              <a:buSzPct val="100000"/>
            </a:pPr>
            <a:r>
              <a:rPr lang="en-US" dirty="0"/>
              <a:t>Mr.</a:t>
            </a:r>
          </a:p>
          <a:p>
            <a:pPr marL="285750" lvl="3" indent="-285750">
              <a:buSzPct val="1000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6672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022D9FF3-E611-440A-B2F8-32779DEA0B6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022D9FF3-E611-440A-B2F8-32779DEA0B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sz="3600" b="1" dirty="0"/>
              <a:t>TF VS – </a:t>
            </a:r>
            <a:r>
              <a:rPr lang="de-DE" sz="3600" b="1" dirty="0" err="1"/>
              <a:t>Presentations</a:t>
            </a:r>
            <a:r>
              <a:rPr lang="de-DE" sz="3600" b="1" dirty="0"/>
              <a:t> </a:t>
            </a:r>
            <a:r>
              <a:rPr lang="de-DE" sz="3600" b="1" dirty="0" err="1"/>
              <a:t>done</a:t>
            </a:r>
            <a:r>
              <a:rPr lang="de-DE" sz="3600" b="1" dirty="0"/>
              <a:t> </a:t>
            </a:r>
            <a:r>
              <a:rPr lang="de-DE" sz="3600" b="1" dirty="0" err="1"/>
              <a:t>during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04 Sessions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1928883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F03A3806-2690-443A-B0E0-21CF0F7C118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3464899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E31D6BB-F8D3-4EBA-AB54-C38D52CCC20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5670219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F566A19-3C48-4BE6-AB14-0DBBB1BC45FF}"/>
              </a:ext>
            </a:extLst>
          </p:cNvPr>
          <p:cNvCxnSpPr>
            <a:cxnSpLocks/>
          </p:cNvCxnSpPr>
          <p:nvPr/>
        </p:nvCxnSpPr>
        <p:spPr>
          <a:xfrm>
            <a:off x="408386" y="2876890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548BBEC0-06B9-4908-82E5-B2C15A7610F4}"/>
              </a:ext>
            </a:extLst>
          </p:cNvPr>
          <p:cNvCxnSpPr>
            <a:cxnSpLocks/>
          </p:cNvCxnSpPr>
          <p:nvPr/>
        </p:nvCxnSpPr>
        <p:spPr>
          <a:xfrm>
            <a:off x="408386" y="5082210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371474" y="2948890"/>
            <a:ext cx="7070920" cy="1811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/>
              <a:t>UK research project - methods and equipment available for the detection and enforcement of excessively noisy road vehicles</a:t>
            </a:r>
            <a:r>
              <a:rPr lang="en-GB" sz="1600" b="1" u="sng" dirty="0"/>
              <a:t>: </a:t>
            </a:r>
            <a:endParaRPr lang="en-GB" sz="1600" dirty="0"/>
          </a:p>
          <a:p>
            <a:pPr marL="285750" indent="-28575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UK</a:t>
            </a:r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65D875EF-7473-4E96-B182-5FA3A9B52374}"/>
              </a:ext>
            </a:extLst>
          </p:cNvPr>
          <p:cNvSpPr txBox="1">
            <a:spLocks/>
          </p:cNvSpPr>
          <p:nvPr/>
        </p:nvSpPr>
        <p:spPr bwMode="gray">
          <a:xfrm>
            <a:off x="371474" y="1412875"/>
            <a:ext cx="7070920" cy="13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u="sng" dirty="0"/>
              <a:t>Considerations </a:t>
            </a:r>
            <a:r>
              <a:rPr lang="en-US" sz="16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Switzerland 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1FBC4FF2-EECC-4611-9D78-CAD3209A5508}"/>
              </a:ext>
            </a:extLst>
          </p:cNvPr>
          <p:cNvSpPr txBox="1">
            <a:spLocks/>
          </p:cNvSpPr>
          <p:nvPr/>
        </p:nvSpPr>
        <p:spPr bwMode="gray">
          <a:xfrm>
            <a:off x="8211665" y="1425573"/>
            <a:ext cx="3600000" cy="137931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TFVS-04-04</a:t>
            </a:r>
          </a:p>
          <a:p>
            <a:r>
              <a:rPr lang="en-US" b="1" dirty="0">
                <a:highlight>
                  <a:srgbClr val="FFFF00"/>
                </a:highlight>
              </a:rPr>
              <a:t>TFVS-04-xx</a:t>
            </a:r>
            <a:endParaRPr lang="de-DE" dirty="0">
              <a:highlight>
                <a:srgbClr val="FFFF00"/>
              </a:highlight>
            </a:endParaRP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8211665" y="2948890"/>
            <a:ext cx="3600000" cy="181162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>
                <a:highlight>
                  <a:srgbClr val="FFFF00"/>
                </a:highlight>
              </a:rPr>
              <a:t>TFSL-04-06</a:t>
            </a:r>
            <a:br>
              <a:rPr lang="en-GB" b="1" dirty="0"/>
            </a:br>
            <a:endParaRPr lang="de-DE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8275D7D5-79C7-479C-A424-587D83B7C1EC}"/>
              </a:ext>
            </a:extLst>
          </p:cNvPr>
          <p:cNvSpPr txBox="1">
            <a:spLocks/>
          </p:cNvSpPr>
          <p:nvPr/>
        </p:nvSpPr>
        <p:spPr bwMode="gray">
          <a:xfrm>
            <a:off x="8211665" y="5154211"/>
            <a:ext cx="3600000" cy="137931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TFSL-0</a:t>
            </a:r>
          </a:p>
          <a:p>
            <a:r>
              <a:rPr lang="en-US" dirty="0"/>
              <a:t>xx </a:t>
            </a:r>
            <a:endParaRPr lang="en-US" sz="1600" i="1" dirty="0"/>
          </a:p>
        </p:txBody>
      </p:sp>
      <p:sp>
        <p:nvSpPr>
          <p:cNvPr id="15" name="Inhaltsplatzhalter 2">
            <a:extLst>
              <a:ext uri="{FF2B5EF4-FFF2-40B4-BE49-F238E27FC236}">
                <a16:creationId xmlns:a16="http://schemas.microsoft.com/office/drawing/2014/main" id="{E4A70672-CA78-4A3F-8D8D-AC3ADE71EF25}"/>
              </a:ext>
            </a:extLst>
          </p:cNvPr>
          <p:cNvSpPr txBox="1">
            <a:spLocks/>
          </p:cNvSpPr>
          <p:nvPr/>
        </p:nvSpPr>
        <p:spPr bwMode="gray">
          <a:xfrm>
            <a:off x="371474" y="5251081"/>
            <a:ext cx="7268579" cy="13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US" sz="1600" b="1" u="sng" dirty="0"/>
              <a:t>xxx</a:t>
            </a:r>
            <a:endParaRPr lang="en-US" sz="1600" b="1" i="1" u="sng" dirty="0"/>
          </a:p>
          <a:p>
            <a:pPr marL="285750" lvl="3" indent="-285750">
              <a:buSzPct val="100000"/>
            </a:pPr>
            <a:r>
              <a:rPr lang="en-US" dirty="0"/>
              <a:t>xx.</a:t>
            </a:r>
          </a:p>
          <a:p>
            <a:pPr marL="285750" lvl="3" indent="-285750">
              <a:buSzPct val="100000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7996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022D9FF3-E611-440A-B2F8-32779DEA0B6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2309172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name="think-cell Folie" r:id="rId5" imgW="400" imgH="396" progId="TCLayout.ActiveDocument.1">
                  <p:embed/>
                </p:oleObj>
              </mc:Choice>
              <mc:Fallback>
                <p:oleObj name="think-cell Folie" r:id="rId5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022D9FF3-E611-440A-B2F8-32779DEA0B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sz="3600" b="1" dirty="0"/>
              <a:t>TF VS – in </a:t>
            </a:r>
            <a:r>
              <a:rPr lang="de-DE" sz="3600" b="1" dirty="0" err="1"/>
              <a:t>addition</a:t>
            </a:r>
            <a:r>
              <a:rPr lang="de-DE" sz="3600" b="1" dirty="0"/>
              <a:t> </a:t>
            </a:r>
            <a:r>
              <a:rPr lang="de-DE" sz="3600" b="1" dirty="0" err="1"/>
              <a:t>to</a:t>
            </a:r>
            <a:r>
              <a:rPr lang="de-DE" sz="3600" b="1" dirty="0"/>
              <a:t> </a:t>
            </a:r>
            <a:r>
              <a:rPr lang="de-DE" sz="3600" b="1" dirty="0" err="1"/>
              <a:t>the</a:t>
            </a:r>
            <a:r>
              <a:rPr lang="de-DE" sz="3600" b="1" dirty="0"/>
              <a:t> </a:t>
            </a:r>
            <a:r>
              <a:rPr lang="de-DE" sz="3600" b="1" dirty="0" err="1"/>
              <a:t>discussions</a:t>
            </a:r>
            <a:r>
              <a:rPr lang="de-DE" sz="3600" b="1" dirty="0"/>
              <a:t> </a:t>
            </a:r>
            <a:r>
              <a:rPr lang="de-DE" sz="3600" b="1" dirty="0" err="1"/>
              <a:t>to</a:t>
            </a:r>
            <a:r>
              <a:rPr lang="de-DE" sz="3600" b="1" dirty="0"/>
              <a:t> </a:t>
            </a:r>
            <a:r>
              <a:rPr lang="de-DE" sz="3600" b="1" dirty="0" err="1"/>
              <a:t>be</a:t>
            </a:r>
            <a:r>
              <a:rPr lang="de-DE" sz="3600" b="1" dirty="0"/>
              <a:t> </a:t>
            </a:r>
            <a:r>
              <a:rPr lang="de-DE" sz="3600" b="1" dirty="0" err="1"/>
              <a:t>continued</a:t>
            </a:r>
            <a:r>
              <a:rPr lang="de-DE" sz="3600" b="1" dirty="0"/>
              <a:t>, </a:t>
            </a:r>
            <a:r>
              <a:rPr lang="de-DE" sz="3600" b="1" dirty="0" err="1"/>
              <a:t>works</a:t>
            </a:r>
            <a:r>
              <a:rPr lang="de-DE" sz="3600" b="1" dirty="0"/>
              <a:t> </a:t>
            </a:r>
            <a:r>
              <a:rPr lang="de-DE" sz="3600" b="1" dirty="0" err="1"/>
              <a:t>done</a:t>
            </a:r>
            <a:r>
              <a:rPr lang="de-DE" sz="3600" b="1" dirty="0"/>
              <a:t> &amp; </a:t>
            </a:r>
            <a:r>
              <a:rPr lang="de-DE" sz="3600" b="1" dirty="0" err="1"/>
              <a:t>ongoing</a:t>
            </a:r>
            <a:endParaRPr lang="de-DE" sz="3600" b="1" dirty="0"/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2282177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F03A3806-2690-443A-B0E0-21CF0F7C118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3818193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E31D6BB-F8D3-4EBA-AB54-C38D52CCC20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5354209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de-DE" sz="1700" dirty="0">
              <a:solidFill>
                <a:schemeClr val="tx1"/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F566A19-3C48-4BE6-AB14-0DBBB1BC45FF}"/>
              </a:ext>
            </a:extLst>
          </p:cNvPr>
          <p:cNvCxnSpPr>
            <a:cxnSpLocks/>
          </p:cNvCxnSpPr>
          <p:nvPr/>
        </p:nvCxnSpPr>
        <p:spPr>
          <a:xfrm>
            <a:off x="408386" y="3230184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548BBEC0-06B9-4908-82E5-B2C15A7610F4}"/>
              </a:ext>
            </a:extLst>
          </p:cNvPr>
          <p:cNvCxnSpPr>
            <a:cxnSpLocks/>
          </p:cNvCxnSpPr>
          <p:nvPr/>
        </p:nvCxnSpPr>
        <p:spPr>
          <a:xfrm>
            <a:off x="408386" y="4766200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371474" y="3302185"/>
            <a:ext cx="7070920" cy="13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GB" sz="1600" b="1" u="sng" dirty="0"/>
              <a:t>Need to identify where the noise issues lie </a:t>
            </a:r>
            <a:r>
              <a:rPr lang="en-GB" sz="1600" dirty="0"/>
              <a:t>e.g. through a cross-matrix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New subgroup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1600" dirty="0"/>
              <a:t>Volunteers: </a:t>
            </a:r>
          </a:p>
          <a:p>
            <a:pPr marL="465750" lvl="1" indent="-285750">
              <a:spcBef>
                <a:spcPts val="0"/>
              </a:spcBef>
            </a:pPr>
            <a:r>
              <a:rPr lang="en-GB" sz="1600" dirty="0"/>
              <a:t>CPs: EC tbc., France, Germany, UK</a:t>
            </a:r>
          </a:p>
          <a:p>
            <a:pPr marL="465750" lvl="1" indent="-285750">
              <a:spcBef>
                <a:spcPts val="0"/>
              </a:spcBef>
            </a:pPr>
            <a:r>
              <a:rPr lang="en-GB" sz="1600" dirty="0"/>
              <a:t>NGO: IMMA, OICA</a:t>
            </a:r>
          </a:p>
        </p:txBody>
      </p:sp>
      <p:sp>
        <p:nvSpPr>
          <p:cNvPr id="26" name="Inhaltsplatzhalter 2">
            <a:extLst>
              <a:ext uri="{FF2B5EF4-FFF2-40B4-BE49-F238E27FC236}">
                <a16:creationId xmlns:a16="http://schemas.microsoft.com/office/drawing/2014/main" id="{65D875EF-7473-4E96-B182-5FA3A9B52374}"/>
              </a:ext>
            </a:extLst>
          </p:cNvPr>
          <p:cNvSpPr txBox="1">
            <a:spLocks/>
          </p:cNvSpPr>
          <p:nvPr/>
        </p:nvSpPr>
        <p:spPr bwMode="gray">
          <a:xfrm>
            <a:off x="371474" y="1766169"/>
            <a:ext cx="7070920" cy="13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dirty="0"/>
              <a:t>Guidelines of this Task Force: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From 1</a:t>
            </a:r>
            <a:r>
              <a:rPr lang="en-GB" sz="1600" baseline="30000" dirty="0"/>
              <a:t>st</a:t>
            </a:r>
            <a:r>
              <a:rPr lang="en-GB" sz="1600" dirty="0"/>
              <a:t> discussions at the 01</a:t>
            </a:r>
            <a:r>
              <a:rPr lang="en-GB" sz="1600" baseline="30000" dirty="0"/>
              <a:t>st</a:t>
            </a:r>
            <a:r>
              <a:rPr lang="en-GB" sz="1600" dirty="0"/>
              <a:t> Session, a subgroup was decided to build a proposal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proposal has been approved at the 03</a:t>
            </a:r>
            <a:r>
              <a:rPr lang="en-GB" sz="1600" baseline="30000" dirty="0"/>
              <a:t>rd</a:t>
            </a:r>
            <a:r>
              <a:rPr lang="en-GB" sz="1600" dirty="0"/>
              <a:t> Session</a:t>
            </a:r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2C5C5BB9-7142-4203-AD0D-F11B2B261346}"/>
              </a:ext>
            </a:extLst>
          </p:cNvPr>
          <p:cNvSpPr txBox="1">
            <a:spLocks/>
          </p:cNvSpPr>
          <p:nvPr/>
        </p:nvSpPr>
        <p:spPr bwMode="gray">
          <a:xfrm>
            <a:off x="371474" y="4838201"/>
            <a:ext cx="7070920" cy="1392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u="sng" dirty="0">
                <a:highlight>
                  <a:srgbClr val="FFFF00"/>
                </a:highlight>
              </a:rPr>
              <a:t>Impact of AVAS (UN-R138) on Noise Emissions (UN-R51) at low speeds</a:t>
            </a:r>
            <a:endParaRPr lang="en-GB" sz="1600" u="sng" dirty="0">
              <a:highlight>
                <a:srgbClr val="FFFF00"/>
              </a:highligh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Actions to be defined</a:t>
            </a:r>
          </a:p>
        </p:txBody>
      </p: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1FBC4FF2-EECC-4611-9D78-CAD3209A5508}"/>
              </a:ext>
            </a:extLst>
          </p:cNvPr>
          <p:cNvSpPr txBox="1">
            <a:spLocks/>
          </p:cNvSpPr>
          <p:nvPr/>
        </p:nvSpPr>
        <p:spPr bwMode="gray">
          <a:xfrm>
            <a:off x="8211665" y="1778867"/>
            <a:ext cx="3600000" cy="137931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Informal document GRBP-74-03 </a:t>
            </a:r>
            <a:r>
              <a:rPr lang="en-US" b="1" dirty="0">
                <a:highlight>
                  <a:srgbClr val="FFFF00"/>
                </a:highlight>
              </a:rPr>
              <a:t>Rev.?</a:t>
            </a:r>
          </a:p>
          <a:p>
            <a:r>
              <a:rPr lang="en-US" dirty="0">
                <a:solidFill>
                  <a:srgbClr val="0000FF"/>
                </a:solidFill>
              </a:rPr>
              <a:t>to be submitted to 74</a:t>
            </a:r>
            <a:r>
              <a:rPr lang="en-US" baseline="30000" dirty="0">
                <a:solidFill>
                  <a:srgbClr val="0000FF"/>
                </a:solidFill>
              </a:rPr>
              <a:t>th</a:t>
            </a:r>
            <a:r>
              <a:rPr lang="en-US" dirty="0">
                <a:solidFill>
                  <a:srgbClr val="0000FF"/>
                </a:solidFill>
              </a:rPr>
              <a:t> GRBP </a:t>
            </a:r>
            <a:endParaRPr lang="de-DE" dirty="0">
              <a:solidFill>
                <a:srgbClr val="0000FF"/>
              </a:solidFill>
            </a:endParaRP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8211665" y="3302185"/>
            <a:ext cx="3600000" cy="137931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 err="1">
                <a:highlight>
                  <a:srgbClr val="FFFF00"/>
                </a:highlight>
              </a:rPr>
              <a:t>Xxxx</a:t>
            </a:r>
            <a:r>
              <a:rPr lang="en-GB" b="1" dirty="0"/>
              <a:t> </a:t>
            </a:r>
          </a:p>
          <a:p>
            <a:r>
              <a:rPr lang="en-GB" dirty="0"/>
              <a:t>xx</a:t>
            </a:r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8275D7D5-79C7-479C-A424-587D83B7C1EC}"/>
              </a:ext>
            </a:extLst>
          </p:cNvPr>
          <p:cNvSpPr txBox="1">
            <a:spLocks/>
          </p:cNvSpPr>
          <p:nvPr/>
        </p:nvSpPr>
        <p:spPr bwMode="gray">
          <a:xfrm>
            <a:off x="8211665" y="4838201"/>
            <a:ext cx="3600000" cy="137931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prstClr val="black"/>
                </a:solidFill>
                <a:highlight>
                  <a:srgbClr val="FFFF00"/>
                </a:highlight>
              </a:rPr>
              <a:t>TFVS-04-xx</a:t>
            </a:r>
          </a:p>
          <a:p>
            <a:r>
              <a:rPr lang="en-US" dirty="0">
                <a:solidFill>
                  <a:prstClr val="black"/>
                </a:solidFill>
              </a:rPr>
              <a:t>xx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19524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4" ma:contentTypeDescription="Create a new document." ma:contentTypeScope="" ma:versionID="92a9dd4e8c7f8be46150dda41d58f11b">
  <xsd:schema xmlns:xsd="http://www.w3.org/2001/XMLSchema" xmlns:xs="http://www.w3.org/2001/XMLSchema" xmlns:p="http://schemas.microsoft.com/office/2006/metadata/properties" xmlns:ns2="4b4a1c0d-4a69-4996-a84a-fc699b9f49de" xmlns:ns3="acccb6d4-dbe5-46d2-b4d3-5733603d8cc6" targetNamespace="http://schemas.microsoft.com/office/2006/metadata/properties" ma:root="true" ma:fieldsID="fb9d01cd92e8bcc0c6298e0f34402dac" ns2:_="" ns3:_="">
    <xsd:import namespace="4b4a1c0d-4a69-4996-a84a-fc699b9f49de"/>
    <xsd:import namespace="acccb6d4-dbe5-46d2-b4d3-5733603d8cc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62FF2A7-D60C-4449-8199-0DC421187482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4b4a1c0d-4a69-4996-a84a-fc699b9f49de"/>
    <ds:schemaRef ds:uri="http://purl.org/dc/terms/"/>
    <ds:schemaRef ds:uri="acccb6d4-dbe5-46d2-b4d3-5733603d8cc6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CE18F0FE-C82F-45C4-9E84-19E3F680AFC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36B2A9-5C69-4B8E-A3E3-D95E6BBC3C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1016</Words>
  <Application>Microsoft Office PowerPoint</Application>
  <PresentationFormat>Grand écran</PresentationFormat>
  <Paragraphs>126</Paragraphs>
  <Slides>10</Slides>
  <Notes>8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think-cell Folie</vt:lpstr>
      <vt:lpstr>Status report to 74th  session of GRBP (September 2021)</vt:lpstr>
      <vt:lpstr>TF Vehicles‘ Sound </vt:lpstr>
      <vt:lpstr>TF Sound Limits / Vehicles‘ Sound: Facts and Figures</vt:lpstr>
      <vt:lpstr>TF VS – Presentations done during the 04 Sessions</vt:lpstr>
      <vt:lpstr>TF VS – Presentations done during the 04 Sessions</vt:lpstr>
      <vt:lpstr>TF VS – Presentations done during the 04 Sessions</vt:lpstr>
      <vt:lpstr>TF VS – Presentations done during the 04 Sessions</vt:lpstr>
      <vt:lpstr>TF VS – Presentations done during the 04 Sessions</vt:lpstr>
      <vt:lpstr>TF VS – in addition to the discussions to be continued, works done &amp; ongoing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to GRBP 73rd session</dc:title>
  <dc:creator>Truls Berge</dc:creator>
  <cp:lastModifiedBy>IWG-ASEP - Sept. Session</cp:lastModifiedBy>
  <cp:revision>50</cp:revision>
  <dcterms:created xsi:type="dcterms:W3CDTF">2021-01-13T10:15:45Z</dcterms:created>
  <dcterms:modified xsi:type="dcterms:W3CDTF">2021-09-08T09:29:08Z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ContentTypeId">
    <vt:lpwstr>0x0101003B8422D08C252547BB1CFA7F78E2CB83</vt:lpwstr>
  </property>
  <property fmtid="{D5CDD505-2E9C-101B-9397-08002B2CF9AE}" pid="4" name="MSIP_Label_a7f2ec83-e677-438d-afb7-4c7c0dbc872b_Enabled">
    <vt:lpwstr>True</vt:lpwstr>
  </property>
  <property fmtid="{D5CDD505-2E9C-101B-9397-08002B2CF9AE}" pid="5" name="MSIP_Label_a7f2ec83-e677-438d-afb7-4c7c0dbc872b_SiteId">
    <vt:lpwstr>3bc062e4-ac9d-4c17-b4dd-3aad637ff1ac</vt:lpwstr>
  </property>
  <property fmtid="{D5CDD505-2E9C-101B-9397-08002B2CF9AE}" pid="6" name="MSIP_Label_a7f2ec83-e677-438d-afb7-4c7c0dbc872b_Ref">
    <vt:lpwstr>https://api.informationprotection.azure.com/api/3bc062e4-ac9d-4c17-b4dd-3aad637ff1ac</vt:lpwstr>
  </property>
  <property fmtid="{D5CDD505-2E9C-101B-9397-08002B2CF9AE}" pid="7" name="MSIP_Label_a7f2ec83-e677-438d-afb7-4c7c0dbc872b_Owner">
    <vt:lpwstr>manfred.klopotek@scania.com</vt:lpwstr>
  </property>
  <property fmtid="{D5CDD505-2E9C-101B-9397-08002B2CF9AE}" pid="8" name="MSIP_Label_a7f2ec83-e677-438d-afb7-4c7c0dbc872b_SetDate">
    <vt:lpwstr>2021-01-17T11:50:37.9731108+01:00</vt:lpwstr>
  </property>
  <property fmtid="{D5CDD505-2E9C-101B-9397-08002B2CF9AE}" pid="9" name="MSIP_Label_a7f2ec83-e677-438d-afb7-4c7c0dbc872b_Name">
    <vt:lpwstr>Internal</vt:lpwstr>
  </property>
  <property fmtid="{D5CDD505-2E9C-101B-9397-08002B2CF9AE}" pid="10" name="MSIP_Label_a7f2ec83-e677-438d-afb7-4c7c0dbc872b_Application">
    <vt:lpwstr>Microsoft Azure Information Protection</vt:lpwstr>
  </property>
  <property fmtid="{D5CDD505-2E9C-101B-9397-08002B2CF9AE}" pid="11" name="MSIP_Label_a7f2ec83-e677-438d-afb7-4c7c0dbc872b_Extended_MSFT_Method">
    <vt:lpwstr>Automatic</vt:lpwstr>
  </property>
  <property fmtid="{D5CDD505-2E9C-101B-9397-08002B2CF9AE}" pid="12" name="_AdHocReviewCycleID">
    <vt:i4>-1516578487</vt:i4>
  </property>
  <property fmtid="{D5CDD505-2E9C-101B-9397-08002B2CF9AE}" pid="13" name="_EmailSubject">
    <vt:lpwstr>IWG MU Informal documents</vt:lpwstr>
  </property>
  <property fmtid="{D5CDD505-2E9C-101B-9397-08002B2CF9AE}" pid="14" name="_AuthorEmail">
    <vt:lpwstr>Truls.Berge@sintef.no</vt:lpwstr>
  </property>
  <property fmtid="{D5CDD505-2E9C-101B-9397-08002B2CF9AE}" pid="15" name="_AuthorEmailDisplayName">
    <vt:lpwstr>Truls Berge</vt:lpwstr>
  </property>
  <property fmtid="{D5CDD505-2E9C-101B-9397-08002B2CF9AE}" pid="16" name="_PreviousAdHocReviewCycleID">
    <vt:i4>-2071731573</vt:i4>
  </property>
  <property fmtid="{D5CDD505-2E9C-101B-9397-08002B2CF9AE}" pid="17" name="MSIP_Label_fd1c0902-ed92-4fed-896d-2e7725de02d4_Enabled">
    <vt:lpwstr>true</vt:lpwstr>
  </property>
  <property fmtid="{D5CDD505-2E9C-101B-9397-08002B2CF9AE}" pid="18" name="MSIP_Label_fd1c0902-ed92-4fed-896d-2e7725de02d4_SetDate">
    <vt:lpwstr>2021-09-06T17:41:47Z</vt:lpwstr>
  </property>
  <property fmtid="{D5CDD505-2E9C-101B-9397-08002B2CF9AE}" pid="19" name="MSIP_Label_fd1c0902-ed92-4fed-896d-2e7725de02d4_Method">
    <vt:lpwstr>Standard</vt:lpwstr>
  </property>
  <property fmtid="{D5CDD505-2E9C-101B-9397-08002B2CF9AE}" pid="20" name="MSIP_Label_fd1c0902-ed92-4fed-896d-2e7725de02d4_Name">
    <vt:lpwstr>Anyone (not protected)</vt:lpwstr>
  </property>
  <property fmtid="{D5CDD505-2E9C-101B-9397-08002B2CF9AE}" pid="21" name="MSIP_Label_fd1c0902-ed92-4fed-896d-2e7725de02d4_SiteId">
    <vt:lpwstr>d6b0bbee-7cd9-4d60-bce6-4a67b543e2ae</vt:lpwstr>
  </property>
  <property fmtid="{D5CDD505-2E9C-101B-9397-08002B2CF9AE}" pid="22" name="MSIP_Label_fd1c0902-ed92-4fed-896d-2e7725de02d4_ActionId">
    <vt:lpwstr>96394b40-4c83-4eb1-a8f3-56a4d057735b</vt:lpwstr>
  </property>
  <property fmtid="{D5CDD505-2E9C-101B-9397-08002B2CF9AE}" pid="23" name="MSIP_Label_fd1c0902-ed92-4fed-896d-2e7725de02d4_ContentBits">
    <vt:lpwstr>2</vt:lpwstr>
  </property>
</Properties>
</file>