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77" r:id="rId3"/>
    <p:sldId id="278" r:id="rId4"/>
    <p:sldId id="296" r:id="rId5"/>
    <p:sldId id="297" r:id="rId6"/>
    <p:sldId id="298" r:id="rId7"/>
    <p:sldId id="299" r:id="rId8"/>
    <p:sldId id="300" r:id="rId9"/>
    <p:sldId id="301" r:id="rId10"/>
    <p:sldId id="306" r:id="rId11"/>
    <p:sldId id="295" r:id="rId12"/>
    <p:sldId id="308" r:id="rId13"/>
    <p:sldId id="261" r:id="rId14"/>
    <p:sldId id="262" r:id="rId15"/>
    <p:sldId id="263"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斧田　孝夫" initials="斧田　孝夫" lastIdx="1" clrIdx="0">
    <p:extLst>
      <p:ext uri="{19B8F6BF-5375-455C-9EA6-DF929625EA0E}">
        <p15:presenceInfo xmlns:p15="http://schemas.microsoft.com/office/powerpoint/2012/main" userId="S-1-5-21-3197230140-4248322615-2243380443-46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1CE660-6667-4D80-9FA3-EC296BF65C05}" v="3" dt="2021-08-02T10:32:38.749"/>
    <p1510:client id="{A70112DA-3C6F-41D6-9738-53F1D7AF8A46}" v="4" dt="2021-08-02T11:56:27.3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901" autoAdjust="0"/>
  </p:normalViewPr>
  <p:slideViewPr>
    <p:cSldViewPr snapToGrid="0">
      <p:cViewPr varScale="1">
        <p:scale>
          <a:sx n="72" d="100"/>
          <a:sy n="72" d="100"/>
        </p:scale>
        <p:origin x="600" y="7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Nonaka" userId="9bc07a20-76bb-4ed4-afb0-418e22c1cb47" providerId="ADAL" clId="{131CE660-6667-4D80-9FA3-EC296BF65C05}"/>
    <pc:docChg chg="undo custSel modSld">
      <pc:chgData name="H.Nonaka" userId="9bc07a20-76bb-4ed4-afb0-418e22c1cb47" providerId="ADAL" clId="{131CE660-6667-4D80-9FA3-EC296BF65C05}" dt="2021-08-02T10:33:02.946" v="257" actId="6549"/>
      <pc:docMkLst>
        <pc:docMk/>
      </pc:docMkLst>
      <pc:sldChg chg="modSp mod">
        <pc:chgData name="H.Nonaka" userId="9bc07a20-76bb-4ed4-afb0-418e22c1cb47" providerId="ADAL" clId="{131CE660-6667-4D80-9FA3-EC296BF65C05}" dt="2021-08-02T10:21:46.077" v="1" actId="115"/>
        <pc:sldMkLst>
          <pc:docMk/>
          <pc:sldMk cId="4098884633" sldId="298"/>
        </pc:sldMkLst>
        <pc:spChg chg="mod">
          <ac:chgData name="H.Nonaka" userId="9bc07a20-76bb-4ed4-afb0-418e22c1cb47" providerId="ADAL" clId="{131CE660-6667-4D80-9FA3-EC296BF65C05}" dt="2021-08-02T10:21:46.077" v="1" actId="115"/>
          <ac:spMkLst>
            <pc:docMk/>
            <pc:sldMk cId="4098884633" sldId="298"/>
            <ac:spMk id="44" creationId="{5BBDF7CA-DFDA-4E6A-96B6-B9DC848FF6F0}"/>
          </ac:spMkLst>
        </pc:spChg>
      </pc:sldChg>
      <pc:sldChg chg="addSp modSp mod">
        <pc:chgData name="H.Nonaka" userId="9bc07a20-76bb-4ed4-afb0-418e22c1cb47" providerId="ADAL" clId="{131CE660-6667-4D80-9FA3-EC296BF65C05}" dt="2021-08-02T10:33:02.946" v="257" actId="6549"/>
        <pc:sldMkLst>
          <pc:docMk/>
          <pc:sldMk cId="4200603416" sldId="299"/>
        </pc:sldMkLst>
        <pc:spChg chg="mod">
          <ac:chgData name="H.Nonaka" userId="9bc07a20-76bb-4ed4-afb0-418e22c1cb47" providerId="ADAL" clId="{131CE660-6667-4D80-9FA3-EC296BF65C05}" dt="2021-08-02T10:32:38.749" v="250" actId="14100"/>
          <ac:spMkLst>
            <pc:docMk/>
            <pc:sldMk cId="4200603416" sldId="299"/>
            <ac:spMk id="3" creationId="{7A7AD155-BFEE-4AA1-836A-FB935DEE8A1D}"/>
          </ac:spMkLst>
        </pc:spChg>
        <pc:spChg chg="add mod">
          <ac:chgData name="H.Nonaka" userId="9bc07a20-76bb-4ed4-afb0-418e22c1cb47" providerId="ADAL" clId="{131CE660-6667-4D80-9FA3-EC296BF65C05}" dt="2021-08-02T10:33:02.946" v="257" actId="6549"/>
          <ac:spMkLst>
            <pc:docMk/>
            <pc:sldMk cId="4200603416" sldId="299"/>
            <ac:spMk id="5" creationId="{6BCA5AB1-0169-4882-8E92-4D6C874C2E52}"/>
          </ac:spMkLst>
        </pc:spChg>
      </pc:sldChg>
    </pc:docChg>
  </pc:docChgLst>
  <pc:docChgLst>
    <pc:chgData name="H.Nonaka" userId="9bc07a20-76bb-4ed4-afb0-418e22c1cb47" providerId="ADAL" clId="{A70112DA-3C6F-41D6-9738-53F1D7AF8A46}"/>
    <pc:docChg chg="custSel modSld">
      <pc:chgData name="H.Nonaka" userId="9bc07a20-76bb-4ed4-afb0-418e22c1cb47" providerId="ADAL" clId="{A70112DA-3C6F-41D6-9738-53F1D7AF8A46}" dt="2021-08-02T11:56:30.123" v="149" actId="6549"/>
      <pc:docMkLst>
        <pc:docMk/>
      </pc:docMkLst>
      <pc:sldChg chg="modSp mod">
        <pc:chgData name="H.Nonaka" userId="9bc07a20-76bb-4ed4-afb0-418e22c1cb47" providerId="ADAL" clId="{A70112DA-3C6F-41D6-9738-53F1D7AF8A46}" dt="2021-08-02T11:43:52.420" v="7" actId="20577"/>
        <pc:sldMkLst>
          <pc:docMk/>
          <pc:sldMk cId="1589586757" sldId="278"/>
        </pc:sldMkLst>
        <pc:spChg chg="mod">
          <ac:chgData name="H.Nonaka" userId="9bc07a20-76bb-4ed4-afb0-418e22c1cb47" providerId="ADAL" clId="{A70112DA-3C6F-41D6-9738-53F1D7AF8A46}" dt="2021-08-02T11:43:52.420" v="7" actId="20577"/>
          <ac:spMkLst>
            <pc:docMk/>
            <pc:sldMk cId="1589586757" sldId="278"/>
            <ac:spMk id="5" creationId="{39D6917B-C948-4016-987E-9921DD1DA929}"/>
          </ac:spMkLst>
        </pc:spChg>
      </pc:sldChg>
      <pc:sldChg chg="addSp modSp mod">
        <pc:chgData name="H.Nonaka" userId="9bc07a20-76bb-4ed4-afb0-418e22c1cb47" providerId="ADAL" clId="{A70112DA-3C6F-41D6-9738-53F1D7AF8A46}" dt="2021-08-02T11:56:30.123" v="149" actId="6549"/>
        <pc:sldMkLst>
          <pc:docMk/>
          <pc:sldMk cId="3748487065" sldId="301"/>
        </pc:sldMkLst>
        <pc:spChg chg="add mod">
          <ac:chgData name="H.Nonaka" userId="9bc07a20-76bb-4ed4-afb0-418e22c1cb47" providerId="ADAL" clId="{A70112DA-3C6F-41D6-9738-53F1D7AF8A46}" dt="2021-08-02T11:53:08.109" v="144" actId="20577"/>
          <ac:spMkLst>
            <pc:docMk/>
            <pc:sldMk cId="3748487065" sldId="301"/>
            <ac:spMk id="8" creationId="{E7359A18-52A6-45CC-8485-BF4A45CA2ABC}"/>
          </ac:spMkLst>
        </pc:spChg>
        <pc:spChg chg="mod">
          <ac:chgData name="H.Nonaka" userId="9bc07a20-76bb-4ed4-afb0-418e22c1cb47" providerId="ADAL" clId="{A70112DA-3C6F-41D6-9738-53F1D7AF8A46}" dt="2021-08-02T11:56:30.123" v="149" actId="6549"/>
          <ac:spMkLst>
            <pc:docMk/>
            <pc:sldMk cId="3748487065" sldId="301"/>
            <ac:spMk id="13" creationId="{BD1CF4E6-1DD7-436F-8CAA-58A323487B86}"/>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6"/>
            <a:ext cx="12192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2256368" y="3284539"/>
            <a:ext cx="9935633"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sz="1800"/>
          </a:p>
        </p:txBody>
      </p:sp>
      <p:sp>
        <p:nvSpPr>
          <p:cNvPr id="3074" name="Rectangle 2"/>
          <p:cNvSpPr>
            <a:spLocks noGrp="1" noChangeArrowheads="1"/>
          </p:cNvSpPr>
          <p:nvPr>
            <p:ph type="ctrTitle"/>
          </p:nvPr>
        </p:nvSpPr>
        <p:spPr>
          <a:xfrm>
            <a:off x="2159000" y="2133601"/>
            <a:ext cx="10033000" cy="1470025"/>
          </a:xfrm>
        </p:spPr>
        <p:txBody>
          <a:bodyPr/>
          <a:lstStyle>
            <a:lvl1pPr>
              <a:defRPr sz="4000"/>
            </a:lvl1pPr>
          </a:lstStyle>
          <a:p>
            <a:r>
              <a:rPr lang="ja-JP" altLang="en-US"/>
              <a:t>マスター タイトルの書式設定</a:t>
            </a:r>
            <a:endParaRPr lang="ja-JP" altLang="en-US" dirty="0"/>
          </a:p>
        </p:txBody>
      </p:sp>
      <p:sp>
        <p:nvSpPr>
          <p:cNvPr id="3075"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8737600" y="6245225"/>
            <a:ext cx="2844800" cy="476250"/>
          </a:xfrm>
        </p:spPr>
        <p:txBody>
          <a:bodyPr/>
          <a:lstStyle>
            <a:lvl1pPr>
              <a:defRPr/>
            </a:lvl1pPr>
          </a:lstStyle>
          <a:p>
            <a:pPr>
              <a:defRPr/>
            </a:pPr>
            <a:fld id="{35C1E978-A3B9-4673-8199-379729392307}" type="slidenum">
              <a:rPr lang="en-US" altLang="ja-JP"/>
              <a:pPr>
                <a:defRPr/>
              </a:pPr>
              <a:t>‹#›</a:t>
            </a:fld>
            <a:endParaRPr lang="en-US" altLang="ja-JP" dirty="0"/>
          </a:p>
        </p:txBody>
      </p:sp>
    </p:spTree>
    <p:extLst>
      <p:ext uri="{BB962C8B-B14F-4D97-AF65-F5344CB8AC3E}">
        <p14:creationId xmlns:p14="http://schemas.microsoft.com/office/powerpoint/2010/main" val="3844175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2664355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686800" y="1"/>
            <a:ext cx="2895600"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1"/>
            <a:ext cx="84836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893938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2297499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3463352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3961096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1207312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238638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2682190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1" y="273050"/>
            <a:ext cx="4011084"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54210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9331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9347200" y="6237288"/>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dirty="0"/>
          </a:p>
        </p:txBody>
      </p:sp>
      <p:grpSp>
        <p:nvGrpSpPr>
          <p:cNvPr id="2" name="Group 18"/>
          <p:cNvGrpSpPr>
            <a:grpSpLocks/>
          </p:cNvGrpSpPr>
          <p:nvPr userDrawn="1"/>
        </p:nvGrpSpPr>
        <p:grpSpPr bwMode="auto">
          <a:xfrm>
            <a:off x="0" y="-1"/>
            <a:ext cx="12192000" cy="748453"/>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10320469"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Tree>
    <p:extLst>
      <p:ext uri="{BB962C8B-B14F-4D97-AF65-F5344CB8AC3E}">
        <p14:creationId xmlns:p14="http://schemas.microsoft.com/office/powerpoint/2010/main" val="30726420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png"/><Relationship Id="rId7" Type="http://schemas.openxmlformats.org/officeDocument/2006/relationships/image" Target="../media/image9.emf"/><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9.emf"/><Relationship Id="rId7" Type="http://schemas.openxmlformats.org/officeDocument/2006/relationships/image" Target="../media/image15.emf"/><Relationship Id="rId2" Type="http://schemas.openxmlformats.org/officeDocument/2006/relationships/image" Target="../media/image12.emf"/><Relationship Id="rId1" Type="http://schemas.openxmlformats.org/officeDocument/2006/relationships/slideLayout" Target="../slideLayouts/slideLayout7.xml"/><Relationship Id="rId6" Type="http://schemas.openxmlformats.org/officeDocument/2006/relationships/image" Target="../media/image14.emf"/><Relationship Id="rId5" Type="http://schemas.openxmlformats.org/officeDocument/2006/relationships/image" Target="../media/image13.jpeg"/><Relationship Id="rId4" Type="http://schemas.openxmlformats.org/officeDocument/2006/relationships/image" Target="../media/image10.emf"/></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2639616" y="2060849"/>
            <a:ext cx="7772400" cy="1470025"/>
          </a:xfrm>
        </p:spPr>
        <p:txBody>
          <a:bodyPr/>
          <a:lstStyle/>
          <a:p>
            <a:pPr eaLnBrk="1" hangingPunct="1"/>
            <a:r>
              <a:rPr lang="en-US" altLang="ja-JP" sz="3200" dirty="0"/>
              <a:t>UN/UNECE/WP29/GRVA</a:t>
            </a:r>
            <a:br>
              <a:rPr lang="en-US" altLang="ja-JP" sz="3200" dirty="0"/>
            </a:br>
            <a:r>
              <a:rPr lang="en-US" altLang="ja-JP" sz="3200" dirty="0"/>
              <a:t>VMAD-SG1(Scenario) 17</a:t>
            </a:r>
            <a:r>
              <a:rPr lang="en-US" altLang="ja-JP" sz="3200" baseline="30000" dirty="0"/>
              <a:t>th</a:t>
            </a:r>
            <a:r>
              <a:rPr lang="en-US" altLang="ja-JP" sz="3200" dirty="0"/>
              <a:t> meeting</a:t>
            </a:r>
            <a:endParaRPr lang="ja-JP" altLang="en-US" sz="2800" dirty="0"/>
          </a:p>
        </p:txBody>
      </p:sp>
      <p:sp>
        <p:nvSpPr>
          <p:cNvPr id="3075" name="Rectangle 6"/>
          <p:cNvSpPr>
            <a:spLocks noGrp="1" noChangeArrowheads="1"/>
          </p:cNvSpPr>
          <p:nvPr>
            <p:ph type="subTitle" idx="1"/>
          </p:nvPr>
        </p:nvSpPr>
        <p:spPr>
          <a:xfrm>
            <a:off x="2855640" y="4653136"/>
            <a:ext cx="6400800" cy="1054968"/>
          </a:xfrm>
        </p:spPr>
        <p:txBody>
          <a:bodyPr/>
          <a:lstStyle/>
          <a:p>
            <a:pPr eaLnBrk="1" hangingPunct="1"/>
            <a:r>
              <a:rPr lang="en-US" altLang="ja-JP" sz="2800" dirty="0">
                <a:latin typeface="ＭＳ Ｐゴシック" charset="-128"/>
              </a:rPr>
              <a:t>August 3rd, 2021 (13:30-15:30 CEST)</a:t>
            </a:r>
          </a:p>
          <a:p>
            <a:pPr eaLnBrk="1" hangingPunct="1"/>
            <a:r>
              <a:rPr lang="en-US" altLang="ja-JP" sz="2800" dirty="0">
                <a:latin typeface="ＭＳ Ｐゴシック" charset="-128"/>
              </a:rPr>
              <a:t>Prepared by SG1 leader</a:t>
            </a:r>
          </a:p>
          <a:p>
            <a:r>
              <a:rPr lang="en-US" altLang="ja-JP" sz="2800" dirty="0" err="1">
                <a:latin typeface="ＭＳ Ｐゴシック" charset="-128"/>
              </a:rPr>
              <a:t>Hidenori</a:t>
            </a:r>
            <a:r>
              <a:rPr lang="en-US" altLang="ja-JP" sz="2800" dirty="0">
                <a:latin typeface="ＭＳ Ｐゴシック" charset="-128"/>
              </a:rPr>
              <a:t> NONAKA (JASIC, Japan)</a:t>
            </a:r>
            <a:endParaRPr lang="ja-JP" altLang="en-US" sz="2800" dirty="0">
              <a:latin typeface="ＭＳ Ｐゴシック" charset="-128"/>
            </a:endParaRPr>
          </a:p>
        </p:txBody>
      </p:sp>
      <p:sp>
        <p:nvSpPr>
          <p:cNvPr id="2" name="スライド番号プレースホルダー 1"/>
          <p:cNvSpPr>
            <a:spLocks noGrp="1"/>
          </p:cNvSpPr>
          <p:nvPr>
            <p:ph type="sldNum" sz="quarter" idx="12"/>
          </p:nvPr>
        </p:nvSpPr>
        <p:spPr/>
        <p:txBody>
          <a:bodyPr/>
          <a:lstStyle/>
          <a:p>
            <a:pPr fontAlgn="base">
              <a:spcBef>
                <a:spcPct val="0"/>
              </a:spcBef>
              <a:spcAft>
                <a:spcPct val="0"/>
              </a:spcAft>
              <a:defRPr/>
            </a:pPr>
            <a:fld id="{35C1E978-A3B9-4673-8199-379729392307}" type="slidenum">
              <a:rPr lang="en-US" altLang="ja-JP">
                <a:solidFill>
                  <a:srgbClr val="000000"/>
                </a:solidFill>
                <a:latin typeface="Arial" charset="0"/>
              </a:rPr>
              <a:pPr fontAlgn="base">
                <a:spcBef>
                  <a:spcPct val="0"/>
                </a:spcBef>
                <a:spcAft>
                  <a:spcPct val="0"/>
                </a:spcAft>
                <a:defRPr/>
              </a:pPr>
              <a:t>1</a:t>
            </a:fld>
            <a:endParaRPr lang="en-US" altLang="ja-JP" dirty="0">
              <a:solidFill>
                <a:srgbClr val="000000"/>
              </a:solidFill>
              <a:latin typeface="Arial" charset="0"/>
            </a:endParaRPr>
          </a:p>
        </p:txBody>
      </p:sp>
      <p:sp>
        <p:nvSpPr>
          <p:cNvPr id="3" name="テキスト ボックス 2"/>
          <p:cNvSpPr txBox="1"/>
          <p:nvPr/>
        </p:nvSpPr>
        <p:spPr>
          <a:xfrm>
            <a:off x="7896200" y="476672"/>
            <a:ext cx="2314600" cy="369332"/>
          </a:xfrm>
          <a:prstGeom prst="rect">
            <a:avLst/>
          </a:prstGeom>
          <a:noFill/>
        </p:spPr>
        <p:txBody>
          <a:bodyPr wrap="square" rtlCol="0">
            <a:spAutoFit/>
          </a:bodyPr>
          <a:lstStyle/>
          <a:p>
            <a:pPr fontAlgn="base">
              <a:spcBef>
                <a:spcPct val="0"/>
              </a:spcBef>
              <a:spcAft>
                <a:spcPct val="0"/>
              </a:spcAft>
            </a:pPr>
            <a:r>
              <a:rPr lang="en-US" altLang="ja-JP" dirty="0">
                <a:solidFill>
                  <a:srgbClr val="000000"/>
                </a:solidFill>
                <a:latin typeface="Arial" charset="0"/>
                <a:ea typeface="ＭＳ Ｐゴシック" charset="-128"/>
              </a:rPr>
              <a:t>VMAD-SG1-17-02</a:t>
            </a:r>
            <a:endParaRPr lang="ja-JP" altLang="en-US" dirty="0">
              <a:solidFill>
                <a:srgbClr val="000000"/>
              </a:solidFill>
              <a:latin typeface="Arial" charset="0"/>
              <a:ea typeface="ＭＳ Ｐゴシック" charset="-128"/>
            </a:endParaRPr>
          </a:p>
        </p:txBody>
      </p:sp>
    </p:spTree>
    <p:extLst>
      <p:ext uri="{BB962C8B-B14F-4D97-AF65-F5344CB8AC3E}">
        <p14:creationId xmlns:p14="http://schemas.microsoft.com/office/powerpoint/2010/main" val="2095827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93A89E-CA82-40AF-888B-63EF422B90A2}"/>
              </a:ext>
            </a:extLst>
          </p:cNvPr>
          <p:cNvSpPr>
            <a:spLocks noGrp="1"/>
          </p:cNvSpPr>
          <p:nvPr>
            <p:ph type="title"/>
          </p:nvPr>
        </p:nvSpPr>
        <p:spPr/>
        <p:txBody>
          <a:bodyPr/>
          <a:lstStyle/>
          <a:p>
            <a:r>
              <a:rPr kumimoji="1" lang="en-US" altLang="ja-JP" dirty="0"/>
              <a:t>4. Discussion of What SG1 Needs from FRAV </a:t>
            </a:r>
            <a:endParaRPr kumimoji="1" lang="ja-JP" altLang="en-US" dirty="0"/>
          </a:p>
        </p:txBody>
      </p:sp>
      <p:sp>
        <p:nvSpPr>
          <p:cNvPr id="4" name="スライド番号プレースホルダー 3">
            <a:extLst>
              <a:ext uri="{FF2B5EF4-FFF2-40B4-BE49-F238E27FC236}">
                <a16:creationId xmlns:a16="http://schemas.microsoft.com/office/drawing/2014/main" id="{0F603600-516D-4E96-9B81-BA1B5414B9AB}"/>
              </a:ext>
            </a:extLst>
          </p:cNvPr>
          <p:cNvSpPr>
            <a:spLocks noGrp="1"/>
          </p:cNvSpPr>
          <p:nvPr>
            <p:ph type="sldNum" sz="quarter" idx="12"/>
          </p:nvPr>
        </p:nvSpPr>
        <p:spPr/>
        <p:txBody>
          <a:bodyPr/>
          <a:lstStyle/>
          <a:p>
            <a:pPr>
              <a:defRPr/>
            </a:pPr>
            <a:fld id="{651FC12D-27C1-4F31-90C9-A93D49E44687}" type="slidenum">
              <a:rPr lang="en-US" altLang="ja-JP" smtClean="0"/>
              <a:pPr>
                <a:defRPr/>
              </a:pPr>
              <a:t>10</a:t>
            </a:fld>
            <a:endParaRPr lang="en-US" altLang="ja-JP"/>
          </a:p>
        </p:txBody>
      </p:sp>
      <p:graphicFrame>
        <p:nvGraphicFramePr>
          <p:cNvPr id="5" name="表 10">
            <a:extLst>
              <a:ext uri="{FF2B5EF4-FFF2-40B4-BE49-F238E27FC236}">
                <a16:creationId xmlns:a16="http://schemas.microsoft.com/office/drawing/2014/main" id="{D8E88ED9-92DE-426A-9F36-41F9B5D85A32}"/>
              </a:ext>
            </a:extLst>
          </p:cNvPr>
          <p:cNvGraphicFramePr>
            <a:graphicFrameLocks noGrp="1"/>
          </p:cNvGraphicFramePr>
          <p:nvPr>
            <p:ph idx="1"/>
            <p:extLst>
              <p:ext uri="{D42A27DB-BD31-4B8C-83A1-F6EECF244321}">
                <p14:modId xmlns:p14="http://schemas.microsoft.com/office/powerpoint/2010/main" val="1130572765"/>
              </p:ext>
            </p:extLst>
          </p:nvPr>
        </p:nvGraphicFramePr>
        <p:xfrm>
          <a:off x="378691" y="1621681"/>
          <a:ext cx="4673600" cy="3821313"/>
        </p:xfrm>
        <a:graphic>
          <a:graphicData uri="http://schemas.openxmlformats.org/drawingml/2006/table">
            <a:tbl>
              <a:tblPr firstRow="1" bandRow="1">
                <a:tableStyleId>{3C2FFA5D-87B4-456A-9821-1D502468CF0F}</a:tableStyleId>
              </a:tblPr>
              <a:tblGrid>
                <a:gridCol w="4673600">
                  <a:extLst>
                    <a:ext uri="{9D8B030D-6E8A-4147-A177-3AD203B41FA5}">
                      <a16:colId xmlns:a16="http://schemas.microsoft.com/office/drawing/2014/main" val="854985289"/>
                    </a:ext>
                  </a:extLst>
                </a:gridCol>
              </a:tblGrid>
              <a:tr h="2992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kern="1200" dirty="0">
                          <a:solidFill>
                            <a:schemeClr val="tx1"/>
                          </a:solidFill>
                          <a:effectLst/>
                          <a:latin typeface="+mn-lt"/>
                          <a:ea typeface="+mn-ea"/>
                          <a:cs typeface="+mn-cs"/>
                        </a:rPr>
                        <a:t>The ADS should drive safely</a:t>
                      </a:r>
                      <a:endParaRPr kumimoji="1" lang="ja-JP" altLang="ja-JP" sz="1800" b="1" kern="1200" dirty="0">
                        <a:solidFill>
                          <a:schemeClr val="tx1"/>
                        </a:solidFill>
                        <a:effectLst/>
                        <a:latin typeface="+mn-lt"/>
                        <a:ea typeface="+mn-ea"/>
                        <a:cs typeface="+mn-cs"/>
                      </a:endParaRPr>
                    </a:p>
                  </a:txBody>
                  <a:tcPr/>
                </a:tc>
                <a:extLst>
                  <a:ext uri="{0D108BD9-81ED-4DB2-BD59-A6C34878D82A}">
                    <a16:rowId xmlns:a16="http://schemas.microsoft.com/office/drawing/2014/main" val="198807942"/>
                  </a:ext>
                </a:extLst>
              </a:tr>
              <a:tr h="370840">
                <a:tc>
                  <a:txBody>
                    <a:bodyPr/>
                    <a:lstStyle/>
                    <a:p>
                      <a:pPr marL="268288" indent="-268288"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 The ADS should be capable of performing the entire Dynamic Driving Task (DDT)</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tc>
                <a:extLst>
                  <a:ext uri="{0D108BD9-81ED-4DB2-BD59-A6C34878D82A}">
                    <a16:rowId xmlns:a16="http://schemas.microsoft.com/office/drawing/2014/main" val="3990971921"/>
                  </a:ext>
                </a:extLst>
              </a:tr>
              <a:tr h="370840">
                <a:tc>
                  <a:txBody>
                    <a:bodyPr/>
                    <a:lstStyle/>
                    <a:p>
                      <a:pPr marL="268288" indent="-268288" algn="just" defTabSz="914400" rtl="0" eaLnBrk="1" latinLnBrk="0" hangingPunct="1"/>
                      <a:r>
                        <a:rPr kumimoji="1" lang="en-US" altLang="ja-JP" sz="1800" kern="100" dirty="0">
                          <a:solidFill>
                            <a:schemeClr val="dk1"/>
                          </a:solidFill>
                          <a:effectLst/>
                          <a:latin typeface="游明朝" panose="02020400000000000000" pitchFamily="18" charset="-128"/>
                          <a:ea typeface="游明朝" panose="02020400000000000000" pitchFamily="18" charset="-128"/>
                          <a:cs typeface="Times New Roman" panose="02020603050405020304" pitchFamily="18" charset="0"/>
                        </a:rPr>
                        <a:t>2. The ADS should recognize the ODD conditions and boundaries of the ODD of its feature(s)</a:t>
                      </a:r>
                      <a:endParaRPr kumimoji="1" lang="ja-JP" altLang="ja-JP" sz="1800" kern="100" dirty="0">
                        <a:solidFill>
                          <a:schemeClr val="dk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a:tc>
                <a:extLst>
                  <a:ext uri="{0D108BD9-81ED-4DB2-BD59-A6C34878D82A}">
                    <a16:rowId xmlns:a16="http://schemas.microsoft.com/office/drawing/2014/main" val="1216665576"/>
                  </a:ext>
                </a:extLst>
              </a:tr>
              <a:tr h="370840">
                <a:tc>
                  <a:txBody>
                    <a:bodyPr/>
                    <a:lstStyle/>
                    <a:p>
                      <a:pPr marL="268288" indent="-268288" algn="just" defTabSz="914400" rtl="0" eaLnBrk="1" latinLnBrk="0" hangingPunct="1"/>
                      <a:r>
                        <a:rPr kumimoji="1" lang="en-US" altLang="ja-JP" sz="1800" kern="100" dirty="0">
                          <a:solidFill>
                            <a:schemeClr val="dk1"/>
                          </a:solidFill>
                          <a:effectLst/>
                          <a:latin typeface="游明朝" panose="02020400000000000000" pitchFamily="18" charset="-128"/>
                          <a:ea typeface="游明朝" panose="02020400000000000000" pitchFamily="18" charset="-128"/>
                          <a:cs typeface="Times New Roman" panose="02020603050405020304" pitchFamily="18" charset="0"/>
                        </a:rPr>
                        <a:t>3. The ADS should detect and respond to objects and events relevant for the DDT</a:t>
                      </a:r>
                      <a:endParaRPr kumimoji="1" lang="ja-JP" altLang="ja-JP" sz="1800" kern="100" dirty="0">
                        <a:solidFill>
                          <a:schemeClr val="dk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a:tc>
                <a:extLst>
                  <a:ext uri="{0D108BD9-81ED-4DB2-BD59-A6C34878D82A}">
                    <a16:rowId xmlns:a16="http://schemas.microsoft.com/office/drawing/2014/main" val="3939607905"/>
                  </a:ext>
                </a:extLst>
              </a:tr>
              <a:tr h="620913">
                <a:tc>
                  <a:txBody>
                    <a:bodyPr/>
                    <a:lstStyle/>
                    <a:p>
                      <a:pPr marL="268288" indent="-268288" algn="just" defTabSz="914400" rtl="0" eaLnBrk="1" latinLnBrk="0" hangingPunct="1"/>
                      <a:r>
                        <a:rPr kumimoji="1" lang="en-US" altLang="ja-JP" sz="1800" kern="100" dirty="0">
                          <a:solidFill>
                            <a:schemeClr val="dk1"/>
                          </a:solidFill>
                          <a:effectLst/>
                          <a:latin typeface="游明朝" panose="02020400000000000000" pitchFamily="18" charset="-128"/>
                          <a:ea typeface="游明朝" panose="02020400000000000000" pitchFamily="18" charset="-128"/>
                          <a:cs typeface="Times New Roman" panose="02020603050405020304" pitchFamily="18" charset="0"/>
                        </a:rPr>
                        <a:t>4. The ADS should comply with traffic rules</a:t>
                      </a:r>
                      <a:endParaRPr kumimoji="1" lang="ja-JP" altLang="ja-JP" sz="1800" kern="100" dirty="0">
                        <a:solidFill>
                          <a:schemeClr val="dk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a:tc>
                <a:extLst>
                  <a:ext uri="{0D108BD9-81ED-4DB2-BD59-A6C34878D82A}">
                    <a16:rowId xmlns:a16="http://schemas.microsoft.com/office/drawing/2014/main" val="3694840627"/>
                  </a:ext>
                </a:extLst>
              </a:tr>
              <a:tr h="370840">
                <a:tc>
                  <a:txBody>
                    <a:bodyPr/>
                    <a:lstStyle/>
                    <a:p>
                      <a:pPr marL="268288" marR="0" lvl="0" indent="-268288" algn="just" defTabSz="914400" rtl="0" eaLnBrk="1" fontAlgn="auto" latinLnBrk="0" hangingPunct="1">
                        <a:lnSpc>
                          <a:spcPct val="100000"/>
                        </a:lnSpc>
                        <a:spcBef>
                          <a:spcPts val="0"/>
                        </a:spcBef>
                        <a:spcAft>
                          <a:spcPts val="0"/>
                        </a:spcAft>
                        <a:buClrTx/>
                        <a:buSzTx/>
                        <a:buFontTx/>
                        <a:buNone/>
                        <a:tabLst/>
                        <a:defRPr/>
                      </a:pPr>
                      <a:r>
                        <a:rPr kumimoji="1" lang="en-US" altLang="ja-JP" sz="1800" kern="100" dirty="0">
                          <a:solidFill>
                            <a:schemeClr val="dk1"/>
                          </a:solidFill>
                          <a:effectLst/>
                          <a:latin typeface="游明朝" panose="02020400000000000000" pitchFamily="18" charset="-128"/>
                          <a:ea typeface="游明朝" panose="02020400000000000000" pitchFamily="18" charset="-128"/>
                          <a:cs typeface="Times New Roman" panose="02020603050405020304" pitchFamily="18" charset="0"/>
                        </a:rPr>
                        <a:t>5. The ADS should interact safely with other road users</a:t>
                      </a:r>
                      <a:endParaRPr kumimoji="1" lang="ja-JP" altLang="ja-JP" sz="1800" kern="100" dirty="0">
                        <a:solidFill>
                          <a:schemeClr val="dk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a:tc>
                <a:extLst>
                  <a:ext uri="{0D108BD9-81ED-4DB2-BD59-A6C34878D82A}">
                    <a16:rowId xmlns:a16="http://schemas.microsoft.com/office/drawing/2014/main" val="2291289384"/>
                  </a:ext>
                </a:extLst>
              </a:tr>
            </a:tbl>
          </a:graphicData>
        </a:graphic>
      </p:graphicFrame>
      <p:graphicFrame>
        <p:nvGraphicFramePr>
          <p:cNvPr id="6" name="表 7">
            <a:extLst>
              <a:ext uri="{FF2B5EF4-FFF2-40B4-BE49-F238E27FC236}">
                <a16:creationId xmlns:a16="http://schemas.microsoft.com/office/drawing/2014/main" id="{F37D7AE0-AB59-465B-9866-DB6BD61EFB19}"/>
              </a:ext>
            </a:extLst>
          </p:cNvPr>
          <p:cNvGraphicFramePr>
            <a:graphicFrameLocks noGrp="1"/>
          </p:cNvGraphicFramePr>
          <p:nvPr>
            <p:extLst>
              <p:ext uri="{D42A27DB-BD31-4B8C-83A1-F6EECF244321}">
                <p14:modId xmlns:p14="http://schemas.microsoft.com/office/powerpoint/2010/main" val="65868384"/>
              </p:ext>
            </p:extLst>
          </p:nvPr>
        </p:nvGraphicFramePr>
        <p:xfrm>
          <a:off x="5264727" y="1284802"/>
          <a:ext cx="6816435" cy="4180799"/>
        </p:xfrm>
        <a:graphic>
          <a:graphicData uri="http://schemas.openxmlformats.org/drawingml/2006/table">
            <a:tbl>
              <a:tblPr firstRow="1" bandRow="1">
                <a:tableStyleId>{5C22544A-7EE6-4342-B048-85BDC9FD1C3A}</a:tableStyleId>
              </a:tblPr>
              <a:tblGrid>
                <a:gridCol w="2272145">
                  <a:extLst>
                    <a:ext uri="{9D8B030D-6E8A-4147-A177-3AD203B41FA5}">
                      <a16:colId xmlns:a16="http://schemas.microsoft.com/office/drawing/2014/main" val="1254992119"/>
                    </a:ext>
                  </a:extLst>
                </a:gridCol>
                <a:gridCol w="2272145">
                  <a:extLst>
                    <a:ext uri="{9D8B030D-6E8A-4147-A177-3AD203B41FA5}">
                      <a16:colId xmlns:a16="http://schemas.microsoft.com/office/drawing/2014/main" val="2759828116"/>
                    </a:ext>
                  </a:extLst>
                </a:gridCol>
                <a:gridCol w="2272145">
                  <a:extLst>
                    <a:ext uri="{9D8B030D-6E8A-4147-A177-3AD203B41FA5}">
                      <a16:colId xmlns:a16="http://schemas.microsoft.com/office/drawing/2014/main" val="1817268555"/>
                    </a:ext>
                  </a:extLst>
                </a:gridCol>
              </a:tblGrid>
              <a:tr h="6842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b="0" i="0" u="none" strike="noStrike" dirty="0">
                          <a:solidFill>
                            <a:srgbClr val="000000"/>
                          </a:solidFill>
                          <a:effectLst/>
                          <a:latin typeface="Times New Roman" panose="02020603050405020304" pitchFamily="18" charset="0"/>
                          <a:ea typeface="游ゴシック" panose="020B0400000000000000" pitchFamily="50" charset="-128"/>
                        </a:rPr>
                        <a:t>3. Which scenarios are required…?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b="0" i="0" u="none" strike="noStrike" dirty="0">
                          <a:solidFill>
                            <a:srgbClr val="000000"/>
                          </a:solidFill>
                          <a:effectLst/>
                          <a:latin typeface="Times New Roman" panose="02020603050405020304" pitchFamily="18" charset="0"/>
                          <a:ea typeface="游ゴシック" panose="020B0400000000000000" pitchFamily="50" charset="-128"/>
                        </a:rPr>
                        <a:t>8. How to deal with various parameters…?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b="0" i="0" u="none" strike="noStrike" dirty="0">
                          <a:solidFill>
                            <a:srgbClr val="000000"/>
                          </a:solidFill>
                          <a:effectLst/>
                          <a:latin typeface="Times New Roman" panose="02020603050405020304" pitchFamily="18" charset="0"/>
                          <a:ea typeface="游ゴシック" panose="020B0400000000000000" pitchFamily="50" charset="-128"/>
                        </a:rPr>
                        <a:t>10. What is pass/fail criteria…?</a:t>
                      </a:r>
                    </a:p>
                  </a:txBody>
                  <a:tcPr/>
                </a:tc>
                <a:extLst>
                  <a:ext uri="{0D108BD9-81ED-4DB2-BD59-A6C34878D82A}">
                    <a16:rowId xmlns:a16="http://schemas.microsoft.com/office/drawing/2014/main" val="3781066130"/>
                  </a:ext>
                </a:extLst>
              </a:tr>
              <a:tr h="666669">
                <a:tc>
                  <a:txBody>
                    <a:bodyPr/>
                    <a:lstStyle/>
                    <a:p>
                      <a:pPr algn="ctr"/>
                      <a:r>
                        <a:rPr kumimoji="1" lang="ja-JP" altLang="en-US" sz="3200" dirty="0"/>
                        <a:t>✓</a:t>
                      </a:r>
                    </a:p>
                  </a:txBody>
                  <a:tcPr anchor="ctr"/>
                </a:tc>
                <a:tc>
                  <a:txBody>
                    <a:bodyPr/>
                    <a:lstStyle/>
                    <a:p>
                      <a:pPr algn="ctr"/>
                      <a:r>
                        <a:rPr kumimoji="1" lang="ja-JP" altLang="en-US" sz="3200" dirty="0"/>
                        <a:t>✓</a:t>
                      </a:r>
                    </a:p>
                  </a:txBody>
                  <a:tcPr anchor="ctr"/>
                </a:tc>
                <a:tc>
                  <a:txBody>
                    <a:bodyPr/>
                    <a:lstStyle/>
                    <a:p>
                      <a:pPr algn="ctr"/>
                      <a:r>
                        <a:rPr kumimoji="1" lang="en-US" altLang="ja-JP" sz="3200" dirty="0"/>
                        <a:t>-(</a:t>
                      </a:r>
                      <a:r>
                        <a:rPr kumimoji="1" lang="ja-JP" altLang="en-US" sz="3200" dirty="0"/>
                        <a:t>*</a:t>
                      </a:r>
                      <a:r>
                        <a:rPr kumimoji="1" lang="en-US" altLang="ja-JP" sz="3200" dirty="0"/>
                        <a:t>)</a:t>
                      </a:r>
                      <a:endParaRPr kumimoji="1" lang="ja-JP" altLang="en-US" sz="3200" dirty="0"/>
                    </a:p>
                  </a:txBody>
                  <a:tcPr anchor="ctr"/>
                </a:tc>
                <a:extLst>
                  <a:ext uri="{0D108BD9-81ED-4DB2-BD59-A6C34878D82A}">
                    <a16:rowId xmlns:a16="http://schemas.microsoft.com/office/drawing/2014/main" val="1173717406"/>
                  </a:ext>
                </a:extLst>
              </a:tr>
              <a:tr h="92829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dirty="0"/>
                        <a:t>✓</a:t>
                      </a:r>
                      <a:r>
                        <a:rPr kumimoji="1" lang="en-US" altLang="ja-JP" sz="3200" dirty="0"/>
                        <a:t>(**)</a:t>
                      </a:r>
                      <a:endParaRPr kumimoji="1" lang="ja-JP" altLang="en-US" sz="3200" dirty="0"/>
                    </a:p>
                  </a:txBody>
                  <a:tcPr anchor="ctr"/>
                </a:tc>
                <a:tc>
                  <a:txBody>
                    <a:bodyPr/>
                    <a:lstStyle/>
                    <a:p>
                      <a:pPr algn="ctr"/>
                      <a:r>
                        <a:rPr kumimoji="1" lang="ja-JP" altLang="en-US" sz="3200" dirty="0"/>
                        <a:t>✓</a:t>
                      </a:r>
                    </a:p>
                  </a:txBody>
                  <a:tcPr anchor="ctr"/>
                </a:tc>
                <a:tc>
                  <a:txBody>
                    <a:bodyPr/>
                    <a:lstStyle/>
                    <a:p>
                      <a:pPr algn="ctr"/>
                      <a:r>
                        <a:rPr kumimoji="1" lang="en-US" altLang="ja-JP" sz="3200" dirty="0"/>
                        <a:t>-</a:t>
                      </a:r>
                      <a:endParaRPr kumimoji="1" lang="ja-JP" altLang="en-US" sz="3200" dirty="0"/>
                    </a:p>
                  </a:txBody>
                  <a:tcPr anchor="ctr"/>
                </a:tc>
                <a:extLst>
                  <a:ext uri="{0D108BD9-81ED-4DB2-BD59-A6C34878D82A}">
                    <a16:rowId xmlns:a16="http://schemas.microsoft.com/office/drawing/2014/main" val="1471682777"/>
                  </a:ext>
                </a:extLst>
              </a:tr>
              <a:tr h="655782">
                <a:tc>
                  <a:txBody>
                    <a:bodyPr/>
                    <a:lstStyle/>
                    <a:p>
                      <a:pPr algn="ctr"/>
                      <a:r>
                        <a:rPr kumimoji="1" lang="ja-JP" altLang="en-US" sz="3200" dirty="0"/>
                        <a:t>✓</a:t>
                      </a:r>
                    </a:p>
                  </a:txBody>
                  <a:tcPr anchor="ctr"/>
                </a:tc>
                <a:tc>
                  <a:txBody>
                    <a:bodyPr/>
                    <a:lstStyle/>
                    <a:p>
                      <a:pPr algn="ctr"/>
                      <a:r>
                        <a:rPr kumimoji="1" lang="ja-JP" altLang="en-US" sz="3200" dirty="0"/>
                        <a:t>✓</a:t>
                      </a:r>
                    </a:p>
                  </a:txBody>
                  <a:tcPr anchor="ctr"/>
                </a:tc>
                <a:tc>
                  <a:txBody>
                    <a:bodyPr/>
                    <a:lstStyle/>
                    <a:p>
                      <a:pPr algn="ctr"/>
                      <a:r>
                        <a:rPr kumimoji="1" lang="en-US" altLang="ja-JP" sz="3200" dirty="0"/>
                        <a:t>-</a:t>
                      </a:r>
                      <a:endParaRPr kumimoji="1" lang="ja-JP" altLang="en-US" sz="3200" dirty="0"/>
                    </a:p>
                  </a:txBody>
                  <a:tcPr anchor="ctr"/>
                </a:tc>
                <a:extLst>
                  <a:ext uri="{0D108BD9-81ED-4DB2-BD59-A6C34878D82A}">
                    <a16:rowId xmlns:a16="http://schemas.microsoft.com/office/drawing/2014/main" val="3028743526"/>
                  </a:ext>
                </a:extLst>
              </a:tr>
              <a:tr h="343105">
                <a:tc>
                  <a:txBody>
                    <a:bodyPr/>
                    <a:lstStyle/>
                    <a:p>
                      <a:pPr algn="ctr"/>
                      <a:r>
                        <a:rPr kumimoji="1" lang="ja-JP" altLang="en-US" sz="3200" dirty="0"/>
                        <a:t>✓</a:t>
                      </a:r>
                    </a:p>
                  </a:txBody>
                  <a:tcPr anchor="ctr"/>
                </a:tc>
                <a:tc>
                  <a:txBody>
                    <a:bodyPr/>
                    <a:lstStyle/>
                    <a:p>
                      <a:pPr algn="ctr"/>
                      <a:r>
                        <a:rPr kumimoji="1" lang="ja-JP" altLang="en-US" sz="3200" dirty="0"/>
                        <a:t>✓</a:t>
                      </a:r>
                    </a:p>
                  </a:txBody>
                  <a:tcPr anchor="ctr"/>
                </a:tc>
                <a:tc>
                  <a:txBody>
                    <a:bodyPr/>
                    <a:lstStyle/>
                    <a:p>
                      <a:pPr algn="ctr"/>
                      <a:r>
                        <a:rPr kumimoji="1" lang="en-US" altLang="ja-JP" sz="3200" dirty="0"/>
                        <a:t>-</a:t>
                      </a:r>
                      <a:endParaRPr kumimoji="1" lang="ja-JP" altLang="en-US" sz="3200" dirty="0"/>
                    </a:p>
                  </a:txBody>
                  <a:tcPr anchor="ctr"/>
                </a:tc>
                <a:extLst>
                  <a:ext uri="{0D108BD9-81ED-4DB2-BD59-A6C34878D82A}">
                    <a16:rowId xmlns:a16="http://schemas.microsoft.com/office/drawing/2014/main" val="1870346221"/>
                  </a:ext>
                </a:extLst>
              </a:tr>
              <a:tr h="666669">
                <a:tc>
                  <a:txBody>
                    <a:bodyPr/>
                    <a:lstStyle/>
                    <a:p>
                      <a:pPr algn="ctr"/>
                      <a:r>
                        <a:rPr kumimoji="1" lang="ja-JP" altLang="en-US" sz="3200" dirty="0"/>
                        <a:t>✓</a:t>
                      </a:r>
                    </a:p>
                  </a:txBody>
                  <a:tcPr anchor="ctr"/>
                </a:tc>
                <a:tc>
                  <a:txBody>
                    <a:bodyPr/>
                    <a:lstStyle/>
                    <a:p>
                      <a:pPr algn="ctr"/>
                      <a:r>
                        <a:rPr kumimoji="1" lang="ja-JP" altLang="en-US" sz="3200" dirty="0"/>
                        <a:t>✓</a:t>
                      </a:r>
                    </a:p>
                  </a:txBody>
                  <a:tcPr anchor="ctr"/>
                </a:tc>
                <a:tc>
                  <a:txBody>
                    <a:bodyPr/>
                    <a:lstStyle/>
                    <a:p>
                      <a:pPr algn="ctr"/>
                      <a:r>
                        <a:rPr kumimoji="1" lang="en-US" altLang="ja-JP" sz="3200" dirty="0"/>
                        <a:t>-</a:t>
                      </a:r>
                      <a:endParaRPr kumimoji="1" lang="ja-JP" altLang="en-US" sz="3200" dirty="0"/>
                    </a:p>
                  </a:txBody>
                  <a:tcPr anchor="ctr"/>
                </a:tc>
                <a:extLst>
                  <a:ext uri="{0D108BD9-81ED-4DB2-BD59-A6C34878D82A}">
                    <a16:rowId xmlns:a16="http://schemas.microsoft.com/office/drawing/2014/main" val="2855639535"/>
                  </a:ext>
                </a:extLst>
              </a:tr>
            </a:tbl>
          </a:graphicData>
        </a:graphic>
      </p:graphicFrame>
      <p:sp>
        <p:nvSpPr>
          <p:cNvPr id="10" name="テキスト ボックス 9">
            <a:extLst>
              <a:ext uri="{FF2B5EF4-FFF2-40B4-BE49-F238E27FC236}">
                <a16:creationId xmlns:a16="http://schemas.microsoft.com/office/drawing/2014/main" id="{1B2B5A99-1298-40FD-970A-2C7F400FADF8}"/>
              </a:ext>
            </a:extLst>
          </p:cNvPr>
          <p:cNvSpPr txBox="1"/>
          <p:nvPr/>
        </p:nvSpPr>
        <p:spPr>
          <a:xfrm>
            <a:off x="531091" y="5694529"/>
            <a:ext cx="11129818" cy="1200329"/>
          </a:xfrm>
          <a:prstGeom prst="rect">
            <a:avLst/>
          </a:prstGeom>
          <a:noFill/>
        </p:spPr>
        <p:txBody>
          <a:bodyPr wrap="square">
            <a:spAutoFit/>
          </a:bodyPr>
          <a:lstStyle/>
          <a:p>
            <a:r>
              <a:rPr lang="ja-JP" altLang="en-US" dirty="0"/>
              <a:t>* </a:t>
            </a:r>
            <a:r>
              <a:rPr lang="en-US" altLang="ja-JP" dirty="0"/>
              <a:t>: Pass/fail criteria is beyond the scope of SG1, though it is closely related to what scenario will be required. </a:t>
            </a:r>
          </a:p>
          <a:p>
            <a:pPr marL="360363" indent="-360363"/>
            <a:r>
              <a:rPr lang="en-US" altLang="ja-JP" dirty="0"/>
              <a:t>** : There will be a wide variety of ODD, and scenario catalogue is not necessarily required to cover all ODD. But safety requirement for ADS about ODD detection should be taken into accounted to establish scenario catalogue.</a:t>
            </a:r>
            <a:endParaRPr lang="ja-JP" altLang="en-US" dirty="0"/>
          </a:p>
        </p:txBody>
      </p:sp>
      <p:sp>
        <p:nvSpPr>
          <p:cNvPr id="11" name="テキスト ボックス 10">
            <a:extLst>
              <a:ext uri="{FF2B5EF4-FFF2-40B4-BE49-F238E27FC236}">
                <a16:creationId xmlns:a16="http://schemas.microsoft.com/office/drawing/2014/main" id="{9C0301E7-6CA2-45DA-943E-1E712E0273E9}"/>
              </a:ext>
            </a:extLst>
          </p:cNvPr>
          <p:cNvSpPr txBox="1"/>
          <p:nvPr/>
        </p:nvSpPr>
        <p:spPr>
          <a:xfrm>
            <a:off x="378691" y="1221990"/>
            <a:ext cx="4368800" cy="369332"/>
          </a:xfrm>
          <a:prstGeom prst="rect">
            <a:avLst/>
          </a:prstGeom>
          <a:noFill/>
        </p:spPr>
        <p:txBody>
          <a:bodyPr wrap="square">
            <a:spAutoFit/>
          </a:bodyPr>
          <a:lstStyle/>
          <a:p>
            <a:r>
              <a:rPr lang="en-US" altLang="ja-JP" dirty="0"/>
              <a:t>Safety topics</a:t>
            </a:r>
            <a:endParaRPr lang="ja-JP" altLang="en-US" dirty="0"/>
          </a:p>
        </p:txBody>
      </p:sp>
      <p:sp>
        <p:nvSpPr>
          <p:cNvPr id="12" name="テキスト ボックス 11">
            <a:extLst>
              <a:ext uri="{FF2B5EF4-FFF2-40B4-BE49-F238E27FC236}">
                <a16:creationId xmlns:a16="http://schemas.microsoft.com/office/drawing/2014/main" id="{E5A8797A-0F05-4165-927E-B8E3E303AA21}"/>
              </a:ext>
            </a:extLst>
          </p:cNvPr>
          <p:cNvSpPr txBox="1"/>
          <p:nvPr/>
        </p:nvSpPr>
        <p:spPr>
          <a:xfrm>
            <a:off x="5260111" y="878605"/>
            <a:ext cx="4368800" cy="369332"/>
          </a:xfrm>
          <a:prstGeom prst="rect">
            <a:avLst/>
          </a:prstGeom>
          <a:noFill/>
        </p:spPr>
        <p:txBody>
          <a:bodyPr wrap="square">
            <a:spAutoFit/>
          </a:bodyPr>
          <a:lstStyle/>
          <a:p>
            <a:r>
              <a:rPr lang="en-US" altLang="ja-JP" dirty="0"/>
              <a:t>Related SG1 outstanding issues</a:t>
            </a:r>
            <a:endParaRPr lang="ja-JP" altLang="en-US" dirty="0"/>
          </a:p>
        </p:txBody>
      </p:sp>
    </p:spTree>
    <p:extLst>
      <p:ext uri="{BB962C8B-B14F-4D97-AF65-F5344CB8AC3E}">
        <p14:creationId xmlns:p14="http://schemas.microsoft.com/office/powerpoint/2010/main" val="1367436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9480376" cy="476250"/>
          </a:xfrm>
        </p:spPr>
        <p:txBody>
          <a:bodyPr/>
          <a:lstStyle/>
          <a:p>
            <a:pPr eaLnBrk="1" hangingPunct="1"/>
            <a:r>
              <a:rPr lang="en-US" altLang="ja-JP" sz="2400" dirty="0"/>
              <a:t>5. Next Meeting</a:t>
            </a:r>
            <a:endParaRPr lang="ja-JP" altLang="en-US" sz="2400" dirty="0"/>
          </a:p>
        </p:txBody>
      </p:sp>
      <p:sp>
        <p:nvSpPr>
          <p:cNvPr id="9" name="スライド番号プレースホルダー 8"/>
          <p:cNvSpPr>
            <a:spLocks noGrp="1"/>
          </p:cNvSpPr>
          <p:nvPr>
            <p:ph type="sldNum" sz="quarter" idx="12"/>
          </p:nvPr>
        </p:nvSpPr>
        <p:spPr/>
        <p:txBody>
          <a:bodyPr/>
          <a:lstStyle/>
          <a:p>
            <a:pPr fontAlgn="base">
              <a:spcBef>
                <a:spcPct val="0"/>
              </a:spcBef>
              <a:spcAft>
                <a:spcPct val="0"/>
              </a:spcAft>
              <a:defRPr/>
            </a:pPr>
            <a:fld id="{651FC12D-27C1-4F31-90C9-A93D49E44687}" type="slidenum">
              <a:rPr lang="en-US" altLang="ja-JP">
                <a:solidFill>
                  <a:srgbClr val="000000"/>
                </a:solidFill>
                <a:latin typeface="Arial" charset="0"/>
              </a:rPr>
              <a:pPr fontAlgn="base">
                <a:spcBef>
                  <a:spcPct val="0"/>
                </a:spcBef>
                <a:spcAft>
                  <a:spcPct val="0"/>
                </a:spcAft>
                <a:defRPr/>
              </a:pPr>
              <a:t>11</a:t>
            </a:fld>
            <a:endParaRPr lang="en-US" altLang="ja-JP">
              <a:solidFill>
                <a:srgbClr val="000000"/>
              </a:solidFill>
              <a:latin typeface="Arial" charset="0"/>
            </a:endParaRPr>
          </a:p>
        </p:txBody>
      </p:sp>
      <p:sp>
        <p:nvSpPr>
          <p:cNvPr id="18" name="テキスト ボックス 17"/>
          <p:cNvSpPr txBox="1"/>
          <p:nvPr/>
        </p:nvSpPr>
        <p:spPr>
          <a:xfrm>
            <a:off x="452582" y="792180"/>
            <a:ext cx="11363172" cy="5816977"/>
          </a:xfrm>
          <a:prstGeom prst="rect">
            <a:avLst/>
          </a:prstGeom>
          <a:noFill/>
        </p:spPr>
        <p:txBody>
          <a:bodyPr wrap="square" rtlCol="0">
            <a:spAutoFit/>
          </a:bodyPr>
          <a:lstStyle/>
          <a:p>
            <a:pPr fontAlgn="base">
              <a:spcBef>
                <a:spcPct val="0"/>
              </a:spcBef>
              <a:spcAft>
                <a:spcPct val="0"/>
              </a:spcAft>
            </a:pPr>
            <a:r>
              <a:rPr lang="en-US" altLang="ja-JP" sz="2200" dirty="0">
                <a:solidFill>
                  <a:srgbClr val="000000"/>
                </a:solidFill>
                <a:latin typeface="Arial" charset="0"/>
                <a:ea typeface="ＭＳ Ｐゴシック" charset="-128"/>
              </a:rPr>
              <a:t>[Meeting date]</a:t>
            </a:r>
          </a:p>
          <a:p>
            <a:pPr fontAlgn="base">
              <a:spcBef>
                <a:spcPct val="0"/>
              </a:spcBef>
              <a:spcAft>
                <a:spcPct val="0"/>
              </a:spcAft>
            </a:pPr>
            <a:r>
              <a:rPr lang="en-US" altLang="ja-JP" sz="2200" dirty="0">
                <a:solidFill>
                  <a:srgbClr val="000000"/>
                </a:solidFill>
                <a:latin typeface="Arial" charset="0"/>
                <a:ea typeface="ＭＳ Ｐゴシック" charset="-128"/>
              </a:rPr>
              <a:t>2nd September 12:30-14:30 (CEST)</a:t>
            </a:r>
          </a:p>
          <a:p>
            <a:pPr fontAlgn="base">
              <a:spcBef>
                <a:spcPct val="0"/>
              </a:spcBef>
              <a:spcAft>
                <a:spcPct val="0"/>
              </a:spcAft>
            </a:pPr>
            <a:r>
              <a:rPr lang="en-US" altLang="ja-JP" sz="2200" dirty="0">
                <a:solidFill>
                  <a:srgbClr val="000000"/>
                </a:solidFill>
                <a:latin typeface="Arial" charset="0"/>
                <a:ea typeface="ＭＳ Ｐゴシック" charset="-128"/>
              </a:rPr>
              <a:t>(if today’s goals are achieved, next session could be postponed to October? It depends on if other issues (abstract scenario, template, and database) can be discussed in Sep. 2</a:t>
            </a:r>
            <a:r>
              <a:rPr lang="en-US" altLang="ja-JP" sz="2200" baseline="30000" dirty="0">
                <a:solidFill>
                  <a:srgbClr val="000000"/>
                </a:solidFill>
                <a:latin typeface="Arial" charset="0"/>
                <a:ea typeface="ＭＳ Ｐゴシック" charset="-128"/>
              </a:rPr>
              <a:t>nd</a:t>
            </a:r>
            <a:r>
              <a:rPr lang="en-US" altLang="ja-JP" sz="2200" dirty="0">
                <a:solidFill>
                  <a:srgbClr val="000000"/>
                </a:solidFill>
                <a:latin typeface="Arial" charset="0"/>
                <a:ea typeface="ＭＳ Ｐゴシック" charset="-128"/>
              </a:rPr>
              <a:t>.)</a:t>
            </a:r>
          </a:p>
          <a:p>
            <a:pPr fontAlgn="base">
              <a:spcBef>
                <a:spcPts val="1200"/>
              </a:spcBef>
              <a:spcAft>
                <a:spcPct val="0"/>
              </a:spcAft>
            </a:pPr>
            <a:r>
              <a:rPr lang="en-US" altLang="ja-JP" sz="2200" dirty="0">
                <a:solidFill>
                  <a:srgbClr val="000000"/>
                </a:solidFill>
                <a:latin typeface="Arial" charset="0"/>
                <a:ea typeface="ＭＳ Ｐゴシック" charset="-128"/>
              </a:rPr>
              <a:t>[Provisional agenda]</a:t>
            </a:r>
          </a:p>
          <a:p>
            <a:pPr marL="457200" indent="-457200" fontAlgn="base">
              <a:spcBef>
                <a:spcPct val="0"/>
              </a:spcBef>
              <a:spcAft>
                <a:spcPct val="0"/>
              </a:spcAft>
              <a:buFontTx/>
              <a:buAutoNum type="arabicPeriod"/>
            </a:pPr>
            <a:r>
              <a:rPr lang="en-US" altLang="ja-JP" sz="2200" dirty="0">
                <a:solidFill>
                  <a:srgbClr val="000000"/>
                </a:solidFill>
                <a:latin typeface="Arial" charset="0"/>
                <a:ea typeface="ＭＳ Ｐゴシック" charset="-128"/>
              </a:rPr>
              <a:t>Introduction</a:t>
            </a:r>
          </a:p>
          <a:p>
            <a:pPr marL="457200" indent="-457200" fontAlgn="base">
              <a:spcBef>
                <a:spcPct val="0"/>
              </a:spcBef>
              <a:spcAft>
                <a:spcPct val="0"/>
              </a:spcAft>
              <a:buFontTx/>
              <a:buAutoNum type="arabicPeriod"/>
            </a:pPr>
            <a:r>
              <a:rPr lang="en-US" altLang="ja-JP" sz="2200" dirty="0">
                <a:solidFill>
                  <a:srgbClr val="000000"/>
                </a:solidFill>
                <a:latin typeface="Arial" charset="0"/>
                <a:ea typeface="ＭＳ Ｐゴシック" charset="-128"/>
              </a:rPr>
              <a:t>Continued discussion from this meeting</a:t>
            </a:r>
          </a:p>
          <a:p>
            <a:pPr marL="914400" lvl="1" indent="-457200" fontAlgn="base">
              <a:spcBef>
                <a:spcPct val="0"/>
              </a:spcBef>
              <a:spcAft>
                <a:spcPct val="0"/>
              </a:spcAft>
              <a:buFont typeface="Wingdings" panose="05000000000000000000" pitchFamily="2" charset="2"/>
              <a:buChar char="ü"/>
            </a:pPr>
            <a:r>
              <a:rPr lang="en-US" altLang="ja-JP" sz="2200" dirty="0">
                <a:solidFill>
                  <a:srgbClr val="000000"/>
                </a:solidFill>
                <a:latin typeface="Arial" charset="0"/>
                <a:ea typeface="ＭＳ Ｐゴシック" charset="-128"/>
              </a:rPr>
              <a:t>Finalize the draft amendment to Ch.5 and Annex 2</a:t>
            </a:r>
          </a:p>
          <a:p>
            <a:pPr marL="457200" indent="-457200" fontAlgn="base">
              <a:spcBef>
                <a:spcPct val="0"/>
              </a:spcBef>
              <a:spcAft>
                <a:spcPct val="0"/>
              </a:spcAft>
              <a:buFontTx/>
              <a:buAutoNum type="arabicPeriod"/>
            </a:pPr>
            <a:r>
              <a:rPr lang="en-US" altLang="ja-JP" sz="2200" dirty="0">
                <a:solidFill>
                  <a:srgbClr val="000000"/>
                </a:solidFill>
                <a:latin typeface="Arial" charset="0"/>
                <a:ea typeface="ＭＳ Ｐゴシック" charset="-128"/>
              </a:rPr>
              <a:t>Any other business</a:t>
            </a:r>
          </a:p>
          <a:p>
            <a:pPr marL="914400" lvl="1" indent="-457200" fontAlgn="base">
              <a:spcBef>
                <a:spcPct val="0"/>
              </a:spcBef>
              <a:spcAft>
                <a:spcPct val="0"/>
              </a:spcAft>
              <a:buFont typeface="Wingdings" panose="05000000000000000000" pitchFamily="2" charset="2"/>
              <a:buChar char="ü"/>
            </a:pPr>
            <a:r>
              <a:rPr lang="en-US" altLang="ja-JP" sz="2200" dirty="0">
                <a:solidFill>
                  <a:srgbClr val="000000"/>
                </a:solidFill>
                <a:latin typeface="Arial" charset="0"/>
                <a:ea typeface="ＭＳ Ｐゴシック" charset="-128"/>
              </a:rPr>
              <a:t>Discussion of “abstract scenario” (if possible and if time allows)</a:t>
            </a:r>
          </a:p>
          <a:p>
            <a:pPr marL="914400" lvl="1" indent="-457200" fontAlgn="base">
              <a:spcBef>
                <a:spcPct val="0"/>
              </a:spcBef>
              <a:spcAft>
                <a:spcPct val="0"/>
              </a:spcAft>
              <a:buFont typeface="Wingdings" panose="05000000000000000000" pitchFamily="2" charset="2"/>
              <a:buChar char="ü"/>
            </a:pPr>
            <a:r>
              <a:rPr lang="en-US" altLang="ja-JP" sz="2200" dirty="0">
                <a:solidFill>
                  <a:srgbClr val="000000"/>
                </a:solidFill>
                <a:latin typeface="Arial" charset="0"/>
                <a:ea typeface="ＭＳ Ｐゴシック" charset="-128"/>
              </a:rPr>
              <a:t>Discussion of Template (if possible and time allows)</a:t>
            </a:r>
          </a:p>
          <a:p>
            <a:pPr marL="914400" lvl="1" indent="-457200" fontAlgn="base">
              <a:spcBef>
                <a:spcPct val="0"/>
              </a:spcBef>
              <a:spcAft>
                <a:spcPct val="0"/>
              </a:spcAft>
              <a:buFont typeface="Wingdings" panose="05000000000000000000" pitchFamily="2" charset="2"/>
              <a:buChar char="ü"/>
            </a:pPr>
            <a:r>
              <a:rPr lang="en-US" altLang="ja-JP" sz="2200" dirty="0">
                <a:solidFill>
                  <a:srgbClr val="000000"/>
                </a:solidFill>
                <a:latin typeface="Arial" charset="0"/>
                <a:ea typeface="ＭＳ Ｐゴシック" charset="-128"/>
              </a:rPr>
              <a:t>Introduction of the Safety Pool Scenario Database (if time allows)</a:t>
            </a:r>
          </a:p>
          <a:p>
            <a:pPr marL="457200" indent="-457200" fontAlgn="base">
              <a:spcBef>
                <a:spcPct val="0"/>
              </a:spcBef>
              <a:spcAft>
                <a:spcPct val="0"/>
              </a:spcAft>
              <a:buFontTx/>
              <a:buAutoNum type="arabicPeriod"/>
            </a:pPr>
            <a:r>
              <a:rPr lang="en-US" altLang="ja-JP" sz="2200" dirty="0">
                <a:solidFill>
                  <a:srgbClr val="000000"/>
                </a:solidFill>
                <a:latin typeface="Arial" charset="0"/>
                <a:ea typeface="ＭＳ Ｐゴシック" charset="-128"/>
              </a:rPr>
              <a:t>Next meeting</a:t>
            </a:r>
          </a:p>
          <a:p>
            <a:pPr fontAlgn="base">
              <a:spcBef>
                <a:spcPts val="1200"/>
              </a:spcBef>
              <a:spcAft>
                <a:spcPct val="0"/>
              </a:spcAft>
            </a:pPr>
            <a:r>
              <a:rPr lang="en-US" altLang="ja-JP" sz="2200" dirty="0">
                <a:solidFill>
                  <a:srgbClr val="000000"/>
                </a:solidFill>
                <a:latin typeface="Arial" charset="0"/>
                <a:ea typeface="ＭＳ Ｐゴシック" charset="-128"/>
              </a:rPr>
              <a:t>[Request to SG1 members]</a:t>
            </a:r>
          </a:p>
          <a:p>
            <a:pPr marL="285750" indent="-285750" fontAlgn="base">
              <a:spcBef>
                <a:spcPct val="0"/>
              </a:spcBef>
              <a:spcAft>
                <a:spcPct val="0"/>
              </a:spcAft>
              <a:buFont typeface="Arial" panose="020B0604020202020204" pitchFamily="34" charset="0"/>
              <a:buChar char="•"/>
            </a:pPr>
            <a:r>
              <a:rPr lang="en-US" altLang="ja-JP" sz="2200" dirty="0">
                <a:solidFill>
                  <a:srgbClr val="000000"/>
                </a:solidFill>
                <a:latin typeface="Arial" charset="0"/>
                <a:ea typeface="ＭＳ Ｐゴシック" charset="-128"/>
              </a:rPr>
              <a:t>If some of today’s goals are NOT achieved, SG1 members are requested to </a:t>
            </a:r>
            <a:r>
              <a:rPr lang="en-US" altLang="ja-JP" sz="2200" b="1" u="heavy" dirty="0">
                <a:solidFill>
                  <a:srgbClr val="000000"/>
                </a:solidFill>
                <a:latin typeface="Arial" charset="0"/>
                <a:ea typeface="ＭＳ Ｐゴシック" charset="-128"/>
              </a:rPr>
              <a:t>submit any comments</a:t>
            </a:r>
            <a:r>
              <a:rPr lang="en-US" altLang="ja-JP" sz="2200" dirty="0">
                <a:solidFill>
                  <a:srgbClr val="000000"/>
                </a:solidFill>
                <a:latin typeface="Arial" charset="0"/>
                <a:ea typeface="ＭＳ Ｐゴシック" charset="-128"/>
              </a:rPr>
              <a:t> to VMAD-SG1-17-03, 04.</a:t>
            </a:r>
          </a:p>
        </p:txBody>
      </p:sp>
    </p:spTree>
    <p:extLst>
      <p:ext uri="{BB962C8B-B14F-4D97-AF65-F5344CB8AC3E}">
        <p14:creationId xmlns:p14="http://schemas.microsoft.com/office/powerpoint/2010/main" val="1394279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8E31025-194E-4BD2-9397-03A49040E135}"/>
              </a:ext>
            </a:extLst>
          </p:cNvPr>
          <p:cNvSpPr>
            <a:spLocks noGrp="1"/>
          </p:cNvSpPr>
          <p:nvPr>
            <p:ph idx="1"/>
          </p:nvPr>
        </p:nvSpPr>
        <p:spPr>
          <a:xfrm>
            <a:off x="4528969" y="2815816"/>
            <a:ext cx="3134061" cy="1390425"/>
          </a:xfrm>
        </p:spPr>
        <p:txBody>
          <a:bodyPr/>
          <a:lstStyle/>
          <a:p>
            <a:pPr marL="0" indent="0">
              <a:buNone/>
            </a:pPr>
            <a:r>
              <a:rPr kumimoji="1" lang="en-US" altLang="ja-JP" sz="4000" dirty="0"/>
              <a:t>Appendix</a:t>
            </a:r>
            <a:endParaRPr kumimoji="1" lang="ja-JP" altLang="en-US" sz="4000" dirty="0"/>
          </a:p>
        </p:txBody>
      </p:sp>
      <p:sp>
        <p:nvSpPr>
          <p:cNvPr id="4" name="スライド番号プレースホルダー 3">
            <a:extLst>
              <a:ext uri="{FF2B5EF4-FFF2-40B4-BE49-F238E27FC236}">
                <a16:creationId xmlns:a16="http://schemas.microsoft.com/office/drawing/2014/main" id="{2A769FB6-AB7B-4DC1-B4C7-CED8CB2FE185}"/>
              </a:ext>
            </a:extLst>
          </p:cNvPr>
          <p:cNvSpPr>
            <a:spLocks noGrp="1"/>
          </p:cNvSpPr>
          <p:nvPr>
            <p:ph type="sldNum" sz="quarter" idx="12"/>
          </p:nvPr>
        </p:nvSpPr>
        <p:spPr/>
        <p:txBody>
          <a:bodyPr/>
          <a:lstStyle/>
          <a:p>
            <a:pPr>
              <a:defRPr/>
            </a:pPr>
            <a:fld id="{651FC12D-27C1-4F31-90C9-A93D49E44687}" type="slidenum">
              <a:rPr lang="en-US" altLang="ja-JP" smtClean="0"/>
              <a:pPr>
                <a:defRPr/>
              </a:pPr>
              <a:t>12</a:t>
            </a:fld>
            <a:endParaRPr lang="en-US" altLang="ja-JP"/>
          </a:p>
        </p:txBody>
      </p:sp>
    </p:spTree>
    <p:extLst>
      <p:ext uri="{BB962C8B-B14F-4D97-AF65-F5344CB8AC3E}">
        <p14:creationId xmlns:p14="http://schemas.microsoft.com/office/powerpoint/2010/main" val="2649843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円/楕円 3"/>
          <p:cNvSpPr/>
          <p:nvPr/>
        </p:nvSpPr>
        <p:spPr>
          <a:xfrm>
            <a:off x="186373" y="514882"/>
            <a:ext cx="9029803" cy="4111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40" name="タイトル 1"/>
          <p:cNvSpPr txBox="1">
            <a:spLocks/>
          </p:cNvSpPr>
          <p:nvPr/>
        </p:nvSpPr>
        <p:spPr>
          <a:xfrm>
            <a:off x="76702" y="46812"/>
            <a:ext cx="10201302" cy="401525"/>
          </a:xfrm>
          <a:prstGeom prst="rect">
            <a:avLst/>
          </a:prstGeom>
        </p:spPr>
        <p:txBody>
          <a:bodyPr vert="horz" lIns="91440" tIns="45720" rIns="91440" bIns="45720" rtlCol="0" anchor="ctr">
            <a:noAutofit/>
          </a:bodyPr>
          <a:lstStyle>
            <a:defPPr>
              <a:defRPr lang="ja-JP"/>
            </a:defPPr>
            <a:lvl1pPr>
              <a:buNone/>
              <a:defRPr sz="2800">
                <a:solidFill>
                  <a:prstClr val="black"/>
                </a:solidFill>
                <a:effectLst>
                  <a:outerShdw blurRad="38100" dist="38100" dir="2700000" algn="tl">
                    <a:srgbClr val="000000">
                      <a:alpha val="43137"/>
                    </a:srgbClr>
                  </a:outerShdw>
                </a:effectLst>
                <a:latin typeface="游ゴシック" panose="020B0400000000000000" pitchFamily="50" charset="-128"/>
                <a:ea typeface="游ゴシック" panose="020B0400000000000000" pitchFamily="50" charset="-128"/>
                <a:cs typeface="Meiryo UI" panose="020B0604030504040204" pitchFamily="50" charset="-128"/>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B0400000000000000" pitchFamily="50" charset="-128"/>
                <a:ea typeface="游ゴシック" panose="020B0400000000000000" pitchFamily="50" charset="-128"/>
              </a:rPr>
              <a:t>List of logical scenario</a:t>
            </a:r>
            <a:r>
              <a:rPr kumimoji="1" lang="en-US" altLang="ja-JP" sz="2800" b="0" i="0" u="none" strike="noStrike" kern="1200" cap="none" spc="0" normalizeH="0" noProof="0" dirty="0">
                <a:ln>
                  <a:noFill/>
                </a:ln>
                <a:solidFill>
                  <a:prstClr val="black"/>
                </a:solidFill>
                <a:effectLst>
                  <a:outerShdw blurRad="38100" dist="38100" dir="2700000" algn="tl">
                    <a:srgbClr val="000000">
                      <a:alpha val="43137"/>
                    </a:srgbClr>
                  </a:outerShdw>
                </a:effectLst>
                <a:uLnTx/>
                <a:uFillTx/>
                <a:latin typeface="游ゴシック" panose="020B0400000000000000" pitchFamily="50" charset="-128"/>
                <a:ea typeface="游ゴシック" panose="020B0400000000000000" pitchFamily="50" charset="-128"/>
              </a:rPr>
              <a:t> to be accessed(main road case)</a:t>
            </a:r>
            <a:endParaRPr kumimoji="1" lang="en-US" altLang="ja-JP" sz="2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B0400000000000000" pitchFamily="50" charset="-128"/>
              <a:ea typeface="游ゴシック" panose="020B0400000000000000" pitchFamily="50" charset="-128"/>
            </a:endParaRPr>
          </a:p>
        </p:txBody>
      </p:sp>
      <p:sp>
        <p:nvSpPr>
          <p:cNvPr id="304" name="スライド番号プレースホルダー 3"/>
          <p:cNvSpPr>
            <a:spLocks noGrp="1"/>
          </p:cNvSpPr>
          <p:nvPr>
            <p:ph type="sldNum" sz="quarter" idx="12"/>
          </p:nvPr>
        </p:nvSpPr>
        <p:spPr>
          <a:xfrm>
            <a:off x="9364362" y="36766"/>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rPr>
              <a:t>Page</a:t>
            </a:r>
            <a:fld id="{E5527275-BA55-4B95-BEF0-4EBCEB811470}"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306" name="正方形/長方形 305"/>
          <p:cNvSpPr/>
          <p:nvPr/>
        </p:nvSpPr>
        <p:spPr>
          <a:xfrm>
            <a:off x="186374" y="605117"/>
            <a:ext cx="11751930" cy="700855"/>
          </a:xfrm>
          <a:prstGeom prst="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n-US" altLang="ja-JP" dirty="0">
                <a:solidFill>
                  <a:schemeClr val="tx1"/>
                </a:solidFill>
              </a:rPr>
              <a:t>We can select some logical scenarios to be accessed for the case of main road.</a:t>
            </a:r>
          </a:p>
          <a:p>
            <a:pPr marL="285750" indent="-285750">
              <a:buFontTx/>
              <a:buChar char="-"/>
            </a:pPr>
            <a:r>
              <a:rPr kumimoji="1" lang="en-US" altLang="ja-JP" dirty="0">
                <a:solidFill>
                  <a:schemeClr val="tx1"/>
                </a:solidFill>
              </a:rPr>
              <a:t>In addition to main road case, other case such as merged road and branch road case should be considered</a:t>
            </a:r>
            <a:endParaRPr kumimoji="1" lang="ja-JP" altLang="en-US" dirty="0">
              <a:solidFill>
                <a:schemeClr val="tx1"/>
              </a:solidFill>
            </a:endParaRPr>
          </a:p>
        </p:txBody>
      </p:sp>
      <p:sp>
        <p:nvSpPr>
          <p:cNvPr id="602" name="正方形/長方形 601"/>
          <p:cNvSpPr/>
          <p:nvPr/>
        </p:nvSpPr>
        <p:spPr>
          <a:xfrm>
            <a:off x="1893503" y="2027831"/>
            <a:ext cx="10193217" cy="22744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603" name="図 602"/>
          <p:cNvPicPr>
            <a:picLocks noChangeAspect="1"/>
          </p:cNvPicPr>
          <p:nvPr/>
        </p:nvPicPr>
        <p:blipFill>
          <a:blip r:embed="rId2"/>
          <a:stretch>
            <a:fillRect/>
          </a:stretch>
        </p:blipFill>
        <p:spPr>
          <a:xfrm>
            <a:off x="414656" y="5972539"/>
            <a:ext cx="1152244" cy="603556"/>
          </a:xfrm>
          <a:prstGeom prst="rect">
            <a:avLst/>
          </a:prstGeom>
        </p:spPr>
      </p:pic>
      <p:pic>
        <p:nvPicPr>
          <p:cNvPr id="604" name="図 603"/>
          <p:cNvPicPr>
            <a:picLocks noChangeAspect="1"/>
          </p:cNvPicPr>
          <p:nvPr/>
        </p:nvPicPr>
        <p:blipFill>
          <a:blip r:embed="rId3"/>
          <a:stretch>
            <a:fillRect/>
          </a:stretch>
        </p:blipFill>
        <p:spPr>
          <a:xfrm>
            <a:off x="405511" y="4901874"/>
            <a:ext cx="1170533" cy="640135"/>
          </a:xfrm>
          <a:prstGeom prst="rect">
            <a:avLst/>
          </a:prstGeom>
        </p:spPr>
      </p:pic>
      <p:pic>
        <p:nvPicPr>
          <p:cNvPr id="605" name="図 604"/>
          <p:cNvPicPr>
            <a:picLocks noChangeAspect="1"/>
          </p:cNvPicPr>
          <p:nvPr/>
        </p:nvPicPr>
        <p:blipFill>
          <a:blip r:embed="rId4"/>
          <a:stretch>
            <a:fillRect/>
          </a:stretch>
        </p:blipFill>
        <p:spPr>
          <a:xfrm>
            <a:off x="414656" y="3748587"/>
            <a:ext cx="1194920" cy="585267"/>
          </a:xfrm>
          <a:prstGeom prst="rect">
            <a:avLst/>
          </a:prstGeom>
        </p:spPr>
      </p:pic>
      <p:pic>
        <p:nvPicPr>
          <p:cNvPr id="606" name="図 605"/>
          <p:cNvPicPr>
            <a:picLocks noChangeAspect="1"/>
          </p:cNvPicPr>
          <p:nvPr/>
        </p:nvPicPr>
        <p:blipFill>
          <a:blip r:embed="rId5"/>
          <a:stretch>
            <a:fillRect/>
          </a:stretch>
        </p:blipFill>
        <p:spPr>
          <a:xfrm>
            <a:off x="414656" y="2682544"/>
            <a:ext cx="1194920" cy="658425"/>
          </a:xfrm>
          <a:prstGeom prst="rect">
            <a:avLst/>
          </a:prstGeom>
        </p:spPr>
      </p:pic>
      <p:pic>
        <p:nvPicPr>
          <p:cNvPr id="607" name="図 606">
            <a:extLst>
              <a:ext uri="{FF2B5EF4-FFF2-40B4-BE49-F238E27FC236}">
                <a16:creationId xmlns:a16="http://schemas.microsoft.com/office/drawing/2014/main" id="{A2CECD6B-C4F2-4D0E-A476-FF4A1F3FF547}"/>
              </a:ext>
            </a:extLst>
          </p:cNvPr>
          <p:cNvPicPr>
            <a:picLocks noChangeAspect="1"/>
          </p:cNvPicPr>
          <p:nvPr/>
        </p:nvPicPr>
        <p:blipFill>
          <a:blip r:embed="rId6"/>
          <a:stretch>
            <a:fillRect/>
          </a:stretch>
        </p:blipFill>
        <p:spPr>
          <a:xfrm>
            <a:off x="4357513" y="1484688"/>
            <a:ext cx="1046205" cy="459554"/>
          </a:xfrm>
          <a:prstGeom prst="rect">
            <a:avLst/>
          </a:prstGeom>
        </p:spPr>
      </p:pic>
      <p:sp>
        <p:nvSpPr>
          <p:cNvPr id="608" name="テキスト ボックス 607">
            <a:extLst>
              <a:ext uri="{FF2B5EF4-FFF2-40B4-BE49-F238E27FC236}">
                <a16:creationId xmlns:a16="http://schemas.microsoft.com/office/drawing/2014/main" id="{6B2F9798-E812-4D68-AD22-28F9E8F7ACF2}"/>
              </a:ext>
            </a:extLst>
          </p:cNvPr>
          <p:cNvSpPr txBox="1"/>
          <p:nvPr/>
        </p:nvSpPr>
        <p:spPr>
          <a:xfrm>
            <a:off x="3170769" y="1510605"/>
            <a:ext cx="862737" cy="430887"/>
          </a:xfrm>
          <a:prstGeom prst="rect">
            <a:avLst/>
          </a:prstGeom>
          <a:noFill/>
        </p:spPr>
        <p:txBody>
          <a:bodyPr wrap="none" rtlCol="0">
            <a:spAutoFit/>
          </a:bodyPr>
          <a:lstStyle/>
          <a:p>
            <a:pPr defTabSz="457200">
              <a:defRPr/>
            </a:pPr>
            <a:r>
              <a:rPr lang="en-US" altLang="ja-JP" sz="1100" dirty="0">
                <a:solidFill>
                  <a:prstClr val="black"/>
                </a:solidFill>
                <a:latin typeface="Meiryo UI" panose="020B0604030504040204" pitchFamily="50" charset="-128"/>
                <a:ea typeface="Meiryo UI" panose="020B0604030504040204" pitchFamily="50" charset="-128"/>
              </a:rPr>
              <a:t>Main road</a:t>
            </a:r>
          </a:p>
          <a:p>
            <a:pPr defTabSz="457200">
              <a:defRPr/>
            </a:pPr>
            <a:r>
              <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0" lang="ja-JP" altLang="en-US" sz="1100" dirty="0">
                <a:solidFill>
                  <a:prstClr val="black"/>
                </a:solidFill>
                <a:latin typeface="Meiryo UI" panose="020B0604030504040204" pitchFamily="50" charset="-128"/>
                <a:ea typeface="Meiryo UI" panose="020B0604030504040204" pitchFamily="50" charset="-128"/>
              </a:rPr>
              <a:t> </a:t>
            </a:r>
            <a:r>
              <a:rPr kumimoji="0" lang="en-US" altLang="ja-JP" sz="1100" dirty="0">
                <a:solidFill>
                  <a:prstClr val="black"/>
                </a:solidFill>
                <a:latin typeface="Meiryo UI" panose="020B0604030504040204" pitchFamily="50" charset="-128"/>
                <a:ea typeface="Meiryo UI" panose="020B0604030504040204" pitchFamily="50" charset="-128"/>
              </a:rPr>
              <a:t>lanes</a:t>
            </a: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09" name="正方形/長方形 608">
            <a:extLst>
              <a:ext uri="{FF2B5EF4-FFF2-40B4-BE49-F238E27FC236}">
                <a16:creationId xmlns:a16="http://schemas.microsoft.com/office/drawing/2014/main" id="{C52EA9A7-25FB-4A58-A333-3C8272939AA7}"/>
              </a:ext>
            </a:extLst>
          </p:cNvPr>
          <p:cNvSpPr/>
          <p:nvPr/>
        </p:nvSpPr>
        <p:spPr>
          <a:xfrm>
            <a:off x="4386541" y="1560677"/>
            <a:ext cx="671640" cy="1245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1st lane</a:t>
            </a:r>
            <a:endParaRPr kumimoji="1" lang="ja-JP" altLang="en-US"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610" name="正方形/長方形 609">
            <a:extLst>
              <a:ext uri="{FF2B5EF4-FFF2-40B4-BE49-F238E27FC236}">
                <a16:creationId xmlns:a16="http://schemas.microsoft.com/office/drawing/2014/main" id="{C52EA9A7-25FB-4A58-A333-3C8272939AA7}"/>
              </a:ext>
            </a:extLst>
          </p:cNvPr>
          <p:cNvSpPr/>
          <p:nvPr/>
        </p:nvSpPr>
        <p:spPr>
          <a:xfrm>
            <a:off x="4380014" y="1748273"/>
            <a:ext cx="693673" cy="1255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2nd lane </a:t>
            </a:r>
            <a:endParaRPr kumimoji="1" lang="ja-JP" altLang="en-US"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nvGrpSpPr>
          <p:cNvPr id="611" name="グループ化 610"/>
          <p:cNvGrpSpPr/>
          <p:nvPr/>
        </p:nvGrpSpPr>
        <p:grpSpPr>
          <a:xfrm>
            <a:off x="1977680" y="5576466"/>
            <a:ext cx="1570060" cy="492604"/>
            <a:chOff x="4722125" y="3516581"/>
            <a:chExt cx="2279789" cy="526577"/>
          </a:xfrm>
        </p:grpSpPr>
        <p:grpSp>
          <p:nvGrpSpPr>
            <p:cNvPr id="612" name="グループ化 611"/>
            <p:cNvGrpSpPr/>
            <p:nvPr/>
          </p:nvGrpSpPr>
          <p:grpSpPr>
            <a:xfrm>
              <a:off x="4722125" y="3516581"/>
              <a:ext cx="2279789" cy="526577"/>
              <a:chOff x="4722125" y="3516581"/>
              <a:chExt cx="2279789" cy="526577"/>
            </a:xfrm>
          </p:grpSpPr>
          <p:grpSp>
            <p:nvGrpSpPr>
              <p:cNvPr id="618" name="グループ化 617"/>
              <p:cNvGrpSpPr/>
              <p:nvPr/>
            </p:nvGrpSpPr>
            <p:grpSpPr>
              <a:xfrm>
                <a:off x="4722125" y="3516581"/>
                <a:ext cx="2279789" cy="526577"/>
                <a:chOff x="0" y="0"/>
                <a:chExt cx="3669083" cy="955084"/>
              </a:xfrm>
            </p:grpSpPr>
            <p:sp>
              <p:nvSpPr>
                <p:cNvPr id="621" name="正方形/長方形 620"/>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622" name="直線コネクタ 621"/>
                <p:cNvCxnSpPr/>
                <p:nvPr/>
              </p:nvCxnSpPr>
              <p:spPr>
                <a:xfrm flipV="1">
                  <a:off x="0" y="80558"/>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3" name="直線コネクタ 622"/>
                <p:cNvCxnSpPr/>
                <p:nvPr/>
              </p:nvCxnSpPr>
              <p:spPr>
                <a:xfrm>
                  <a:off x="0" y="864468"/>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19" name="テキスト ボックス 945"/>
              <p:cNvSpPr txBox="1"/>
              <p:nvPr/>
            </p:nvSpPr>
            <p:spPr>
              <a:xfrm>
                <a:off x="4741207" y="3581459"/>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620" name="テキスト ボックス 946"/>
              <p:cNvSpPr txBox="1"/>
              <p:nvPr/>
            </p:nvSpPr>
            <p:spPr>
              <a:xfrm>
                <a:off x="4741207" y="3782766"/>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grpSp>
          <p:nvGrpSpPr>
            <p:cNvPr id="613" name="グループ化 612"/>
            <p:cNvGrpSpPr/>
            <p:nvPr/>
          </p:nvGrpSpPr>
          <p:grpSpPr>
            <a:xfrm>
              <a:off x="4750840" y="3784656"/>
              <a:ext cx="2188583" cy="0"/>
              <a:chOff x="5605156" y="4885038"/>
              <a:chExt cx="3767253" cy="0"/>
            </a:xfrm>
          </p:grpSpPr>
          <p:cxnSp>
            <p:nvCxnSpPr>
              <p:cNvPr id="614" name="直線コネクタ 613"/>
              <p:cNvCxnSpPr/>
              <p:nvPr/>
            </p:nvCxnSpPr>
            <p:spPr>
              <a:xfrm>
                <a:off x="56051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5" name="直線コネクタ 614"/>
              <p:cNvCxnSpPr/>
              <p:nvPr/>
            </p:nvCxnSpPr>
            <p:spPr>
              <a:xfrm>
                <a:off x="6645259"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6" name="直線コネクタ 615"/>
              <p:cNvCxnSpPr/>
              <p:nvPr/>
            </p:nvCxnSpPr>
            <p:spPr>
              <a:xfrm>
                <a:off x="7685360"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7" name="直線コネクタ 616"/>
              <p:cNvCxnSpPr/>
              <p:nvPr/>
            </p:nvCxnSpPr>
            <p:spPr>
              <a:xfrm>
                <a:off x="87254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624"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2038420" y="5622708"/>
            <a:ext cx="262929" cy="212451"/>
          </a:xfrm>
          <a:prstGeom prst="rect">
            <a:avLst/>
          </a:prstGeom>
          <a:noFill/>
          <a:ln w="9525">
            <a:noFill/>
            <a:miter lim="800000"/>
            <a:headEnd/>
            <a:tailEnd/>
          </a:ln>
          <a:effectLst/>
        </p:spPr>
      </p:pic>
      <p:pic>
        <p:nvPicPr>
          <p:cNvPr id="625"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3081871" y="5646753"/>
            <a:ext cx="289603" cy="168587"/>
          </a:xfrm>
          <a:prstGeom prst="rect">
            <a:avLst/>
          </a:prstGeom>
          <a:noFill/>
          <a:ln w="9525">
            <a:noFill/>
            <a:miter lim="800000"/>
            <a:headEnd/>
            <a:tailEnd/>
          </a:ln>
          <a:effectLst/>
        </p:spPr>
      </p:pic>
      <p:sp>
        <p:nvSpPr>
          <p:cNvPr id="626" name="フリーフォーム 625"/>
          <p:cNvSpPr/>
          <p:nvPr/>
        </p:nvSpPr>
        <p:spPr>
          <a:xfrm>
            <a:off x="2323992" y="5736223"/>
            <a:ext cx="450177"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627" name="直線矢印コネクタ 626"/>
          <p:cNvCxnSpPr/>
          <p:nvPr/>
        </p:nvCxnSpPr>
        <p:spPr>
          <a:xfrm flipH="1">
            <a:off x="2768362" y="5728933"/>
            <a:ext cx="330945" cy="0"/>
          </a:xfrm>
          <a:prstGeom prst="straightConnector1">
            <a:avLst/>
          </a:pr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cxnSp>
      <p:grpSp>
        <p:nvGrpSpPr>
          <p:cNvPr id="628" name="グループ化 627"/>
          <p:cNvGrpSpPr/>
          <p:nvPr/>
        </p:nvGrpSpPr>
        <p:grpSpPr>
          <a:xfrm>
            <a:off x="1987559" y="6188024"/>
            <a:ext cx="1570060" cy="492604"/>
            <a:chOff x="4722125" y="3516581"/>
            <a:chExt cx="2279789" cy="526577"/>
          </a:xfrm>
        </p:grpSpPr>
        <p:grpSp>
          <p:nvGrpSpPr>
            <p:cNvPr id="629" name="グループ化 628"/>
            <p:cNvGrpSpPr/>
            <p:nvPr/>
          </p:nvGrpSpPr>
          <p:grpSpPr>
            <a:xfrm>
              <a:off x="4722125" y="3516581"/>
              <a:ext cx="2279789" cy="526577"/>
              <a:chOff x="4722125" y="3516581"/>
              <a:chExt cx="2279789" cy="526577"/>
            </a:xfrm>
          </p:grpSpPr>
          <p:grpSp>
            <p:nvGrpSpPr>
              <p:cNvPr id="635" name="グループ化 634"/>
              <p:cNvGrpSpPr/>
              <p:nvPr/>
            </p:nvGrpSpPr>
            <p:grpSpPr>
              <a:xfrm>
                <a:off x="4722125" y="3516581"/>
                <a:ext cx="2279789" cy="526577"/>
                <a:chOff x="0" y="0"/>
                <a:chExt cx="3669083" cy="955084"/>
              </a:xfrm>
            </p:grpSpPr>
            <p:sp>
              <p:nvSpPr>
                <p:cNvPr id="638" name="正方形/長方形 637"/>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639" name="直線コネクタ 638"/>
                <p:cNvCxnSpPr/>
                <p:nvPr/>
              </p:nvCxnSpPr>
              <p:spPr>
                <a:xfrm flipV="1">
                  <a:off x="0" y="80558"/>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0" name="直線コネクタ 639"/>
                <p:cNvCxnSpPr/>
                <p:nvPr/>
              </p:nvCxnSpPr>
              <p:spPr>
                <a:xfrm>
                  <a:off x="0" y="864468"/>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6" name="テキスト ボックス 945"/>
              <p:cNvSpPr txBox="1"/>
              <p:nvPr/>
            </p:nvSpPr>
            <p:spPr>
              <a:xfrm>
                <a:off x="4741207" y="3581459"/>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637" name="テキスト ボックス 946"/>
              <p:cNvSpPr txBox="1"/>
              <p:nvPr/>
            </p:nvSpPr>
            <p:spPr>
              <a:xfrm>
                <a:off x="4741207" y="3782766"/>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grpSp>
          <p:nvGrpSpPr>
            <p:cNvPr id="630" name="グループ化 629"/>
            <p:cNvGrpSpPr/>
            <p:nvPr/>
          </p:nvGrpSpPr>
          <p:grpSpPr>
            <a:xfrm>
              <a:off x="4750840" y="3784656"/>
              <a:ext cx="2188583" cy="0"/>
              <a:chOff x="5605156" y="4885038"/>
              <a:chExt cx="3767253" cy="0"/>
            </a:xfrm>
          </p:grpSpPr>
          <p:cxnSp>
            <p:nvCxnSpPr>
              <p:cNvPr id="631" name="直線コネクタ 630"/>
              <p:cNvCxnSpPr/>
              <p:nvPr/>
            </p:nvCxnSpPr>
            <p:spPr>
              <a:xfrm>
                <a:off x="56051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2" name="直線コネクタ 631"/>
              <p:cNvCxnSpPr/>
              <p:nvPr/>
            </p:nvCxnSpPr>
            <p:spPr>
              <a:xfrm>
                <a:off x="6645259"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3" name="直線コネクタ 632"/>
              <p:cNvCxnSpPr/>
              <p:nvPr/>
            </p:nvCxnSpPr>
            <p:spPr>
              <a:xfrm>
                <a:off x="7685360"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4" name="直線コネクタ 633"/>
              <p:cNvCxnSpPr/>
              <p:nvPr/>
            </p:nvCxnSpPr>
            <p:spPr>
              <a:xfrm>
                <a:off x="87254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641"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2044161" y="6224584"/>
            <a:ext cx="262929" cy="212451"/>
          </a:xfrm>
          <a:prstGeom prst="rect">
            <a:avLst/>
          </a:prstGeom>
          <a:noFill/>
          <a:ln w="9525">
            <a:noFill/>
            <a:miter lim="800000"/>
            <a:headEnd/>
            <a:tailEnd/>
          </a:ln>
          <a:effectLst/>
        </p:spPr>
      </p:pic>
      <p:pic>
        <p:nvPicPr>
          <p:cNvPr id="642"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3208811" y="6443421"/>
            <a:ext cx="289603" cy="168587"/>
          </a:xfrm>
          <a:prstGeom prst="rect">
            <a:avLst/>
          </a:prstGeom>
          <a:noFill/>
          <a:ln w="9525">
            <a:noFill/>
            <a:miter lim="800000"/>
            <a:headEnd/>
            <a:tailEnd/>
          </a:ln>
          <a:effectLst/>
        </p:spPr>
      </p:pic>
      <p:sp>
        <p:nvSpPr>
          <p:cNvPr id="643" name="フリーフォーム 642"/>
          <p:cNvSpPr/>
          <p:nvPr/>
        </p:nvSpPr>
        <p:spPr>
          <a:xfrm>
            <a:off x="2329733" y="6338099"/>
            <a:ext cx="450177"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644" name="直線矢印コネクタ 643"/>
          <p:cNvCxnSpPr/>
          <p:nvPr/>
        </p:nvCxnSpPr>
        <p:spPr>
          <a:xfrm flipH="1">
            <a:off x="2895302" y="6525601"/>
            <a:ext cx="330945" cy="0"/>
          </a:xfrm>
          <a:prstGeom prst="straightConnector1">
            <a:avLst/>
          </a:pr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cxnSp>
      <p:grpSp>
        <p:nvGrpSpPr>
          <p:cNvPr id="645" name="グループ化 644"/>
          <p:cNvGrpSpPr/>
          <p:nvPr/>
        </p:nvGrpSpPr>
        <p:grpSpPr>
          <a:xfrm>
            <a:off x="5358344" y="4661380"/>
            <a:ext cx="1570060" cy="492604"/>
            <a:chOff x="4722125" y="3516581"/>
            <a:chExt cx="2279789" cy="526577"/>
          </a:xfrm>
        </p:grpSpPr>
        <p:grpSp>
          <p:nvGrpSpPr>
            <p:cNvPr id="646" name="グループ化 645"/>
            <p:cNvGrpSpPr/>
            <p:nvPr/>
          </p:nvGrpSpPr>
          <p:grpSpPr>
            <a:xfrm>
              <a:off x="4722125" y="3516581"/>
              <a:ext cx="2279789" cy="526577"/>
              <a:chOff x="4722125" y="3516581"/>
              <a:chExt cx="2279789" cy="526577"/>
            </a:xfrm>
          </p:grpSpPr>
          <p:grpSp>
            <p:nvGrpSpPr>
              <p:cNvPr id="652" name="グループ化 651"/>
              <p:cNvGrpSpPr/>
              <p:nvPr/>
            </p:nvGrpSpPr>
            <p:grpSpPr>
              <a:xfrm>
                <a:off x="4722125" y="3516581"/>
                <a:ext cx="2279789" cy="526577"/>
                <a:chOff x="0" y="0"/>
                <a:chExt cx="3669083" cy="955084"/>
              </a:xfrm>
            </p:grpSpPr>
            <p:sp>
              <p:nvSpPr>
                <p:cNvPr id="655" name="正方形/長方形 654"/>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656" name="直線コネクタ 655"/>
                <p:cNvCxnSpPr/>
                <p:nvPr/>
              </p:nvCxnSpPr>
              <p:spPr>
                <a:xfrm flipV="1">
                  <a:off x="0" y="80558"/>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7" name="直線コネクタ 656"/>
                <p:cNvCxnSpPr/>
                <p:nvPr/>
              </p:nvCxnSpPr>
              <p:spPr>
                <a:xfrm>
                  <a:off x="0" y="864468"/>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53" name="テキスト ボックス 945"/>
              <p:cNvSpPr txBox="1"/>
              <p:nvPr/>
            </p:nvSpPr>
            <p:spPr>
              <a:xfrm>
                <a:off x="4741207" y="3581459"/>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654" name="テキスト ボックス 946"/>
              <p:cNvSpPr txBox="1"/>
              <p:nvPr/>
            </p:nvSpPr>
            <p:spPr>
              <a:xfrm>
                <a:off x="4741207" y="3782766"/>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grpSp>
          <p:nvGrpSpPr>
            <p:cNvPr id="647" name="グループ化 646"/>
            <p:cNvGrpSpPr/>
            <p:nvPr/>
          </p:nvGrpSpPr>
          <p:grpSpPr>
            <a:xfrm>
              <a:off x="4750840" y="3784656"/>
              <a:ext cx="2188583" cy="0"/>
              <a:chOff x="5605156" y="4885038"/>
              <a:chExt cx="3767253" cy="0"/>
            </a:xfrm>
          </p:grpSpPr>
          <p:cxnSp>
            <p:nvCxnSpPr>
              <p:cNvPr id="648" name="直線コネクタ 647"/>
              <p:cNvCxnSpPr/>
              <p:nvPr/>
            </p:nvCxnSpPr>
            <p:spPr>
              <a:xfrm>
                <a:off x="56051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9" name="直線コネクタ 648"/>
              <p:cNvCxnSpPr/>
              <p:nvPr/>
            </p:nvCxnSpPr>
            <p:spPr>
              <a:xfrm>
                <a:off x="6645259"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0" name="直線コネクタ 649"/>
              <p:cNvCxnSpPr/>
              <p:nvPr/>
            </p:nvCxnSpPr>
            <p:spPr>
              <a:xfrm>
                <a:off x="7685360"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1" name="直線コネクタ 650"/>
              <p:cNvCxnSpPr/>
              <p:nvPr/>
            </p:nvCxnSpPr>
            <p:spPr>
              <a:xfrm>
                <a:off x="87254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658"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6119577" y="4697940"/>
            <a:ext cx="262929" cy="212451"/>
          </a:xfrm>
          <a:prstGeom prst="rect">
            <a:avLst/>
          </a:prstGeom>
          <a:noFill/>
          <a:ln w="9525">
            <a:noFill/>
            <a:miter lim="800000"/>
            <a:headEnd/>
            <a:tailEnd/>
          </a:ln>
          <a:effectLst/>
        </p:spPr>
      </p:pic>
      <p:pic>
        <p:nvPicPr>
          <p:cNvPr id="659"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5454406" y="4917885"/>
            <a:ext cx="289603" cy="168587"/>
          </a:xfrm>
          <a:prstGeom prst="rect">
            <a:avLst/>
          </a:prstGeom>
          <a:noFill/>
          <a:ln w="9525">
            <a:noFill/>
            <a:miter lim="800000"/>
            <a:headEnd/>
            <a:tailEnd/>
          </a:ln>
          <a:effectLst/>
        </p:spPr>
      </p:pic>
      <p:sp>
        <p:nvSpPr>
          <p:cNvPr id="660" name="フリーフォーム 659"/>
          <p:cNvSpPr/>
          <p:nvPr/>
        </p:nvSpPr>
        <p:spPr>
          <a:xfrm>
            <a:off x="6405149" y="4811454"/>
            <a:ext cx="450177"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661" name="直線矢印コネクタ 660"/>
          <p:cNvCxnSpPr/>
          <p:nvPr/>
        </p:nvCxnSpPr>
        <p:spPr>
          <a:xfrm>
            <a:off x="5812877" y="5000065"/>
            <a:ext cx="374489" cy="0"/>
          </a:xfrm>
          <a:prstGeom prst="straightConnector1">
            <a:avLst/>
          </a:pr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cxnSp>
      <p:grpSp>
        <p:nvGrpSpPr>
          <p:cNvPr id="662" name="グループ化 661"/>
          <p:cNvGrpSpPr/>
          <p:nvPr/>
        </p:nvGrpSpPr>
        <p:grpSpPr>
          <a:xfrm>
            <a:off x="1947297" y="2540387"/>
            <a:ext cx="1570060" cy="492604"/>
            <a:chOff x="4722125" y="3516581"/>
            <a:chExt cx="2279789" cy="526577"/>
          </a:xfrm>
        </p:grpSpPr>
        <p:grpSp>
          <p:nvGrpSpPr>
            <p:cNvPr id="663" name="グループ化 662"/>
            <p:cNvGrpSpPr/>
            <p:nvPr/>
          </p:nvGrpSpPr>
          <p:grpSpPr>
            <a:xfrm>
              <a:off x="4722125" y="3516581"/>
              <a:ext cx="2279789" cy="526577"/>
              <a:chOff x="4722125" y="3516581"/>
              <a:chExt cx="2279789" cy="526577"/>
            </a:xfrm>
          </p:grpSpPr>
          <p:grpSp>
            <p:nvGrpSpPr>
              <p:cNvPr id="669" name="グループ化 668"/>
              <p:cNvGrpSpPr/>
              <p:nvPr/>
            </p:nvGrpSpPr>
            <p:grpSpPr>
              <a:xfrm>
                <a:off x="4722125" y="3516581"/>
                <a:ext cx="2279789" cy="526577"/>
                <a:chOff x="0" y="0"/>
                <a:chExt cx="3669083" cy="955084"/>
              </a:xfrm>
            </p:grpSpPr>
            <p:sp>
              <p:nvSpPr>
                <p:cNvPr id="672" name="正方形/長方形 671"/>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673" name="直線コネクタ 672"/>
                <p:cNvCxnSpPr/>
                <p:nvPr/>
              </p:nvCxnSpPr>
              <p:spPr>
                <a:xfrm flipV="1">
                  <a:off x="0" y="80558"/>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4" name="直線コネクタ 673"/>
                <p:cNvCxnSpPr/>
                <p:nvPr/>
              </p:nvCxnSpPr>
              <p:spPr>
                <a:xfrm>
                  <a:off x="0" y="864468"/>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70" name="テキスト ボックス 945"/>
              <p:cNvSpPr txBox="1"/>
              <p:nvPr/>
            </p:nvSpPr>
            <p:spPr>
              <a:xfrm>
                <a:off x="4741207" y="3581459"/>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671" name="テキスト ボックス 946"/>
              <p:cNvSpPr txBox="1"/>
              <p:nvPr/>
            </p:nvSpPr>
            <p:spPr>
              <a:xfrm>
                <a:off x="4741207" y="3782766"/>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grpSp>
          <p:nvGrpSpPr>
            <p:cNvPr id="664" name="グループ化 663"/>
            <p:cNvGrpSpPr/>
            <p:nvPr/>
          </p:nvGrpSpPr>
          <p:grpSpPr>
            <a:xfrm>
              <a:off x="4750840" y="3784656"/>
              <a:ext cx="2188583" cy="0"/>
              <a:chOff x="5605156" y="4885038"/>
              <a:chExt cx="3767253" cy="0"/>
            </a:xfrm>
          </p:grpSpPr>
          <p:cxnSp>
            <p:nvCxnSpPr>
              <p:cNvPr id="665" name="直線コネクタ 664"/>
              <p:cNvCxnSpPr/>
              <p:nvPr/>
            </p:nvCxnSpPr>
            <p:spPr>
              <a:xfrm>
                <a:off x="56051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6" name="直線コネクタ 665"/>
              <p:cNvCxnSpPr/>
              <p:nvPr/>
            </p:nvCxnSpPr>
            <p:spPr>
              <a:xfrm>
                <a:off x="6645259"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7" name="直線コネクタ 666"/>
              <p:cNvCxnSpPr/>
              <p:nvPr/>
            </p:nvCxnSpPr>
            <p:spPr>
              <a:xfrm>
                <a:off x="7685360"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8" name="直線コネクタ 667"/>
              <p:cNvCxnSpPr/>
              <p:nvPr/>
            </p:nvCxnSpPr>
            <p:spPr>
              <a:xfrm>
                <a:off x="87254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675"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2002981" y="2576948"/>
            <a:ext cx="262929" cy="212451"/>
          </a:xfrm>
          <a:prstGeom prst="rect">
            <a:avLst/>
          </a:prstGeom>
          <a:noFill/>
          <a:ln w="9525">
            <a:noFill/>
            <a:miter lim="800000"/>
            <a:headEnd/>
            <a:tailEnd/>
          </a:ln>
          <a:effectLst/>
        </p:spPr>
      </p:pic>
      <p:pic>
        <p:nvPicPr>
          <p:cNvPr id="676"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2742935" y="2803380"/>
            <a:ext cx="289603" cy="168587"/>
          </a:xfrm>
          <a:prstGeom prst="rect">
            <a:avLst/>
          </a:prstGeom>
          <a:noFill/>
          <a:ln w="9525">
            <a:noFill/>
            <a:miter lim="800000"/>
            <a:headEnd/>
            <a:tailEnd/>
          </a:ln>
          <a:effectLst/>
        </p:spPr>
      </p:pic>
      <p:sp>
        <p:nvSpPr>
          <p:cNvPr id="677" name="フリーフォーム 676"/>
          <p:cNvSpPr/>
          <p:nvPr/>
        </p:nvSpPr>
        <p:spPr>
          <a:xfrm>
            <a:off x="2288553" y="2690462"/>
            <a:ext cx="450177"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678" name="フリーフォーム 677"/>
          <p:cNvSpPr/>
          <p:nvPr/>
        </p:nvSpPr>
        <p:spPr>
          <a:xfrm flipV="1">
            <a:off x="3052116" y="2690658"/>
            <a:ext cx="372046"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679" name="テキスト ボックス 678">
            <a:extLst>
              <a:ext uri="{FF2B5EF4-FFF2-40B4-BE49-F238E27FC236}">
                <a16:creationId xmlns:a16="http://schemas.microsoft.com/office/drawing/2014/main" id="{1009B71E-AF00-4C88-B047-26B402AE78EA}"/>
              </a:ext>
            </a:extLst>
          </p:cNvPr>
          <p:cNvSpPr txBox="1"/>
          <p:nvPr/>
        </p:nvSpPr>
        <p:spPr>
          <a:xfrm>
            <a:off x="76702" y="2446911"/>
            <a:ext cx="1926454" cy="246221"/>
          </a:xfrm>
          <a:prstGeom prst="rect">
            <a:avLst/>
          </a:prstGeom>
          <a:noFill/>
        </p:spPr>
        <p:txBody>
          <a:bodyPr wrap="square" rtlCol="0">
            <a:spAutoFit/>
          </a:bodyPr>
          <a:lstStyle/>
          <a:p>
            <a:pPr lvl="0" defTabSz="457200">
              <a:defRPr/>
            </a:pPr>
            <a:r>
              <a:rPr lang="en-US" altLang="ja-JP" sz="1000" dirty="0">
                <a:solidFill>
                  <a:prstClr val="black"/>
                </a:solidFill>
                <a:latin typeface="Meiryo UI" panose="020B0604030504040204" pitchFamily="50" charset="-128"/>
                <a:ea typeface="Meiryo UI" panose="020B0604030504040204" pitchFamily="50" charset="-128"/>
              </a:rPr>
              <a:t>LC in the opposite direction</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80" name="テキスト ボックス 679">
            <a:extLst>
              <a:ext uri="{FF2B5EF4-FFF2-40B4-BE49-F238E27FC236}">
                <a16:creationId xmlns:a16="http://schemas.microsoft.com/office/drawing/2014/main" id="{1009B71E-AF00-4C88-B047-26B402AE78EA}"/>
              </a:ext>
            </a:extLst>
          </p:cNvPr>
          <p:cNvSpPr txBox="1"/>
          <p:nvPr/>
        </p:nvSpPr>
        <p:spPr>
          <a:xfrm>
            <a:off x="99846" y="3521775"/>
            <a:ext cx="1896868" cy="246221"/>
          </a:xfrm>
          <a:prstGeom prst="rect">
            <a:avLst/>
          </a:prstGeom>
          <a:noFill/>
        </p:spPr>
        <p:txBody>
          <a:bodyPr wrap="square" rtlCol="0">
            <a:spAutoFit/>
          </a:bodyPr>
          <a:lstStyle/>
          <a:p>
            <a:pPr lvl="0" defTabSz="457200">
              <a:defRPr/>
            </a:pPr>
            <a:r>
              <a:rPr lang="en-US" altLang="ja-JP" sz="1000" dirty="0">
                <a:solidFill>
                  <a:prstClr val="black"/>
                </a:solidFill>
                <a:latin typeface="Meiryo UI" panose="020B0604030504040204" pitchFamily="50" charset="-128"/>
                <a:ea typeface="Meiryo UI" panose="020B0604030504040204" pitchFamily="50" charset="-128"/>
              </a:rPr>
              <a:t>LC in the same direction</a:t>
            </a: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681" name="グループ化 680"/>
          <p:cNvGrpSpPr/>
          <p:nvPr/>
        </p:nvGrpSpPr>
        <p:grpSpPr>
          <a:xfrm>
            <a:off x="8751557" y="2479013"/>
            <a:ext cx="1578274" cy="672665"/>
            <a:chOff x="2012777" y="2207797"/>
            <a:chExt cx="2279789" cy="718903"/>
          </a:xfrm>
        </p:grpSpPr>
        <p:grpSp>
          <p:nvGrpSpPr>
            <p:cNvPr id="682" name="グループ化 681"/>
            <p:cNvGrpSpPr/>
            <p:nvPr/>
          </p:nvGrpSpPr>
          <p:grpSpPr>
            <a:xfrm>
              <a:off x="2012777" y="2207797"/>
              <a:ext cx="2279789" cy="718903"/>
              <a:chOff x="5161195" y="5174431"/>
              <a:chExt cx="2523812" cy="795852"/>
            </a:xfrm>
          </p:grpSpPr>
          <p:grpSp>
            <p:nvGrpSpPr>
              <p:cNvPr id="686" name="グループ化 685"/>
              <p:cNvGrpSpPr/>
              <p:nvPr/>
            </p:nvGrpSpPr>
            <p:grpSpPr>
              <a:xfrm>
                <a:off x="5161195" y="5174431"/>
                <a:ext cx="2523812" cy="795852"/>
                <a:chOff x="0" y="0"/>
                <a:chExt cx="3669083" cy="955084"/>
              </a:xfrm>
            </p:grpSpPr>
            <p:sp>
              <p:nvSpPr>
                <p:cNvPr id="697" name="正方形/長方形 696"/>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698" name="直線コネクタ 697"/>
                <p:cNvCxnSpPr/>
                <p:nvPr/>
              </p:nvCxnSpPr>
              <p:spPr>
                <a:xfrm flipV="1">
                  <a:off x="0" y="32975"/>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9" name="直線コネクタ 698"/>
                <p:cNvCxnSpPr/>
                <p:nvPr/>
              </p:nvCxnSpPr>
              <p:spPr>
                <a:xfrm>
                  <a:off x="0" y="904120"/>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87" name="グループ化 686"/>
              <p:cNvGrpSpPr/>
              <p:nvPr/>
            </p:nvGrpSpPr>
            <p:grpSpPr>
              <a:xfrm>
                <a:off x="5234997" y="5447622"/>
                <a:ext cx="2422848" cy="0"/>
                <a:chOff x="5605152" y="4885038"/>
                <a:chExt cx="3767257" cy="0"/>
              </a:xfrm>
            </p:grpSpPr>
            <p:cxnSp>
              <p:nvCxnSpPr>
                <p:cNvPr id="693" name="直線コネクタ 692"/>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4" name="直線コネクタ 693"/>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5" name="直線コネクタ 694"/>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6" name="直線コネクタ 695"/>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88" name="グループ化 687"/>
              <p:cNvGrpSpPr/>
              <p:nvPr/>
            </p:nvGrpSpPr>
            <p:grpSpPr>
              <a:xfrm>
                <a:off x="5234997" y="5691155"/>
                <a:ext cx="2422848" cy="0"/>
                <a:chOff x="5605152" y="4885038"/>
                <a:chExt cx="3767257" cy="0"/>
              </a:xfrm>
            </p:grpSpPr>
            <p:cxnSp>
              <p:nvCxnSpPr>
                <p:cNvPr id="689" name="直線コネクタ 688"/>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0" name="直線コネクタ 689"/>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1" name="直線コネクタ 690"/>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2" name="直線コネクタ 691"/>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683" name="テキスト ボックス 945"/>
            <p:cNvSpPr txBox="1"/>
            <p:nvPr/>
          </p:nvSpPr>
          <p:spPr>
            <a:xfrm>
              <a:off x="2031694" y="2244704"/>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684" name="テキスト ボックス 946"/>
            <p:cNvSpPr txBox="1"/>
            <p:nvPr/>
          </p:nvSpPr>
          <p:spPr>
            <a:xfrm>
              <a:off x="2031694" y="244601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685" name="テキスト ボックス 946"/>
            <p:cNvSpPr txBox="1"/>
            <p:nvPr/>
          </p:nvSpPr>
          <p:spPr>
            <a:xfrm>
              <a:off x="2031694" y="267560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3</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rd</a:t>
              </a:r>
              <a:r>
                <a:rPr kumimoji="1" lang="ja-JP" altLang="en-US"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grpSp>
        <p:nvGrpSpPr>
          <p:cNvPr id="700" name="グループ化 699"/>
          <p:cNvGrpSpPr/>
          <p:nvPr/>
        </p:nvGrpSpPr>
        <p:grpSpPr>
          <a:xfrm>
            <a:off x="10447342" y="2479013"/>
            <a:ext cx="1578274" cy="672665"/>
            <a:chOff x="2012777" y="2207797"/>
            <a:chExt cx="2279789" cy="718903"/>
          </a:xfrm>
        </p:grpSpPr>
        <p:grpSp>
          <p:nvGrpSpPr>
            <p:cNvPr id="701" name="グループ化 700"/>
            <p:cNvGrpSpPr/>
            <p:nvPr/>
          </p:nvGrpSpPr>
          <p:grpSpPr>
            <a:xfrm>
              <a:off x="2012777" y="2207797"/>
              <a:ext cx="2279789" cy="718903"/>
              <a:chOff x="5161195" y="5174431"/>
              <a:chExt cx="2523812" cy="795852"/>
            </a:xfrm>
          </p:grpSpPr>
          <p:grpSp>
            <p:nvGrpSpPr>
              <p:cNvPr id="705" name="グループ化 704"/>
              <p:cNvGrpSpPr/>
              <p:nvPr/>
            </p:nvGrpSpPr>
            <p:grpSpPr>
              <a:xfrm>
                <a:off x="5161195" y="5174431"/>
                <a:ext cx="2523812" cy="795852"/>
                <a:chOff x="0" y="0"/>
                <a:chExt cx="3669083" cy="955084"/>
              </a:xfrm>
            </p:grpSpPr>
            <p:sp>
              <p:nvSpPr>
                <p:cNvPr id="716" name="正方形/長方形 715"/>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717" name="直線コネクタ 716"/>
                <p:cNvCxnSpPr/>
                <p:nvPr/>
              </p:nvCxnSpPr>
              <p:spPr>
                <a:xfrm flipV="1">
                  <a:off x="0" y="32975"/>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8" name="直線コネクタ 717"/>
                <p:cNvCxnSpPr/>
                <p:nvPr/>
              </p:nvCxnSpPr>
              <p:spPr>
                <a:xfrm>
                  <a:off x="0" y="904120"/>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06" name="グループ化 705"/>
              <p:cNvGrpSpPr/>
              <p:nvPr/>
            </p:nvGrpSpPr>
            <p:grpSpPr>
              <a:xfrm>
                <a:off x="5234997" y="5447622"/>
                <a:ext cx="2422848" cy="0"/>
                <a:chOff x="5605152" y="4885038"/>
                <a:chExt cx="3767257" cy="0"/>
              </a:xfrm>
            </p:grpSpPr>
            <p:cxnSp>
              <p:nvCxnSpPr>
                <p:cNvPr id="712" name="直線コネクタ 711"/>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3" name="直線コネクタ 712"/>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4" name="直線コネクタ 713"/>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5" name="直線コネクタ 714"/>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07" name="グループ化 706"/>
              <p:cNvGrpSpPr/>
              <p:nvPr/>
            </p:nvGrpSpPr>
            <p:grpSpPr>
              <a:xfrm>
                <a:off x="5234997" y="5691155"/>
                <a:ext cx="2422848" cy="0"/>
                <a:chOff x="5605152" y="4885038"/>
                <a:chExt cx="3767257" cy="0"/>
              </a:xfrm>
            </p:grpSpPr>
            <p:cxnSp>
              <p:nvCxnSpPr>
                <p:cNvPr id="708" name="直線コネクタ 707"/>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9" name="直線コネクタ 708"/>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0" name="直線コネクタ 709"/>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1" name="直線コネクタ 710"/>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702" name="テキスト ボックス 945"/>
            <p:cNvSpPr txBox="1"/>
            <p:nvPr/>
          </p:nvSpPr>
          <p:spPr>
            <a:xfrm>
              <a:off x="2031694" y="2244704"/>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703" name="テキスト ボックス 946"/>
            <p:cNvSpPr txBox="1"/>
            <p:nvPr/>
          </p:nvSpPr>
          <p:spPr>
            <a:xfrm>
              <a:off x="2031694" y="244601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704" name="テキスト ボックス 946"/>
            <p:cNvSpPr txBox="1"/>
            <p:nvPr/>
          </p:nvSpPr>
          <p:spPr>
            <a:xfrm>
              <a:off x="2031694" y="267560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3</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rd</a:t>
              </a:r>
              <a:r>
                <a:rPr kumimoji="1" lang="ja-JP" altLang="en-US"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pic>
        <p:nvPicPr>
          <p:cNvPr id="719"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9296279" y="2506737"/>
            <a:ext cx="262986" cy="212496"/>
          </a:xfrm>
          <a:prstGeom prst="rect">
            <a:avLst/>
          </a:prstGeom>
          <a:noFill/>
          <a:ln w="9525">
            <a:noFill/>
            <a:miter lim="800000"/>
            <a:headEnd/>
            <a:tailEnd/>
          </a:ln>
          <a:effectLst/>
        </p:spPr>
      </p:pic>
      <p:pic>
        <p:nvPicPr>
          <p:cNvPr id="720"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9279795" y="2929297"/>
            <a:ext cx="289665" cy="168623"/>
          </a:xfrm>
          <a:prstGeom prst="rect">
            <a:avLst/>
          </a:prstGeom>
          <a:noFill/>
          <a:ln w="9525">
            <a:noFill/>
            <a:miter lim="800000"/>
            <a:headEnd/>
            <a:tailEnd/>
          </a:ln>
          <a:effectLst/>
        </p:spPr>
      </p:pic>
      <p:sp>
        <p:nvSpPr>
          <p:cNvPr id="721" name="フリーフォーム 720"/>
          <p:cNvSpPr/>
          <p:nvPr/>
        </p:nvSpPr>
        <p:spPr>
          <a:xfrm>
            <a:off x="9581912" y="2620276"/>
            <a:ext cx="450273" cy="197522"/>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22" name="フリーフォーム 721"/>
          <p:cNvSpPr/>
          <p:nvPr/>
        </p:nvSpPr>
        <p:spPr>
          <a:xfrm flipV="1">
            <a:off x="9589042" y="2816551"/>
            <a:ext cx="372126" cy="197522"/>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723"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11204075" y="2521510"/>
            <a:ext cx="262986" cy="212496"/>
          </a:xfrm>
          <a:prstGeom prst="rect">
            <a:avLst/>
          </a:prstGeom>
          <a:noFill/>
          <a:ln w="9525">
            <a:noFill/>
            <a:miter lim="800000"/>
            <a:headEnd/>
            <a:tailEnd/>
          </a:ln>
          <a:effectLst/>
        </p:spPr>
      </p:pic>
      <p:pic>
        <p:nvPicPr>
          <p:cNvPr id="724"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10446270" y="2937145"/>
            <a:ext cx="289665" cy="168623"/>
          </a:xfrm>
          <a:prstGeom prst="rect">
            <a:avLst/>
          </a:prstGeom>
          <a:noFill/>
          <a:ln w="9525">
            <a:noFill/>
            <a:miter lim="800000"/>
            <a:headEnd/>
            <a:tailEnd/>
          </a:ln>
          <a:effectLst/>
        </p:spPr>
      </p:pic>
      <p:sp>
        <p:nvSpPr>
          <p:cNvPr id="725" name="フリーフォーム 724"/>
          <p:cNvSpPr/>
          <p:nvPr/>
        </p:nvSpPr>
        <p:spPr>
          <a:xfrm>
            <a:off x="11489708" y="2635049"/>
            <a:ext cx="450273" cy="197522"/>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26" name="フリーフォーム 725"/>
          <p:cNvSpPr/>
          <p:nvPr/>
        </p:nvSpPr>
        <p:spPr>
          <a:xfrm flipV="1">
            <a:off x="10755517" y="2824399"/>
            <a:ext cx="372126" cy="197522"/>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grpSp>
        <p:nvGrpSpPr>
          <p:cNvPr id="727" name="グループ化 726"/>
          <p:cNvGrpSpPr/>
          <p:nvPr/>
        </p:nvGrpSpPr>
        <p:grpSpPr>
          <a:xfrm>
            <a:off x="7058690" y="2479309"/>
            <a:ext cx="1578274" cy="672665"/>
            <a:chOff x="2012777" y="2207797"/>
            <a:chExt cx="2279789" cy="718903"/>
          </a:xfrm>
        </p:grpSpPr>
        <p:grpSp>
          <p:nvGrpSpPr>
            <p:cNvPr id="728" name="グループ化 727"/>
            <p:cNvGrpSpPr/>
            <p:nvPr/>
          </p:nvGrpSpPr>
          <p:grpSpPr>
            <a:xfrm>
              <a:off x="2012777" y="2207797"/>
              <a:ext cx="2279789" cy="718903"/>
              <a:chOff x="5161195" y="5174431"/>
              <a:chExt cx="2523812" cy="795852"/>
            </a:xfrm>
          </p:grpSpPr>
          <p:grpSp>
            <p:nvGrpSpPr>
              <p:cNvPr id="732" name="グループ化 731"/>
              <p:cNvGrpSpPr/>
              <p:nvPr/>
            </p:nvGrpSpPr>
            <p:grpSpPr>
              <a:xfrm>
                <a:off x="5161195" y="5174431"/>
                <a:ext cx="2523812" cy="795852"/>
                <a:chOff x="0" y="0"/>
                <a:chExt cx="3669083" cy="955084"/>
              </a:xfrm>
            </p:grpSpPr>
            <p:sp>
              <p:nvSpPr>
                <p:cNvPr id="745" name="正方形/長方形 744"/>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760" name="直線コネクタ 759"/>
                <p:cNvCxnSpPr/>
                <p:nvPr/>
              </p:nvCxnSpPr>
              <p:spPr>
                <a:xfrm flipV="1">
                  <a:off x="0" y="32975"/>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1" name="直線コネクタ 760"/>
                <p:cNvCxnSpPr/>
                <p:nvPr/>
              </p:nvCxnSpPr>
              <p:spPr>
                <a:xfrm>
                  <a:off x="0" y="904120"/>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3" name="グループ化 732"/>
              <p:cNvGrpSpPr/>
              <p:nvPr/>
            </p:nvGrpSpPr>
            <p:grpSpPr>
              <a:xfrm>
                <a:off x="5234997" y="5447622"/>
                <a:ext cx="2422848" cy="0"/>
                <a:chOff x="5605152" y="4885038"/>
                <a:chExt cx="3767257" cy="0"/>
              </a:xfrm>
            </p:grpSpPr>
            <p:cxnSp>
              <p:nvCxnSpPr>
                <p:cNvPr id="741" name="直線コネクタ 740"/>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2" name="直線コネクタ 741"/>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3" name="直線コネクタ 742"/>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4" name="直線コネクタ 743"/>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4" name="グループ化 733"/>
              <p:cNvGrpSpPr/>
              <p:nvPr/>
            </p:nvGrpSpPr>
            <p:grpSpPr>
              <a:xfrm>
                <a:off x="5234997" y="5691155"/>
                <a:ext cx="2422848" cy="0"/>
                <a:chOff x="5605152" y="4885038"/>
                <a:chExt cx="3767257" cy="0"/>
              </a:xfrm>
            </p:grpSpPr>
            <p:cxnSp>
              <p:nvCxnSpPr>
                <p:cNvPr id="735" name="直線コネクタ 734"/>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6" name="直線コネクタ 735"/>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7" name="直線コネクタ 736"/>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8" name="直線コネクタ 737"/>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729" name="テキスト ボックス 945"/>
            <p:cNvSpPr txBox="1"/>
            <p:nvPr/>
          </p:nvSpPr>
          <p:spPr>
            <a:xfrm>
              <a:off x="2031694" y="2244704"/>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730" name="テキスト ボックス 946"/>
            <p:cNvSpPr txBox="1"/>
            <p:nvPr/>
          </p:nvSpPr>
          <p:spPr>
            <a:xfrm>
              <a:off x="2031694" y="244601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731" name="テキスト ボックス 946"/>
            <p:cNvSpPr txBox="1"/>
            <p:nvPr/>
          </p:nvSpPr>
          <p:spPr>
            <a:xfrm>
              <a:off x="2031694" y="267560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3</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rd</a:t>
              </a:r>
              <a:r>
                <a:rPr kumimoji="1" lang="ja-JP" altLang="en-US"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pic>
        <p:nvPicPr>
          <p:cNvPr id="762"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7151720" y="2493126"/>
            <a:ext cx="262986" cy="212496"/>
          </a:xfrm>
          <a:prstGeom prst="rect">
            <a:avLst/>
          </a:prstGeom>
          <a:noFill/>
          <a:ln w="9525">
            <a:noFill/>
            <a:miter lim="800000"/>
            <a:headEnd/>
            <a:tailEnd/>
          </a:ln>
          <a:effectLst/>
        </p:spPr>
      </p:pic>
      <p:pic>
        <p:nvPicPr>
          <p:cNvPr id="763"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7891833" y="2905889"/>
            <a:ext cx="289665" cy="168623"/>
          </a:xfrm>
          <a:prstGeom prst="rect">
            <a:avLst/>
          </a:prstGeom>
          <a:noFill/>
          <a:ln w="9525">
            <a:noFill/>
            <a:miter lim="800000"/>
            <a:headEnd/>
            <a:tailEnd/>
          </a:ln>
          <a:effectLst/>
        </p:spPr>
      </p:pic>
      <p:sp>
        <p:nvSpPr>
          <p:cNvPr id="764" name="フリーフォーム 763"/>
          <p:cNvSpPr/>
          <p:nvPr/>
        </p:nvSpPr>
        <p:spPr>
          <a:xfrm>
            <a:off x="7437353" y="2606664"/>
            <a:ext cx="450273" cy="197522"/>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65" name="フリーフォーム 764"/>
          <p:cNvSpPr/>
          <p:nvPr/>
        </p:nvSpPr>
        <p:spPr>
          <a:xfrm flipV="1">
            <a:off x="8201080" y="2793143"/>
            <a:ext cx="372126" cy="197522"/>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grpSp>
        <p:nvGrpSpPr>
          <p:cNvPr id="766" name="グループ化 765"/>
          <p:cNvGrpSpPr/>
          <p:nvPr/>
        </p:nvGrpSpPr>
        <p:grpSpPr>
          <a:xfrm>
            <a:off x="1969878" y="3619677"/>
            <a:ext cx="1570060" cy="492604"/>
            <a:chOff x="4722125" y="3516581"/>
            <a:chExt cx="2279789" cy="526577"/>
          </a:xfrm>
        </p:grpSpPr>
        <p:grpSp>
          <p:nvGrpSpPr>
            <p:cNvPr id="767" name="グループ化 766"/>
            <p:cNvGrpSpPr/>
            <p:nvPr/>
          </p:nvGrpSpPr>
          <p:grpSpPr>
            <a:xfrm>
              <a:off x="4722125" y="3516581"/>
              <a:ext cx="2279789" cy="526577"/>
              <a:chOff x="4722125" y="3516581"/>
              <a:chExt cx="2279789" cy="526577"/>
            </a:xfrm>
          </p:grpSpPr>
          <p:grpSp>
            <p:nvGrpSpPr>
              <p:cNvPr id="773" name="グループ化 772"/>
              <p:cNvGrpSpPr/>
              <p:nvPr/>
            </p:nvGrpSpPr>
            <p:grpSpPr>
              <a:xfrm>
                <a:off x="4722125" y="3516581"/>
                <a:ext cx="2279789" cy="526577"/>
                <a:chOff x="0" y="0"/>
                <a:chExt cx="3669083" cy="955084"/>
              </a:xfrm>
            </p:grpSpPr>
            <p:sp>
              <p:nvSpPr>
                <p:cNvPr id="776" name="正方形/長方形 775"/>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777" name="直線コネクタ 776"/>
                <p:cNvCxnSpPr/>
                <p:nvPr/>
              </p:nvCxnSpPr>
              <p:spPr>
                <a:xfrm flipV="1">
                  <a:off x="0" y="80558"/>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8" name="直線コネクタ 777"/>
                <p:cNvCxnSpPr/>
                <p:nvPr/>
              </p:nvCxnSpPr>
              <p:spPr>
                <a:xfrm>
                  <a:off x="0" y="864468"/>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74" name="テキスト ボックス 945"/>
              <p:cNvSpPr txBox="1"/>
              <p:nvPr/>
            </p:nvSpPr>
            <p:spPr>
              <a:xfrm>
                <a:off x="4741207" y="3581459"/>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775" name="テキスト ボックス 946"/>
              <p:cNvSpPr txBox="1"/>
              <p:nvPr/>
            </p:nvSpPr>
            <p:spPr>
              <a:xfrm>
                <a:off x="4741207" y="3782766"/>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grpSp>
          <p:nvGrpSpPr>
            <p:cNvPr id="768" name="グループ化 767"/>
            <p:cNvGrpSpPr/>
            <p:nvPr/>
          </p:nvGrpSpPr>
          <p:grpSpPr>
            <a:xfrm>
              <a:off x="4750840" y="3784656"/>
              <a:ext cx="2188583" cy="0"/>
              <a:chOff x="5605156" y="4885038"/>
              <a:chExt cx="3767253" cy="0"/>
            </a:xfrm>
          </p:grpSpPr>
          <p:cxnSp>
            <p:nvCxnSpPr>
              <p:cNvPr id="769" name="直線コネクタ 768"/>
              <p:cNvCxnSpPr/>
              <p:nvPr/>
            </p:nvCxnSpPr>
            <p:spPr>
              <a:xfrm>
                <a:off x="56051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0" name="直線コネクタ 769"/>
              <p:cNvCxnSpPr/>
              <p:nvPr/>
            </p:nvCxnSpPr>
            <p:spPr>
              <a:xfrm>
                <a:off x="6645259"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1" name="直線コネクタ 770"/>
              <p:cNvCxnSpPr/>
              <p:nvPr/>
            </p:nvCxnSpPr>
            <p:spPr>
              <a:xfrm>
                <a:off x="7685360"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2" name="直線コネクタ 771"/>
              <p:cNvCxnSpPr/>
              <p:nvPr/>
            </p:nvCxnSpPr>
            <p:spPr>
              <a:xfrm>
                <a:off x="87254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779"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2025562" y="3665431"/>
            <a:ext cx="262929" cy="212451"/>
          </a:xfrm>
          <a:prstGeom prst="rect">
            <a:avLst/>
          </a:prstGeom>
          <a:noFill/>
          <a:ln w="9525">
            <a:noFill/>
            <a:miter lim="800000"/>
            <a:headEnd/>
            <a:tailEnd/>
          </a:ln>
          <a:effectLst/>
        </p:spPr>
      </p:pic>
      <p:pic>
        <p:nvPicPr>
          <p:cNvPr id="780"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2746952" y="3689476"/>
            <a:ext cx="289603" cy="168587"/>
          </a:xfrm>
          <a:prstGeom prst="rect">
            <a:avLst/>
          </a:prstGeom>
          <a:noFill/>
          <a:ln w="9525">
            <a:noFill/>
            <a:miter lim="800000"/>
            <a:headEnd/>
            <a:tailEnd/>
          </a:ln>
          <a:effectLst/>
        </p:spPr>
      </p:pic>
      <p:sp>
        <p:nvSpPr>
          <p:cNvPr id="781" name="フリーフォーム 780"/>
          <p:cNvSpPr/>
          <p:nvPr/>
        </p:nvSpPr>
        <p:spPr>
          <a:xfrm>
            <a:off x="2311134" y="3778945"/>
            <a:ext cx="450177"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82" name="フリーフォーム 781"/>
          <p:cNvSpPr/>
          <p:nvPr/>
        </p:nvSpPr>
        <p:spPr>
          <a:xfrm>
            <a:off x="3056133" y="3771656"/>
            <a:ext cx="372046"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grpSp>
        <p:nvGrpSpPr>
          <p:cNvPr id="783" name="グループ化 782"/>
          <p:cNvGrpSpPr/>
          <p:nvPr/>
        </p:nvGrpSpPr>
        <p:grpSpPr>
          <a:xfrm>
            <a:off x="5357012" y="3611761"/>
            <a:ext cx="1570060" cy="492604"/>
            <a:chOff x="4722125" y="3516581"/>
            <a:chExt cx="2279789" cy="526577"/>
          </a:xfrm>
        </p:grpSpPr>
        <p:grpSp>
          <p:nvGrpSpPr>
            <p:cNvPr id="784" name="グループ化 783"/>
            <p:cNvGrpSpPr/>
            <p:nvPr/>
          </p:nvGrpSpPr>
          <p:grpSpPr>
            <a:xfrm>
              <a:off x="4722125" y="3516581"/>
              <a:ext cx="2279789" cy="526577"/>
              <a:chOff x="4722125" y="3516581"/>
              <a:chExt cx="2279789" cy="526577"/>
            </a:xfrm>
          </p:grpSpPr>
          <p:grpSp>
            <p:nvGrpSpPr>
              <p:cNvPr id="790" name="グループ化 789"/>
              <p:cNvGrpSpPr/>
              <p:nvPr/>
            </p:nvGrpSpPr>
            <p:grpSpPr>
              <a:xfrm>
                <a:off x="4722125" y="3516581"/>
                <a:ext cx="2279789" cy="526577"/>
                <a:chOff x="0" y="0"/>
                <a:chExt cx="3669083" cy="955084"/>
              </a:xfrm>
            </p:grpSpPr>
            <p:sp>
              <p:nvSpPr>
                <p:cNvPr id="793" name="正方形/長方形 792"/>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794" name="直線コネクタ 793"/>
                <p:cNvCxnSpPr/>
                <p:nvPr/>
              </p:nvCxnSpPr>
              <p:spPr>
                <a:xfrm flipV="1">
                  <a:off x="0" y="80558"/>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5" name="直線コネクタ 794"/>
                <p:cNvCxnSpPr/>
                <p:nvPr/>
              </p:nvCxnSpPr>
              <p:spPr>
                <a:xfrm>
                  <a:off x="0" y="864468"/>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91" name="テキスト ボックス 945"/>
              <p:cNvSpPr txBox="1"/>
              <p:nvPr/>
            </p:nvSpPr>
            <p:spPr>
              <a:xfrm>
                <a:off x="4741207" y="3581459"/>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792" name="テキスト ボックス 946"/>
              <p:cNvSpPr txBox="1"/>
              <p:nvPr/>
            </p:nvSpPr>
            <p:spPr>
              <a:xfrm>
                <a:off x="4741207" y="3782766"/>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grpSp>
          <p:nvGrpSpPr>
            <p:cNvPr id="785" name="グループ化 784"/>
            <p:cNvGrpSpPr/>
            <p:nvPr/>
          </p:nvGrpSpPr>
          <p:grpSpPr>
            <a:xfrm>
              <a:off x="4750840" y="3784656"/>
              <a:ext cx="2188583" cy="0"/>
              <a:chOff x="5605156" y="4885038"/>
              <a:chExt cx="3767253" cy="0"/>
            </a:xfrm>
          </p:grpSpPr>
          <p:cxnSp>
            <p:nvCxnSpPr>
              <p:cNvPr id="786" name="直線コネクタ 785"/>
              <p:cNvCxnSpPr/>
              <p:nvPr/>
            </p:nvCxnSpPr>
            <p:spPr>
              <a:xfrm>
                <a:off x="56051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7" name="直線コネクタ 786"/>
              <p:cNvCxnSpPr/>
              <p:nvPr/>
            </p:nvCxnSpPr>
            <p:spPr>
              <a:xfrm>
                <a:off x="6645259"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8" name="直線コネクタ 787"/>
              <p:cNvCxnSpPr/>
              <p:nvPr/>
            </p:nvCxnSpPr>
            <p:spPr>
              <a:xfrm>
                <a:off x="7685360"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9" name="直線コネクタ 788"/>
              <p:cNvCxnSpPr/>
              <p:nvPr/>
            </p:nvCxnSpPr>
            <p:spPr>
              <a:xfrm>
                <a:off x="87254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796"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6073172" y="3648321"/>
            <a:ext cx="262929" cy="212451"/>
          </a:xfrm>
          <a:prstGeom prst="rect">
            <a:avLst/>
          </a:prstGeom>
          <a:noFill/>
          <a:ln w="9525">
            <a:noFill/>
            <a:miter lim="800000"/>
            <a:headEnd/>
            <a:tailEnd/>
          </a:ln>
          <a:effectLst/>
        </p:spPr>
      </p:pic>
      <p:pic>
        <p:nvPicPr>
          <p:cNvPr id="797"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5500184" y="3672366"/>
            <a:ext cx="289603" cy="168587"/>
          </a:xfrm>
          <a:prstGeom prst="rect">
            <a:avLst/>
          </a:prstGeom>
          <a:noFill/>
          <a:ln w="9525">
            <a:noFill/>
            <a:miter lim="800000"/>
            <a:headEnd/>
            <a:tailEnd/>
          </a:ln>
          <a:effectLst/>
        </p:spPr>
      </p:pic>
      <p:sp>
        <p:nvSpPr>
          <p:cNvPr id="798" name="フリーフォーム 797"/>
          <p:cNvSpPr/>
          <p:nvPr/>
        </p:nvSpPr>
        <p:spPr>
          <a:xfrm>
            <a:off x="6358743" y="3761835"/>
            <a:ext cx="450177"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99" name="フリーフォーム 798"/>
          <p:cNvSpPr/>
          <p:nvPr/>
        </p:nvSpPr>
        <p:spPr>
          <a:xfrm>
            <a:off x="5809365" y="3754546"/>
            <a:ext cx="372046"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grpSp>
        <p:nvGrpSpPr>
          <p:cNvPr id="800" name="グループ化 799"/>
          <p:cNvGrpSpPr/>
          <p:nvPr/>
        </p:nvGrpSpPr>
        <p:grpSpPr>
          <a:xfrm>
            <a:off x="8750724" y="3537409"/>
            <a:ext cx="1568677" cy="668575"/>
            <a:chOff x="2012777" y="2207797"/>
            <a:chExt cx="2279789" cy="718903"/>
          </a:xfrm>
        </p:grpSpPr>
        <p:grpSp>
          <p:nvGrpSpPr>
            <p:cNvPr id="801" name="グループ化 800"/>
            <p:cNvGrpSpPr/>
            <p:nvPr/>
          </p:nvGrpSpPr>
          <p:grpSpPr>
            <a:xfrm>
              <a:off x="2012777" y="2207797"/>
              <a:ext cx="2279789" cy="718903"/>
              <a:chOff x="5161195" y="5174431"/>
              <a:chExt cx="2523812" cy="795852"/>
            </a:xfrm>
          </p:grpSpPr>
          <p:grpSp>
            <p:nvGrpSpPr>
              <p:cNvPr id="805" name="グループ化 804"/>
              <p:cNvGrpSpPr/>
              <p:nvPr/>
            </p:nvGrpSpPr>
            <p:grpSpPr>
              <a:xfrm>
                <a:off x="5161195" y="5174431"/>
                <a:ext cx="2523812" cy="795852"/>
                <a:chOff x="0" y="0"/>
                <a:chExt cx="3669083" cy="955084"/>
              </a:xfrm>
            </p:grpSpPr>
            <p:sp>
              <p:nvSpPr>
                <p:cNvPr id="816" name="正方形/長方形 815"/>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817" name="直線コネクタ 816"/>
                <p:cNvCxnSpPr/>
                <p:nvPr/>
              </p:nvCxnSpPr>
              <p:spPr>
                <a:xfrm flipV="1">
                  <a:off x="0" y="32975"/>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8" name="直線コネクタ 817"/>
                <p:cNvCxnSpPr/>
                <p:nvPr/>
              </p:nvCxnSpPr>
              <p:spPr>
                <a:xfrm>
                  <a:off x="0" y="904120"/>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06" name="グループ化 805"/>
              <p:cNvGrpSpPr/>
              <p:nvPr/>
            </p:nvGrpSpPr>
            <p:grpSpPr>
              <a:xfrm>
                <a:off x="5234997" y="5447622"/>
                <a:ext cx="2422848" cy="0"/>
                <a:chOff x="5605152" y="4885038"/>
                <a:chExt cx="3767257" cy="0"/>
              </a:xfrm>
            </p:grpSpPr>
            <p:cxnSp>
              <p:nvCxnSpPr>
                <p:cNvPr id="812" name="直線コネクタ 811"/>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3" name="直線コネクタ 812"/>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4" name="直線コネクタ 813"/>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5" name="直線コネクタ 814"/>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07" name="グループ化 806"/>
              <p:cNvGrpSpPr/>
              <p:nvPr/>
            </p:nvGrpSpPr>
            <p:grpSpPr>
              <a:xfrm>
                <a:off x="5234997" y="5691155"/>
                <a:ext cx="2422848" cy="0"/>
                <a:chOff x="5605152" y="4885038"/>
                <a:chExt cx="3767257" cy="0"/>
              </a:xfrm>
            </p:grpSpPr>
            <p:cxnSp>
              <p:nvCxnSpPr>
                <p:cNvPr id="808" name="直線コネクタ 807"/>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9" name="直線コネクタ 808"/>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0" name="直線コネクタ 809"/>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1" name="直線コネクタ 810"/>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802" name="テキスト ボックス 945"/>
            <p:cNvSpPr txBox="1"/>
            <p:nvPr/>
          </p:nvSpPr>
          <p:spPr>
            <a:xfrm>
              <a:off x="2031694" y="2244704"/>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803" name="テキスト ボックス 946"/>
            <p:cNvSpPr txBox="1"/>
            <p:nvPr/>
          </p:nvSpPr>
          <p:spPr>
            <a:xfrm>
              <a:off x="2031694" y="244601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804" name="テキスト ボックス 946"/>
            <p:cNvSpPr txBox="1"/>
            <p:nvPr/>
          </p:nvSpPr>
          <p:spPr>
            <a:xfrm>
              <a:off x="2031694" y="267560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3</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rd</a:t>
              </a:r>
              <a:r>
                <a:rPr kumimoji="1" lang="ja-JP" altLang="en-US"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pic>
        <p:nvPicPr>
          <p:cNvPr id="819"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9294397" y="3785191"/>
            <a:ext cx="261387" cy="211204"/>
          </a:xfrm>
          <a:prstGeom prst="rect">
            <a:avLst/>
          </a:prstGeom>
          <a:noFill/>
          <a:ln w="9525">
            <a:noFill/>
            <a:miter lim="800000"/>
            <a:headEnd/>
            <a:tailEnd/>
          </a:ln>
          <a:effectLst/>
        </p:spPr>
      </p:pic>
      <p:pic>
        <p:nvPicPr>
          <p:cNvPr id="820"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9278014" y="3579401"/>
            <a:ext cx="287904" cy="167598"/>
          </a:xfrm>
          <a:prstGeom prst="rect">
            <a:avLst/>
          </a:prstGeom>
          <a:noFill/>
          <a:ln w="9525">
            <a:noFill/>
            <a:miter lim="800000"/>
            <a:headEnd/>
            <a:tailEnd/>
          </a:ln>
          <a:effectLst/>
        </p:spPr>
      </p:pic>
      <p:sp>
        <p:nvSpPr>
          <p:cNvPr id="821" name="フリーフォーム 820"/>
          <p:cNvSpPr/>
          <p:nvPr/>
        </p:nvSpPr>
        <p:spPr>
          <a:xfrm>
            <a:off x="9578294" y="3898039"/>
            <a:ext cx="447535" cy="196321"/>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822" name="フリーフォーム 821"/>
          <p:cNvSpPr/>
          <p:nvPr/>
        </p:nvSpPr>
        <p:spPr>
          <a:xfrm>
            <a:off x="9585380" y="3661099"/>
            <a:ext cx="369863" cy="196321"/>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grpSp>
        <p:nvGrpSpPr>
          <p:cNvPr id="823" name="グループ化 822"/>
          <p:cNvGrpSpPr/>
          <p:nvPr/>
        </p:nvGrpSpPr>
        <p:grpSpPr>
          <a:xfrm>
            <a:off x="7053979" y="3546534"/>
            <a:ext cx="1568677" cy="668575"/>
            <a:chOff x="2012777" y="2207797"/>
            <a:chExt cx="2279789" cy="718903"/>
          </a:xfrm>
        </p:grpSpPr>
        <p:grpSp>
          <p:nvGrpSpPr>
            <p:cNvPr id="824" name="グループ化 823"/>
            <p:cNvGrpSpPr/>
            <p:nvPr/>
          </p:nvGrpSpPr>
          <p:grpSpPr>
            <a:xfrm>
              <a:off x="2012777" y="2207797"/>
              <a:ext cx="2279789" cy="718903"/>
              <a:chOff x="5161195" y="5174431"/>
              <a:chExt cx="2523812" cy="795852"/>
            </a:xfrm>
          </p:grpSpPr>
          <p:grpSp>
            <p:nvGrpSpPr>
              <p:cNvPr id="828" name="グループ化 827"/>
              <p:cNvGrpSpPr/>
              <p:nvPr/>
            </p:nvGrpSpPr>
            <p:grpSpPr>
              <a:xfrm>
                <a:off x="5161195" y="5174431"/>
                <a:ext cx="2523812" cy="795852"/>
                <a:chOff x="0" y="0"/>
                <a:chExt cx="3669083" cy="955084"/>
              </a:xfrm>
            </p:grpSpPr>
            <p:sp>
              <p:nvSpPr>
                <p:cNvPr id="839" name="正方形/長方形 838"/>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840" name="直線コネクタ 839"/>
                <p:cNvCxnSpPr/>
                <p:nvPr/>
              </p:nvCxnSpPr>
              <p:spPr>
                <a:xfrm flipV="1">
                  <a:off x="0" y="32975"/>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1" name="直線コネクタ 840"/>
                <p:cNvCxnSpPr/>
                <p:nvPr/>
              </p:nvCxnSpPr>
              <p:spPr>
                <a:xfrm>
                  <a:off x="0" y="904120"/>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9" name="グループ化 828"/>
              <p:cNvGrpSpPr/>
              <p:nvPr/>
            </p:nvGrpSpPr>
            <p:grpSpPr>
              <a:xfrm>
                <a:off x="5234997" y="5447622"/>
                <a:ext cx="2422848" cy="0"/>
                <a:chOff x="5605152" y="4885038"/>
                <a:chExt cx="3767257" cy="0"/>
              </a:xfrm>
            </p:grpSpPr>
            <p:cxnSp>
              <p:nvCxnSpPr>
                <p:cNvPr id="835" name="直線コネクタ 834"/>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6" name="直線コネクタ 835"/>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7" name="直線コネクタ 836"/>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8" name="直線コネクタ 837"/>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30" name="グループ化 829"/>
              <p:cNvGrpSpPr/>
              <p:nvPr/>
            </p:nvGrpSpPr>
            <p:grpSpPr>
              <a:xfrm>
                <a:off x="5234997" y="5691155"/>
                <a:ext cx="2422848" cy="0"/>
                <a:chOff x="5605152" y="4885038"/>
                <a:chExt cx="3767257" cy="0"/>
              </a:xfrm>
            </p:grpSpPr>
            <p:cxnSp>
              <p:nvCxnSpPr>
                <p:cNvPr id="831" name="直線コネクタ 830"/>
                <p:cNvCxnSpPr/>
                <p:nvPr/>
              </p:nvCxnSpPr>
              <p:spPr>
                <a:xfrm>
                  <a:off x="5605152"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2" name="直線コネクタ 831"/>
                <p:cNvCxnSpPr/>
                <p:nvPr/>
              </p:nvCxnSpPr>
              <p:spPr>
                <a:xfrm>
                  <a:off x="6645254"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3" name="直線コネクタ 832"/>
                <p:cNvCxnSpPr/>
                <p:nvPr/>
              </p:nvCxnSpPr>
              <p:spPr>
                <a:xfrm>
                  <a:off x="7685356"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4" name="直線コネクタ 833"/>
                <p:cNvCxnSpPr/>
                <p:nvPr/>
              </p:nvCxnSpPr>
              <p:spPr>
                <a:xfrm>
                  <a:off x="8725457" y="4885038"/>
                  <a:ext cx="6469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825" name="テキスト ボックス 945"/>
            <p:cNvSpPr txBox="1"/>
            <p:nvPr/>
          </p:nvSpPr>
          <p:spPr>
            <a:xfrm>
              <a:off x="2031694" y="2244704"/>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826" name="テキスト ボックス 946"/>
            <p:cNvSpPr txBox="1"/>
            <p:nvPr/>
          </p:nvSpPr>
          <p:spPr>
            <a:xfrm>
              <a:off x="2031694" y="244601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827" name="テキスト ボックス 946"/>
            <p:cNvSpPr txBox="1"/>
            <p:nvPr/>
          </p:nvSpPr>
          <p:spPr>
            <a:xfrm>
              <a:off x="2031694" y="2675601"/>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3</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rd</a:t>
              </a:r>
              <a:r>
                <a:rPr kumimoji="1" lang="ja-JP" altLang="en-US"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pic>
        <p:nvPicPr>
          <p:cNvPr id="842"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7119186" y="3786651"/>
            <a:ext cx="261387" cy="211204"/>
          </a:xfrm>
          <a:prstGeom prst="rect">
            <a:avLst/>
          </a:prstGeom>
          <a:noFill/>
          <a:ln w="9525">
            <a:noFill/>
            <a:miter lim="800000"/>
            <a:headEnd/>
            <a:tailEnd/>
          </a:ln>
          <a:effectLst/>
        </p:spPr>
      </p:pic>
      <p:pic>
        <p:nvPicPr>
          <p:cNvPr id="843"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7854799" y="3606462"/>
            <a:ext cx="287904" cy="167598"/>
          </a:xfrm>
          <a:prstGeom prst="rect">
            <a:avLst/>
          </a:prstGeom>
          <a:noFill/>
          <a:ln w="9525">
            <a:noFill/>
            <a:miter lim="800000"/>
            <a:headEnd/>
            <a:tailEnd/>
          </a:ln>
          <a:effectLst/>
        </p:spPr>
      </p:pic>
      <p:sp>
        <p:nvSpPr>
          <p:cNvPr id="844" name="フリーフォーム 843"/>
          <p:cNvSpPr/>
          <p:nvPr/>
        </p:nvSpPr>
        <p:spPr>
          <a:xfrm>
            <a:off x="7403082" y="3899499"/>
            <a:ext cx="447535" cy="196321"/>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845" name="フリーフォーム 844"/>
          <p:cNvSpPr/>
          <p:nvPr/>
        </p:nvSpPr>
        <p:spPr>
          <a:xfrm>
            <a:off x="8162166" y="3688160"/>
            <a:ext cx="369863" cy="196321"/>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846" name="図 845">
            <a:extLst>
              <a:ext uri="{FF2B5EF4-FFF2-40B4-BE49-F238E27FC236}">
                <a16:creationId xmlns:a16="http://schemas.microsoft.com/office/drawing/2014/main" id="{1127BB64-C0E2-4091-B3E5-65CD9BA2C697}"/>
              </a:ext>
            </a:extLst>
          </p:cNvPr>
          <p:cNvPicPr>
            <a:picLocks noChangeAspect="1"/>
          </p:cNvPicPr>
          <p:nvPr/>
        </p:nvPicPr>
        <p:blipFill>
          <a:blip r:embed="rId9"/>
          <a:stretch>
            <a:fillRect/>
          </a:stretch>
        </p:blipFill>
        <p:spPr>
          <a:xfrm>
            <a:off x="9548191" y="1466476"/>
            <a:ext cx="1044544" cy="505812"/>
          </a:xfrm>
          <a:prstGeom prst="rect">
            <a:avLst/>
          </a:prstGeom>
        </p:spPr>
      </p:pic>
      <p:sp>
        <p:nvSpPr>
          <p:cNvPr id="847" name="正方形/長方形 846">
            <a:extLst>
              <a:ext uri="{FF2B5EF4-FFF2-40B4-BE49-F238E27FC236}">
                <a16:creationId xmlns:a16="http://schemas.microsoft.com/office/drawing/2014/main" id="{C52EA9A7-25FB-4A58-A333-3C8272939AA7}"/>
              </a:ext>
            </a:extLst>
          </p:cNvPr>
          <p:cNvSpPr/>
          <p:nvPr/>
        </p:nvSpPr>
        <p:spPr>
          <a:xfrm>
            <a:off x="9570380" y="1519187"/>
            <a:ext cx="682656" cy="11556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1st lane</a:t>
            </a:r>
            <a:endParaRPr kumimoji="1" lang="ja-JP" altLang="en-US"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848" name="正方形/長方形 847">
            <a:extLst>
              <a:ext uri="{FF2B5EF4-FFF2-40B4-BE49-F238E27FC236}">
                <a16:creationId xmlns:a16="http://schemas.microsoft.com/office/drawing/2014/main" id="{C52EA9A7-25FB-4A58-A333-3C8272939AA7}"/>
              </a:ext>
            </a:extLst>
          </p:cNvPr>
          <p:cNvSpPr/>
          <p:nvPr/>
        </p:nvSpPr>
        <p:spPr>
          <a:xfrm>
            <a:off x="9570380" y="1658813"/>
            <a:ext cx="693673" cy="1255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2nd lane </a:t>
            </a:r>
            <a:endParaRPr kumimoji="1" lang="ja-JP" altLang="en-US"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849" name="正方形/長方形 848">
            <a:extLst>
              <a:ext uri="{FF2B5EF4-FFF2-40B4-BE49-F238E27FC236}">
                <a16:creationId xmlns:a16="http://schemas.microsoft.com/office/drawing/2014/main" id="{C52EA9A7-25FB-4A58-A333-3C8272939AA7}"/>
              </a:ext>
            </a:extLst>
          </p:cNvPr>
          <p:cNvSpPr/>
          <p:nvPr/>
        </p:nvSpPr>
        <p:spPr>
          <a:xfrm>
            <a:off x="9560854" y="1802546"/>
            <a:ext cx="693673" cy="12554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3rd lane </a:t>
            </a:r>
            <a:endParaRPr kumimoji="1" lang="ja-JP" altLang="en-US"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850" name="正方形/長方形 849"/>
          <p:cNvSpPr/>
          <p:nvPr/>
        </p:nvSpPr>
        <p:spPr>
          <a:xfrm>
            <a:off x="96791" y="2257969"/>
            <a:ext cx="648615" cy="215444"/>
          </a:xfrm>
          <a:prstGeom prst="rect">
            <a:avLst/>
          </a:prstGeom>
          <a:noFill/>
        </p:spPr>
        <p:txBody>
          <a:bodyPr wrap="square"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eiryo UI" panose="020B0604030504040204" pitchFamily="50" charset="-128"/>
              </a:rPr>
              <a:t>No.5</a:t>
            </a:r>
          </a:p>
        </p:txBody>
      </p:sp>
      <p:sp>
        <p:nvSpPr>
          <p:cNvPr id="851" name="正方形/長方形 850"/>
          <p:cNvSpPr/>
          <p:nvPr/>
        </p:nvSpPr>
        <p:spPr>
          <a:xfrm>
            <a:off x="96791" y="3321636"/>
            <a:ext cx="648615" cy="215444"/>
          </a:xfrm>
          <a:prstGeom prst="rect">
            <a:avLst/>
          </a:prstGeom>
          <a:noFill/>
        </p:spPr>
        <p:txBody>
          <a:bodyPr wrap="square"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eiryo UI" panose="020B0604030504040204" pitchFamily="50" charset="-128"/>
              </a:rPr>
              <a:t>No.6</a:t>
            </a:r>
          </a:p>
        </p:txBody>
      </p:sp>
      <p:sp>
        <p:nvSpPr>
          <p:cNvPr id="852" name="正方形/長方形 851"/>
          <p:cNvSpPr/>
          <p:nvPr/>
        </p:nvSpPr>
        <p:spPr>
          <a:xfrm>
            <a:off x="96791" y="4425168"/>
            <a:ext cx="648615" cy="215444"/>
          </a:xfrm>
          <a:prstGeom prst="rect">
            <a:avLst/>
          </a:prstGeom>
          <a:noFill/>
        </p:spPr>
        <p:txBody>
          <a:bodyPr wrap="square"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eiryo UI" panose="020B0604030504040204" pitchFamily="50" charset="-128"/>
              </a:rPr>
              <a:t>No.7</a:t>
            </a:r>
          </a:p>
        </p:txBody>
      </p:sp>
      <p:sp>
        <p:nvSpPr>
          <p:cNvPr id="853" name="正方形/長方形 852"/>
          <p:cNvSpPr/>
          <p:nvPr/>
        </p:nvSpPr>
        <p:spPr>
          <a:xfrm>
            <a:off x="86963" y="5516708"/>
            <a:ext cx="648615" cy="215444"/>
          </a:xfrm>
          <a:prstGeom prst="rect">
            <a:avLst/>
          </a:prstGeom>
          <a:noFill/>
        </p:spPr>
        <p:txBody>
          <a:bodyPr wrap="square"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FF0000"/>
                </a:solidFill>
                <a:effectLst>
                  <a:glow rad="101600">
                    <a:prstClr val="white">
                      <a:alpha val="60000"/>
                    </a:prstClr>
                  </a:glow>
                </a:effectLst>
                <a:uLnTx/>
                <a:uFillTx/>
                <a:latin typeface="Meiryo UI" panose="020B0604030504040204" pitchFamily="50" charset="-128"/>
                <a:ea typeface="Meiryo UI" panose="020B0604030504040204" pitchFamily="50" charset="-128"/>
                <a:cs typeface="Meiryo UI" panose="020B0604030504040204" pitchFamily="50" charset="-128"/>
              </a:rPr>
              <a:t>No.8</a:t>
            </a:r>
          </a:p>
        </p:txBody>
      </p:sp>
      <p:cxnSp>
        <p:nvCxnSpPr>
          <p:cNvPr id="854" name="直線コネクタ 853"/>
          <p:cNvCxnSpPr/>
          <p:nvPr/>
        </p:nvCxnSpPr>
        <p:spPr>
          <a:xfrm>
            <a:off x="125914" y="2257095"/>
            <a:ext cx="1194927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55" name="直線コネクタ 854"/>
          <p:cNvCxnSpPr/>
          <p:nvPr/>
        </p:nvCxnSpPr>
        <p:spPr>
          <a:xfrm>
            <a:off x="6984345" y="1412220"/>
            <a:ext cx="0" cy="536123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56" name="直線コネクタ 855"/>
          <p:cNvCxnSpPr/>
          <p:nvPr/>
        </p:nvCxnSpPr>
        <p:spPr>
          <a:xfrm>
            <a:off x="1893504" y="1412220"/>
            <a:ext cx="0" cy="536123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57" name="直線コネクタ 856"/>
          <p:cNvCxnSpPr/>
          <p:nvPr/>
        </p:nvCxnSpPr>
        <p:spPr>
          <a:xfrm>
            <a:off x="12075186" y="1412220"/>
            <a:ext cx="0" cy="536123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58" name="直線コネクタ 857"/>
          <p:cNvCxnSpPr/>
          <p:nvPr/>
        </p:nvCxnSpPr>
        <p:spPr>
          <a:xfrm>
            <a:off x="125914" y="6769511"/>
            <a:ext cx="1194927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59" name="直線コネクタ 858"/>
          <p:cNvCxnSpPr/>
          <p:nvPr/>
        </p:nvCxnSpPr>
        <p:spPr>
          <a:xfrm>
            <a:off x="125914" y="2255279"/>
            <a:ext cx="0" cy="452224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60" name="直線コネクタ 859"/>
          <p:cNvCxnSpPr/>
          <p:nvPr/>
        </p:nvCxnSpPr>
        <p:spPr>
          <a:xfrm>
            <a:off x="1893503" y="1412220"/>
            <a:ext cx="1018118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61" name="直線コネクタ 860"/>
          <p:cNvCxnSpPr/>
          <p:nvPr/>
        </p:nvCxnSpPr>
        <p:spPr>
          <a:xfrm>
            <a:off x="125413" y="3296162"/>
            <a:ext cx="11949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2" name="直線コネクタ 861"/>
          <p:cNvCxnSpPr/>
          <p:nvPr/>
        </p:nvCxnSpPr>
        <p:spPr>
          <a:xfrm>
            <a:off x="125413" y="4399992"/>
            <a:ext cx="11949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3" name="直線コネクタ 862"/>
          <p:cNvCxnSpPr/>
          <p:nvPr/>
        </p:nvCxnSpPr>
        <p:spPr>
          <a:xfrm>
            <a:off x="137449" y="5516708"/>
            <a:ext cx="1194927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864" name="グループ化 863"/>
          <p:cNvGrpSpPr/>
          <p:nvPr/>
        </p:nvGrpSpPr>
        <p:grpSpPr>
          <a:xfrm>
            <a:off x="3636294" y="4641532"/>
            <a:ext cx="1570060" cy="492604"/>
            <a:chOff x="4722125" y="3516581"/>
            <a:chExt cx="2279789" cy="526577"/>
          </a:xfrm>
        </p:grpSpPr>
        <p:grpSp>
          <p:nvGrpSpPr>
            <p:cNvPr id="865" name="グループ化 864"/>
            <p:cNvGrpSpPr/>
            <p:nvPr/>
          </p:nvGrpSpPr>
          <p:grpSpPr>
            <a:xfrm>
              <a:off x="4722125" y="3516581"/>
              <a:ext cx="2279789" cy="526577"/>
              <a:chOff x="4722125" y="3516581"/>
              <a:chExt cx="2279789" cy="526577"/>
            </a:xfrm>
          </p:grpSpPr>
          <p:grpSp>
            <p:nvGrpSpPr>
              <p:cNvPr id="871" name="グループ化 870"/>
              <p:cNvGrpSpPr/>
              <p:nvPr/>
            </p:nvGrpSpPr>
            <p:grpSpPr>
              <a:xfrm>
                <a:off x="4722125" y="3516581"/>
                <a:ext cx="2279789" cy="526577"/>
                <a:chOff x="0" y="0"/>
                <a:chExt cx="3669083" cy="955084"/>
              </a:xfrm>
            </p:grpSpPr>
            <p:sp>
              <p:nvSpPr>
                <p:cNvPr id="874" name="正方形/長方形 873"/>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875" name="直線コネクタ 874"/>
                <p:cNvCxnSpPr/>
                <p:nvPr/>
              </p:nvCxnSpPr>
              <p:spPr>
                <a:xfrm flipV="1">
                  <a:off x="0" y="80558"/>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6" name="直線コネクタ 875"/>
                <p:cNvCxnSpPr/>
                <p:nvPr/>
              </p:nvCxnSpPr>
              <p:spPr>
                <a:xfrm>
                  <a:off x="0" y="864468"/>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72" name="テキスト ボックス 945"/>
              <p:cNvSpPr txBox="1"/>
              <p:nvPr/>
            </p:nvSpPr>
            <p:spPr>
              <a:xfrm>
                <a:off x="4741207" y="3581459"/>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873" name="テキスト ボックス 946"/>
              <p:cNvSpPr txBox="1"/>
              <p:nvPr/>
            </p:nvSpPr>
            <p:spPr>
              <a:xfrm>
                <a:off x="4741207" y="3782766"/>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grpSp>
          <p:nvGrpSpPr>
            <p:cNvPr id="866" name="グループ化 865"/>
            <p:cNvGrpSpPr/>
            <p:nvPr/>
          </p:nvGrpSpPr>
          <p:grpSpPr>
            <a:xfrm>
              <a:off x="4750840" y="3784656"/>
              <a:ext cx="2188583" cy="0"/>
              <a:chOff x="5605156" y="4885038"/>
              <a:chExt cx="3767253" cy="0"/>
            </a:xfrm>
          </p:grpSpPr>
          <p:cxnSp>
            <p:nvCxnSpPr>
              <p:cNvPr id="867" name="直線コネクタ 866"/>
              <p:cNvCxnSpPr/>
              <p:nvPr/>
            </p:nvCxnSpPr>
            <p:spPr>
              <a:xfrm>
                <a:off x="56051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8" name="直線コネクタ 867"/>
              <p:cNvCxnSpPr/>
              <p:nvPr/>
            </p:nvCxnSpPr>
            <p:spPr>
              <a:xfrm>
                <a:off x="6645259"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9" name="直線コネクタ 868"/>
              <p:cNvCxnSpPr/>
              <p:nvPr/>
            </p:nvCxnSpPr>
            <p:spPr>
              <a:xfrm>
                <a:off x="7685360"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0" name="直線コネクタ 869"/>
              <p:cNvCxnSpPr/>
              <p:nvPr/>
            </p:nvCxnSpPr>
            <p:spPr>
              <a:xfrm>
                <a:off x="87254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877"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4161398" y="4678093"/>
            <a:ext cx="262929" cy="212451"/>
          </a:xfrm>
          <a:prstGeom prst="rect">
            <a:avLst/>
          </a:prstGeom>
          <a:noFill/>
          <a:ln w="9525">
            <a:noFill/>
            <a:miter lim="800000"/>
            <a:headEnd/>
            <a:tailEnd/>
          </a:ln>
          <a:effectLst/>
        </p:spPr>
      </p:pic>
      <p:pic>
        <p:nvPicPr>
          <p:cNvPr id="878"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4147608" y="4898038"/>
            <a:ext cx="289603" cy="168587"/>
          </a:xfrm>
          <a:prstGeom prst="rect">
            <a:avLst/>
          </a:prstGeom>
          <a:noFill/>
          <a:ln w="9525">
            <a:noFill/>
            <a:miter lim="800000"/>
            <a:headEnd/>
            <a:tailEnd/>
          </a:ln>
          <a:effectLst/>
        </p:spPr>
      </p:pic>
      <p:sp>
        <p:nvSpPr>
          <p:cNvPr id="879" name="フリーフォーム 878"/>
          <p:cNvSpPr/>
          <p:nvPr/>
        </p:nvSpPr>
        <p:spPr>
          <a:xfrm>
            <a:off x="4446970" y="4791607"/>
            <a:ext cx="450177"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880" name="直線矢印コネクタ 879"/>
          <p:cNvCxnSpPr/>
          <p:nvPr/>
        </p:nvCxnSpPr>
        <p:spPr>
          <a:xfrm>
            <a:off x="4506079" y="4980218"/>
            <a:ext cx="374489" cy="0"/>
          </a:xfrm>
          <a:prstGeom prst="straightConnector1">
            <a:avLst/>
          </a:pr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cxnSp>
      <p:grpSp>
        <p:nvGrpSpPr>
          <p:cNvPr id="881" name="グループ化 880"/>
          <p:cNvGrpSpPr/>
          <p:nvPr/>
        </p:nvGrpSpPr>
        <p:grpSpPr>
          <a:xfrm>
            <a:off x="3640791" y="2537244"/>
            <a:ext cx="1570060" cy="492604"/>
            <a:chOff x="4722125" y="3516581"/>
            <a:chExt cx="2279789" cy="526577"/>
          </a:xfrm>
        </p:grpSpPr>
        <p:grpSp>
          <p:nvGrpSpPr>
            <p:cNvPr id="882" name="グループ化 881"/>
            <p:cNvGrpSpPr/>
            <p:nvPr/>
          </p:nvGrpSpPr>
          <p:grpSpPr>
            <a:xfrm>
              <a:off x="4722125" y="3516581"/>
              <a:ext cx="2279789" cy="526577"/>
              <a:chOff x="4722125" y="3516581"/>
              <a:chExt cx="2279789" cy="526577"/>
            </a:xfrm>
          </p:grpSpPr>
          <p:grpSp>
            <p:nvGrpSpPr>
              <p:cNvPr id="888" name="グループ化 887"/>
              <p:cNvGrpSpPr/>
              <p:nvPr/>
            </p:nvGrpSpPr>
            <p:grpSpPr>
              <a:xfrm>
                <a:off x="4722125" y="3516581"/>
                <a:ext cx="2279789" cy="526577"/>
                <a:chOff x="0" y="0"/>
                <a:chExt cx="3669083" cy="955084"/>
              </a:xfrm>
            </p:grpSpPr>
            <p:sp>
              <p:nvSpPr>
                <p:cNvPr id="891" name="正方形/長方形 890"/>
                <p:cNvSpPr/>
                <p:nvPr/>
              </p:nvSpPr>
              <p:spPr>
                <a:xfrm>
                  <a:off x="0" y="0"/>
                  <a:ext cx="3669083" cy="9550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cxnSp>
              <p:nvCxnSpPr>
                <p:cNvPr id="892" name="直線コネクタ 891"/>
                <p:cNvCxnSpPr/>
                <p:nvPr/>
              </p:nvCxnSpPr>
              <p:spPr>
                <a:xfrm flipV="1">
                  <a:off x="0" y="80558"/>
                  <a:ext cx="3669083" cy="104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3" name="直線コネクタ 892"/>
                <p:cNvCxnSpPr/>
                <p:nvPr/>
              </p:nvCxnSpPr>
              <p:spPr>
                <a:xfrm>
                  <a:off x="0" y="864468"/>
                  <a:ext cx="366908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89" name="テキスト ボックス 945"/>
              <p:cNvSpPr txBox="1"/>
              <p:nvPr/>
            </p:nvSpPr>
            <p:spPr>
              <a:xfrm>
                <a:off x="4741207" y="3581459"/>
                <a:ext cx="820922" cy="12548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1</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st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sp>
            <p:nvSpPr>
              <p:cNvPr id="890" name="テキスト ボックス 946"/>
              <p:cNvSpPr txBox="1"/>
              <p:nvPr/>
            </p:nvSpPr>
            <p:spPr>
              <a:xfrm>
                <a:off x="4741207" y="3782766"/>
                <a:ext cx="820922" cy="13003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2</a:t>
                </a:r>
                <a:r>
                  <a:rPr kumimoji="1" lang="en-US" altLang="ja-JP" sz="900" b="0" i="0" u="none" strike="noStrike" kern="1200" cap="none" spc="0" normalizeH="0" baseline="3000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nd </a:t>
                </a:r>
                <a:r>
                  <a:rPr kumimoji="1" lang="en-US" altLang="ja-JP"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rPr>
                  <a:t>lane</a:t>
                </a:r>
                <a:endParaRPr kumimoji="1" lang="ja-JP" altLang="en-US" sz="900" b="0" i="0" u="none" strike="noStrike" kern="1200" cap="none" spc="0" normalizeH="0" baseline="0" noProof="0" dirty="0">
                  <a:ln>
                    <a:noFill/>
                  </a:ln>
                  <a:solidFill>
                    <a:prstClr val="white"/>
                  </a:solidFill>
                  <a:effectLst/>
                  <a:uLnTx/>
                  <a:uFillTx/>
                  <a:latin typeface="Lucida Console" panose="020B0609040504020204" pitchFamily="49" charset="0"/>
                  <a:ea typeface="ＭＳ ゴシック" panose="020B0609070205080204" pitchFamily="49" charset="-128"/>
                  <a:cs typeface="Meiryo UI" panose="020B0604030504040204" pitchFamily="50" charset="-128"/>
                </a:endParaRPr>
              </a:p>
            </p:txBody>
          </p:sp>
        </p:grpSp>
        <p:grpSp>
          <p:nvGrpSpPr>
            <p:cNvPr id="883" name="グループ化 882"/>
            <p:cNvGrpSpPr/>
            <p:nvPr/>
          </p:nvGrpSpPr>
          <p:grpSpPr>
            <a:xfrm>
              <a:off x="4750840" y="3784656"/>
              <a:ext cx="2188583" cy="0"/>
              <a:chOff x="5605156" y="4885038"/>
              <a:chExt cx="3767253" cy="0"/>
            </a:xfrm>
          </p:grpSpPr>
          <p:cxnSp>
            <p:nvCxnSpPr>
              <p:cNvPr id="884" name="直線コネクタ 883"/>
              <p:cNvCxnSpPr/>
              <p:nvPr/>
            </p:nvCxnSpPr>
            <p:spPr>
              <a:xfrm>
                <a:off x="56051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5" name="直線コネクタ 884"/>
              <p:cNvCxnSpPr/>
              <p:nvPr/>
            </p:nvCxnSpPr>
            <p:spPr>
              <a:xfrm>
                <a:off x="6645259"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6" name="直線コネクタ 885"/>
              <p:cNvCxnSpPr/>
              <p:nvPr/>
            </p:nvCxnSpPr>
            <p:spPr>
              <a:xfrm>
                <a:off x="7685360"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7" name="直線コネクタ 886"/>
              <p:cNvCxnSpPr/>
              <p:nvPr/>
            </p:nvCxnSpPr>
            <p:spPr>
              <a:xfrm>
                <a:off x="8725456" y="4885038"/>
                <a:ext cx="6469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894"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7" cstate="print"/>
          <a:srcRect l="89251" b="93793"/>
          <a:stretch>
            <a:fillRect/>
          </a:stretch>
        </p:blipFill>
        <p:spPr bwMode="auto">
          <a:xfrm flipV="1">
            <a:off x="4167354" y="2573804"/>
            <a:ext cx="262929" cy="212451"/>
          </a:xfrm>
          <a:prstGeom prst="rect">
            <a:avLst/>
          </a:prstGeom>
          <a:noFill/>
          <a:ln w="9525">
            <a:noFill/>
            <a:miter lim="800000"/>
            <a:headEnd/>
            <a:tailEnd/>
          </a:ln>
          <a:effectLst/>
        </p:spPr>
      </p:pic>
      <p:pic>
        <p:nvPicPr>
          <p:cNvPr id="895"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8" cstate="print">
            <a:duotone>
              <a:schemeClr val="accent4">
                <a:shade val="45000"/>
                <a:satMod val="135000"/>
              </a:schemeClr>
              <a:prstClr val="white"/>
            </a:duotone>
          </a:blip>
          <a:srcRect l="88063" t="289" b="94745"/>
          <a:stretch>
            <a:fillRect/>
          </a:stretch>
        </p:blipFill>
        <p:spPr bwMode="auto">
          <a:xfrm rot="10800000" flipH="1" flipV="1">
            <a:off x="4150874" y="2800237"/>
            <a:ext cx="289603" cy="168587"/>
          </a:xfrm>
          <a:prstGeom prst="rect">
            <a:avLst/>
          </a:prstGeom>
          <a:noFill/>
          <a:ln w="9525">
            <a:noFill/>
            <a:miter lim="800000"/>
            <a:headEnd/>
            <a:tailEnd/>
          </a:ln>
          <a:effectLst/>
        </p:spPr>
      </p:pic>
      <p:sp>
        <p:nvSpPr>
          <p:cNvPr id="896" name="フリーフォーム 895"/>
          <p:cNvSpPr/>
          <p:nvPr/>
        </p:nvSpPr>
        <p:spPr>
          <a:xfrm>
            <a:off x="4452926" y="2687319"/>
            <a:ext cx="450177"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0000FF"/>
            </a:solidFill>
            <a:prstDash val="solid"/>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897" name="フリーフォーム 896"/>
          <p:cNvSpPr/>
          <p:nvPr/>
        </p:nvSpPr>
        <p:spPr>
          <a:xfrm flipV="1">
            <a:off x="4460055" y="2687515"/>
            <a:ext cx="372046" cy="197479"/>
          </a:xfrm>
          <a:custGeom>
            <a:avLst/>
            <a:gdLst>
              <a:gd name="connsiteX0" fmla="*/ 0 w 602511"/>
              <a:gd name="connsiteY0" fmla="*/ 4774 h 366281"/>
              <a:gd name="connsiteX1" fmla="*/ 113414 w 602511"/>
              <a:gd name="connsiteY1" fmla="*/ 4774 h 366281"/>
              <a:gd name="connsiteX2" fmla="*/ 233916 w 602511"/>
              <a:gd name="connsiteY2" fmla="*/ 54393 h 366281"/>
              <a:gd name="connsiteX3" fmla="*/ 297711 w 602511"/>
              <a:gd name="connsiteY3" fmla="*/ 153630 h 366281"/>
              <a:gd name="connsiteX4" fmla="*/ 368595 w 602511"/>
              <a:gd name="connsiteY4" fmla="*/ 281221 h 366281"/>
              <a:gd name="connsiteX5" fmla="*/ 425302 w 602511"/>
              <a:gd name="connsiteY5" fmla="*/ 330839 h 366281"/>
              <a:gd name="connsiteX6" fmla="*/ 517451 w 602511"/>
              <a:gd name="connsiteY6" fmla="*/ 359193 h 366281"/>
              <a:gd name="connsiteX7" fmla="*/ 602511 w 602511"/>
              <a:gd name="connsiteY7" fmla="*/ 366281 h 36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2511" h="366281">
                <a:moveTo>
                  <a:pt x="0" y="4774"/>
                </a:moveTo>
                <a:cubicBezTo>
                  <a:pt x="37214" y="639"/>
                  <a:pt x="74428" y="-3496"/>
                  <a:pt x="113414" y="4774"/>
                </a:cubicBezTo>
                <a:cubicBezTo>
                  <a:pt x="152400" y="13044"/>
                  <a:pt x="203200" y="29584"/>
                  <a:pt x="233916" y="54393"/>
                </a:cubicBezTo>
                <a:cubicBezTo>
                  <a:pt x="264632" y="79202"/>
                  <a:pt x="275265" y="115825"/>
                  <a:pt x="297711" y="153630"/>
                </a:cubicBezTo>
                <a:cubicBezTo>
                  <a:pt x="320157" y="191435"/>
                  <a:pt x="347330" y="251686"/>
                  <a:pt x="368595" y="281221"/>
                </a:cubicBezTo>
                <a:cubicBezTo>
                  <a:pt x="389860" y="310756"/>
                  <a:pt x="400493" y="317844"/>
                  <a:pt x="425302" y="330839"/>
                </a:cubicBezTo>
                <a:cubicBezTo>
                  <a:pt x="450111" y="343834"/>
                  <a:pt x="487916" y="353286"/>
                  <a:pt x="517451" y="359193"/>
                </a:cubicBezTo>
                <a:cubicBezTo>
                  <a:pt x="546986" y="365100"/>
                  <a:pt x="574748" y="365690"/>
                  <a:pt x="602511" y="366281"/>
                </a:cubicBezTo>
              </a:path>
            </a:pathLst>
          </a:custGeom>
          <a:noFill/>
          <a:ln w="28575">
            <a:solidFill>
              <a:srgbClr val="FF0000"/>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898" name="テキスト ボックス 897">
            <a:extLst>
              <a:ext uri="{FF2B5EF4-FFF2-40B4-BE49-F238E27FC236}">
                <a16:creationId xmlns:a16="http://schemas.microsoft.com/office/drawing/2014/main" id="{1009B71E-AF00-4C88-B047-26B402AE78EA}"/>
              </a:ext>
            </a:extLst>
          </p:cNvPr>
          <p:cNvSpPr txBox="1"/>
          <p:nvPr/>
        </p:nvSpPr>
        <p:spPr>
          <a:xfrm>
            <a:off x="2068845" y="2003557"/>
            <a:ext cx="1348478" cy="253916"/>
          </a:xfrm>
          <a:prstGeom prst="rect">
            <a:avLst/>
          </a:prstGeom>
          <a:noFill/>
        </p:spPr>
        <p:txBody>
          <a:bodyPr wrap="square" rtlCol="0">
            <a:spAutoFit/>
          </a:bodyPr>
          <a:lstStyle/>
          <a:p>
            <a:pPr lvl="0" algn="ctr" defTabSz="457200">
              <a:defRPr/>
            </a:pPr>
            <a:r>
              <a:rPr lang="en-US" altLang="ja-JP" sz="1050" dirty="0">
                <a:solidFill>
                  <a:prstClr val="black"/>
                </a:solidFill>
                <a:latin typeface="Meiryo UI" panose="020B0604030504040204" pitchFamily="50" charset="-128"/>
                <a:ea typeface="Meiryo UI" panose="020B0604030504040204" pitchFamily="50" charset="-128"/>
              </a:rPr>
              <a:t>Forward</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899" name="テキスト ボックス 898">
            <a:extLst>
              <a:ext uri="{FF2B5EF4-FFF2-40B4-BE49-F238E27FC236}">
                <a16:creationId xmlns:a16="http://schemas.microsoft.com/office/drawing/2014/main" id="{1009B71E-AF00-4C88-B047-26B402AE78EA}"/>
              </a:ext>
            </a:extLst>
          </p:cNvPr>
          <p:cNvSpPr txBox="1"/>
          <p:nvPr/>
        </p:nvSpPr>
        <p:spPr>
          <a:xfrm>
            <a:off x="3855548" y="2003557"/>
            <a:ext cx="1265590" cy="253916"/>
          </a:xfrm>
          <a:prstGeom prst="rect">
            <a:avLst/>
          </a:prstGeom>
          <a:noFill/>
        </p:spPr>
        <p:txBody>
          <a:bodyPr wrap="square" rtlCol="0">
            <a:spAutoFit/>
          </a:bodyPr>
          <a:lstStyle/>
          <a:p>
            <a:pPr lvl="0" algn="ctr" defTabSz="457200">
              <a:defRPr/>
            </a:pPr>
            <a:r>
              <a:rPr lang="en-US" altLang="ja-JP" sz="1050" dirty="0">
                <a:solidFill>
                  <a:prstClr val="black"/>
                </a:solidFill>
                <a:latin typeface="Meiryo UI" panose="020B0604030504040204" pitchFamily="50" charset="-128"/>
                <a:ea typeface="Meiryo UI" panose="020B0604030504040204" pitchFamily="50" charset="-128"/>
              </a:rPr>
              <a:t>Parallel running</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900" name="テキスト ボックス 899">
            <a:extLst>
              <a:ext uri="{FF2B5EF4-FFF2-40B4-BE49-F238E27FC236}">
                <a16:creationId xmlns:a16="http://schemas.microsoft.com/office/drawing/2014/main" id="{1009B71E-AF00-4C88-B047-26B402AE78EA}"/>
              </a:ext>
            </a:extLst>
          </p:cNvPr>
          <p:cNvSpPr txBox="1"/>
          <p:nvPr/>
        </p:nvSpPr>
        <p:spPr>
          <a:xfrm>
            <a:off x="5597644" y="2003557"/>
            <a:ext cx="923015" cy="253916"/>
          </a:xfrm>
          <a:prstGeom prst="rect">
            <a:avLst/>
          </a:prstGeom>
          <a:noFill/>
        </p:spPr>
        <p:txBody>
          <a:bodyPr wrap="square" rtlCol="0">
            <a:spAutoFit/>
          </a:bodyPr>
          <a:lstStyle/>
          <a:p>
            <a:pPr lvl="0" algn="ctr" defTabSz="457200">
              <a:defRPr/>
            </a:pPr>
            <a:r>
              <a:rPr lang="en-US" altLang="ja-JP" sz="1050" dirty="0">
                <a:solidFill>
                  <a:prstClr val="black"/>
                </a:solidFill>
                <a:latin typeface="Meiryo UI" panose="020B0604030504040204" pitchFamily="50" charset="-128"/>
                <a:ea typeface="Meiryo UI" panose="020B0604030504040204" pitchFamily="50" charset="-128"/>
              </a:rPr>
              <a:t>Rear</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901" name="直線コネクタ 900"/>
          <p:cNvCxnSpPr/>
          <p:nvPr/>
        </p:nvCxnSpPr>
        <p:spPr>
          <a:xfrm>
            <a:off x="1893503" y="2023892"/>
            <a:ext cx="101811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02" name="直線コネクタ 901"/>
          <p:cNvCxnSpPr/>
          <p:nvPr/>
        </p:nvCxnSpPr>
        <p:spPr>
          <a:xfrm>
            <a:off x="3590451" y="2023892"/>
            <a:ext cx="0" cy="4749558"/>
          </a:xfrm>
          <a:prstGeom prst="line">
            <a:avLst/>
          </a:prstGeom>
        </p:spPr>
        <p:style>
          <a:lnRef idx="1">
            <a:schemeClr val="accent1"/>
          </a:lnRef>
          <a:fillRef idx="0">
            <a:schemeClr val="accent1"/>
          </a:fillRef>
          <a:effectRef idx="0">
            <a:schemeClr val="accent1"/>
          </a:effectRef>
          <a:fontRef idx="minor">
            <a:schemeClr val="tx1"/>
          </a:fontRef>
        </p:style>
      </p:cxnSp>
      <p:cxnSp>
        <p:nvCxnSpPr>
          <p:cNvPr id="903" name="直線コネクタ 902"/>
          <p:cNvCxnSpPr/>
          <p:nvPr/>
        </p:nvCxnSpPr>
        <p:spPr>
          <a:xfrm>
            <a:off x="5287398" y="2023892"/>
            <a:ext cx="0" cy="4749558"/>
          </a:xfrm>
          <a:prstGeom prst="line">
            <a:avLst/>
          </a:prstGeom>
        </p:spPr>
        <p:style>
          <a:lnRef idx="1">
            <a:schemeClr val="accent1"/>
          </a:lnRef>
          <a:fillRef idx="0">
            <a:schemeClr val="accent1"/>
          </a:fillRef>
          <a:effectRef idx="0">
            <a:schemeClr val="accent1"/>
          </a:effectRef>
          <a:fontRef idx="minor">
            <a:schemeClr val="tx1"/>
          </a:fontRef>
        </p:style>
      </p:cxnSp>
      <p:cxnSp>
        <p:nvCxnSpPr>
          <p:cNvPr id="904" name="直線コネクタ 903"/>
          <p:cNvCxnSpPr/>
          <p:nvPr/>
        </p:nvCxnSpPr>
        <p:spPr>
          <a:xfrm>
            <a:off x="8681292" y="2023892"/>
            <a:ext cx="0" cy="4749558"/>
          </a:xfrm>
          <a:prstGeom prst="line">
            <a:avLst/>
          </a:prstGeom>
        </p:spPr>
        <p:style>
          <a:lnRef idx="1">
            <a:schemeClr val="accent1"/>
          </a:lnRef>
          <a:fillRef idx="0">
            <a:schemeClr val="accent1"/>
          </a:fillRef>
          <a:effectRef idx="0">
            <a:schemeClr val="accent1"/>
          </a:effectRef>
          <a:fontRef idx="minor">
            <a:schemeClr val="tx1"/>
          </a:fontRef>
        </p:style>
      </p:cxnSp>
      <p:cxnSp>
        <p:nvCxnSpPr>
          <p:cNvPr id="905" name="直線コネクタ 904"/>
          <p:cNvCxnSpPr/>
          <p:nvPr/>
        </p:nvCxnSpPr>
        <p:spPr>
          <a:xfrm>
            <a:off x="10378239" y="2023892"/>
            <a:ext cx="0" cy="4749558"/>
          </a:xfrm>
          <a:prstGeom prst="line">
            <a:avLst/>
          </a:prstGeom>
        </p:spPr>
        <p:style>
          <a:lnRef idx="1">
            <a:schemeClr val="accent1"/>
          </a:lnRef>
          <a:fillRef idx="0">
            <a:schemeClr val="accent1"/>
          </a:fillRef>
          <a:effectRef idx="0">
            <a:schemeClr val="accent1"/>
          </a:effectRef>
          <a:fontRef idx="minor">
            <a:schemeClr val="tx1"/>
          </a:fontRef>
        </p:style>
      </p:cxnSp>
      <p:sp>
        <p:nvSpPr>
          <p:cNvPr id="906" name="テキスト ボックス 905">
            <a:extLst>
              <a:ext uri="{FF2B5EF4-FFF2-40B4-BE49-F238E27FC236}">
                <a16:creationId xmlns:a16="http://schemas.microsoft.com/office/drawing/2014/main" id="{6B2F9798-E812-4D68-AD22-28F9E8F7ACF2}"/>
              </a:ext>
            </a:extLst>
          </p:cNvPr>
          <p:cNvSpPr txBox="1"/>
          <p:nvPr/>
        </p:nvSpPr>
        <p:spPr>
          <a:xfrm>
            <a:off x="8345133" y="1510605"/>
            <a:ext cx="862737" cy="430887"/>
          </a:xfrm>
          <a:prstGeom prst="rect">
            <a:avLst/>
          </a:prstGeom>
          <a:noFill/>
        </p:spPr>
        <p:txBody>
          <a:bodyPr wrap="none" rtlCol="0">
            <a:spAutoFit/>
          </a:bodyPr>
          <a:lstStyle/>
          <a:p>
            <a:pPr defTabSz="457200">
              <a:defRPr/>
            </a:pPr>
            <a:r>
              <a:rPr lang="en-US" altLang="ja-JP" sz="1100" dirty="0">
                <a:solidFill>
                  <a:prstClr val="black"/>
                </a:solidFill>
                <a:latin typeface="Meiryo UI" panose="020B0604030504040204" pitchFamily="50" charset="-128"/>
                <a:ea typeface="Meiryo UI" panose="020B0604030504040204" pitchFamily="50" charset="-128"/>
              </a:rPr>
              <a:t>Main road</a:t>
            </a:r>
            <a:endParaRPr lang="ja-JP" altLang="en-US" sz="11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100" dirty="0">
                <a:solidFill>
                  <a:prstClr val="black"/>
                </a:solidFill>
                <a:latin typeface="Meiryo UI" panose="020B0604030504040204" pitchFamily="50" charset="-128"/>
                <a:ea typeface="Meiryo UI" panose="020B0604030504040204" pitchFamily="50" charset="-128"/>
              </a:rPr>
              <a:t>3</a:t>
            </a:r>
            <a:r>
              <a:rPr kumimoji="0" lang="ja-JP" altLang="en-US" sz="1100" dirty="0">
                <a:solidFill>
                  <a:prstClr val="black"/>
                </a:solidFill>
                <a:latin typeface="Meiryo UI" panose="020B0604030504040204" pitchFamily="50" charset="-128"/>
                <a:ea typeface="Meiryo UI" panose="020B0604030504040204" pitchFamily="50" charset="-128"/>
              </a:rPr>
              <a:t> </a:t>
            </a:r>
            <a:r>
              <a:rPr kumimoji="0" lang="en-US" altLang="ja-JP" sz="1100" dirty="0">
                <a:solidFill>
                  <a:prstClr val="black"/>
                </a:solidFill>
                <a:latin typeface="Meiryo UI" panose="020B0604030504040204" pitchFamily="50" charset="-128"/>
                <a:ea typeface="Meiryo UI" panose="020B0604030504040204" pitchFamily="50" charset="-128"/>
              </a:rPr>
              <a:t>lanes</a:t>
            </a: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907" name="正方形/長方形 906"/>
          <p:cNvSpPr/>
          <p:nvPr/>
        </p:nvSpPr>
        <p:spPr>
          <a:xfrm>
            <a:off x="205646" y="4643674"/>
            <a:ext cx="1048552" cy="246221"/>
          </a:xfrm>
          <a:prstGeom prst="rect">
            <a:avLst/>
          </a:prstGeom>
        </p:spPr>
        <p:txBody>
          <a:bodyPr wrap="square" anchor="ctr">
            <a:spAutoFit/>
          </a:bodyPr>
          <a:lstStyle/>
          <a:p>
            <a:r>
              <a:rPr lang="en-US" altLang="ja-JP" sz="1000" dirty="0">
                <a:solidFill>
                  <a:prstClr val="black"/>
                </a:solidFill>
                <a:latin typeface="Meiryo UI" panose="020B0604030504040204" pitchFamily="50" charset="-128"/>
                <a:ea typeface="Meiryo UI" panose="020B0604030504040204" pitchFamily="50" charset="-128"/>
              </a:rPr>
              <a:t>Acceleration</a:t>
            </a:r>
            <a:endParaRPr lang="ja-JP" altLang="en-US" sz="1000" dirty="0">
              <a:solidFill>
                <a:prstClr val="black"/>
              </a:solidFill>
              <a:latin typeface="Meiryo UI" panose="020B0604030504040204" pitchFamily="50" charset="-128"/>
              <a:ea typeface="Meiryo UI" panose="020B0604030504040204" pitchFamily="50" charset="-128"/>
            </a:endParaRPr>
          </a:p>
        </p:txBody>
      </p:sp>
      <p:sp>
        <p:nvSpPr>
          <p:cNvPr id="908" name="正方形/長方形 907"/>
          <p:cNvSpPr/>
          <p:nvPr/>
        </p:nvSpPr>
        <p:spPr>
          <a:xfrm>
            <a:off x="203934" y="5738760"/>
            <a:ext cx="1068128" cy="246221"/>
          </a:xfrm>
          <a:prstGeom prst="rect">
            <a:avLst/>
          </a:prstGeom>
        </p:spPr>
        <p:txBody>
          <a:bodyPr wrap="square" anchor="ctr">
            <a:spAutoFit/>
          </a:bodyPr>
          <a:lstStyle/>
          <a:p>
            <a:r>
              <a:rPr lang="en-US" altLang="ja-JP" sz="1000" dirty="0">
                <a:solidFill>
                  <a:prstClr val="black"/>
                </a:solidFill>
                <a:latin typeface="Meiryo UI" panose="020B0604030504040204" pitchFamily="50" charset="-128"/>
                <a:ea typeface="Meiryo UI" panose="020B0604030504040204" pitchFamily="50" charset="-128"/>
              </a:rPr>
              <a:t>Deceleration</a:t>
            </a:r>
          </a:p>
        </p:txBody>
      </p:sp>
      <p:sp>
        <p:nvSpPr>
          <p:cNvPr id="909" name="テキスト ボックス 908">
            <a:extLst>
              <a:ext uri="{FF2B5EF4-FFF2-40B4-BE49-F238E27FC236}">
                <a16:creationId xmlns:a16="http://schemas.microsoft.com/office/drawing/2014/main" id="{1009B71E-AF00-4C88-B047-26B402AE78EA}"/>
              </a:ext>
            </a:extLst>
          </p:cNvPr>
          <p:cNvSpPr txBox="1"/>
          <p:nvPr/>
        </p:nvSpPr>
        <p:spPr>
          <a:xfrm>
            <a:off x="7204274" y="2013345"/>
            <a:ext cx="1348478" cy="253916"/>
          </a:xfrm>
          <a:prstGeom prst="rect">
            <a:avLst/>
          </a:prstGeom>
          <a:noFill/>
        </p:spPr>
        <p:txBody>
          <a:bodyPr wrap="square" rtlCol="0">
            <a:spAutoFit/>
          </a:bodyPr>
          <a:lstStyle/>
          <a:p>
            <a:pPr lvl="0" algn="ctr" defTabSz="457200">
              <a:defRPr/>
            </a:pPr>
            <a:r>
              <a:rPr lang="en-US" altLang="ja-JP" sz="1050" dirty="0">
                <a:solidFill>
                  <a:prstClr val="black"/>
                </a:solidFill>
                <a:latin typeface="Meiryo UI" panose="020B0604030504040204" pitchFamily="50" charset="-128"/>
                <a:ea typeface="Meiryo UI" panose="020B0604030504040204" pitchFamily="50" charset="-128"/>
              </a:rPr>
              <a:t>Forward</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910" name="テキスト ボックス 909">
            <a:extLst>
              <a:ext uri="{FF2B5EF4-FFF2-40B4-BE49-F238E27FC236}">
                <a16:creationId xmlns:a16="http://schemas.microsoft.com/office/drawing/2014/main" id="{1009B71E-AF00-4C88-B047-26B402AE78EA}"/>
              </a:ext>
            </a:extLst>
          </p:cNvPr>
          <p:cNvSpPr txBox="1"/>
          <p:nvPr/>
        </p:nvSpPr>
        <p:spPr>
          <a:xfrm>
            <a:off x="8990977" y="2013345"/>
            <a:ext cx="1265590" cy="253916"/>
          </a:xfrm>
          <a:prstGeom prst="rect">
            <a:avLst/>
          </a:prstGeom>
          <a:noFill/>
        </p:spPr>
        <p:txBody>
          <a:bodyPr wrap="square" rtlCol="0">
            <a:spAutoFit/>
          </a:bodyPr>
          <a:lstStyle/>
          <a:p>
            <a:pPr lvl="0" algn="ctr" defTabSz="457200">
              <a:defRPr/>
            </a:pPr>
            <a:r>
              <a:rPr lang="en-US" altLang="ja-JP" sz="1050" dirty="0">
                <a:solidFill>
                  <a:prstClr val="black"/>
                </a:solidFill>
                <a:latin typeface="Meiryo UI" panose="020B0604030504040204" pitchFamily="50" charset="-128"/>
                <a:ea typeface="Meiryo UI" panose="020B0604030504040204" pitchFamily="50" charset="-128"/>
              </a:rPr>
              <a:t>Parallel running</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911" name="テキスト ボックス 910">
            <a:extLst>
              <a:ext uri="{FF2B5EF4-FFF2-40B4-BE49-F238E27FC236}">
                <a16:creationId xmlns:a16="http://schemas.microsoft.com/office/drawing/2014/main" id="{1009B71E-AF00-4C88-B047-26B402AE78EA}"/>
              </a:ext>
            </a:extLst>
          </p:cNvPr>
          <p:cNvSpPr txBox="1"/>
          <p:nvPr/>
        </p:nvSpPr>
        <p:spPr>
          <a:xfrm>
            <a:off x="10733073" y="2013345"/>
            <a:ext cx="923015" cy="253916"/>
          </a:xfrm>
          <a:prstGeom prst="rect">
            <a:avLst/>
          </a:prstGeom>
          <a:noFill/>
        </p:spPr>
        <p:txBody>
          <a:bodyPr wrap="square" rtlCol="0">
            <a:spAutoFit/>
          </a:bodyPr>
          <a:lstStyle/>
          <a:p>
            <a:pPr lvl="0" algn="ctr" defTabSz="457200">
              <a:defRPr/>
            </a:pPr>
            <a:r>
              <a:rPr lang="en-US" altLang="ja-JP" sz="1050" dirty="0">
                <a:solidFill>
                  <a:prstClr val="black"/>
                </a:solidFill>
                <a:latin typeface="Meiryo UI" panose="020B0604030504040204" pitchFamily="50" charset="-128"/>
                <a:ea typeface="Meiryo UI" panose="020B0604030504040204" pitchFamily="50" charset="-128"/>
              </a:rPr>
              <a:t>Rear</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511847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円/楕円 5"/>
          <p:cNvSpPr/>
          <p:nvPr/>
        </p:nvSpPr>
        <p:spPr>
          <a:xfrm>
            <a:off x="153701" y="507944"/>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91" name="正方形/長方形 90"/>
          <p:cNvSpPr/>
          <p:nvPr/>
        </p:nvSpPr>
        <p:spPr>
          <a:xfrm>
            <a:off x="288733" y="34932"/>
            <a:ext cx="5976316" cy="523220"/>
          </a:xfrm>
          <a:prstGeom prst="rect">
            <a:avLst/>
          </a:prstGeom>
        </p:spPr>
        <p:txBody>
          <a:bodyPr vert="horz" lIns="91440" tIns="45720" rIns="91440" bIns="45720" rtlCol="0" anchor="ctr">
            <a:noAutofit/>
          </a:bodyPr>
          <a:lstStyle/>
          <a:p>
            <a:r>
              <a:rPr lang="en-US" altLang="ja-JP" sz="2800" dirty="0">
                <a:solidFill>
                  <a:prstClr val="black"/>
                </a:solidFill>
                <a:effectLst>
                  <a:outerShdw blurRad="38100" dist="38100" dir="2700000" algn="tl">
                    <a:srgbClr val="000000">
                      <a:alpha val="43137"/>
                    </a:srgbClr>
                  </a:outerShdw>
                </a:effectLst>
                <a:latin typeface="游ゴシック" panose="020B0400000000000000" pitchFamily="50" charset="-128"/>
                <a:ea typeface="游ゴシック" panose="020B0400000000000000" pitchFamily="50" charset="-128"/>
                <a:cs typeface="Meiryo UI" panose="020B0604030504040204" pitchFamily="50" charset="-128"/>
              </a:rPr>
              <a:t>Parameters for scenario validation</a:t>
            </a:r>
            <a:endParaRPr lang="ja-JP" altLang="en-US" sz="2800" dirty="0">
              <a:solidFill>
                <a:prstClr val="black"/>
              </a:solidFill>
              <a:effectLst>
                <a:outerShdw blurRad="38100" dist="38100" dir="2700000" algn="tl">
                  <a:srgbClr val="000000">
                    <a:alpha val="43137"/>
                  </a:srgbClr>
                </a:outerShdw>
              </a:effectLst>
              <a:latin typeface="游ゴシック" panose="020B0400000000000000" pitchFamily="50" charset="-128"/>
              <a:ea typeface="游ゴシック" panose="020B0400000000000000" pitchFamily="50" charset="-128"/>
              <a:cs typeface="Meiryo UI" panose="020B0604030504040204" pitchFamily="50" charset="-128"/>
            </a:endParaRPr>
          </a:p>
        </p:txBody>
      </p:sp>
      <p:sp>
        <p:nvSpPr>
          <p:cNvPr id="133" name="スライド番号プレースホルダー 3"/>
          <p:cNvSpPr>
            <a:spLocks noGrp="1"/>
          </p:cNvSpPr>
          <p:nvPr>
            <p:ph type="sldNum" sz="quarter" idx="12"/>
          </p:nvPr>
        </p:nvSpPr>
        <p:spPr>
          <a:xfrm>
            <a:off x="9364362" y="36766"/>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rPr>
              <a:t>Page</a:t>
            </a:r>
            <a:fld id="{E5527275-BA55-4B95-BEF0-4EBCEB811470}"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135" name="正方形/長方形 134"/>
          <p:cNvSpPr/>
          <p:nvPr/>
        </p:nvSpPr>
        <p:spPr>
          <a:xfrm>
            <a:off x="186373" y="605116"/>
            <a:ext cx="11921189" cy="931145"/>
          </a:xfrm>
          <a:prstGeom prst="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kumimoji="1" lang="en-US" altLang="ja-JP" dirty="0">
                <a:solidFill>
                  <a:schemeClr val="tx1"/>
                </a:solidFill>
              </a:rPr>
              <a:t>We need to set some parameters for validation. We are now gathering technical data.</a:t>
            </a:r>
          </a:p>
          <a:p>
            <a:pPr marL="285750" indent="-285750">
              <a:buFontTx/>
              <a:buChar char="-"/>
            </a:pPr>
            <a:r>
              <a:rPr lang="en-US" altLang="ja-JP" dirty="0">
                <a:solidFill>
                  <a:schemeClr val="tx1"/>
                </a:solidFill>
              </a:rPr>
              <a:t>We should define these parameters, taking into consideration about the range of reasonably foreseeable of action and abilities of other vehicle driver and more. </a:t>
            </a:r>
            <a:endParaRPr kumimoji="1" lang="ja-JP" altLang="en-US" dirty="0">
              <a:solidFill>
                <a:schemeClr val="tx1"/>
              </a:solidFill>
            </a:endParaRPr>
          </a:p>
        </p:txBody>
      </p:sp>
      <p:pic>
        <p:nvPicPr>
          <p:cNvPr id="264" name="図 263"/>
          <p:cNvPicPr>
            <a:picLocks noChangeAspect="1"/>
          </p:cNvPicPr>
          <p:nvPr/>
        </p:nvPicPr>
        <p:blipFill>
          <a:blip r:embed="rId2"/>
          <a:stretch>
            <a:fillRect/>
          </a:stretch>
        </p:blipFill>
        <p:spPr>
          <a:xfrm>
            <a:off x="5986722" y="5010927"/>
            <a:ext cx="3132000" cy="1916080"/>
          </a:xfrm>
          <a:prstGeom prst="rect">
            <a:avLst/>
          </a:prstGeom>
        </p:spPr>
      </p:pic>
      <p:grpSp>
        <p:nvGrpSpPr>
          <p:cNvPr id="265" name="グループ化 264"/>
          <p:cNvGrpSpPr/>
          <p:nvPr/>
        </p:nvGrpSpPr>
        <p:grpSpPr>
          <a:xfrm>
            <a:off x="988669" y="3350428"/>
            <a:ext cx="9378832" cy="1268762"/>
            <a:chOff x="84826" y="2955767"/>
            <a:chExt cx="9378832" cy="1440847"/>
          </a:xfrm>
        </p:grpSpPr>
        <p:grpSp>
          <p:nvGrpSpPr>
            <p:cNvPr id="266" name="グループ化 265">
              <a:extLst>
                <a:ext uri="{FF2B5EF4-FFF2-40B4-BE49-F238E27FC236}">
                  <a16:creationId xmlns:a16="http://schemas.microsoft.com/office/drawing/2014/main" id="{6CE16A5C-FC95-44AD-AE34-38BF7CB2616E}"/>
                </a:ext>
              </a:extLst>
            </p:cNvPr>
            <p:cNvGrpSpPr/>
            <p:nvPr/>
          </p:nvGrpSpPr>
          <p:grpSpPr>
            <a:xfrm>
              <a:off x="200711" y="2990238"/>
              <a:ext cx="8775179" cy="1256097"/>
              <a:chOff x="323528" y="1268760"/>
              <a:chExt cx="8352928" cy="1440160"/>
            </a:xfrm>
          </p:grpSpPr>
          <p:sp>
            <p:nvSpPr>
              <p:cNvPr id="304" name="正方形/長方形 303">
                <a:extLst>
                  <a:ext uri="{FF2B5EF4-FFF2-40B4-BE49-F238E27FC236}">
                    <a16:creationId xmlns:a16="http://schemas.microsoft.com/office/drawing/2014/main" id="{0F7C0A0D-3470-42D9-AF25-7DE0B11D5D52}"/>
                  </a:ext>
                </a:extLst>
              </p:cNvPr>
              <p:cNvSpPr/>
              <p:nvPr/>
            </p:nvSpPr>
            <p:spPr>
              <a:xfrm>
                <a:off x="323528" y="1268760"/>
                <a:ext cx="8352928" cy="1440160"/>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2000" b="1" i="0" u="none" strike="noStrike" kern="0" cap="none" spc="0" normalizeH="0" baseline="0" noProof="0">
                  <a:ln>
                    <a:noFill/>
                  </a:ln>
                  <a:solidFill>
                    <a:prstClr val="white"/>
                  </a:solidFill>
                  <a:effectLst/>
                  <a:uLnTx/>
                  <a:uFillTx/>
                  <a:latin typeface="游ゴシック" panose="020B0400000000000000" pitchFamily="50" charset="-128"/>
                  <a:ea typeface="游ゴシック" panose="020B0400000000000000" pitchFamily="50" charset="-128"/>
                  <a:cs typeface="+mn-cs"/>
                </a:endParaRPr>
              </a:p>
            </p:txBody>
          </p:sp>
          <p:cxnSp>
            <p:nvCxnSpPr>
              <p:cNvPr id="305" name="直線コネクタ 304">
                <a:extLst>
                  <a:ext uri="{FF2B5EF4-FFF2-40B4-BE49-F238E27FC236}">
                    <a16:creationId xmlns:a16="http://schemas.microsoft.com/office/drawing/2014/main" id="{62570561-B9D5-4731-825A-00C9FACB4393}"/>
                  </a:ext>
                </a:extLst>
              </p:cNvPr>
              <p:cNvCxnSpPr/>
              <p:nvPr/>
            </p:nvCxnSpPr>
            <p:spPr>
              <a:xfrm>
                <a:off x="323528" y="1412776"/>
                <a:ext cx="8352928" cy="0"/>
              </a:xfrm>
              <a:prstGeom prst="line">
                <a:avLst/>
              </a:prstGeom>
              <a:noFill/>
              <a:ln w="19050" cap="flat" cmpd="sng" algn="ctr">
                <a:solidFill>
                  <a:sysClr val="window" lastClr="FFFFFF"/>
                </a:solidFill>
                <a:prstDash val="solid"/>
                <a:miter lim="800000"/>
              </a:ln>
              <a:effectLst/>
            </p:spPr>
          </p:cxnSp>
          <p:cxnSp>
            <p:nvCxnSpPr>
              <p:cNvPr id="306" name="直線コネクタ 305">
                <a:extLst>
                  <a:ext uri="{FF2B5EF4-FFF2-40B4-BE49-F238E27FC236}">
                    <a16:creationId xmlns:a16="http://schemas.microsoft.com/office/drawing/2014/main" id="{8DF03C65-12D5-46DB-8056-89E85684F833}"/>
                  </a:ext>
                </a:extLst>
              </p:cNvPr>
              <p:cNvCxnSpPr/>
              <p:nvPr/>
            </p:nvCxnSpPr>
            <p:spPr>
              <a:xfrm>
                <a:off x="323528" y="2564904"/>
                <a:ext cx="8352928" cy="0"/>
              </a:xfrm>
              <a:prstGeom prst="line">
                <a:avLst/>
              </a:prstGeom>
              <a:noFill/>
              <a:ln w="19050" cap="flat" cmpd="sng" algn="ctr">
                <a:solidFill>
                  <a:sysClr val="window" lastClr="FFFFFF"/>
                </a:solidFill>
                <a:prstDash val="solid"/>
                <a:miter lim="800000"/>
              </a:ln>
              <a:effectLst/>
            </p:spPr>
          </p:cxnSp>
          <p:cxnSp>
            <p:nvCxnSpPr>
              <p:cNvPr id="307" name="直線コネクタ 306">
                <a:extLst>
                  <a:ext uri="{FF2B5EF4-FFF2-40B4-BE49-F238E27FC236}">
                    <a16:creationId xmlns:a16="http://schemas.microsoft.com/office/drawing/2014/main" id="{7C4DDC3D-4BCB-4273-AD03-10C098C6285E}"/>
                  </a:ext>
                </a:extLst>
              </p:cNvPr>
              <p:cNvCxnSpPr/>
              <p:nvPr/>
            </p:nvCxnSpPr>
            <p:spPr>
              <a:xfrm>
                <a:off x="323528" y="1988840"/>
                <a:ext cx="8352928" cy="0"/>
              </a:xfrm>
              <a:prstGeom prst="line">
                <a:avLst/>
              </a:prstGeom>
              <a:noFill/>
              <a:ln w="57150" cap="flat" cmpd="sng" algn="ctr">
                <a:solidFill>
                  <a:sysClr val="window" lastClr="FFFFFF"/>
                </a:solidFill>
                <a:prstDash val="dash"/>
                <a:miter lim="800000"/>
              </a:ln>
              <a:effectLst/>
            </p:spPr>
          </p:cxnSp>
        </p:grpSp>
        <p:grpSp>
          <p:nvGrpSpPr>
            <p:cNvPr id="267" name="グループ化 266"/>
            <p:cNvGrpSpPr/>
            <p:nvPr/>
          </p:nvGrpSpPr>
          <p:grpSpPr>
            <a:xfrm flipV="1">
              <a:off x="136171" y="3136611"/>
              <a:ext cx="7796048" cy="979624"/>
              <a:chOff x="136171" y="3242931"/>
              <a:chExt cx="7796048" cy="979624"/>
            </a:xfrm>
          </p:grpSpPr>
          <p:pic>
            <p:nvPicPr>
              <p:cNvPr id="294"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3" cstate="print"/>
              <a:srcRect l="89251" b="93793"/>
              <a:stretch>
                <a:fillRect/>
              </a:stretch>
            </p:blipFill>
            <p:spPr bwMode="auto">
              <a:xfrm rot="21406853">
                <a:off x="4220345" y="3731766"/>
                <a:ext cx="863886" cy="470984"/>
              </a:xfrm>
              <a:prstGeom prst="rect">
                <a:avLst/>
              </a:prstGeom>
              <a:noFill/>
              <a:ln w="9525">
                <a:noFill/>
                <a:miter lim="800000"/>
                <a:headEnd/>
                <a:tailEnd/>
              </a:ln>
              <a:effectLst/>
            </p:spPr>
          </p:pic>
          <p:pic>
            <p:nvPicPr>
              <p:cNvPr id="295"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4" cstate="print"/>
              <a:srcRect l="88063" t="289" b="94745"/>
              <a:stretch>
                <a:fillRect/>
              </a:stretch>
            </p:blipFill>
            <p:spPr bwMode="auto">
              <a:xfrm rot="10800000" flipH="1">
                <a:off x="1113030" y="3278347"/>
                <a:ext cx="951525" cy="373741"/>
              </a:xfrm>
              <a:prstGeom prst="rect">
                <a:avLst/>
              </a:prstGeom>
              <a:noFill/>
              <a:ln w="9525">
                <a:noFill/>
                <a:miter lim="800000"/>
                <a:headEnd/>
                <a:tailEnd/>
              </a:ln>
              <a:effectLst/>
            </p:spPr>
          </p:pic>
          <p:pic>
            <p:nvPicPr>
              <p:cNvPr id="296" name="Picture 8"/>
              <p:cNvPicPr>
                <a:picLocks noChangeAspect="1" noChangeArrowheads="1"/>
              </p:cNvPicPr>
              <p:nvPr/>
            </p:nvPicPr>
            <p:blipFill>
              <a:blip r:embed="rId4" cstate="print"/>
              <a:srcRect l="88063" t="289" b="94745"/>
              <a:stretch>
                <a:fillRect/>
              </a:stretch>
            </p:blipFill>
            <p:spPr bwMode="auto">
              <a:xfrm rot="10800000" flipH="1">
                <a:off x="136171" y="3269742"/>
                <a:ext cx="951525" cy="373741"/>
              </a:xfrm>
              <a:prstGeom prst="rect">
                <a:avLst/>
              </a:prstGeom>
              <a:noFill/>
              <a:ln w="9525">
                <a:noFill/>
                <a:miter lim="800000"/>
                <a:headEnd/>
                <a:tailEnd/>
              </a:ln>
              <a:effectLst/>
            </p:spPr>
          </p:pic>
          <p:pic>
            <p:nvPicPr>
              <p:cNvPr id="297" name="Picture 2"/>
              <p:cNvPicPr>
                <a:picLocks noChangeAspect="1" noChangeArrowheads="1"/>
              </p:cNvPicPr>
              <p:nvPr/>
            </p:nvPicPr>
            <p:blipFill>
              <a:blip r:embed="rId3" cstate="print"/>
              <a:srcRect l="89251" b="93793"/>
              <a:stretch>
                <a:fillRect/>
              </a:stretch>
            </p:blipFill>
            <p:spPr bwMode="auto">
              <a:xfrm rot="60000">
                <a:off x="3943832" y="3751571"/>
                <a:ext cx="863886" cy="470984"/>
              </a:xfrm>
              <a:prstGeom prst="rect">
                <a:avLst/>
              </a:prstGeom>
              <a:noFill/>
              <a:ln w="9525">
                <a:noFill/>
                <a:miter lim="800000"/>
                <a:headEnd/>
                <a:tailEnd/>
              </a:ln>
              <a:effectLst/>
            </p:spPr>
          </p:pic>
          <p:pic>
            <p:nvPicPr>
              <p:cNvPr id="298"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3" cstate="print"/>
              <a:srcRect l="89251" b="93793"/>
              <a:stretch>
                <a:fillRect/>
              </a:stretch>
            </p:blipFill>
            <p:spPr bwMode="auto">
              <a:xfrm rot="21180000">
                <a:off x="6154609" y="3378614"/>
                <a:ext cx="863886" cy="470984"/>
              </a:xfrm>
              <a:prstGeom prst="rect">
                <a:avLst/>
              </a:prstGeom>
              <a:noFill/>
              <a:ln w="9525">
                <a:noFill/>
                <a:miter lim="800000"/>
                <a:headEnd/>
                <a:tailEnd/>
              </a:ln>
              <a:effectLst/>
            </p:spPr>
          </p:pic>
          <p:pic>
            <p:nvPicPr>
              <p:cNvPr id="299"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3" cstate="print"/>
              <a:srcRect l="89251" b="93793"/>
              <a:stretch>
                <a:fillRect/>
              </a:stretch>
            </p:blipFill>
            <p:spPr bwMode="auto">
              <a:xfrm>
                <a:off x="7068333" y="3242931"/>
                <a:ext cx="863886" cy="470984"/>
              </a:xfrm>
              <a:prstGeom prst="rect">
                <a:avLst/>
              </a:prstGeom>
              <a:noFill/>
              <a:ln w="9525">
                <a:noFill/>
                <a:miter lim="800000"/>
                <a:headEnd/>
                <a:tailEnd/>
              </a:ln>
              <a:effectLst/>
            </p:spPr>
          </p:pic>
          <p:pic>
            <p:nvPicPr>
              <p:cNvPr id="300"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4" cstate="print"/>
              <a:srcRect l="88063" t="289" b="94745"/>
              <a:stretch>
                <a:fillRect/>
              </a:stretch>
            </p:blipFill>
            <p:spPr bwMode="auto">
              <a:xfrm rot="10800000" flipH="1">
                <a:off x="2132027" y="3284789"/>
                <a:ext cx="951525" cy="373741"/>
              </a:xfrm>
              <a:prstGeom prst="rect">
                <a:avLst/>
              </a:prstGeom>
              <a:noFill/>
              <a:ln w="9525">
                <a:noFill/>
                <a:miter lim="800000"/>
                <a:headEnd/>
                <a:tailEnd/>
              </a:ln>
              <a:effectLst/>
            </p:spPr>
          </p:pic>
          <p:pic>
            <p:nvPicPr>
              <p:cNvPr id="301"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4" cstate="print"/>
              <a:srcRect l="88063" t="289" b="94745"/>
              <a:stretch>
                <a:fillRect/>
              </a:stretch>
            </p:blipFill>
            <p:spPr bwMode="auto">
              <a:xfrm rot="10800000" flipH="1">
                <a:off x="4426261" y="3299836"/>
                <a:ext cx="951525" cy="373741"/>
              </a:xfrm>
              <a:prstGeom prst="rect">
                <a:avLst/>
              </a:prstGeom>
              <a:noFill/>
              <a:ln w="9525">
                <a:noFill/>
                <a:miter lim="800000"/>
                <a:headEnd/>
                <a:tailEnd/>
              </a:ln>
              <a:effectLst/>
            </p:spPr>
          </p:pic>
          <p:pic>
            <p:nvPicPr>
              <p:cNvPr id="302" name="Picture 2">
                <a:extLst>
                  <a:ext uri="{FF2B5EF4-FFF2-40B4-BE49-F238E27FC236}">
                    <a16:creationId xmlns:a16="http://schemas.microsoft.com/office/drawing/2014/main" id="{DA6FC8C8-E618-4FDA-916D-9BF8D0F9076B}"/>
                  </a:ext>
                </a:extLst>
              </p:cNvPr>
              <p:cNvPicPr>
                <a:picLocks noChangeAspect="1" noChangeArrowheads="1"/>
              </p:cNvPicPr>
              <p:nvPr/>
            </p:nvPicPr>
            <p:blipFill>
              <a:blip r:embed="rId3" cstate="print"/>
              <a:srcRect l="89251" b="93793"/>
              <a:stretch>
                <a:fillRect/>
              </a:stretch>
            </p:blipFill>
            <p:spPr bwMode="auto">
              <a:xfrm rot="21060000">
                <a:off x="5282834" y="3526429"/>
                <a:ext cx="863886" cy="470984"/>
              </a:xfrm>
              <a:prstGeom prst="rect">
                <a:avLst/>
              </a:prstGeom>
              <a:noFill/>
              <a:ln w="9525">
                <a:noFill/>
                <a:miter lim="800000"/>
                <a:headEnd/>
                <a:tailEnd/>
              </a:ln>
              <a:effectLst/>
            </p:spPr>
          </p:pic>
          <p:pic>
            <p:nvPicPr>
              <p:cNvPr id="303" name="Picture 8">
                <a:extLst>
                  <a:ext uri="{FF2B5EF4-FFF2-40B4-BE49-F238E27FC236}">
                    <a16:creationId xmlns:a16="http://schemas.microsoft.com/office/drawing/2014/main" id="{541DA5BF-A7A8-4C8B-B087-41B1F9956B29}"/>
                  </a:ext>
                </a:extLst>
              </p:cNvPr>
              <p:cNvPicPr>
                <a:picLocks noChangeAspect="1" noChangeArrowheads="1"/>
              </p:cNvPicPr>
              <p:nvPr/>
            </p:nvPicPr>
            <p:blipFill>
              <a:blip r:embed="rId4" cstate="print"/>
              <a:srcRect l="88063" t="289" b="94745"/>
              <a:stretch>
                <a:fillRect/>
              </a:stretch>
            </p:blipFill>
            <p:spPr bwMode="auto">
              <a:xfrm rot="10800000" flipH="1">
                <a:off x="3176355" y="3292313"/>
                <a:ext cx="951525" cy="373741"/>
              </a:xfrm>
              <a:prstGeom prst="rect">
                <a:avLst/>
              </a:prstGeom>
              <a:noFill/>
              <a:ln w="9525">
                <a:noFill/>
                <a:miter lim="800000"/>
                <a:headEnd/>
                <a:tailEnd/>
              </a:ln>
              <a:effectLst/>
            </p:spPr>
          </p:pic>
        </p:grpSp>
        <p:grpSp>
          <p:nvGrpSpPr>
            <p:cNvPr id="268" name="グループ化 267"/>
            <p:cNvGrpSpPr/>
            <p:nvPr/>
          </p:nvGrpSpPr>
          <p:grpSpPr>
            <a:xfrm>
              <a:off x="457200" y="3502323"/>
              <a:ext cx="4663798" cy="314617"/>
              <a:chOff x="442314" y="3062835"/>
              <a:chExt cx="4663798" cy="314617"/>
            </a:xfrm>
          </p:grpSpPr>
          <p:sp>
            <p:nvSpPr>
              <p:cNvPr id="289" name="テキスト ボックス 288"/>
              <p:cNvSpPr txBox="1"/>
              <p:nvPr/>
            </p:nvSpPr>
            <p:spPr>
              <a:xfrm>
                <a:off x="442314" y="3062835"/>
                <a:ext cx="2941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t0</a:t>
                </a:r>
                <a:endParaRPr kumimoji="0" lang="ja-JP" altLang="en-US" sz="1200" b="1" i="0" u="none" strike="noStrike" kern="0" cap="none" spc="0" normalizeH="0" baseline="0" noProof="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90" name="テキスト ボックス 289"/>
              <p:cNvSpPr txBox="1"/>
              <p:nvPr/>
            </p:nvSpPr>
            <p:spPr>
              <a:xfrm>
                <a:off x="1437269" y="3077883"/>
                <a:ext cx="2941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t1</a:t>
                </a:r>
                <a:endParaRPr kumimoji="0" lang="ja-JP" altLang="en-US" sz="1200" b="1" i="0" u="none" strike="noStrike" kern="0" cap="none" spc="0" normalizeH="0" baseline="0" noProof="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91" name="テキスト ボックス 290"/>
              <p:cNvSpPr txBox="1"/>
              <p:nvPr/>
            </p:nvSpPr>
            <p:spPr>
              <a:xfrm>
                <a:off x="2505000" y="3085406"/>
                <a:ext cx="2941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t2</a:t>
                </a:r>
                <a:endParaRPr kumimoji="0" lang="ja-JP" altLang="en-US" sz="1200" b="1" i="0" u="none" strike="noStrike" kern="0" cap="none" spc="0" normalizeH="0" baseline="0" noProof="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92" name="テキスト ボックス 291"/>
              <p:cNvSpPr txBox="1"/>
              <p:nvPr/>
            </p:nvSpPr>
            <p:spPr>
              <a:xfrm>
                <a:off x="4732292" y="3100453"/>
                <a:ext cx="37382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T5</a:t>
                </a:r>
                <a:endParaRPr kumimoji="0" lang="ja-JP" altLang="en-US"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93" name="テキスト ボックス 292"/>
              <p:cNvSpPr txBox="1"/>
              <p:nvPr/>
            </p:nvSpPr>
            <p:spPr>
              <a:xfrm>
                <a:off x="3482386" y="3092930"/>
                <a:ext cx="548548"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T3, 4</a:t>
                </a:r>
                <a:endParaRPr kumimoji="0" lang="ja-JP" altLang="en-US"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grpSp>
        <p:sp>
          <p:nvSpPr>
            <p:cNvPr id="269" name="テキスト ボックス 268"/>
            <p:cNvSpPr txBox="1"/>
            <p:nvPr/>
          </p:nvSpPr>
          <p:spPr>
            <a:xfrm>
              <a:off x="4485897" y="2955767"/>
              <a:ext cx="2941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t0</a:t>
              </a:r>
              <a:endParaRPr kumimoji="0" lang="ja-JP" altLang="en-US" sz="1200" b="1" i="0" u="none" strike="noStrike" kern="0" cap="none" spc="0" normalizeH="0" baseline="0" noProof="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70" name="テキスト ボックス 269"/>
            <p:cNvSpPr txBox="1"/>
            <p:nvPr/>
          </p:nvSpPr>
          <p:spPr>
            <a:xfrm>
              <a:off x="4887131" y="3054131"/>
              <a:ext cx="2941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t1</a:t>
              </a:r>
              <a:endParaRPr kumimoji="0" lang="ja-JP" altLang="en-US"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71" name="テキスト ボックス 270"/>
            <p:cNvSpPr txBox="1"/>
            <p:nvPr/>
          </p:nvSpPr>
          <p:spPr>
            <a:xfrm>
              <a:off x="7625584" y="3467303"/>
              <a:ext cx="37382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T5</a:t>
              </a:r>
              <a:endParaRPr kumimoji="0" lang="ja-JP" altLang="en-US"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72" name="テキスト ボックス 271"/>
            <p:cNvSpPr txBox="1"/>
            <p:nvPr/>
          </p:nvSpPr>
          <p:spPr>
            <a:xfrm>
              <a:off x="167226" y="4025606"/>
              <a:ext cx="91563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rPr>
                <a:t>Rear car</a:t>
              </a:r>
              <a:endParaRPr kumimoji="0" lang="ja-JP" altLang="en-US" sz="1400" b="1" i="0" u="none" strike="noStrike" kern="0" cap="none" spc="0" normalizeH="0" baseline="0" noProof="0" dirty="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73" name="テキスト ボックス 272"/>
            <p:cNvSpPr txBox="1"/>
            <p:nvPr/>
          </p:nvSpPr>
          <p:spPr>
            <a:xfrm>
              <a:off x="7853916" y="3185889"/>
              <a:ext cx="1183317"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rPr>
                <a:t>Starting lane</a:t>
              </a:r>
              <a:endParaRPr kumimoji="0" lang="ja-JP" altLang="en-US" sz="1200" b="0" i="0" u="none" strike="noStrike" kern="0" cap="none" spc="0" normalizeH="0" baseline="0" noProof="0" dirty="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74" name="テキスト ボックス 273"/>
            <p:cNvSpPr txBox="1"/>
            <p:nvPr/>
          </p:nvSpPr>
          <p:spPr>
            <a:xfrm>
              <a:off x="7868792" y="3770118"/>
              <a:ext cx="1168529"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rPr>
                <a:t>Target</a:t>
              </a:r>
              <a:r>
                <a:rPr kumimoji="0" lang="ja-JP" altLang="en-US" sz="1200" b="0" i="0" u="none" strike="noStrike" kern="0" cap="none" spc="0" normalizeH="0" baseline="0" noProof="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rPr>
                <a:t> </a:t>
              </a:r>
              <a:r>
                <a:rPr kumimoji="0" lang="en-US" altLang="ja-JP" sz="1200" b="0" i="0" u="none" strike="noStrike" kern="0" cap="none" spc="0" normalizeH="0" baseline="0" noProof="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rPr>
                <a:t>lane</a:t>
              </a:r>
              <a:endParaRPr kumimoji="0" lang="ja-JP" altLang="en-US" sz="1200" b="0" i="0" u="none" strike="noStrike" kern="0" cap="none" spc="0" normalizeH="0" baseline="0" noProof="0" dirty="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275" name="テキスト ボックス 274"/>
            <p:cNvSpPr txBox="1"/>
            <p:nvPr/>
          </p:nvSpPr>
          <p:spPr>
            <a:xfrm>
              <a:off x="8137770" y="3478120"/>
              <a:ext cx="132588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rPr>
                <a:t>Lane marker</a:t>
              </a:r>
              <a:endParaRPr kumimoji="0" lang="ja-JP" altLang="en-US" sz="1200" b="0" i="0" u="none" strike="noStrike" kern="0" cap="none" spc="0" normalizeH="0" baseline="0" noProof="0" dirty="0">
                <a:ln>
                  <a:noFill/>
                </a:ln>
                <a:solidFill>
                  <a:srgbClr val="000000"/>
                </a:solidFill>
                <a:effectLst>
                  <a:glow rad="101600">
                    <a:srgbClr val="E7E6E6">
                      <a:alpha val="60000"/>
                    </a:srgbClr>
                  </a:glow>
                </a:effectLst>
                <a:uLnTx/>
                <a:uFillTx/>
                <a:latin typeface="游ゴシック" panose="020B0400000000000000" pitchFamily="50" charset="-128"/>
                <a:ea typeface="游ゴシック" panose="020B0400000000000000" pitchFamily="50" charset="-128"/>
                <a:cs typeface="Meiryo UI" pitchFamily="50" charset="-128"/>
              </a:endParaRPr>
            </a:p>
          </p:txBody>
        </p:sp>
        <p:cxnSp>
          <p:nvCxnSpPr>
            <p:cNvPr id="276" name="直線コネクタ 275"/>
            <p:cNvCxnSpPr/>
            <p:nvPr/>
          </p:nvCxnSpPr>
          <p:spPr>
            <a:xfrm>
              <a:off x="84826" y="3566529"/>
              <a:ext cx="5076000" cy="0"/>
            </a:xfrm>
            <a:prstGeom prst="line">
              <a:avLst/>
            </a:prstGeom>
            <a:noFill/>
            <a:ln w="6350" cap="flat" cmpd="sng" algn="ctr">
              <a:solidFill>
                <a:srgbClr val="292929"/>
              </a:solidFill>
              <a:prstDash val="dash"/>
              <a:miter lim="800000"/>
              <a:headEnd type="none" w="med" len="med"/>
              <a:tailEnd type="none" w="med" len="med"/>
            </a:ln>
            <a:effectLst/>
          </p:spPr>
        </p:cxnSp>
        <p:cxnSp>
          <p:nvCxnSpPr>
            <p:cNvPr id="277" name="直線コネクタ 276"/>
            <p:cNvCxnSpPr/>
            <p:nvPr/>
          </p:nvCxnSpPr>
          <p:spPr>
            <a:xfrm>
              <a:off x="87600" y="3524833"/>
              <a:ext cx="5076000" cy="0"/>
            </a:xfrm>
            <a:prstGeom prst="line">
              <a:avLst/>
            </a:prstGeom>
            <a:noFill/>
            <a:ln w="6350" cap="flat" cmpd="sng" algn="ctr">
              <a:solidFill>
                <a:srgbClr val="292929"/>
              </a:solidFill>
              <a:prstDash val="dash"/>
              <a:miter lim="800000"/>
              <a:headEnd type="none" w="med" len="med"/>
              <a:tailEnd type="none" w="med" len="med"/>
            </a:ln>
            <a:effectLst/>
          </p:spPr>
        </p:cxnSp>
        <p:sp>
          <p:nvSpPr>
            <p:cNvPr id="278" name="上下矢印 277"/>
            <p:cNvSpPr/>
            <p:nvPr/>
          </p:nvSpPr>
          <p:spPr>
            <a:xfrm>
              <a:off x="1001232" y="3498955"/>
              <a:ext cx="252000" cy="108000"/>
            </a:xfrm>
            <a:prstGeom prst="upDownArrow">
              <a:avLst>
                <a:gd name="adj1" fmla="val 46831"/>
                <a:gd name="adj2" fmla="val 33962"/>
              </a:avLst>
            </a:prstGeom>
            <a:ln w="9525">
              <a:solidFill>
                <a:srgbClr val="000000"/>
              </a:solidFill>
            </a:ln>
            <a:effectLst/>
          </p:spPr>
          <p:style>
            <a:lnRef idx="3">
              <a:schemeClr val="lt1"/>
            </a:lnRef>
            <a:fillRef idx="1">
              <a:schemeClr val="accent3"/>
            </a:fillRef>
            <a:effectRef idx="1">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1"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grpSp>
          <p:nvGrpSpPr>
            <p:cNvPr id="279" name="グループ化 278"/>
            <p:cNvGrpSpPr/>
            <p:nvPr/>
          </p:nvGrpSpPr>
          <p:grpSpPr>
            <a:xfrm>
              <a:off x="1256797" y="4119615"/>
              <a:ext cx="390910" cy="276999"/>
              <a:chOff x="1597037" y="3502926"/>
              <a:chExt cx="390910" cy="276999"/>
            </a:xfrm>
          </p:grpSpPr>
          <p:sp>
            <p:nvSpPr>
              <p:cNvPr id="287" name="四角形吹き出し 286"/>
              <p:cNvSpPr/>
              <p:nvPr/>
            </p:nvSpPr>
            <p:spPr>
              <a:xfrm>
                <a:off x="1635530" y="3532584"/>
                <a:ext cx="352417" cy="219792"/>
              </a:xfrm>
              <a:prstGeom prst="wedgeRectCallout">
                <a:avLst>
                  <a:gd name="adj1" fmla="val 29845"/>
                  <a:gd name="adj2" fmla="val -101450"/>
                </a:avLst>
              </a:prstGeom>
              <a:solidFill>
                <a:sysClr val="window" lastClr="FFFFFF">
                  <a:lumMod val="95000"/>
                </a:sysClr>
              </a:solidFill>
              <a:ln w="19050" cap="flat" cmpd="sng" algn="ctr">
                <a:solidFill>
                  <a:srgbClr val="00206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2000" b="1" i="0" u="none" strike="noStrike" kern="0" cap="none" spc="0" normalizeH="0" baseline="0" noProof="0">
                  <a:ln>
                    <a:noFill/>
                  </a:ln>
                  <a:solidFill>
                    <a:prstClr val="white"/>
                  </a:solidFill>
                  <a:effectLst/>
                  <a:uLnTx/>
                  <a:uFillTx/>
                  <a:latin typeface="游ゴシック" panose="020B0400000000000000" pitchFamily="50" charset="-128"/>
                  <a:ea typeface="游ゴシック" panose="020B0400000000000000" pitchFamily="50" charset="-128"/>
                  <a:cs typeface="+mn-cs"/>
                </a:endParaRPr>
              </a:p>
            </p:txBody>
          </p:sp>
          <p:sp>
            <p:nvSpPr>
              <p:cNvPr id="288" name="テキスト ボックス 287"/>
              <p:cNvSpPr txBox="1"/>
              <p:nvPr/>
            </p:nvSpPr>
            <p:spPr>
              <a:xfrm>
                <a:off x="1597037" y="3502926"/>
                <a:ext cx="367288"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eiryo UI" pitchFamily="50" charset="-128"/>
                  </a:rPr>
                  <a:t>LC!</a:t>
                </a:r>
                <a:endParaRPr kumimoji="0" lang="ja-JP" altLang="en-US" sz="1200" b="1" i="0" u="none" strike="noStrike" kern="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eiryo UI" pitchFamily="50" charset="-128"/>
                </a:endParaRPr>
              </a:p>
            </p:txBody>
          </p:sp>
        </p:grpSp>
        <p:grpSp>
          <p:nvGrpSpPr>
            <p:cNvPr id="280" name="グループ化 279"/>
            <p:cNvGrpSpPr/>
            <p:nvPr/>
          </p:nvGrpSpPr>
          <p:grpSpPr>
            <a:xfrm>
              <a:off x="2097026" y="4105007"/>
              <a:ext cx="753008" cy="277000"/>
              <a:chOff x="2829137" y="4677498"/>
              <a:chExt cx="769211" cy="317590"/>
            </a:xfrm>
          </p:grpSpPr>
          <p:sp>
            <p:nvSpPr>
              <p:cNvPr id="285" name="四角形吹き出し 284"/>
              <p:cNvSpPr/>
              <p:nvPr/>
            </p:nvSpPr>
            <p:spPr>
              <a:xfrm>
                <a:off x="2878348" y="4725444"/>
                <a:ext cx="720000" cy="252000"/>
              </a:xfrm>
              <a:prstGeom prst="wedgeRectCallout">
                <a:avLst>
                  <a:gd name="adj1" fmla="val 27722"/>
                  <a:gd name="adj2" fmla="val -113952"/>
                </a:avLst>
              </a:prstGeom>
              <a:solidFill>
                <a:srgbClr val="70AD47">
                  <a:lumMod val="20000"/>
                  <a:lumOff val="80000"/>
                </a:srgbClr>
              </a:solidFill>
              <a:ln w="19050" cap="flat" cmpd="sng" algn="ctr">
                <a:solidFill>
                  <a:srgbClr val="FF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2000" b="1" i="0" u="none" strike="noStrike" kern="0" cap="none" spc="0" normalizeH="0" baseline="0" noProof="0">
                  <a:ln>
                    <a:noFill/>
                  </a:ln>
                  <a:solidFill>
                    <a:prstClr val="white"/>
                  </a:solidFill>
                  <a:effectLst/>
                  <a:uLnTx/>
                  <a:uFillTx/>
                  <a:latin typeface="游ゴシック" panose="020B0400000000000000" pitchFamily="50" charset="-128"/>
                  <a:ea typeface="游ゴシック" panose="020B0400000000000000" pitchFamily="50" charset="-128"/>
                  <a:cs typeface="+mn-cs"/>
                </a:endParaRPr>
              </a:p>
            </p:txBody>
          </p:sp>
          <p:sp>
            <p:nvSpPr>
              <p:cNvPr id="286" name="テキスト ボックス 285"/>
              <p:cNvSpPr txBox="1"/>
              <p:nvPr/>
            </p:nvSpPr>
            <p:spPr>
              <a:xfrm>
                <a:off x="2829137" y="4677498"/>
                <a:ext cx="709359" cy="31759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FF0000"/>
                    </a:solidFill>
                    <a:effectLst/>
                    <a:uLnTx/>
                    <a:uFillTx/>
                    <a:latin typeface="游ゴシック" panose="020B0400000000000000" pitchFamily="50" charset="-128"/>
                    <a:ea typeface="游ゴシック" panose="020B0400000000000000" pitchFamily="50" charset="-128"/>
                    <a:cs typeface="Meiryo UI" pitchFamily="50" charset="-128"/>
                  </a:rPr>
                  <a:t>Danger!</a:t>
                </a:r>
                <a:endParaRPr kumimoji="0" lang="ja-JP" altLang="en-US" sz="1200" b="1" i="0" u="none" strike="noStrike" kern="0" cap="none" spc="0" normalizeH="0" baseline="0" noProof="0">
                  <a:ln>
                    <a:noFill/>
                  </a:ln>
                  <a:solidFill>
                    <a:srgbClr val="FF0000"/>
                  </a:solidFill>
                  <a:effectLst/>
                  <a:uLnTx/>
                  <a:uFillTx/>
                  <a:latin typeface="游ゴシック" panose="020B0400000000000000" pitchFamily="50" charset="-128"/>
                  <a:ea typeface="游ゴシック" panose="020B0400000000000000" pitchFamily="50" charset="-128"/>
                  <a:cs typeface="Meiryo UI" pitchFamily="50" charset="-128"/>
                </a:endParaRPr>
              </a:p>
            </p:txBody>
          </p:sp>
        </p:grpSp>
        <p:pic>
          <p:nvPicPr>
            <p:cNvPr id="281" name="Picture 2" descr="https://rr.img.naver.jp/mig?src=http%3A%2F%2Fimgcc.naver.jp%2Fkaze%2Fmission%2FUSER%2F20170601%2F25%2F2970375%2F6%2F612x424x9b2237ce58c3f62c1993d44c.jpg%2F300%2F600&amp;twidth=300&amp;theight=600&amp;qlt=80&amp;res_format=jpg&amp;o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28054" y="4079204"/>
              <a:ext cx="360000" cy="267115"/>
            </a:xfrm>
            <a:prstGeom prst="rect">
              <a:avLst/>
            </a:prstGeom>
            <a:noFill/>
            <a:extLst>
              <a:ext uri="{909E8E84-426E-40DD-AFC4-6F175D3DCCD1}">
                <a14:hiddenFill xmlns:a14="http://schemas.microsoft.com/office/drawing/2010/main">
                  <a:solidFill>
                    <a:srgbClr val="FFFFFF"/>
                  </a:solidFill>
                </a14:hiddenFill>
              </a:ext>
            </a:extLst>
          </p:spPr>
        </p:pic>
        <p:grpSp>
          <p:nvGrpSpPr>
            <p:cNvPr id="282" name="グループ化 281"/>
            <p:cNvGrpSpPr/>
            <p:nvPr/>
          </p:nvGrpSpPr>
          <p:grpSpPr>
            <a:xfrm>
              <a:off x="3072878" y="4107298"/>
              <a:ext cx="814561" cy="276999"/>
              <a:chOff x="3742582" y="4694030"/>
              <a:chExt cx="832090" cy="317589"/>
            </a:xfrm>
          </p:grpSpPr>
          <p:sp>
            <p:nvSpPr>
              <p:cNvPr id="283" name="四角形吹き出し 282"/>
              <p:cNvSpPr/>
              <p:nvPr/>
            </p:nvSpPr>
            <p:spPr>
              <a:xfrm>
                <a:off x="3782672" y="4730904"/>
                <a:ext cx="792000" cy="252000"/>
              </a:xfrm>
              <a:prstGeom prst="wedgeRectCallout">
                <a:avLst>
                  <a:gd name="adj1" fmla="val 33764"/>
                  <a:gd name="adj2" fmla="val -112382"/>
                </a:avLst>
              </a:prstGeom>
              <a:solidFill>
                <a:srgbClr val="70AD47">
                  <a:lumMod val="20000"/>
                  <a:lumOff val="80000"/>
                </a:srgbClr>
              </a:solidFill>
              <a:ln w="19050" cap="flat" cmpd="sng" algn="ctr">
                <a:solidFill>
                  <a:srgbClr val="FF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2000" b="1" i="0" u="none" strike="noStrike" kern="0" cap="none" spc="0" normalizeH="0" baseline="0" noProof="0">
                  <a:ln>
                    <a:noFill/>
                  </a:ln>
                  <a:solidFill>
                    <a:prstClr val="white"/>
                  </a:solidFill>
                  <a:effectLst/>
                  <a:uLnTx/>
                  <a:uFillTx/>
                  <a:latin typeface="游ゴシック" panose="020B0400000000000000" pitchFamily="50" charset="-128"/>
                  <a:ea typeface="游ゴシック" panose="020B0400000000000000" pitchFamily="50" charset="-128"/>
                  <a:cs typeface="+mn-cs"/>
                </a:endParaRPr>
              </a:p>
            </p:txBody>
          </p:sp>
          <p:sp>
            <p:nvSpPr>
              <p:cNvPr id="284" name="テキスト ボックス 283"/>
              <p:cNvSpPr txBox="1"/>
              <p:nvPr/>
            </p:nvSpPr>
            <p:spPr>
              <a:xfrm>
                <a:off x="3742582" y="4694030"/>
                <a:ext cx="740601" cy="31758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FF0000"/>
                    </a:solidFill>
                    <a:effectLst/>
                    <a:uLnTx/>
                    <a:uFillTx/>
                    <a:latin typeface="游ゴシック" panose="020B0400000000000000" pitchFamily="50" charset="-128"/>
                    <a:ea typeface="游ゴシック" panose="020B0400000000000000" pitchFamily="50" charset="-128"/>
                    <a:cs typeface="Meiryo UI" pitchFamily="50" charset="-128"/>
                  </a:rPr>
                  <a:t>Braking!</a:t>
                </a:r>
                <a:endParaRPr kumimoji="0" lang="ja-JP" altLang="en-US" sz="1200" b="1" i="0" u="none" strike="noStrike" kern="0" cap="none" spc="0" normalizeH="0" baseline="0" noProof="0">
                  <a:ln>
                    <a:noFill/>
                  </a:ln>
                  <a:solidFill>
                    <a:srgbClr val="FF0000"/>
                  </a:solidFill>
                  <a:effectLst/>
                  <a:uLnTx/>
                  <a:uFillTx/>
                  <a:latin typeface="游ゴシック" panose="020B0400000000000000" pitchFamily="50" charset="-128"/>
                  <a:ea typeface="游ゴシック" panose="020B0400000000000000" pitchFamily="50" charset="-128"/>
                  <a:cs typeface="Meiryo UI" pitchFamily="50" charset="-128"/>
                </a:endParaRPr>
              </a:p>
            </p:txBody>
          </p:sp>
        </p:grpSp>
      </p:grpSp>
      <p:sp>
        <p:nvSpPr>
          <p:cNvPr id="308" name="テキスト ボックス 307"/>
          <p:cNvSpPr txBox="1"/>
          <p:nvPr/>
        </p:nvSpPr>
        <p:spPr>
          <a:xfrm>
            <a:off x="7632087" y="3130319"/>
            <a:ext cx="476472" cy="2710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t</a:t>
            </a:r>
            <a:r>
              <a:rPr kumimoji="0" lang="en-US" altLang="ja-JP" sz="1000" b="0" i="0" u="none" strike="noStrike" kern="0" cap="none" spc="0" normalizeH="0" baseline="0" noProof="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4</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09" name="テキスト ボックス 308"/>
          <p:cNvSpPr txBox="1"/>
          <p:nvPr/>
        </p:nvSpPr>
        <p:spPr>
          <a:xfrm>
            <a:off x="6099186" y="3133312"/>
            <a:ext cx="476472" cy="2710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t</a:t>
            </a:r>
            <a:r>
              <a:rPr kumimoji="0" lang="en-US" altLang="ja-JP" sz="1000" b="0" i="0" u="none" strike="noStrike" kern="0" cap="none" spc="0" normalizeH="0" baseline="0" noProof="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3</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10" name="テキスト ボックス 309"/>
          <p:cNvSpPr txBox="1"/>
          <p:nvPr/>
        </p:nvSpPr>
        <p:spPr>
          <a:xfrm>
            <a:off x="4249303" y="3147792"/>
            <a:ext cx="476472" cy="2710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t</a:t>
            </a:r>
            <a:r>
              <a:rPr kumimoji="0" lang="en-US" altLang="ja-JP" sz="1000" b="0" i="0" u="none" strike="noStrike" kern="0" cap="none" spc="0" normalizeH="0" baseline="0" noProof="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2</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11" name="テキスト ボックス 310"/>
          <p:cNvSpPr txBox="1"/>
          <p:nvPr/>
        </p:nvSpPr>
        <p:spPr>
          <a:xfrm>
            <a:off x="2427843" y="3161311"/>
            <a:ext cx="476472" cy="2710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t</a:t>
            </a:r>
            <a:r>
              <a:rPr kumimoji="0" lang="en-US" altLang="ja-JP" sz="1000" b="0" i="0" u="none" strike="noStrike" kern="0" cap="none" spc="0" normalizeH="0" baseline="0" noProof="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1</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12" name="テキスト ボックス 311"/>
          <p:cNvSpPr txBox="1"/>
          <p:nvPr/>
        </p:nvSpPr>
        <p:spPr>
          <a:xfrm>
            <a:off x="1070923" y="3176356"/>
            <a:ext cx="437195" cy="2710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t</a:t>
            </a:r>
            <a:r>
              <a:rPr kumimoji="0" lang="en-US" altLang="ja-JP" sz="10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0</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13" name="正方形/長方形 312"/>
          <p:cNvSpPr/>
          <p:nvPr/>
        </p:nvSpPr>
        <p:spPr>
          <a:xfrm>
            <a:off x="8162187" y="3214831"/>
            <a:ext cx="1915909" cy="216814"/>
          </a:xfrm>
          <a:prstGeom prst="rect">
            <a:avLst/>
          </a:prstGeom>
        </p:spPr>
        <p:txBody>
          <a:bodyPr wrap="none">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00000"/>
                </a:solidFill>
                <a:effectLst/>
                <a:uLnTx/>
                <a:uFillTx/>
                <a:latin typeface="游ゴシック" panose="020B0400000000000000" pitchFamily="50" charset="-128"/>
                <a:ea typeface="游ゴシック" panose="020B0400000000000000" pitchFamily="50" charset="-128"/>
                <a:cs typeface="+mn-cs"/>
              </a:rPr>
              <a:t>※Full speed range adaptive</a:t>
            </a:r>
            <a:endParaRPr kumimoji="1" lang="ja-JP" altLang="en-US" sz="1000" b="0"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endParaRPr>
          </a:p>
        </p:txBody>
      </p:sp>
      <p:grpSp>
        <p:nvGrpSpPr>
          <p:cNvPr id="314" name="グループ化 313"/>
          <p:cNvGrpSpPr/>
          <p:nvPr/>
        </p:nvGrpSpPr>
        <p:grpSpPr>
          <a:xfrm>
            <a:off x="6262028" y="3870469"/>
            <a:ext cx="1759622" cy="748722"/>
            <a:chOff x="5358185" y="3776663"/>
            <a:chExt cx="1759622" cy="571067"/>
          </a:xfrm>
        </p:grpSpPr>
        <p:sp>
          <p:nvSpPr>
            <p:cNvPr id="315" name="テキスト ボックス 314"/>
            <p:cNvSpPr txBox="1"/>
            <p:nvPr/>
          </p:nvSpPr>
          <p:spPr>
            <a:xfrm>
              <a:off x="5364598" y="4067425"/>
              <a:ext cx="1753209" cy="276999"/>
            </a:xfrm>
            <a:prstGeom prst="rect">
              <a:avLst/>
            </a:prstGeom>
            <a:solidFill>
              <a:srgbClr val="203864"/>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200" b="0" i="0" u="none" strike="noStrike" kern="0" cap="none" spc="0" normalizeH="0" baseline="0" noProof="0" dirty="0">
                <a:ln>
                  <a:noFill/>
                </a:ln>
                <a:solidFill>
                  <a:prstClr val="white"/>
                </a:solidFill>
                <a:effectLst/>
                <a:uLnTx/>
                <a:uFillTx/>
                <a:latin typeface="游ゴシック" panose="020B0400000000000000" pitchFamily="50" charset="-128"/>
                <a:ea typeface="游ゴシック" panose="020B0400000000000000" pitchFamily="50" charset="-128"/>
                <a:cs typeface="Meiryo UI" pitchFamily="50" charset="-128"/>
              </a:endParaRPr>
            </a:p>
          </p:txBody>
        </p:sp>
        <p:cxnSp>
          <p:nvCxnSpPr>
            <p:cNvPr id="316" name="直線コネクタ 315"/>
            <p:cNvCxnSpPr/>
            <p:nvPr/>
          </p:nvCxnSpPr>
          <p:spPr>
            <a:xfrm>
              <a:off x="5358185" y="3776663"/>
              <a:ext cx="0" cy="565181"/>
            </a:xfrm>
            <a:prstGeom prst="line">
              <a:avLst/>
            </a:prstGeom>
            <a:noFill/>
            <a:ln w="6350" cap="flat" cmpd="sng" algn="ctr">
              <a:solidFill>
                <a:srgbClr val="000000"/>
              </a:solidFill>
              <a:prstDash val="solid"/>
              <a:miter lim="800000"/>
              <a:headEnd type="none" w="med" len="med"/>
              <a:tailEnd type="none" w="med" len="med"/>
            </a:ln>
            <a:effectLst/>
          </p:spPr>
        </p:cxnSp>
        <p:cxnSp>
          <p:nvCxnSpPr>
            <p:cNvPr id="317" name="直線コネクタ 316"/>
            <p:cNvCxnSpPr/>
            <p:nvPr/>
          </p:nvCxnSpPr>
          <p:spPr>
            <a:xfrm>
              <a:off x="7117807" y="3782549"/>
              <a:ext cx="0" cy="565181"/>
            </a:xfrm>
            <a:prstGeom prst="line">
              <a:avLst/>
            </a:prstGeom>
            <a:noFill/>
            <a:ln w="6350" cap="flat" cmpd="sng" algn="ctr">
              <a:solidFill>
                <a:srgbClr val="000000"/>
              </a:solidFill>
              <a:prstDash val="solid"/>
              <a:miter lim="800000"/>
              <a:headEnd type="none" w="med" len="med"/>
              <a:tailEnd type="none" w="med" len="med"/>
            </a:ln>
            <a:effectLst/>
          </p:spPr>
        </p:cxnSp>
      </p:grpSp>
      <p:sp>
        <p:nvSpPr>
          <p:cNvPr id="318" name="テキスト ボックス 317"/>
          <p:cNvSpPr txBox="1"/>
          <p:nvPr/>
        </p:nvSpPr>
        <p:spPr>
          <a:xfrm>
            <a:off x="7597788" y="3730099"/>
            <a:ext cx="548548" cy="24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T3, 4</a:t>
            </a:r>
            <a:endParaRPr kumimoji="0" lang="ja-JP" altLang="en-US"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19" name="テキスト ボックス 318"/>
          <p:cNvSpPr txBox="1"/>
          <p:nvPr/>
        </p:nvSpPr>
        <p:spPr>
          <a:xfrm>
            <a:off x="6747406" y="3608249"/>
            <a:ext cx="294150" cy="24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rPr>
              <a:t>t2</a:t>
            </a:r>
            <a:endParaRPr kumimoji="0" lang="ja-JP" altLang="en-US" sz="1200" b="1" i="0" u="none" strike="noStrike" kern="0" cap="none" spc="0" normalizeH="0" baseline="0" noProof="0" dirty="0">
              <a:ln>
                <a:noFill/>
              </a:ln>
              <a:solidFill>
                <a:srgbClr val="1C1C1C"/>
              </a:solidFill>
              <a:effectLst>
                <a:glow rad="101600">
                  <a:prstClr val="white">
                    <a:alpha val="60000"/>
                  </a:prstClr>
                </a:glow>
              </a:effectLst>
              <a:uLnTx/>
              <a:uFillTx/>
              <a:latin typeface="游ゴシック" panose="020B0400000000000000" pitchFamily="50" charset="-128"/>
              <a:ea typeface="游ゴシック" panose="020B0400000000000000" pitchFamily="50" charset="-128"/>
              <a:cs typeface="Meiryo UI" pitchFamily="50" charset="-128"/>
            </a:endParaRPr>
          </a:p>
        </p:txBody>
      </p:sp>
      <p:grpSp>
        <p:nvGrpSpPr>
          <p:cNvPr id="320" name="グループ化 319"/>
          <p:cNvGrpSpPr/>
          <p:nvPr/>
        </p:nvGrpSpPr>
        <p:grpSpPr>
          <a:xfrm>
            <a:off x="1117666" y="1583224"/>
            <a:ext cx="8960430" cy="1634759"/>
            <a:chOff x="1117666" y="659915"/>
            <a:chExt cx="8960430" cy="2055004"/>
          </a:xfrm>
        </p:grpSpPr>
        <p:cxnSp>
          <p:nvCxnSpPr>
            <p:cNvPr id="321" name="直線矢印コネクタ 320"/>
            <p:cNvCxnSpPr/>
            <p:nvPr/>
          </p:nvCxnSpPr>
          <p:spPr>
            <a:xfrm>
              <a:off x="1117666" y="2594943"/>
              <a:ext cx="8960430" cy="0"/>
            </a:xfrm>
            <a:prstGeom prst="straightConnector1">
              <a:avLst/>
            </a:prstGeom>
            <a:noFill/>
            <a:ln w="6350" cap="flat" cmpd="sng" algn="ctr">
              <a:solidFill>
                <a:srgbClr val="000000"/>
              </a:solidFill>
              <a:prstDash val="solid"/>
              <a:miter lim="800000"/>
              <a:tailEnd type="triangle" w="sm" len="lg"/>
            </a:ln>
            <a:effectLst/>
          </p:spPr>
        </p:cxnSp>
        <p:grpSp>
          <p:nvGrpSpPr>
            <p:cNvPr id="322" name="グループ化 321"/>
            <p:cNvGrpSpPr/>
            <p:nvPr/>
          </p:nvGrpSpPr>
          <p:grpSpPr>
            <a:xfrm>
              <a:off x="2532228" y="2167501"/>
              <a:ext cx="5268821" cy="507598"/>
              <a:chOff x="2408194" y="4019228"/>
              <a:chExt cx="4938522" cy="581983"/>
            </a:xfrm>
          </p:grpSpPr>
          <p:sp>
            <p:nvSpPr>
              <p:cNvPr id="339" name="テキスト ボックス 338"/>
              <p:cNvSpPr txBox="1"/>
              <p:nvPr/>
            </p:nvSpPr>
            <p:spPr>
              <a:xfrm>
                <a:off x="2408194" y="4019228"/>
                <a:ext cx="1703905" cy="576671"/>
              </a:xfrm>
              <a:prstGeom prst="rect">
                <a:avLst/>
              </a:prstGeom>
              <a:solidFill>
                <a:srgbClr val="70AD47">
                  <a:lumMod val="60000"/>
                  <a:lumOff val="4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　</a:t>
                </a:r>
                <a:r>
                  <a:rPr kumimoji="0" lang="en-US" altLang="ja-JP" sz="2000" kern="0" dirty="0">
                    <a:solidFill>
                      <a:srgbClr val="1C1C1C"/>
                    </a:solidFill>
                    <a:latin typeface="游ゴシック" panose="020B0400000000000000" pitchFamily="50" charset="-128"/>
                    <a:ea typeface="游ゴシック" panose="020B0400000000000000" pitchFamily="50" charset="-128"/>
                    <a:cs typeface="Meiryo UI" pitchFamily="50" charset="-128"/>
                  </a:rPr>
                  <a:t>xx </a:t>
                </a:r>
                <a:r>
                  <a:rPr kumimoji="0" lang="en-US" altLang="ja-JP" sz="20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sec</a:t>
                </a:r>
                <a:endParaRPr kumimoji="0" lang="ja-JP" altLang="en-US" sz="20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40" name="テキスト ボックス 339"/>
              <p:cNvSpPr txBox="1"/>
              <p:nvPr/>
            </p:nvSpPr>
            <p:spPr>
              <a:xfrm>
                <a:off x="4114612" y="4024533"/>
                <a:ext cx="1801957" cy="576672"/>
              </a:xfrm>
              <a:prstGeom prst="rect">
                <a:avLst/>
              </a:prstGeom>
              <a:solidFill>
                <a:srgbClr val="4472C4">
                  <a:lumMod val="60000"/>
                  <a:lumOff val="4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　</a:t>
                </a:r>
                <a:r>
                  <a:rPr kumimoji="0" lang="en-US" altLang="ja-JP" sz="20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xx sec</a:t>
                </a:r>
                <a:endParaRPr kumimoji="0" lang="ja-JP" altLang="en-US" sz="20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41" name="テキスト ボックス 340"/>
              <p:cNvSpPr txBox="1"/>
              <p:nvPr/>
            </p:nvSpPr>
            <p:spPr>
              <a:xfrm>
                <a:off x="5838956" y="4024539"/>
                <a:ext cx="1507760" cy="576672"/>
              </a:xfrm>
              <a:prstGeom prst="rect">
                <a:avLst/>
              </a:prstGeom>
              <a:solidFill>
                <a:srgbClr val="70AD47">
                  <a:lumMod val="75000"/>
                </a:srgbClr>
              </a:solid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white"/>
                    </a:solidFill>
                    <a:effectLst/>
                    <a:uLnTx/>
                    <a:uFillTx/>
                    <a:latin typeface="游ゴシック" panose="020B0400000000000000" pitchFamily="50" charset="-128"/>
                    <a:ea typeface="游ゴシック" panose="020B0400000000000000" pitchFamily="50" charset="-128"/>
                    <a:cs typeface="+mn-cs"/>
                  </a:rPr>
                  <a:t>xx m/s</a:t>
                </a:r>
                <a:r>
                  <a:rPr kumimoji="1" lang="en-US" altLang="ja-JP" sz="2000" b="0" i="0" u="none" strike="noStrike" kern="1200" cap="none" spc="0" normalizeH="0" baseline="30000" noProof="0" dirty="0">
                    <a:ln>
                      <a:noFill/>
                    </a:ln>
                    <a:solidFill>
                      <a:prstClr val="white"/>
                    </a:solidFill>
                    <a:effectLst/>
                    <a:uLnTx/>
                    <a:uFillTx/>
                    <a:latin typeface="游ゴシック" panose="020B0400000000000000" pitchFamily="50" charset="-128"/>
                    <a:ea typeface="游ゴシック" panose="020B0400000000000000" pitchFamily="50" charset="-128"/>
                    <a:cs typeface="+mn-cs"/>
                  </a:rPr>
                  <a:t>2</a:t>
                </a:r>
                <a:endParaRPr kumimoji="1" lang="en-US" altLang="ja-JP" sz="2000" b="0" i="0" u="none" strike="noStrike" kern="1200" cap="none" spc="0" normalizeH="0" baseline="0" noProof="0" dirty="0">
                  <a:ln>
                    <a:noFill/>
                  </a:ln>
                  <a:solidFill>
                    <a:prstClr val="white"/>
                  </a:solidFill>
                  <a:effectLst/>
                  <a:uLnTx/>
                  <a:uFillTx/>
                  <a:latin typeface="游ゴシック" panose="020B0400000000000000" pitchFamily="50" charset="-128"/>
                  <a:ea typeface="游ゴシック" panose="020B0400000000000000" pitchFamily="50" charset="-128"/>
                  <a:cs typeface="+mn-cs"/>
                </a:endParaRPr>
              </a:p>
            </p:txBody>
          </p:sp>
        </p:grpSp>
        <p:sp>
          <p:nvSpPr>
            <p:cNvPr id="323" name="テキスト ボックス 322"/>
            <p:cNvSpPr txBox="1"/>
            <p:nvPr/>
          </p:nvSpPr>
          <p:spPr>
            <a:xfrm>
              <a:off x="7787930" y="2177578"/>
              <a:ext cx="2068096" cy="502966"/>
            </a:xfrm>
            <a:prstGeom prst="rect">
              <a:avLst/>
            </a:prstGeom>
            <a:solidFill>
              <a:srgbClr val="203864"/>
            </a:solidFill>
            <a:ln>
              <a:noFill/>
            </a:ln>
          </p:spPr>
          <p:txBody>
            <a:bodyPr wrap="square" rtlCol="0">
              <a:spAutoFit/>
            </a:bodyPr>
            <a:lstStyle>
              <a:defPPr>
                <a:defRPr lang="ja-JP"/>
              </a:defPPr>
              <a:lvl1pPr algn="l">
                <a:defRPr sz="1200">
                  <a:solidFill>
                    <a:srgbClr val="1C1C1C"/>
                  </a:solidFill>
                  <a:latin typeface="Meiryo UI" pitchFamily="50" charset="-128"/>
                  <a:ea typeface="Meiryo UI" pitchFamily="50" charset="-128"/>
                  <a:cs typeface="Meiryo UI" pitchFamily="50" charset="-128"/>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ja-JP" sz="2000" b="0" i="0" u="none" strike="noStrike" kern="0" cap="none" spc="0" normalizeH="0" baseline="0" noProof="0" dirty="0">
                  <a:ln>
                    <a:noFill/>
                  </a:ln>
                  <a:solidFill>
                    <a:prstClr val="white"/>
                  </a:solidFill>
                  <a:effectLst/>
                  <a:uLnTx/>
                  <a:uFillTx/>
                  <a:latin typeface="游ゴシック" panose="020B0400000000000000" pitchFamily="50" charset="-128"/>
                  <a:ea typeface="游ゴシック" panose="020B0400000000000000" pitchFamily="50" charset="-128"/>
                </a:rPr>
                <a:t>THW=xx s</a:t>
              </a:r>
            </a:p>
          </p:txBody>
        </p:sp>
        <p:grpSp>
          <p:nvGrpSpPr>
            <p:cNvPr id="324" name="グループ化 323"/>
            <p:cNvGrpSpPr/>
            <p:nvPr/>
          </p:nvGrpSpPr>
          <p:grpSpPr>
            <a:xfrm>
              <a:off x="4365157" y="1555582"/>
              <a:ext cx="3435894" cy="1153011"/>
              <a:chOff x="4316336" y="2203130"/>
              <a:chExt cx="3435894" cy="1894915"/>
            </a:xfrm>
          </p:grpSpPr>
          <p:cxnSp>
            <p:nvCxnSpPr>
              <p:cNvPr id="336" name="直線コネクタ 335"/>
              <p:cNvCxnSpPr/>
              <p:nvPr/>
            </p:nvCxnSpPr>
            <p:spPr>
              <a:xfrm>
                <a:off x="6158862" y="2203130"/>
                <a:ext cx="0" cy="1883936"/>
              </a:xfrm>
              <a:prstGeom prst="line">
                <a:avLst/>
              </a:prstGeom>
              <a:noFill/>
              <a:ln w="6350" cap="flat" cmpd="sng" algn="ctr">
                <a:solidFill>
                  <a:srgbClr val="000000"/>
                </a:solidFill>
                <a:prstDash val="solid"/>
                <a:miter lim="800000"/>
                <a:headEnd type="none" w="med" len="med"/>
                <a:tailEnd type="none" w="med" len="med"/>
              </a:ln>
              <a:effectLst/>
            </p:spPr>
          </p:cxnSp>
          <p:cxnSp>
            <p:nvCxnSpPr>
              <p:cNvPr id="337" name="直線コネクタ 336"/>
              <p:cNvCxnSpPr/>
              <p:nvPr/>
            </p:nvCxnSpPr>
            <p:spPr>
              <a:xfrm>
                <a:off x="7752230" y="2214109"/>
                <a:ext cx="0" cy="1883936"/>
              </a:xfrm>
              <a:prstGeom prst="line">
                <a:avLst/>
              </a:prstGeom>
              <a:noFill/>
              <a:ln w="6350" cap="flat" cmpd="sng" algn="ctr">
                <a:solidFill>
                  <a:srgbClr val="000000"/>
                </a:solidFill>
                <a:prstDash val="solid"/>
                <a:miter lim="800000"/>
                <a:headEnd type="none" w="med" len="med"/>
                <a:tailEnd type="none" w="med" len="med"/>
              </a:ln>
              <a:effectLst/>
            </p:spPr>
          </p:cxnSp>
          <p:cxnSp>
            <p:nvCxnSpPr>
              <p:cNvPr id="338" name="直線コネクタ 337"/>
              <p:cNvCxnSpPr/>
              <p:nvPr/>
            </p:nvCxnSpPr>
            <p:spPr>
              <a:xfrm>
                <a:off x="4316336" y="2208300"/>
                <a:ext cx="0" cy="1883936"/>
              </a:xfrm>
              <a:prstGeom prst="line">
                <a:avLst/>
              </a:prstGeom>
              <a:noFill/>
              <a:ln w="6350" cap="flat" cmpd="sng" algn="ctr">
                <a:solidFill>
                  <a:srgbClr val="000000"/>
                </a:solidFill>
                <a:prstDash val="solid"/>
                <a:miter lim="800000"/>
                <a:headEnd type="none" w="med" len="med"/>
                <a:tailEnd type="none" w="med" len="med"/>
              </a:ln>
              <a:effectLst/>
            </p:spPr>
          </p:cxnSp>
        </p:grpSp>
        <p:grpSp>
          <p:nvGrpSpPr>
            <p:cNvPr id="325" name="グループ化 324"/>
            <p:cNvGrpSpPr/>
            <p:nvPr/>
          </p:nvGrpSpPr>
          <p:grpSpPr>
            <a:xfrm>
              <a:off x="1189556" y="731213"/>
              <a:ext cx="1355082" cy="1983706"/>
              <a:chOff x="1639498" y="1597388"/>
              <a:chExt cx="1355082" cy="2162559"/>
            </a:xfrm>
          </p:grpSpPr>
          <p:cxnSp>
            <p:nvCxnSpPr>
              <p:cNvPr id="333" name="直線コネクタ 332"/>
              <p:cNvCxnSpPr/>
              <p:nvPr/>
            </p:nvCxnSpPr>
            <p:spPr>
              <a:xfrm>
                <a:off x="1639498" y="1597388"/>
                <a:ext cx="0" cy="2148829"/>
              </a:xfrm>
              <a:prstGeom prst="line">
                <a:avLst/>
              </a:prstGeom>
              <a:noFill/>
              <a:ln w="6350" cap="flat" cmpd="sng" algn="ctr">
                <a:solidFill>
                  <a:srgbClr val="000000"/>
                </a:solidFill>
                <a:prstDash val="solid"/>
                <a:miter lim="800000"/>
                <a:headEnd type="none" w="med" len="med"/>
                <a:tailEnd type="none" w="med" len="med"/>
              </a:ln>
              <a:effectLst/>
            </p:spPr>
          </p:cxnSp>
          <p:cxnSp>
            <p:nvCxnSpPr>
              <p:cNvPr id="334" name="直線コネクタ 333"/>
              <p:cNvCxnSpPr/>
              <p:nvPr/>
            </p:nvCxnSpPr>
            <p:spPr>
              <a:xfrm>
                <a:off x="2994580" y="2197244"/>
                <a:ext cx="0" cy="1560004"/>
              </a:xfrm>
              <a:prstGeom prst="line">
                <a:avLst/>
              </a:prstGeom>
              <a:noFill/>
              <a:ln w="6350" cap="flat" cmpd="sng" algn="ctr">
                <a:solidFill>
                  <a:srgbClr val="000000"/>
                </a:solidFill>
                <a:prstDash val="solid"/>
                <a:miter lim="800000"/>
                <a:headEnd type="none" w="med" len="med"/>
                <a:tailEnd type="none" w="med" len="med"/>
              </a:ln>
              <a:effectLst/>
            </p:spPr>
          </p:cxnSp>
          <p:cxnSp>
            <p:nvCxnSpPr>
              <p:cNvPr id="335" name="直線コネクタ 334"/>
              <p:cNvCxnSpPr/>
              <p:nvPr/>
            </p:nvCxnSpPr>
            <p:spPr>
              <a:xfrm>
                <a:off x="2302162" y="1872997"/>
                <a:ext cx="0" cy="1886950"/>
              </a:xfrm>
              <a:prstGeom prst="line">
                <a:avLst/>
              </a:prstGeom>
              <a:noFill/>
              <a:ln w="6350" cap="flat" cmpd="sng" algn="ctr">
                <a:solidFill>
                  <a:srgbClr val="000000"/>
                </a:solidFill>
                <a:prstDash val="solid"/>
                <a:miter lim="800000"/>
                <a:headEnd type="none" w="med" len="med"/>
                <a:tailEnd type="none" w="med" len="med"/>
              </a:ln>
              <a:effectLst/>
            </p:spPr>
          </p:cxnSp>
        </p:grpSp>
        <p:sp>
          <p:nvSpPr>
            <p:cNvPr id="326" name="正方形/長方形 325"/>
            <p:cNvSpPr/>
            <p:nvPr/>
          </p:nvSpPr>
          <p:spPr>
            <a:xfrm>
              <a:off x="1166853" y="659915"/>
              <a:ext cx="3665044" cy="340688"/>
            </a:xfrm>
            <a:prstGeom prst="rect">
              <a:avLst/>
            </a:prstGeom>
          </p:spPr>
          <p:txBody>
            <a:bodyPr wrap="square">
              <a:spAutoFit/>
            </a:bodyPr>
            <a:lstStyle/>
            <a:p>
              <a:pPr lvl="0">
                <a:defRPr/>
              </a:pPr>
              <a:r>
                <a:rPr kumimoji="0" lang="en-US" altLang="ja-JP" sz="1400" kern="0" dirty="0">
                  <a:solidFill>
                    <a:srgbClr val="1C1C1C"/>
                  </a:solidFill>
                  <a:latin typeface="游ゴシック" panose="020B0400000000000000" pitchFamily="50" charset="-128"/>
                  <a:cs typeface="Meiryo UI" pitchFamily="50" charset="-128"/>
                </a:rPr>
                <a:t>AD vehicle direction indicator lights up</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27" name="正方形/長方形 326"/>
            <p:cNvSpPr/>
            <p:nvPr/>
          </p:nvSpPr>
          <p:spPr>
            <a:xfrm>
              <a:off x="2511887" y="1218944"/>
              <a:ext cx="2663969" cy="340688"/>
            </a:xfrm>
            <a:prstGeom prst="rect">
              <a:avLst/>
            </a:prstGeom>
          </p:spPr>
          <p:txBody>
            <a:bodyPr wrap="square">
              <a:spAutoFit/>
            </a:bodyPr>
            <a:lstStyle/>
            <a:p>
              <a:pPr lvl="0">
                <a:defRPr/>
              </a:pPr>
              <a:r>
                <a:rPr kumimoji="0" lang="en-US" altLang="ja-JP" sz="1400" kern="0" dirty="0">
                  <a:solidFill>
                    <a:srgbClr val="1C1C1C"/>
                  </a:solidFill>
                  <a:latin typeface="游ゴシック" panose="020B0400000000000000" pitchFamily="50" charset="-128"/>
                  <a:cs typeface="Meiryo UI" pitchFamily="50" charset="-128"/>
                </a:rPr>
                <a:t>Reach AD car lane marker</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28" name="正方形/長方形 327"/>
            <p:cNvSpPr/>
            <p:nvPr/>
          </p:nvSpPr>
          <p:spPr>
            <a:xfrm>
              <a:off x="1812862" y="970352"/>
              <a:ext cx="3298783" cy="340688"/>
            </a:xfrm>
            <a:prstGeom prst="rect">
              <a:avLst/>
            </a:prstGeom>
          </p:spPr>
          <p:txBody>
            <a:bodyPr wrap="square">
              <a:spAutoFit/>
            </a:bodyPr>
            <a:lstStyle/>
            <a:p>
              <a:pPr lvl="0">
                <a:defRPr/>
              </a:pPr>
              <a:r>
                <a:rPr kumimoji="0" lang="en-US" altLang="ja-JP" sz="1400" kern="0" dirty="0">
                  <a:solidFill>
                    <a:srgbClr val="1C1C1C"/>
                  </a:solidFill>
                  <a:latin typeface="游ゴシック" panose="020B0400000000000000" pitchFamily="50" charset="-128"/>
                  <a:cs typeface="Meiryo UI" pitchFamily="50" charset="-128"/>
                </a:rPr>
                <a:t>AD car sideways movement start</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29" name="楕円 328"/>
            <p:cNvSpPr/>
            <p:nvPr/>
          </p:nvSpPr>
          <p:spPr>
            <a:xfrm>
              <a:off x="2573708" y="2177577"/>
              <a:ext cx="430745" cy="39003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4546A"/>
                  </a:solidFill>
                  <a:effectLst/>
                  <a:uLnTx/>
                  <a:uFillTx/>
                  <a:latin typeface="游ゴシック" panose="020F0502020204030204"/>
                  <a:ea typeface="游ゴシック" panose="020B0400000000000000" pitchFamily="50" charset="-128"/>
                  <a:cs typeface="+mn-cs"/>
                </a:rPr>
                <a:t>１</a:t>
              </a:r>
            </a:p>
          </p:txBody>
        </p:sp>
        <p:sp>
          <p:nvSpPr>
            <p:cNvPr id="330" name="楕円 329"/>
            <p:cNvSpPr/>
            <p:nvPr/>
          </p:nvSpPr>
          <p:spPr>
            <a:xfrm>
              <a:off x="4486710" y="2198807"/>
              <a:ext cx="430745" cy="39003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4546A"/>
                  </a:solidFill>
                  <a:effectLst/>
                  <a:uLnTx/>
                  <a:uFillTx/>
                  <a:latin typeface="游ゴシック" panose="020F0502020204030204"/>
                  <a:ea typeface="游ゴシック" panose="020B0400000000000000" pitchFamily="50" charset="-128"/>
                  <a:cs typeface="+mn-cs"/>
                </a:rPr>
                <a:t>２</a:t>
              </a:r>
            </a:p>
          </p:txBody>
        </p:sp>
        <p:sp>
          <p:nvSpPr>
            <p:cNvPr id="331" name="楕円 330"/>
            <p:cNvSpPr/>
            <p:nvPr/>
          </p:nvSpPr>
          <p:spPr>
            <a:xfrm>
              <a:off x="6239047" y="2206485"/>
              <a:ext cx="430745" cy="39003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4546A"/>
                  </a:solidFill>
                  <a:effectLst/>
                  <a:uLnTx/>
                  <a:uFillTx/>
                  <a:latin typeface="游ゴシック" panose="020F0502020204030204"/>
                  <a:ea typeface="游ゴシック" panose="020B0400000000000000" pitchFamily="50" charset="-128"/>
                  <a:cs typeface="+mn-cs"/>
                </a:rPr>
                <a:t>３</a:t>
              </a:r>
            </a:p>
          </p:txBody>
        </p:sp>
        <p:sp>
          <p:nvSpPr>
            <p:cNvPr id="332" name="楕円 331"/>
            <p:cNvSpPr/>
            <p:nvPr/>
          </p:nvSpPr>
          <p:spPr>
            <a:xfrm>
              <a:off x="7912432" y="2197919"/>
              <a:ext cx="430745" cy="39003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4546A"/>
                  </a:solidFill>
                  <a:effectLst/>
                  <a:uLnTx/>
                  <a:uFillTx/>
                  <a:latin typeface="游ゴシック" panose="020F0502020204030204"/>
                  <a:ea typeface="游ゴシック" panose="020B0400000000000000" pitchFamily="50" charset="-128"/>
                  <a:cs typeface="+mn-cs"/>
                </a:rPr>
                <a:t>４</a:t>
              </a:r>
            </a:p>
          </p:txBody>
        </p:sp>
      </p:grpSp>
      <p:sp>
        <p:nvSpPr>
          <p:cNvPr id="342" name="楕円 341"/>
          <p:cNvSpPr/>
          <p:nvPr/>
        </p:nvSpPr>
        <p:spPr>
          <a:xfrm>
            <a:off x="172375" y="4683312"/>
            <a:ext cx="360000" cy="31700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4546A"/>
                </a:solidFill>
                <a:effectLst/>
                <a:uLnTx/>
                <a:uFillTx/>
                <a:latin typeface="游ゴシック" panose="020F0502020204030204"/>
                <a:ea typeface="游ゴシック" panose="020B0400000000000000" pitchFamily="50" charset="-128"/>
                <a:cs typeface="+mn-cs"/>
              </a:rPr>
              <a:t>１</a:t>
            </a:r>
          </a:p>
        </p:txBody>
      </p:sp>
      <p:sp>
        <p:nvSpPr>
          <p:cNvPr id="343" name="楕円 342"/>
          <p:cNvSpPr/>
          <p:nvPr/>
        </p:nvSpPr>
        <p:spPr>
          <a:xfrm>
            <a:off x="3137730" y="4690309"/>
            <a:ext cx="360000" cy="31700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4546A"/>
                </a:solidFill>
                <a:effectLst/>
                <a:uLnTx/>
                <a:uFillTx/>
                <a:latin typeface="游ゴシック" panose="020F0502020204030204"/>
                <a:ea typeface="游ゴシック" panose="020B0400000000000000" pitchFamily="50" charset="-128"/>
                <a:cs typeface="+mn-cs"/>
              </a:rPr>
              <a:t>２</a:t>
            </a:r>
          </a:p>
        </p:txBody>
      </p:sp>
      <p:sp>
        <p:nvSpPr>
          <p:cNvPr id="344" name="楕円 343"/>
          <p:cNvSpPr/>
          <p:nvPr/>
        </p:nvSpPr>
        <p:spPr>
          <a:xfrm>
            <a:off x="6129349" y="4690254"/>
            <a:ext cx="360000" cy="31700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4546A"/>
                </a:solidFill>
                <a:effectLst/>
                <a:uLnTx/>
                <a:uFillTx/>
                <a:latin typeface="游ゴシック" panose="020F0502020204030204"/>
                <a:ea typeface="游ゴシック" panose="020B0400000000000000" pitchFamily="50" charset="-128"/>
                <a:cs typeface="+mn-cs"/>
              </a:rPr>
              <a:t>３</a:t>
            </a:r>
          </a:p>
        </p:txBody>
      </p:sp>
      <p:sp>
        <p:nvSpPr>
          <p:cNvPr id="345" name="楕円 344"/>
          <p:cNvSpPr/>
          <p:nvPr/>
        </p:nvSpPr>
        <p:spPr>
          <a:xfrm>
            <a:off x="9194462" y="4686478"/>
            <a:ext cx="360000" cy="31700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44546A"/>
                </a:solidFill>
                <a:effectLst/>
                <a:uLnTx/>
                <a:uFillTx/>
                <a:latin typeface="游ゴシック" panose="020F0502020204030204"/>
                <a:ea typeface="游ゴシック" panose="020B0400000000000000" pitchFamily="50" charset="-128"/>
                <a:cs typeface="+mn-cs"/>
              </a:rPr>
              <a:t>４</a:t>
            </a:r>
          </a:p>
        </p:txBody>
      </p:sp>
      <p:sp>
        <p:nvSpPr>
          <p:cNvPr id="346" name="正方形/長方形 345"/>
          <p:cNvSpPr/>
          <p:nvPr/>
        </p:nvSpPr>
        <p:spPr>
          <a:xfrm>
            <a:off x="99987" y="4647797"/>
            <a:ext cx="2880000" cy="21873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47" name="正方形/長方形 346"/>
          <p:cNvSpPr/>
          <p:nvPr/>
        </p:nvSpPr>
        <p:spPr>
          <a:xfrm>
            <a:off x="3088704" y="4651969"/>
            <a:ext cx="2880000" cy="21873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48" name="正方形/長方形 347"/>
          <p:cNvSpPr/>
          <p:nvPr/>
        </p:nvSpPr>
        <p:spPr>
          <a:xfrm>
            <a:off x="6100720" y="4648920"/>
            <a:ext cx="2880000" cy="21873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49" name="正方形/長方形 348"/>
          <p:cNvSpPr/>
          <p:nvPr/>
        </p:nvSpPr>
        <p:spPr>
          <a:xfrm>
            <a:off x="9152431" y="4648920"/>
            <a:ext cx="2880000" cy="21873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50" name="正方形/長方形 349"/>
          <p:cNvSpPr/>
          <p:nvPr/>
        </p:nvSpPr>
        <p:spPr>
          <a:xfrm>
            <a:off x="539472" y="4734366"/>
            <a:ext cx="2032478" cy="271018"/>
          </a:xfrm>
          <a:prstGeom prst="rect">
            <a:avLst/>
          </a:prstGeom>
          <a:ln>
            <a:noFill/>
          </a:ln>
        </p:spPr>
        <p:txBody>
          <a:bodyPr wrap="square">
            <a:spAutoFit/>
          </a:bodyPr>
          <a:lstStyle/>
          <a:p>
            <a:pPr lvl="0" algn="ctr">
              <a:defRPr/>
            </a:pPr>
            <a:r>
              <a:rPr kumimoji="0" lang="en-US" altLang="ja-JP" sz="1400" kern="0" dirty="0">
                <a:solidFill>
                  <a:srgbClr val="1C1C1C"/>
                </a:solidFill>
                <a:latin typeface="游ゴシック" panose="020B0400000000000000" pitchFamily="50" charset="-128"/>
                <a:cs typeface="Meiryo UI" pitchFamily="50" charset="-128"/>
              </a:rPr>
              <a:t>Danger judgment time</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51" name="正方形/長方形 350"/>
          <p:cNvSpPr/>
          <p:nvPr/>
        </p:nvSpPr>
        <p:spPr>
          <a:xfrm>
            <a:off x="3466960" y="4639510"/>
            <a:ext cx="2436770" cy="460730"/>
          </a:xfrm>
          <a:prstGeom prst="rect">
            <a:avLst/>
          </a:prstGeom>
        </p:spPr>
        <p:txBody>
          <a:bodyPr wrap="square">
            <a:spAutoFit/>
          </a:bodyPr>
          <a:lstStyle/>
          <a:p>
            <a:pPr lvl="0">
              <a:defRPr/>
            </a:pPr>
            <a:r>
              <a:rPr kumimoji="0" lang="en-US" altLang="ja-JP" sz="1400" kern="0" dirty="0">
                <a:solidFill>
                  <a:srgbClr val="1C1C1C"/>
                </a:solidFill>
                <a:latin typeface="游ゴシック" panose="020B0400000000000000" pitchFamily="50" charset="-128"/>
                <a:cs typeface="Meiryo UI" pitchFamily="50" charset="-128"/>
              </a:rPr>
              <a:t>Time to prepare for deceleration operation</a:t>
            </a:r>
            <a:endParaRPr kumimoji="0" lang="en-US" altLang="ja-JP"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52" name="正方形/長方形 351"/>
          <p:cNvSpPr/>
          <p:nvPr/>
        </p:nvSpPr>
        <p:spPr>
          <a:xfrm>
            <a:off x="6497950" y="4639510"/>
            <a:ext cx="2562972" cy="460730"/>
          </a:xfrm>
          <a:prstGeom prst="rect">
            <a:avLst/>
          </a:prstGeom>
        </p:spPr>
        <p:txBody>
          <a:bodyPr wrap="square">
            <a:spAutoFit/>
          </a:bodyPr>
          <a:lstStyle/>
          <a:p>
            <a:pPr lvl="0">
              <a:defRPr/>
            </a:pPr>
            <a:r>
              <a:rPr kumimoji="0" lang="en-US" altLang="ja-JP" sz="1400" kern="0" dirty="0">
                <a:solidFill>
                  <a:srgbClr val="1C1C1C"/>
                </a:solidFill>
                <a:latin typeface="游ゴシック" panose="020B0400000000000000" pitchFamily="50" charset="-128"/>
                <a:cs typeface="Meiryo UI" pitchFamily="50" charset="-128"/>
              </a:rPr>
              <a:t>Amount of deceleration operation</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353" name="正方形/長方形 352"/>
          <p:cNvSpPr/>
          <p:nvPr/>
        </p:nvSpPr>
        <p:spPr>
          <a:xfrm>
            <a:off x="9533545" y="4639510"/>
            <a:ext cx="2642785" cy="460730"/>
          </a:xfrm>
          <a:prstGeom prst="rect">
            <a:avLst/>
          </a:prstGeom>
        </p:spPr>
        <p:txBody>
          <a:bodyPr wrap="square">
            <a:spAutoFit/>
          </a:bodyPr>
          <a:lstStyle/>
          <a:p>
            <a:pPr lvl="0">
              <a:defRPr/>
            </a:pPr>
            <a:r>
              <a:rPr kumimoji="0" lang="en-US" altLang="ja-JP" sz="1400" kern="0" dirty="0">
                <a:solidFill>
                  <a:srgbClr val="1C1C1C"/>
                </a:solidFill>
                <a:latin typeface="游ゴシック" panose="020B0400000000000000" pitchFamily="50" charset="-128"/>
                <a:cs typeface="Meiryo UI" pitchFamily="50" charset="-128"/>
              </a:rPr>
              <a:t>Inter-vehicle time for steady-state follow-up driving</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pic>
        <p:nvPicPr>
          <p:cNvPr id="354" name="図 353"/>
          <p:cNvPicPr>
            <a:picLocks noChangeAspect="1"/>
          </p:cNvPicPr>
          <p:nvPr/>
        </p:nvPicPr>
        <p:blipFill>
          <a:blip r:embed="rId6"/>
          <a:stretch>
            <a:fillRect/>
          </a:stretch>
        </p:blipFill>
        <p:spPr>
          <a:xfrm>
            <a:off x="9033971" y="5009776"/>
            <a:ext cx="3132000" cy="1916079"/>
          </a:xfrm>
          <a:prstGeom prst="rect">
            <a:avLst/>
          </a:prstGeom>
        </p:spPr>
      </p:pic>
      <p:pic>
        <p:nvPicPr>
          <p:cNvPr id="355" name="図 354"/>
          <p:cNvPicPr>
            <a:picLocks noChangeAspect="1"/>
          </p:cNvPicPr>
          <p:nvPr/>
        </p:nvPicPr>
        <p:blipFill>
          <a:blip r:embed="rId7"/>
          <a:stretch>
            <a:fillRect/>
          </a:stretch>
        </p:blipFill>
        <p:spPr>
          <a:xfrm>
            <a:off x="-15121" y="5009772"/>
            <a:ext cx="3132000" cy="1916080"/>
          </a:xfrm>
          <a:prstGeom prst="rect">
            <a:avLst/>
          </a:prstGeom>
        </p:spPr>
      </p:pic>
      <p:pic>
        <p:nvPicPr>
          <p:cNvPr id="356" name="図 355"/>
          <p:cNvPicPr>
            <a:picLocks noChangeAspect="1"/>
          </p:cNvPicPr>
          <p:nvPr/>
        </p:nvPicPr>
        <p:blipFill>
          <a:blip r:embed="rId8"/>
          <a:stretch>
            <a:fillRect/>
          </a:stretch>
        </p:blipFill>
        <p:spPr>
          <a:xfrm>
            <a:off x="2978228" y="5009779"/>
            <a:ext cx="3132000" cy="1916080"/>
          </a:xfrm>
          <a:prstGeom prst="rect">
            <a:avLst/>
          </a:prstGeom>
        </p:spPr>
      </p:pic>
      <p:sp>
        <p:nvSpPr>
          <p:cNvPr id="357" name="テキスト ボックス 356"/>
          <p:cNvSpPr txBox="1"/>
          <p:nvPr/>
        </p:nvSpPr>
        <p:spPr>
          <a:xfrm>
            <a:off x="9583949" y="5088746"/>
            <a:ext cx="566181"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(n=***)</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58" name="テキスト ボックス 357"/>
          <p:cNvSpPr txBox="1"/>
          <p:nvPr/>
        </p:nvSpPr>
        <p:spPr>
          <a:xfrm>
            <a:off x="6535950" y="5086215"/>
            <a:ext cx="566181"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(n=***)</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59" name="テキスト ボックス 358"/>
          <p:cNvSpPr txBox="1"/>
          <p:nvPr/>
        </p:nvSpPr>
        <p:spPr>
          <a:xfrm>
            <a:off x="3525330" y="5093812"/>
            <a:ext cx="566181"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(n=***)</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60" name="テキスト ボックス 359"/>
          <p:cNvSpPr txBox="1"/>
          <p:nvPr/>
        </p:nvSpPr>
        <p:spPr>
          <a:xfrm>
            <a:off x="546341" y="5091275"/>
            <a:ext cx="566181"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(n=***)</a:t>
            </a:r>
            <a:endParaRPr kumimoji="1" lang="ja-JP" altLang="en-US" sz="1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71" name="テキスト ボックス 370"/>
          <p:cNvSpPr txBox="1"/>
          <p:nvPr/>
        </p:nvSpPr>
        <p:spPr>
          <a:xfrm>
            <a:off x="1631217" y="5262312"/>
            <a:ext cx="684803"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xx sec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a:t>
            </a:r>
            <a:r>
              <a:rPr kumimoji="1" lang="en-US" altLang="ja-JP" sz="1000" b="1" i="0" u="none" strike="noStrike" kern="1200" cap="none" spc="0" normalizeH="0" baseline="0" noProof="0" dirty="0" err="1">
                <a:ln>
                  <a:noFill/>
                </a:ln>
                <a:solidFill>
                  <a:srgbClr val="C00000"/>
                </a:solidFill>
                <a:effectLst/>
                <a:uLnTx/>
                <a:uFillTx/>
                <a:latin typeface="游ゴシック" panose="020F0502020204030204"/>
                <a:ea typeface="游ゴシック" panose="020B0400000000000000" pitchFamily="50" charset="-128"/>
                <a:cs typeface="+mn-cs"/>
              </a:rPr>
              <a:t>xx%ile</a:t>
            </a: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a:t>
            </a:r>
            <a:endParaRPr kumimoji="1" lang="ja-JP" altLang="en-US"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endParaRPr>
          </a:p>
        </p:txBody>
      </p:sp>
      <p:sp>
        <p:nvSpPr>
          <p:cNvPr id="375" name="テキスト ボックス 374"/>
          <p:cNvSpPr txBox="1"/>
          <p:nvPr/>
        </p:nvSpPr>
        <p:spPr>
          <a:xfrm>
            <a:off x="2552237" y="2399190"/>
            <a:ext cx="7327496" cy="406527"/>
          </a:xfrm>
          <a:prstGeom prst="rect">
            <a:avLst/>
          </a:prstGeom>
          <a:solidFill>
            <a:schemeClr val="bg1">
              <a:alpha val="50000"/>
            </a:schemeClr>
          </a:solid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T</a:t>
            </a:r>
            <a:r>
              <a:rPr kumimoji="1" lang="ja-JP" altLang="en-US"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a:t>
            </a:r>
            <a:r>
              <a:rPr kumimoji="1" lang="en-US" altLang="ja-JP"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B</a:t>
            </a:r>
            <a:r>
              <a:rPr kumimoji="1" lang="ja-JP" altLang="en-US"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a:t>
            </a:r>
            <a:r>
              <a:rPr kumimoji="1" lang="en-US" altLang="ja-JP"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D</a:t>
            </a:r>
            <a:endParaRPr kumimoji="1" lang="ja-JP" altLang="en-US"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endParaRPr>
          </a:p>
        </p:txBody>
      </p:sp>
      <p:sp>
        <p:nvSpPr>
          <p:cNvPr id="378" name="正方形/長方形 377"/>
          <p:cNvSpPr/>
          <p:nvPr/>
        </p:nvSpPr>
        <p:spPr>
          <a:xfrm>
            <a:off x="2546698" y="2303843"/>
            <a:ext cx="1814090" cy="497768"/>
          </a:xfrm>
          <a:prstGeom prst="rect">
            <a:avLst/>
          </a:prstGeom>
          <a:solidFill>
            <a:srgbClr val="E2F0D9"/>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9" name="正方形/長方形 378"/>
          <p:cNvSpPr/>
          <p:nvPr/>
        </p:nvSpPr>
        <p:spPr>
          <a:xfrm>
            <a:off x="2488635" y="2406768"/>
            <a:ext cx="1868360" cy="379425"/>
          </a:xfrm>
          <a:prstGeom prst="rect">
            <a:avLst/>
          </a:prstGeom>
        </p:spPr>
        <p:txBody>
          <a:bodyPr wrap="square">
            <a:spAutoFit/>
          </a:bodyPr>
          <a:lstStyle/>
          <a:p>
            <a:r>
              <a:rPr lang="ja-JP" altLang="en-US" sz="1100" dirty="0">
                <a:latin typeface="Meiryo UI" panose="020B0604030504040204" pitchFamily="50" charset="-128"/>
                <a:ea typeface="Meiryo UI" panose="020B0604030504040204" pitchFamily="50" charset="-128"/>
              </a:rPr>
              <a:t>Determine if it is dangerous</a:t>
            </a:r>
          </a:p>
        </p:txBody>
      </p:sp>
      <p:sp>
        <p:nvSpPr>
          <p:cNvPr id="380" name="正方形/長方形 379"/>
          <p:cNvSpPr/>
          <p:nvPr/>
        </p:nvSpPr>
        <p:spPr>
          <a:xfrm>
            <a:off x="2505036" y="2256120"/>
            <a:ext cx="761747" cy="230365"/>
          </a:xfrm>
          <a:prstGeom prst="rect">
            <a:avLst/>
          </a:prstGeom>
        </p:spPr>
        <p:txBody>
          <a:bodyPr wrap="none">
            <a:spAutoFit/>
          </a:bodyPr>
          <a:lstStyle/>
          <a:p>
            <a:r>
              <a:rPr lang="ja-JP" altLang="en-US" sz="1100" dirty="0">
                <a:latin typeface="Meiryo UI" panose="020B0604030504040204" pitchFamily="50" charset="-128"/>
                <a:ea typeface="Meiryo UI" panose="020B0604030504040204" pitchFamily="50" charset="-128"/>
              </a:rPr>
              <a:t>Rear car</a:t>
            </a:r>
          </a:p>
        </p:txBody>
      </p:sp>
      <p:sp>
        <p:nvSpPr>
          <p:cNvPr id="381" name="正方形/長方形 380"/>
          <p:cNvSpPr/>
          <p:nvPr/>
        </p:nvSpPr>
        <p:spPr>
          <a:xfrm>
            <a:off x="4360788" y="2304280"/>
            <a:ext cx="1814090" cy="497768"/>
          </a:xfrm>
          <a:prstGeom prst="rect">
            <a:avLst/>
          </a:prstGeom>
          <a:solidFill>
            <a:srgbClr val="E2F0D9"/>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2" name="正方形/長方形 381"/>
          <p:cNvSpPr/>
          <p:nvPr/>
        </p:nvSpPr>
        <p:spPr>
          <a:xfrm>
            <a:off x="4309915" y="2398176"/>
            <a:ext cx="1877584" cy="379425"/>
          </a:xfrm>
          <a:prstGeom prst="rect">
            <a:avLst/>
          </a:prstGeom>
        </p:spPr>
        <p:txBody>
          <a:bodyPr wrap="square">
            <a:spAutoFit/>
          </a:bodyPr>
          <a:lstStyle/>
          <a:p>
            <a:r>
              <a:rPr lang="ja-JP" altLang="en-US" sz="1100" dirty="0">
                <a:latin typeface="Meiryo UI" panose="020B0604030504040204" pitchFamily="50" charset="-128"/>
                <a:ea typeface="Meiryo UI" panose="020B0604030504040204" pitchFamily="50" charset="-128"/>
              </a:rPr>
              <a:t>Prepare deceleration operation</a:t>
            </a:r>
          </a:p>
        </p:txBody>
      </p:sp>
      <p:sp>
        <p:nvSpPr>
          <p:cNvPr id="383" name="正方形/長方形 382"/>
          <p:cNvSpPr/>
          <p:nvPr/>
        </p:nvSpPr>
        <p:spPr>
          <a:xfrm>
            <a:off x="4320846" y="2256120"/>
            <a:ext cx="761747" cy="230365"/>
          </a:xfrm>
          <a:prstGeom prst="rect">
            <a:avLst/>
          </a:prstGeom>
        </p:spPr>
        <p:txBody>
          <a:bodyPr wrap="none">
            <a:spAutoFit/>
          </a:bodyPr>
          <a:lstStyle/>
          <a:p>
            <a:r>
              <a:rPr lang="ja-JP" altLang="en-US" sz="1100" dirty="0">
                <a:latin typeface="Meiryo UI" panose="020B0604030504040204" pitchFamily="50" charset="-128"/>
                <a:ea typeface="Meiryo UI" panose="020B0604030504040204" pitchFamily="50" charset="-128"/>
              </a:rPr>
              <a:t>Rear car</a:t>
            </a:r>
          </a:p>
        </p:txBody>
      </p:sp>
      <p:sp>
        <p:nvSpPr>
          <p:cNvPr id="384" name="正方形/長方形 383"/>
          <p:cNvSpPr/>
          <p:nvPr/>
        </p:nvSpPr>
        <p:spPr>
          <a:xfrm>
            <a:off x="6180222" y="2304402"/>
            <a:ext cx="1620825" cy="497768"/>
          </a:xfrm>
          <a:prstGeom prst="rect">
            <a:avLst/>
          </a:prstGeom>
          <a:solidFill>
            <a:srgbClr val="E2F0D9"/>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5" name="正方形/長方形 384"/>
          <p:cNvSpPr/>
          <p:nvPr/>
        </p:nvSpPr>
        <p:spPr>
          <a:xfrm>
            <a:off x="6129349" y="2413844"/>
            <a:ext cx="1877584" cy="379425"/>
          </a:xfrm>
          <a:prstGeom prst="rect">
            <a:avLst/>
          </a:prstGeom>
        </p:spPr>
        <p:txBody>
          <a:bodyPr wrap="square">
            <a:spAutoFit/>
          </a:bodyPr>
          <a:lstStyle/>
          <a:p>
            <a:r>
              <a:rPr lang="en-US" altLang="ja-JP" sz="1100" dirty="0">
                <a:latin typeface="Meiryo UI" panose="020B0604030504040204" pitchFamily="50" charset="-128"/>
                <a:ea typeface="Meiryo UI" panose="020B0604030504040204" pitchFamily="50" charset="-128"/>
              </a:rPr>
              <a:t>Perform deceleration operation</a:t>
            </a:r>
            <a:endParaRPr lang="ja-JP" altLang="en-US" sz="1100" dirty="0">
              <a:latin typeface="Meiryo UI" panose="020B0604030504040204" pitchFamily="50" charset="-128"/>
              <a:ea typeface="Meiryo UI" panose="020B0604030504040204" pitchFamily="50" charset="-128"/>
            </a:endParaRPr>
          </a:p>
        </p:txBody>
      </p:sp>
      <p:sp>
        <p:nvSpPr>
          <p:cNvPr id="386" name="正方形/長方形 385"/>
          <p:cNvSpPr/>
          <p:nvPr/>
        </p:nvSpPr>
        <p:spPr>
          <a:xfrm>
            <a:off x="6141364" y="2256120"/>
            <a:ext cx="761747" cy="230365"/>
          </a:xfrm>
          <a:prstGeom prst="rect">
            <a:avLst/>
          </a:prstGeom>
        </p:spPr>
        <p:txBody>
          <a:bodyPr wrap="none">
            <a:spAutoFit/>
          </a:bodyPr>
          <a:lstStyle/>
          <a:p>
            <a:r>
              <a:rPr lang="ja-JP" altLang="en-US" sz="1100" dirty="0">
                <a:latin typeface="Meiryo UI" panose="020B0604030504040204" pitchFamily="50" charset="-128"/>
                <a:ea typeface="Meiryo UI" panose="020B0604030504040204" pitchFamily="50" charset="-128"/>
              </a:rPr>
              <a:t>Rear car</a:t>
            </a:r>
          </a:p>
        </p:txBody>
      </p:sp>
      <p:sp>
        <p:nvSpPr>
          <p:cNvPr id="387" name="正方形/長方形 386"/>
          <p:cNvSpPr/>
          <p:nvPr/>
        </p:nvSpPr>
        <p:spPr>
          <a:xfrm>
            <a:off x="7797092" y="2303916"/>
            <a:ext cx="2052366" cy="497768"/>
          </a:xfrm>
          <a:prstGeom prst="rect">
            <a:avLst/>
          </a:prstGeom>
          <a:solidFill>
            <a:srgbClr val="E2F0D9"/>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8" name="正方形/長方形 387"/>
          <p:cNvSpPr/>
          <p:nvPr/>
        </p:nvSpPr>
        <p:spPr>
          <a:xfrm>
            <a:off x="7746218" y="2398450"/>
            <a:ext cx="1945833" cy="379425"/>
          </a:xfrm>
          <a:prstGeom prst="rect">
            <a:avLst/>
          </a:prstGeom>
        </p:spPr>
        <p:txBody>
          <a:bodyPr wrap="square">
            <a:spAutoFit/>
          </a:bodyPr>
          <a:lstStyle/>
          <a:p>
            <a:r>
              <a:rPr lang="en-US" altLang="ja-JP" sz="1100" dirty="0">
                <a:latin typeface="Meiryo UI" panose="020B0604030504040204" pitchFamily="50" charset="-128"/>
                <a:ea typeface="Meiryo UI" panose="020B0604030504040204" pitchFamily="50" charset="-128"/>
              </a:rPr>
              <a:t>Steady follow-up running (relative speed = 0)</a:t>
            </a:r>
            <a:endParaRPr lang="ja-JP" altLang="en-US" sz="1100" dirty="0">
              <a:latin typeface="Meiryo UI" panose="020B0604030504040204" pitchFamily="50" charset="-128"/>
              <a:ea typeface="Meiryo UI" panose="020B0604030504040204" pitchFamily="50" charset="-128"/>
            </a:endParaRPr>
          </a:p>
        </p:txBody>
      </p:sp>
      <p:sp>
        <p:nvSpPr>
          <p:cNvPr id="389" name="正方形/長方形 388"/>
          <p:cNvSpPr/>
          <p:nvPr/>
        </p:nvSpPr>
        <p:spPr>
          <a:xfrm>
            <a:off x="7749925" y="2256120"/>
            <a:ext cx="1596912" cy="230365"/>
          </a:xfrm>
          <a:prstGeom prst="rect">
            <a:avLst/>
          </a:prstGeom>
        </p:spPr>
        <p:txBody>
          <a:bodyPr wrap="none">
            <a:spAutoFit/>
          </a:bodyPr>
          <a:lstStyle/>
          <a:p>
            <a:r>
              <a:rPr lang="en-US" altLang="ja-JP" sz="1100" dirty="0">
                <a:latin typeface="Meiryo UI" panose="020B0604030504040204" pitchFamily="50" charset="-128"/>
                <a:ea typeface="Meiryo UI" panose="020B0604030504040204" pitchFamily="50" charset="-128"/>
              </a:rPr>
              <a:t>Relative velocity = 0</a:t>
            </a:r>
            <a:endParaRPr lang="ja-JP" altLang="en-US" sz="1100" dirty="0">
              <a:latin typeface="Meiryo UI" panose="020B0604030504040204" pitchFamily="50" charset="-128"/>
              <a:ea typeface="Meiryo UI" panose="020B0604030504040204" pitchFamily="50" charset="-128"/>
            </a:endParaRPr>
          </a:p>
        </p:txBody>
      </p:sp>
      <p:sp>
        <p:nvSpPr>
          <p:cNvPr id="390" name="正方形/長方形 389"/>
          <p:cNvSpPr/>
          <p:nvPr/>
        </p:nvSpPr>
        <p:spPr>
          <a:xfrm>
            <a:off x="6253171" y="4201300"/>
            <a:ext cx="1838799" cy="406527"/>
          </a:xfrm>
          <a:prstGeom prst="rect">
            <a:avLst/>
          </a:prstGeom>
        </p:spPr>
        <p:txBody>
          <a:bodyPr wrap="square">
            <a:spAutoFit/>
          </a:bodyPr>
          <a:lstStyle/>
          <a:p>
            <a:r>
              <a:rPr lang="ja-JP" altLang="en-US" sz="1200" dirty="0">
                <a:solidFill>
                  <a:schemeClr val="bg1"/>
                </a:solidFill>
              </a:rPr>
              <a:t>Steady-state inter-vehicle time</a:t>
            </a:r>
          </a:p>
        </p:txBody>
      </p:sp>
      <p:sp>
        <p:nvSpPr>
          <p:cNvPr id="392" name="テキスト ボックス 391"/>
          <p:cNvSpPr txBox="1"/>
          <p:nvPr/>
        </p:nvSpPr>
        <p:spPr>
          <a:xfrm>
            <a:off x="2552237" y="2792871"/>
            <a:ext cx="7327496" cy="461665"/>
          </a:xfrm>
          <a:prstGeom prst="rect">
            <a:avLst/>
          </a:prstGeom>
          <a:solidFill>
            <a:schemeClr val="bg1">
              <a:alpha val="50000"/>
            </a:schemeClr>
          </a:solid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T</a:t>
            </a:r>
            <a:r>
              <a:rPr kumimoji="1" lang="ja-JP" altLang="en-US"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a:t>
            </a:r>
            <a:r>
              <a:rPr kumimoji="1" lang="en-US" altLang="ja-JP"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B</a:t>
            </a:r>
            <a:r>
              <a:rPr kumimoji="1" lang="ja-JP" altLang="en-US"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a:t>
            </a:r>
            <a:r>
              <a:rPr kumimoji="1" lang="en-US" altLang="ja-JP"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D</a:t>
            </a:r>
            <a:endParaRPr kumimoji="1" lang="ja-JP" altLang="en-US"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endParaRPr>
          </a:p>
        </p:txBody>
      </p:sp>
      <p:sp>
        <p:nvSpPr>
          <p:cNvPr id="394" name="テキスト ボックス 393"/>
          <p:cNvSpPr txBox="1"/>
          <p:nvPr/>
        </p:nvSpPr>
        <p:spPr>
          <a:xfrm>
            <a:off x="4831897" y="5230334"/>
            <a:ext cx="684803"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xx sec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a:t>
            </a:r>
            <a:r>
              <a:rPr kumimoji="1" lang="en-US" altLang="ja-JP" sz="1000" b="1" i="0" u="none" strike="noStrike" kern="1200" cap="none" spc="0" normalizeH="0" baseline="0" noProof="0" dirty="0" err="1">
                <a:ln>
                  <a:noFill/>
                </a:ln>
                <a:solidFill>
                  <a:srgbClr val="C00000"/>
                </a:solidFill>
                <a:effectLst/>
                <a:uLnTx/>
                <a:uFillTx/>
                <a:latin typeface="游ゴシック" panose="020F0502020204030204"/>
                <a:ea typeface="游ゴシック" panose="020B0400000000000000" pitchFamily="50" charset="-128"/>
                <a:cs typeface="+mn-cs"/>
              </a:rPr>
              <a:t>xx%ile</a:t>
            </a: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a:t>
            </a:r>
            <a:endParaRPr kumimoji="1" lang="ja-JP" altLang="en-US"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endParaRPr>
          </a:p>
        </p:txBody>
      </p:sp>
      <p:sp>
        <p:nvSpPr>
          <p:cNvPr id="395" name="テキスト ボックス 394"/>
          <p:cNvSpPr txBox="1"/>
          <p:nvPr/>
        </p:nvSpPr>
        <p:spPr>
          <a:xfrm>
            <a:off x="7779436" y="5377391"/>
            <a:ext cx="684803"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xx m/s</a:t>
            </a:r>
            <a:r>
              <a:rPr kumimoji="1" lang="en-US" altLang="ja-JP" sz="1000" b="1" i="0" u="none" strike="noStrike" kern="1200" cap="none" spc="0" normalizeH="0" baseline="30000" noProof="0" dirty="0">
                <a:ln>
                  <a:noFill/>
                </a:ln>
                <a:solidFill>
                  <a:srgbClr val="C00000"/>
                </a:solidFill>
                <a:effectLst/>
                <a:uLnTx/>
                <a:uFillTx/>
                <a:latin typeface="游ゴシック" panose="020F0502020204030204"/>
                <a:ea typeface="游ゴシック" panose="020B0400000000000000" pitchFamily="50" charset="-128"/>
                <a:cs typeface="+mn-cs"/>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a:t>
            </a:r>
            <a:r>
              <a:rPr kumimoji="1" lang="en-US" altLang="ja-JP" sz="1000" b="1" i="0" u="none" strike="noStrike" kern="1200" cap="none" spc="0" normalizeH="0" baseline="0" noProof="0" dirty="0" err="1">
                <a:ln>
                  <a:noFill/>
                </a:ln>
                <a:solidFill>
                  <a:srgbClr val="C00000"/>
                </a:solidFill>
                <a:effectLst/>
                <a:uLnTx/>
                <a:uFillTx/>
                <a:latin typeface="游ゴシック" panose="020F0502020204030204"/>
                <a:ea typeface="游ゴシック" panose="020B0400000000000000" pitchFamily="50" charset="-128"/>
                <a:cs typeface="+mn-cs"/>
              </a:rPr>
              <a:t>xx%ile</a:t>
            </a: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a:t>
            </a:r>
            <a:endParaRPr kumimoji="1" lang="ja-JP" altLang="en-US"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endParaRPr>
          </a:p>
        </p:txBody>
      </p:sp>
      <p:sp>
        <p:nvSpPr>
          <p:cNvPr id="396" name="テキスト ボックス 395"/>
          <p:cNvSpPr txBox="1"/>
          <p:nvPr/>
        </p:nvSpPr>
        <p:spPr>
          <a:xfrm>
            <a:off x="10825134" y="5310626"/>
            <a:ext cx="684803"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xx sec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a:t>
            </a:r>
            <a:r>
              <a:rPr kumimoji="1" lang="en-US" altLang="ja-JP" sz="1000" b="1" i="0" u="none" strike="noStrike" kern="1200" cap="none" spc="0" normalizeH="0" baseline="0" noProof="0" dirty="0" err="1">
                <a:ln>
                  <a:noFill/>
                </a:ln>
                <a:solidFill>
                  <a:srgbClr val="C00000"/>
                </a:solidFill>
                <a:effectLst/>
                <a:uLnTx/>
                <a:uFillTx/>
                <a:latin typeface="游ゴシック" panose="020F0502020204030204"/>
                <a:ea typeface="游ゴシック" panose="020B0400000000000000" pitchFamily="50" charset="-128"/>
                <a:cs typeface="+mn-cs"/>
              </a:rPr>
              <a:t>xx%ile</a:t>
            </a:r>
            <a:r>
              <a:rPr kumimoji="1" lang="en-US" altLang="ja-JP"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rPr>
              <a:t>)</a:t>
            </a:r>
            <a:endParaRPr kumimoji="1" lang="ja-JP" altLang="en-US" sz="1000" b="1" i="0" u="none" strike="noStrike" kern="1200" cap="none" spc="0" normalizeH="0" baseline="0" noProof="0" dirty="0">
              <a:ln>
                <a:noFill/>
              </a:ln>
              <a:solidFill>
                <a:srgbClr val="C00000"/>
              </a:solidFill>
              <a:effectLst/>
              <a:uLnTx/>
              <a:uFillTx/>
              <a:latin typeface="游ゴシック" panose="020F0502020204030204"/>
              <a:ea typeface="游ゴシック" panose="020B0400000000000000" pitchFamily="50" charset="-128"/>
              <a:cs typeface="+mn-cs"/>
            </a:endParaRPr>
          </a:p>
        </p:txBody>
      </p:sp>
      <p:sp>
        <p:nvSpPr>
          <p:cNvPr id="397" name="正方形/長方形 396"/>
          <p:cNvSpPr/>
          <p:nvPr/>
        </p:nvSpPr>
        <p:spPr>
          <a:xfrm>
            <a:off x="99987" y="4639965"/>
            <a:ext cx="11932444" cy="222504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98" name="テキスト ボックス 397"/>
          <p:cNvSpPr txBox="1"/>
          <p:nvPr/>
        </p:nvSpPr>
        <p:spPr>
          <a:xfrm>
            <a:off x="3184540" y="5570148"/>
            <a:ext cx="5533260" cy="514933"/>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T</a:t>
            </a:r>
            <a:r>
              <a:rPr kumimoji="1" lang="ja-JP" altLang="en-US"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a:t>
            </a:r>
            <a:r>
              <a:rPr kumimoji="1" lang="en-US" altLang="ja-JP"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B</a:t>
            </a:r>
            <a:r>
              <a:rPr kumimoji="1" lang="ja-JP" altLang="en-US"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a:t>
            </a:r>
            <a:r>
              <a:rPr kumimoji="1" lang="en-US" altLang="ja-JP"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rPr>
              <a:t>D</a:t>
            </a:r>
            <a:endParaRPr kumimoji="1" lang="ja-JP" altLang="en-US"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7145595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円/楕円 5"/>
          <p:cNvSpPr/>
          <p:nvPr/>
        </p:nvSpPr>
        <p:spPr>
          <a:xfrm>
            <a:off x="153701" y="507944"/>
            <a:ext cx="9029803" cy="415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3" name="正方形/長方形 2"/>
          <p:cNvSpPr/>
          <p:nvPr/>
        </p:nvSpPr>
        <p:spPr>
          <a:xfrm>
            <a:off x="288733" y="34932"/>
            <a:ext cx="3222357" cy="523220"/>
          </a:xfrm>
          <a:prstGeom prst="rect">
            <a:avLst/>
          </a:prstGeom>
        </p:spPr>
        <p:txBody>
          <a:bodyPr vert="horz" lIns="91440" tIns="45720" rIns="91440" bIns="45720" rtlCol="0" anchor="ctr">
            <a:noAutofit/>
          </a:bodyPr>
          <a:lstStyle/>
          <a:p>
            <a:r>
              <a:rPr lang="en-US" altLang="ja-JP" sz="2800" dirty="0">
                <a:solidFill>
                  <a:prstClr val="black"/>
                </a:solidFill>
                <a:effectLst>
                  <a:outerShdw blurRad="38100" dist="38100" dir="2700000" algn="tl">
                    <a:srgbClr val="000000">
                      <a:alpha val="43137"/>
                    </a:srgbClr>
                  </a:outerShdw>
                </a:effectLst>
                <a:latin typeface="游ゴシック" panose="020B0400000000000000" pitchFamily="50" charset="-128"/>
                <a:ea typeface="游ゴシック" panose="020B0400000000000000" pitchFamily="50" charset="-128"/>
                <a:cs typeface="Meiryo UI" panose="020B0604030504040204" pitchFamily="50" charset="-128"/>
              </a:rPr>
              <a:t>pass/fail criterion</a:t>
            </a:r>
            <a:endParaRPr lang="ja-JP" altLang="en-US" sz="2800" dirty="0">
              <a:solidFill>
                <a:prstClr val="black"/>
              </a:solidFill>
              <a:effectLst>
                <a:outerShdw blurRad="38100" dist="38100" dir="2700000" algn="tl">
                  <a:srgbClr val="000000">
                    <a:alpha val="43137"/>
                  </a:srgbClr>
                </a:outerShdw>
              </a:effectLst>
              <a:latin typeface="游ゴシック" panose="020B0400000000000000" pitchFamily="50" charset="-128"/>
              <a:ea typeface="游ゴシック" panose="020B0400000000000000" pitchFamily="50" charset="-128"/>
              <a:cs typeface="Meiryo UI" panose="020B0604030504040204" pitchFamily="50" charset="-128"/>
            </a:endParaRPr>
          </a:p>
        </p:txBody>
      </p:sp>
      <p:sp>
        <p:nvSpPr>
          <p:cNvPr id="64" name="スライド番号プレースホルダー 3"/>
          <p:cNvSpPr>
            <a:spLocks noGrp="1"/>
          </p:cNvSpPr>
          <p:nvPr>
            <p:ph type="sldNum" sz="quarter" idx="12"/>
          </p:nvPr>
        </p:nvSpPr>
        <p:spPr>
          <a:xfrm>
            <a:off x="9364362" y="36766"/>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rPr>
              <a:t>Page</a:t>
            </a:r>
            <a:fld id="{E5527275-BA55-4B95-BEF0-4EBCEB811470}"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66" name="正方形/長方形 65"/>
          <p:cNvSpPr/>
          <p:nvPr/>
        </p:nvSpPr>
        <p:spPr>
          <a:xfrm>
            <a:off x="186373" y="589365"/>
            <a:ext cx="11921189" cy="1108084"/>
          </a:xfrm>
          <a:prstGeom prst="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kumimoji="1" lang="en-US" altLang="ja-JP" dirty="0">
                <a:solidFill>
                  <a:schemeClr val="tx1"/>
                </a:solidFill>
              </a:rPr>
              <a:t>By using scenarios and parameters, we try to establish preventable/unpreventable area, in other word, pass/fail criterion fo</a:t>
            </a:r>
            <a:r>
              <a:rPr lang="en-US" altLang="ja-JP" dirty="0">
                <a:solidFill>
                  <a:schemeClr val="tx1"/>
                </a:solidFill>
              </a:rPr>
              <a:t>r regulation.</a:t>
            </a:r>
          </a:p>
          <a:p>
            <a:pPr marL="285750" indent="-285750">
              <a:buFontTx/>
              <a:buChar char="-"/>
            </a:pPr>
            <a:r>
              <a:rPr lang="en-US" altLang="ja-JP" dirty="0">
                <a:solidFill>
                  <a:srgbClr val="FF0000"/>
                </a:solidFill>
              </a:rPr>
              <a:t>Pass/ fail criterion between ELC and RLC should be different. Especially for RLC criterion, we need sufficient analysis and discussion.</a:t>
            </a:r>
          </a:p>
        </p:txBody>
      </p:sp>
      <p:grpSp>
        <p:nvGrpSpPr>
          <p:cNvPr id="4" name="グループ化 3"/>
          <p:cNvGrpSpPr/>
          <p:nvPr/>
        </p:nvGrpSpPr>
        <p:grpSpPr>
          <a:xfrm>
            <a:off x="153701" y="1680495"/>
            <a:ext cx="12018817" cy="5145219"/>
            <a:chOff x="153701" y="1485953"/>
            <a:chExt cx="12018817" cy="5339761"/>
          </a:xfrm>
        </p:grpSpPr>
        <p:sp>
          <p:nvSpPr>
            <p:cNvPr id="69" name="正方形/長方形 68"/>
            <p:cNvSpPr/>
            <p:nvPr/>
          </p:nvSpPr>
          <p:spPr>
            <a:xfrm>
              <a:off x="5786321" y="3521622"/>
              <a:ext cx="6386197" cy="30927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7" name="正方形/長方形 76"/>
            <p:cNvSpPr/>
            <p:nvPr/>
          </p:nvSpPr>
          <p:spPr>
            <a:xfrm>
              <a:off x="5688719" y="3585389"/>
              <a:ext cx="6386197" cy="30927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2" name="正方形/長方形 81"/>
            <p:cNvSpPr/>
            <p:nvPr/>
          </p:nvSpPr>
          <p:spPr>
            <a:xfrm>
              <a:off x="5623356" y="3649156"/>
              <a:ext cx="6386197" cy="30927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5" name="正方形/長方形 84"/>
            <p:cNvSpPr/>
            <p:nvPr/>
          </p:nvSpPr>
          <p:spPr>
            <a:xfrm>
              <a:off x="162335" y="1718937"/>
              <a:ext cx="5341573" cy="209838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6" name="正方形/長方形 85"/>
            <p:cNvSpPr/>
            <p:nvPr/>
          </p:nvSpPr>
          <p:spPr>
            <a:xfrm>
              <a:off x="5546116" y="3733001"/>
              <a:ext cx="6386197" cy="30927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88" name="グループ化 87"/>
            <p:cNvGrpSpPr/>
            <p:nvPr/>
          </p:nvGrpSpPr>
          <p:grpSpPr>
            <a:xfrm>
              <a:off x="5832619" y="4015796"/>
              <a:ext cx="5781740" cy="2809918"/>
              <a:chOff x="5029811" y="3887059"/>
              <a:chExt cx="5781740" cy="2809918"/>
            </a:xfrm>
          </p:grpSpPr>
          <p:cxnSp>
            <p:nvCxnSpPr>
              <p:cNvPr id="89" name="直線矢印コネクタ 88"/>
              <p:cNvCxnSpPr/>
              <p:nvPr/>
            </p:nvCxnSpPr>
            <p:spPr>
              <a:xfrm>
                <a:off x="5527589" y="6127590"/>
                <a:ext cx="4786184" cy="0"/>
              </a:xfrm>
              <a:prstGeom prst="straightConnector1">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flipV="1">
                <a:off x="10132541" y="4013200"/>
                <a:ext cx="0" cy="2376000"/>
              </a:xfrm>
              <a:prstGeom prst="line">
                <a:avLst/>
              </a:prstGeom>
            </p:spPr>
            <p:style>
              <a:lnRef idx="1">
                <a:schemeClr val="accent1"/>
              </a:lnRef>
              <a:fillRef idx="0">
                <a:schemeClr val="accent1"/>
              </a:fillRef>
              <a:effectRef idx="0">
                <a:schemeClr val="accent1"/>
              </a:effectRef>
              <a:fontRef idx="minor">
                <a:schemeClr val="tx1"/>
              </a:fontRef>
            </p:style>
          </p:cxnSp>
          <p:sp>
            <p:nvSpPr>
              <p:cNvPr id="91" name="正方形/長方形 90"/>
              <p:cNvSpPr/>
              <p:nvPr/>
            </p:nvSpPr>
            <p:spPr>
              <a:xfrm>
                <a:off x="5029811" y="6389200"/>
                <a:ext cx="5781740" cy="307777"/>
              </a:xfrm>
              <a:prstGeom prst="rect">
                <a:avLst/>
              </a:prstGeom>
            </p:spPr>
            <p:txBody>
              <a:bodyPr wrap="square">
                <a:spAutoFit/>
              </a:bodyPr>
              <a:lstStyle/>
              <a:p>
                <a:pPr lvl="0" algn="ctr">
                  <a:defRPr/>
                </a:pPr>
                <a:r>
                  <a:rPr kumimoji="0" lang="en-US" altLang="ja-JP" sz="1400" kern="0" dirty="0">
                    <a:solidFill>
                      <a:srgbClr val="1C1C1C"/>
                    </a:solidFill>
                    <a:latin typeface="游ゴシック" panose="020B0400000000000000" pitchFamily="50" charset="-128"/>
                    <a:cs typeface="Meiryo UI" pitchFamily="50" charset="-128"/>
                  </a:rPr>
                  <a:t>Distance between vehicles when reaching the vehicle lane marker</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92" name="正方形/長方形 91"/>
              <p:cNvSpPr/>
              <p:nvPr/>
            </p:nvSpPr>
            <p:spPr>
              <a:xfrm rot="16200000">
                <a:off x="9570302" y="4946137"/>
                <a:ext cx="2055127" cy="307777"/>
              </a:xfrm>
              <a:prstGeom prst="rect">
                <a:avLst/>
              </a:prstGeom>
            </p:spPr>
            <p:txBody>
              <a:bodyPr wrap="square">
                <a:spAutoFit/>
              </a:bodyPr>
              <a:lstStyle/>
              <a:p>
                <a:pPr lvl="0">
                  <a:defRPr/>
                </a:pPr>
                <a:r>
                  <a:rPr kumimoji="0" lang="en-US" altLang="ja-JP" sz="1400" kern="0" dirty="0">
                    <a:solidFill>
                      <a:srgbClr val="1C1C1C"/>
                    </a:solidFill>
                    <a:latin typeface="游ゴシック" panose="020B0400000000000000" pitchFamily="50" charset="-128"/>
                    <a:cs typeface="Meiryo UI" pitchFamily="50" charset="-128"/>
                  </a:rPr>
                  <a:t>Relative velocity[</a:t>
                </a:r>
                <a:r>
                  <a:rPr kumimoji="0" lang="en-US" altLang="ja-JP" sz="1400" kern="0" dirty="0" err="1">
                    <a:solidFill>
                      <a:srgbClr val="1C1C1C"/>
                    </a:solidFill>
                    <a:latin typeface="游ゴシック" panose="020B0400000000000000" pitchFamily="50" charset="-128"/>
                    <a:cs typeface="Meiryo UI" pitchFamily="50" charset="-128"/>
                  </a:rPr>
                  <a:t>kph</a:t>
                </a:r>
                <a:r>
                  <a:rPr kumimoji="0" lang="en-US" altLang="ja-JP"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a:t>
                </a:r>
                <a:endPar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93" name="正方形/長方形 92"/>
              <p:cNvSpPr/>
              <p:nvPr/>
            </p:nvSpPr>
            <p:spPr>
              <a:xfrm>
                <a:off x="9275196" y="6120355"/>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-10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94" name="正方形/長方形 93"/>
              <p:cNvSpPr/>
              <p:nvPr/>
            </p:nvSpPr>
            <p:spPr>
              <a:xfrm>
                <a:off x="8721815" y="6120355"/>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-20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95" name="正方形/長方形 94"/>
              <p:cNvSpPr/>
              <p:nvPr/>
            </p:nvSpPr>
            <p:spPr>
              <a:xfrm>
                <a:off x="8168436" y="6120355"/>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-30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96" name="正方形/長方形 95"/>
              <p:cNvSpPr/>
              <p:nvPr/>
            </p:nvSpPr>
            <p:spPr>
              <a:xfrm>
                <a:off x="7615057" y="6120355"/>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-40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97" name="正方形/長方形 96"/>
              <p:cNvSpPr/>
              <p:nvPr/>
            </p:nvSpPr>
            <p:spPr>
              <a:xfrm>
                <a:off x="7061678" y="6120355"/>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-50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98" name="正方形/長方形 97"/>
              <p:cNvSpPr/>
              <p:nvPr/>
            </p:nvSpPr>
            <p:spPr>
              <a:xfrm>
                <a:off x="6508299" y="6120355"/>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-60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99" name="正方形/長方形 98"/>
              <p:cNvSpPr/>
              <p:nvPr/>
            </p:nvSpPr>
            <p:spPr>
              <a:xfrm>
                <a:off x="5954920" y="6120355"/>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-70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100" name="正方形/長方形 99"/>
              <p:cNvSpPr/>
              <p:nvPr/>
            </p:nvSpPr>
            <p:spPr>
              <a:xfrm>
                <a:off x="5401541" y="6120355"/>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-80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101" name="正方形/長方形 100"/>
              <p:cNvSpPr/>
              <p:nvPr/>
            </p:nvSpPr>
            <p:spPr>
              <a:xfrm>
                <a:off x="9915631" y="6120355"/>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102" name="正方形/長方形 101"/>
              <p:cNvSpPr/>
              <p:nvPr/>
            </p:nvSpPr>
            <p:spPr>
              <a:xfrm>
                <a:off x="10013794" y="5595738"/>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10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103" name="正方形/長方形 102"/>
              <p:cNvSpPr/>
              <p:nvPr/>
            </p:nvSpPr>
            <p:spPr>
              <a:xfrm>
                <a:off x="10013794" y="5168569"/>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20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104" name="正方形/長方形 103"/>
              <p:cNvSpPr/>
              <p:nvPr/>
            </p:nvSpPr>
            <p:spPr>
              <a:xfrm>
                <a:off x="10013794" y="4741399"/>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30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105" name="正方形/長方形 104"/>
              <p:cNvSpPr/>
              <p:nvPr/>
            </p:nvSpPr>
            <p:spPr>
              <a:xfrm>
                <a:off x="10013794" y="4314229"/>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40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106" name="正方形/長方形 105"/>
              <p:cNvSpPr/>
              <p:nvPr/>
            </p:nvSpPr>
            <p:spPr>
              <a:xfrm>
                <a:off x="10013794" y="3887059"/>
                <a:ext cx="527528" cy="261610"/>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50</a:t>
                </a:r>
                <a:endParaRPr kumimoji="0" lang="ja-JP" altLang="en-US" sz="11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cxnSp>
            <p:nvCxnSpPr>
              <p:cNvPr id="107" name="直線コネクタ 106"/>
              <p:cNvCxnSpPr/>
              <p:nvPr/>
            </p:nvCxnSpPr>
            <p:spPr>
              <a:xfrm flipH="1">
                <a:off x="5527589" y="5705644"/>
                <a:ext cx="4594141" cy="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8" name="直線コネクタ 107"/>
              <p:cNvCxnSpPr/>
              <p:nvPr/>
            </p:nvCxnSpPr>
            <p:spPr>
              <a:xfrm flipH="1">
                <a:off x="5527589" y="5283699"/>
                <a:ext cx="4594141" cy="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9" name="直線コネクタ 108"/>
              <p:cNvCxnSpPr/>
              <p:nvPr/>
            </p:nvCxnSpPr>
            <p:spPr>
              <a:xfrm flipH="1">
                <a:off x="5527589" y="4861754"/>
                <a:ext cx="4594141" cy="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flipH="1">
                <a:off x="5527589" y="4439809"/>
                <a:ext cx="4594141" cy="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1" name="直線コネクタ 110"/>
              <p:cNvCxnSpPr/>
              <p:nvPr/>
            </p:nvCxnSpPr>
            <p:spPr>
              <a:xfrm flipH="1">
                <a:off x="5527589" y="4017864"/>
                <a:ext cx="4594141" cy="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12" name="フリーフォーム 111"/>
            <p:cNvSpPr/>
            <p:nvPr/>
          </p:nvSpPr>
          <p:spPr>
            <a:xfrm>
              <a:off x="6320958" y="4145112"/>
              <a:ext cx="3349625" cy="2111375"/>
            </a:xfrm>
            <a:custGeom>
              <a:avLst/>
              <a:gdLst>
                <a:gd name="connsiteX0" fmla="*/ 3349625 w 3349625"/>
                <a:gd name="connsiteY0" fmla="*/ 2108200 h 2111375"/>
                <a:gd name="connsiteX1" fmla="*/ 3057525 w 3349625"/>
                <a:gd name="connsiteY1" fmla="*/ 1698625 h 2111375"/>
                <a:gd name="connsiteX2" fmla="*/ 2638425 w 3349625"/>
                <a:gd name="connsiteY2" fmla="*/ 1270000 h 2111375"/>
                <a:gd name="connsiteX3" fmla="*/ 2133600 w 3349625"/>
                <a:gd name="connsiteY3" fmla="*/ 838200 h 2111375"/>
                <a:gd name="connsiteX4" fmla="*/ 1565275 w 3349625"/>
                <a:gd name="connsiteY4" fmla="*/ 419100 h 2111375"/>
                <a:gd name="connsiteX5" fmla="*/ 968375 w 3349625"/>
                <a:gd name="connsiteY5" fmla="*/ 0 h 2111375"/>
                <a:gd name="connsiteX6" fmla="*/ 0 w 3349625"/>
                <a:gd name="connsiteY6" fmla="*/ 0 h 2111375"/>
                <a:gd name="connsiteX7" fmla="*/ 0 w 3349625"/>
                <a:gd name="connsiteY7" fmla="*/ 2111375 h 2111375"/>
                <a:gd name="connsiteX8" fmla="*/ 3349625 w 3349625"/>
                <a:gd name="connsiteY8" fmla="*/ 2108200 h 211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9625" h="2111375">
                  <a:moveTo>
                    <a:pt x="3349625" y="2108200"/>
                  </a:moveTo>
                  <a:lnTo>
                    <a:pt x="3057525" y="1698625"/>
                  </a:lnTo>
                  <a:lnTo>
                    <a:pt x="2638425" y="1270000"/>
                  </a:lnTo>
                  <a:lnTo>
                    <a:pt x="2133600" y="838200"/>
                  </a:lnTo>
                  <a:lnTo>
                    <a:pt x="1565275" y="419100"/>
                  </a:lnTo>
                  <a:lnTo>
                    <a:pt x="968375" y="0"/>
                  </a:lnTo>
                  <a:lnTo>
                    <a:pt x="0" y="0"/>
                  </a:lnTo>
                  <a:lnTo>
                    <a:pt x="0" y="2111375"/>
                  </a:lnTo>
                  <a:lnTo>
                    <a:pt x="3349625" y="2108200"/>
                  </a:lnTo>
                  <a:close/>
                </a:path>
              </a:pathLst>
            </a:cu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13" name="フリーフォーム 112"/>
            <p:cNvSpPr/>
            <p:nvPr/>
          </p:nvSpPr>
          <p:spPr>
            <a:xfrm>
              <a:off x="7341591" y="4166690"/>
              <a:ext cx="3601995" cy="2086174"/>
            </a:xfrm>
            <a:custGeom>
              <a:avLst/>
              <a:gdLst>
                <a:gd name="connsiteX0" fmla="*/ 2224216 w 3056237"/>
                <a:gd name="connsiteY0" fmla="*/ 2125362 h 2125362"/>
                <a:gd name="connsiteX1" fmla="*/ 1985318 w 3056237"/>
                <a:gd name="connsiteY1" fmla="*/ 1696995 h 2125362"/>
                <a:gd name="connsiteX2" fmla="*/ 1672281 w 3056237"/>
                <a:gd name="connsiteY2" fmla="*/ 1268627 h 2125362"/>
                <a:gd name="connsiteX3" fmla="*/ 1318054 w 3056237"/>
                <a:gd name="connsiteY3" fmla="*/ 840259 h 2125362"/>
                <a:gd name="connsiteX4" fmla="*/ 749643 w 3056237"/>
                <a:gd name="connsiteY4" fmla="*/ 420130 h 2125362"/>
                <a:gd name="connsiteX5" fmla="*/ 0 w 3056237"/>
                <a:gd name="connsiteY5" fmla="*/ 0 h 2125362"/>
                <a:gd name="connsiteX6" fmla="*/ 3056237 w 3056237"/>
                <a:gd name="connsiteY6" fmla="*/ 0 h 2125362"/>
                <a:gd name="connsiteX7" fmla="*/ 3056237 w 3056237"/>
                <a:gd name="connsiteY7" fmla="*/ 2125362 h 2125362"/>
                <a:gd name="connsiteX8" fmla="*/ 2224216 w 3056237"/>
                <a:gd name="connsiteY8" fmla="*/ 2125362 h 2125362"/>
                <a:gd name="connsiteX0" fmla="*/ 2224216 w 3056237"/>
                <a:gd name="connsiteY0" fmla="*/ 2125362 h 2125362"/>
                <a:gd name="connsiteX1" fmla="*/ 1985318 w 3056237"/>
                <a:gd name="connsiteY1" fmla="*/ 1696995 h 2125362"/>
                <a:gd name="connsiteX2" fmla="*/ 1672281 w 3056237"/>
                <a:gd name="connsiteY2" fmla="*/ 1268627 h 2125362"/>
                <a:gd name="connsiteX3" fmla="*/ 1318054 w 3056237"/>
                <a:gd name="connsiteY3" fmla="*/ 840259 h 2125362"/>
                <a:gd name="connsiteX4" fmla="*/ 627279 w 3056237"/>
                <a:gd name="connsiteY4" fmla="*/ 576884 h 2125362"/>
                <a:gd name="connsiteX5" fmla="*/ 0 w 3056237"/>
                <a:gd name="connsiteY5" fmla="*/ 0 h 2125362"/>
                <a:gd name="connsiteX6" fmla="*/ 3056237 w 3056237"/>
                <a:gd name="connsiteY6" fmla="*/ 0 h 2125362"/>
                <a:gd name="connsiteX7" fmla="*/ 3056237 w 3056237"/>
                <a:gd name="connsiteY7" fmla="*/ 2125362 h 2125362"/>
                <a:gd name="connsiteX8" fmla="*/ 2224216 w 3056237"/>
                <a:gd name="connsiteY8" fmla="*/ 2125362 h 2125362"/>
                <a:gd name="connsiteX0" fmla="*/ 2224216 w 3056237"/>
                <a:gd name="connsiteY0" fmla="*/ 2125362 h 2125362"/>
                <a:gd name="connsiteX1" fmla="*/ 1985318 w 3056237"/>
                <a:gd name="connsiteY1" fmla="*/ 1696995 h 2125362"/>
                <a:gd name="connsiteX2" fmla="*/ 1672281 w 3056237"/>
                <a:gd name="connsiteY2" fmla="*/ 1268627 h 2125362"/>
                <a:gd name="connsiteX3" fmla="*/ 1162319 w 3056237"/>
                <a:gd name="connsiteY3" fmla="*/ 1101516 h 2125362"/>
                <a:gd name="connsiteX4" fmla="*/ 627279 w 3056237"/>
                <a:gd name="connsiteY4" fmla="*/ 576884 h 2125362"/>
                <a:gd name="connsiteX5" fmla="*/ 0 w 3056237"/>
                <a:gd name="connsiteY5" fmla="*/ 0 h 2125362"/>
                <a:gd name="connsiteX6" fmla="*/ 3056237 w 3056237"/>
                <a:gd name="connsiteY6" fmla="*/ 0 h 2125362"/>
                <a:gd name="connsiteX7" fmla="*/ 3056237 w 3056237"/>
                <a:gd name="connsiteY7" fmla="*/ 2125362 h 2125362"/>
                <a:gd name="connsiteX8" fmla="*/ 2224216 w 3056237"/>
                <a:gd name="connsiteY8" fmla="*/ 2125362 h 2125362"/>
                <a:gd name="connsiteX0" fmla="*/ 2224216 w 3056237"/>
                <a:gd name="connsiteY0" fmla="*/ 2125362 h 2125362"/>
                <a:gd name="connsiteX1" fmla="*/ 1985318 w 3056237"/>
                <a:gd name="connsiteY1" fmla="*/ 1696995 h 2125362"/>
                <a:gd name="connsiteX2" fmla="*/ 1672281 w 3056237"/>
                <a:gd name="connsiteY2" fmla="*/ 1268627 h 2125362"/>
                <a:gd name="connsiteX3" fmla="*/ 1195692 w 3056237"/>
                <a:gd name="connsiteY3" fmla="*/ 1101516 h 2125362"/>
                <a:gd name="connsiteX4" fmla="*/ 627279 w 3056237"/>
                <a:gd name="connsiteY4" fmla="*/ 576884 h 2125362"/>
                <a:gd name="connsiteX5" fmla="*/ 0 w 3056237"/>
                <a:gd name="connsiteY5" fmla="*/ 0 h 2125362"/>
                <a:gd name="connsiteX6" fmla="*/ 3056237 w 3056237"/>
                <a:gd name="connsiteY6" fmla="*/ 0 h 2125362"/>
                <a:gd name="connsiteX7" fmla="*/ 3056237 w 3056237"/>
                <a:gd name="connsiteY7" fmla="*/ 2125362 h 2125362"/>
                <a:gd name="connsiteX8" fmla="*/ 2224216 w 3056237"/>
                <a:gd name="connsiteY8" fmla="*/ 2125362 h 2125362"/>
                <a:gd name="connsiteX0" fmla="*/ 2224216 w 3056237"/>
                <a:gd name="connsiteY0" fmla="*/ 2125362 h 2125362"/>
                <a:gd name="connsiteX1" fmla="*/ 1985318 w 3056237"/>
                <a:gd name="connsiteY1" fmla="*/ 1696995 h 2125362"/>
                <a:gd name="connsiteX2" fmla="*/ 1549917 w 3056237"/>
                <a:gd name="connsiteY2" fmla="*/ 1490695 h 2125362"/>
                <a:gd name="connsiteX3" fmla="*/ 1195692 w 3056237"/>
                <a:gd name="connsiteY3" fmla="*/ 1101516 h 2125362"/>
                <a:gd name="connsiteX4" fmla="*/ 627279 w 3056237"/>
                <a:gd name="connsiteY4" fmla="*/ 576884 h 2125362"/>
                <a:gd name="connsiteX5" fmla="*/ 0 w 3056237"/>
                <a:gd name="connsiteY5" fmla="*/ 0 h 2125362"/>
                <a:gd name="connsiteX6" fmla="*/ 3056237 w 3056237"/>
                <a:gd name="connsiteY6" fmla="*/ 0 h 2125362"/>
                <a:gd name="connsiteX7" fmla="*/ 3056237 w 3056237"/>
                <a:gd name="connsiteY7" fmla="*/ 2125362 h 2125362"/>
                <a:gd name="connsiteX8" fmla="*/ 2224216 w 3056237"/>
                <a:gd name="connsiteY8" fmla="*/ 2125362 h 2125362"/>
                <a:gd name="connsiteX0" fmla="*/ 2224216 w 3056237"/>
                <a:gd name="connsiteY0" fmla="*/ 2125362 h 2125362"/>
                <a:gd name="connsiteX1" fmla="*/ 1740590 w 3056237"/>
                <a:gd name="connsiteY1" fmla="*/ 1723120 h 2125362"/>
                <a:gd name="connsiteX2" fmla="*/ 1549917 w 3056237"/>
                <a:gd name="connsiteY2" fmla="*/ 1490695 h 2125362"/>
                <a:gd name="connsiteX3" fmla="*/ 1195692 w 3056237"/>
                <a:gd name="connsiteY3" fmla="*/ 1101516 h 2125362"/>
                <a:gd name="connsiteX4" fmla="*/ 627279 w 3056237"/>
                <a:gd name="connsiteY4" fmla="*/ 576884 h 2125362"/>
                <a:gd name="connsiteX5" fmla="*/ 0 w 3056237"/>
                <a:gd name="connsiteY5" fmla="*/ 0 h 2125362"/>
                <a:gd name="connsiteX6" fmla="*/ 3056237 w 3056237"/>
                <a:gd name="connsiteY6" fmla="*/ 0 h 2125362"/>
                <a:gd name="connsiteX7" fmla="*/ 3056237 w 3056237"/>
                <a:gd name="connsiteY7" fmla="*/ 2125362 h 2125362"/>
                <a:gd name="connsiteX8" fmla="*/ 2224216 w 3056237"/>
                <a:gd name="connsiteY8" fmla="*/ 2125362 h 2125362"/>
                <a:gd name="connsiteX0" fmla="*/ 1979489 w 3056237"/>
                <a:gd name="connsiteY0" fmla="*/ 2099236 h 2125362"/>
                <a:gd name="connsiteX1" fmla="*/ 1740590 w 3056237"/>
                <a:gd name="connsiteY1" fmla="*/ 1723120 h 2125362"/>
                <a:gd name="connsiteX2" fmla="*/ 1549917 w 3056237"/>
                <a:gd name="connsiteY2" fmla="*/ 1490695 h 2125362"/>
                <a:gd name="connsiteX3" fmla="*/ 1195692 w 3056237"/>
                <a:gd name="connsiteY3" fmla="*/ 1101516 h 2125362"/>
                <a:gd name="connsiteX4" fmla="*/ 627279 w 3056237"/>
                <a:gd name="connsiteY4" fmla="*/ 576884 h 2125362"/>
                <a:gd name="connsiteX5" fmla="*/ 0 w 3056237"/>
                <a:gd name="connsiteY5" fmla="*/ 0 h 2125362"/>
                <a:gd name="connsiteX6" fmla="*/ 3056237 w 3056237"/>
                <a:gd name="connsiteY6" fmla="*/ 0 h 2125362"/>
                <a:gd name="connsiteX7" fmla="*/ 3056237 w 3056237"/>
                <a:gd name="connsiteY7" fmla="*/ 2125362 h 2125362"/>
                <a:gd name="connsiteX8" fmla="*/ 1979489 w 3056237"/>
                <a:gd name="connsiteY8" fmla="*/ 2099236 h 2125362"/>
                <a:gd name="connsiteX0" fmla="*/ 1990613 w 3067361"/>
                <a:gd name="connsiteY0" fmla="*/ 2099236 h 2125362"/>
                <a:gd name="connsiteX1" fmla="*/ 1751714 w 3067361"/>
                <a:gd name="connsiteY1" fmla="*/ 1723120 h 2125362"/>
                <a:gd name="connsiteX2" fmla="*/ 1561041 w 3067361"/>
                <a:gd name="connsiteY2" fmla="*/ 1490695 h 2125362"/>
                <a:gd name="connsiteX3" fmla="*/ 1206816 w 3067361"/>
                <a:gd name="connsiteY3" fmla="*/ 1101516 h 2125362"/>
                <a:gd name="connsiteX4" fmla="*/ 638403 w 3067361"/>
                <a:gd name="connsiteY4" fmla="*/ 576884 h 2125362"/>
                <a:gd name="connsiteX5" fmla="*/ 0 w 3067361"/>
                <a:gd name="connsiteY5" fmla="*/ 26126 h 2125362"/>
                <a:gd name="connsiteX6" fmla="*/ 3067361 w 3067361"/>
                <a:gd name="connsiteY6" fmla="*/ 0 h 2125362"/>
                <a:gd name="connsiteX7" fmla="*/ 3067361 w 3067361"/>
                <a:gd name="connsiteY7" fmla="*/ 2125362 h 2125362"/>
                <a:gd name="connsiteX8" fmla="*/ 1990613 w 3067361"/>
                <a:gd name="connsiteY8" fmla="*/ 2099236 h 2125362"/>
                <a:gd name="connsiteX0" fmla="*/ 1990613 w 3067361"/>
                <a:gd name="connsiteY0" fmla="*/ 2073110 h 2099236"/>
                <a:gd name="connsiteX1" fmla="*/ 1751714 w 3067361"/>
                <a:gd name="connsiteY1" fmla="*/ 1696994 h 2099236"/>
                <a:gd name="connsiteX2" fmla="*/ 1561041 w 3067361"/>
                <a:gd name="connsiteY2" fmla="*/ 1464569 h 2099236"/>
                <a:gd name="connsiteX3" fmla="*/ 1206816 w 3067361"/>
                <a:gd name="connsiteY3" fmla="*/ 1075390 h 2099236"/>
                <a:gd name="connsiteX4" fmla="*/ 638403 w 3067361"/>
                <a:gd name="connsiteY4" fmla="*/ 550758 h 2099236"/>
                <a:gd name="connsiteX5" fmla="*/ 0 w 3067361"/>
                <a:gd name="connsiteY5" fmla="*/ 0 h 2099236"/>
                <a:gd name="connsiteX6" fmla="*/ 3067361 w 3067361"/>
                <a:gd name="connsiteY6" fmla="*/ 0 h 2099236"/>
                <a:gd name="connsiteX7" fmla="*/ 3067361 w 3067361"/>
                <a:gd name="connsiteY7" fmla="*/ 2099236 h 2099236"/>
                <a:gd name="connsiteX8" fmla="*/ 1990613 w 3067361"/>
                <a:gd name="connsiteY8" fmla="*/ 2073110 h 2099236"/>
                <a:gd name="connsiteX0" fmla="*/ 1990613 w 3067361"/>
                <a:gd name="connsiteY0" fmla="*/ 2073110 h 2086174"/>
                <a:gd name="connsiteX1" fmla="*/ 1751714 w 3067361"/>
                <a:gd name="connsiteY1" fmla="*/ 1696994 h 2086174"/>
                <a:gd name="connsiteX2" fmla="*/ 1561041 w 3067361"/>
                <a:gd name="connsiteY2" fmla="*/ 1464569 h 2086174"/>
                <a:gd name="connsiteX3" fmla="*/ 1206816 w 3067361"/>
                <a:gd name="connsiteY3" fmla="*/ 1075390 h 2086174"/>
                <a:gd name="connsiteX4" fmla="*/ 638403 w 3067361"/>
                <a:gd name="connsiteY4" fmla="*/ 550758 h 2086174"/>
                <a:gd name="connsiteX5" fmla="*/ 0 w 3067361"/>
                <a:gd name="connsiteY5" fmla="*/ 0 h 2086174"/>
                <a:gd name="connsiteX6" fmla="*/ 3067361 w 3067361"/>
                <a:gd name="connsiteY6" fmla="*/ 0 h 2086174"/>
                <a:gd name="connsiteX7" fmla="*/ 3067361 w 3067361"/>
                <a:gd name="connsiteY7" fmla="*/ 2086174 h 2086174"/>
                <a:gd name="connsiteX8" fmla="*/ 1990613 w 3067361"/>
                <a:gd name="connsiteY8" fmla="*/ 2073110 h 2086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7361" h="2086174">
                  <a:moveTo>
                    <a:pt x="1990613" y="2073110"/>
                  </a:moveTo>
                  <a:lnTo>
                    <a:pt x="1751714" y="1696994"/>
                  </a:lnTo>
                  <a:lnTo>
                    <a:pt x="1561041" y="1464569"/>
                  </a:lnTo>
                  <a:lnTo>
                    <a:pt x="1206816" y="1075390"/>
                  </a:lnTo>
                  <a:lnTo>
                    <a:pt x="638403" y="550758"/>
                  </a:lnTo>
                  <a:lnTo>
                    <a:pt x="0" y="0"/>
                  </a:lnTo>
                  <a:lnTo>
                    <a:pt x="3067361" y="0"/>
                  </a:lnTo>
                  <a:lnTo>
                    <a:pt x="3067361" y="2086174"/>
                  </a:lnTo>
                  <a:lnTo>
                    <a:pt x="1990613" y="2073110"/>
                  </a:lnTo>
                  <a:close/>
                </a:path>
              </a:pathLst>
            </a:cu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114" name="グループ化 113"/>
            <p:cNvGrpSpPr/>
            <p:nvPr/>
          </p:nvGrpSpPr>
          <p:grpSpPr>
            <a:xfrm>
              <a:off x="6467163" y="4141936"/>
              <a:ext cx="3909661" cy="2107155"/>
              <a:chOff x="5664355" y="3715265"/>
              <a:chExt cx="3909661" cy="2405090"/>
            </a:xfrm>
          </p:grpSpPr>
          <p:cxnSp>
            <p:nvCxnSpPr>
              <p:cNvPr id="115" name="直線コネクタ 114"/>
              <p:cNvCxnSpPr/>
              <p:nvPr/>
            </p:nvCxnSpPr>
            <p:spPr>
              <a:xfrm flipV="1">
                <a:off x="9574016" y="3715265"/>
                <a:ext cx="0" cy="240509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flipV="1">
                <a:off x="9015493" y="3715265"/>
                <a:ext cx="0" cy="240509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7" name="直線コネクタ 116"/>
              <p:cNvCxnSpPr/>
              <p:nvPr/>
            </p:nvCxnSpPr>
            <p:spPr>
              <a:xfrm flipV="1">
                <a:off x="8456970" y="3715265"/>
                <a:ext cx="0" cy="240509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8" name="直線コネクタ 117"/>
              <p:cNvCxnSpPr/>
              <p:nvPr/>
            </p:nvCxnSpPr>
            <p:spPr>
              <a:xfrm flipV="1">
                <a:off x="7898447" y="3715265"/>
                <a:ext cx="0" cy="240509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9" name="直線コネクタ 118"/>
              <p:cNvCxnSpPr/>
              <p:nvPr/>
            </p:nvCxnSpPr>
            <p:spPr>
              <a:xfrm flipV="1">
                <a:off x="7339924" y="3715265"/>
                <a:ext cx="0" cy="240509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0" name="直線コネクタ 119"/>
              <p:cNvCxnSpPr/>
              <p:nvPr/>
            </p:nvCxnSpPr>
            <p:spPr>
              <a:xfrm flipV="1">
                <a:off x="6781401" y="3715265"/>
                <a:ext cx="0" cy="240509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1" name="直線コネクタ 120"/>
              <p:cNvCxnSpPr/>
              <p:nvPr/>
            </p:nvCxnSpPr>
            <p:spPr>
              <a:xfrm flipV="1">
                <a:off x="6222878" y="3715265"/>
                <a:ext cx="0" cy="240509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2" name="直線コネクタ 121"/>
              <p:cNvCxnSpPr/>
              <p:nvPr/>
            </p:nvCxnSpPr>
            <p:spPr>
              <a:xfrm flipV="1">
                <a:off x="5664355" y="3715265"/>
                <a:ext cx="0" cy="240509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23" name="楕円 122"/>
            <p:cNvSpPr/>
            <p:nvPr/>
          </p:nvSpPr>
          <p:spPr>
            <a:xfrm>
              <a:off x="7240080" y="4094033"/>
              <a:ext cx="105136" cy="105136"/>
            </a:xfrm>
            <a:prstGeom prst="ellipse">
              <a:avLst/>
            </a:prstGeom>
            <a:solidFill>
              <a:schemeClr val="accent4"/>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4" name="楕円 123"/>
            <p:cNvSpPr/>
            <p:nvPr/>
          </p:nvSpPr>
          <p:spPr>
            <a:xfrm>
              <a:off x="7833683" y="4514884"/>
              <a:ext cx="105136" cy="105136"/>
            </a:xfrm>
            <a:prstGeom prst="ellipse">
              <a:avLst/>
            </a:prstGeom>
            <a:solidFill>
              <a:schemeClr val="accent4"/>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5" name="楕円 124"/>
            <p:cNvSpPr/>
            <p:nvPr/>
          </p:nvSpPr>
          <p:spPr>
            <a:xfrm>
              <a:off x="8404550" y="4930689"/>
              <a:ext cx="105136" cy="105136"/>
            </a:xfrm>
            <a:prstGeom prst="ellipse">
              <a:avLst/>
            </a:prstGeom>
            <a:solidFill>
              <a:schemeClr val="accent4"/>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6" name="楕円 125"/>
            <p:cNvSpPr/>
            <p:nvPr/>
          </p:nvSpPr>
          <p:spPr>
            <a:xfrm>
              <a:off x="8907281" y="5359868"/>
              <a:ext cx="105136" cy="105136"/>
            </a:xfrm>
            <a:prstGeom prst="ellipse">
              <a:avLst/>
            </a:prstGeom>
            <a:solidFill>
              <a:schemeClr val="accent4"/>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7" name="楕円 126"/>
            <p:cNvSpPr/>
            <p:nvPr/>
          </p:nvSpPr>
          <p:spPr>
            <a:xfrm>
              <a:off x="9326083" y="5793016"/>
              <a:ext cx="105136" cy="105136"/>
            </a:xfrm>
            <a:prstGeom prst="ellipse">
              <a:avLst/>
            </a:prstGeom>
            <a:solidFill>
              <a:schemeClr val="accent4"/>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8" name="楕円 127"/>
            <p:cNvSpPr/>
            <p:nvPr/>
          </p:nvSpPr>
          <p:spPr>
            <a:xfrm>
              <a:off x="9624316" y="6203759"/>
              <a:ext cx="105136" cy="105136"/>
            </a:xfrm>
            <a:prstGeom prst="ellipse">
              <a:avLst/>
            </a:prstGeom>
            <a:solidFill>
              <a:schemeClr val="accent4"/>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9" name="フリーフォーム 128"/>
            <p:cNvSpPr/>
            <p:nvPr/>
          </p:nvSpPr>
          <p:spPr>
            <a:xfrm>
              <a:off x="7289333" y="4141937"/>
              <a:ext cx="2387600" cy="2114550"/>
            </a:xfrm>
            <a:custGeom>
              <a:avLst/>
              <a:gdLst>
                <a:gd name="connsiteX0" fmla="*/ 2387600 w 2387600"/>
                <a:gd name="connsiteY0" fmla="*/ 2114550 h 2114550"/>
                <a:gd name="connsiteX1" fmla="*/ 2089150 w 2387600"/>
                <a:gd name="connsiteY1" fmla="*/ 1701800 h 2114550"/>
                <a:gd name="connsiteX2" fmla="*/ 1673225 w 2387600"/>
                <a:gd name="connsiteY2" fmla="*/ 1273175 h 2114550"/>
                <a:gd name="connsiteX3" fmla="*/ 1165225 w 2387600"/>
                <a:gd name="connsiteY3" fmla="*/ 841375 h 2114550"/>
                <a:gd name="connsiteX4" fmla="*/ 593725 w 2387600"/>
                <a:gd name="connsiteY4" fmla="*/ 422275 h 2114550"/>
                <a:gd name="connsiteX5" fmla="*/ 0 w 2387600"/>
                <a:gd name="connsiteY5" fmla="*/ 0 h 211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7600" h="2114550">
                  <a:moveTo>
                    <a:pt x="2387600" y="2114550"/>
                  </a:moveTo>
                  <a:lnTo>
                    <a:pt x="2089150" y="1701800"/>
                  </a:lnTo>
                  <a:lnTo>
                    <a:pt x="1673225" y="1273175"/>
                  </a:lnTo>
                  <a:lnTo>
                    <a:pt x="1165225" y="841375"/>
                  </a:lnTo>
                  <a:lnTo>
                    <a:pt x="593725" y="422275"/>
                  </a:lnTo>
                  <a:lnTo>
                    <a:pt x="0"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0" name="正方形/長方形 129"/>
            <p:cNvSpPr/>
            <p:nvPr/>
          </p:nvSpPr>
          <p:spPr>
            <a:xfrm>
              <a:off x="7044199" y="5241911"/>
              <a:ext cx="1217279"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Pass</a:t>
              </a:r>
              <a:endParaRPr kumimoji="0" lang="en-US" altLang="ja-JP" sz="18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131" name="正方形/長方形 130"/>
            <p:cNvSpPr/>
            <p:nvPr/>
          </p:nvSpPr>
          <p:spPr>
            <a:xfrm>
              <a:off x="5468875" y="3716591"/>
              <a:ext cx="2821575" cy="307777"/>
            </a:xfrm>
            <a:prstGeom prst="rect">
              <a:avLst/>
            </a:prstGeom>
          </p:spPr>
          <p:txBody>
            <a:bodyPr wrap="square">
              <a:spAutoFit/>
            </a:bodyPr>
            <a:lstStyle/>
            <a:p>
              <a:pPr lvl="0">
                <a:defRPr/>
              </a:pPr>
              <a:r>
                <a:rPr kumimoji="0" lang="en-US" altLang="ja-JP" sz="1400" kern="0" dirty="0">
                  <a:solidFill>
                    <a:srgbClr val="1C1C1C"/>
                  </a:solidFill>
                  <a:latin typeface="游ゴシック" panose="020B0400000000000000" pitchFamily="50" charset="-128"/>
                  <a:cs typeface="Meiryo UI" pitchFamily="50" charset="-128"/>
                </a:rPr>
                <a:t>Ego vehicle velocity </a:t>
              </a:r>
              <a:r>
                <a:rPr kumimoji="0" lang="ja-JP" altLang="en-US"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a:t>
              </a:r>
              <a:r>
                <a:rPr kumimoji="0" lang="en-US" altLang="ja-JP" sz="1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60kph</a:t>
              </a:r>
            </a:p>
          </p:txBody>
        </p:sp>
        <p:sp>
          <p:nvSpPr>
            <p:cNvPr id="132" name="正方形/長方形 131"/>
            <p:cNvSpPr/>
            <p:nvPr/>
          </p:nvSpPr>
          <p:spPr>
            <a:xfrm>
              <a:off x="153701" y="1485953"/>
              <a:ext cx="4676793" cy="276999"/>
            </a:xfrm>
            <a:prstGeom prst="rect">
              <a:avLst/>
            </a:prstGeom>
          </p:spPr>
          <p:txBody>
            <a:bodyPr wrap="none">
              <a:spAutoFit/>
            </a:bodyPr>
            <a:lstStyle/>
            <a:p>
              <a:pPr lvl="0">
                <a:defRPr/>
              </a:pPr>
              <a:r>
                <a:rPr lang="en-US" altLang="ja-JP" sz="1200" dirty="0">
                  <a:solidFill>
                    <a:prstClr val="black"/>
                  </a:solidFill>
                  <a:latin typeface="Calibri" panose="020F0502020204030204"/>
                </a:rPr>
                <a:t>Subsequent vehicle driver parameters in a reasonably foreseeable range</a:t>
              </a: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33" name="正方形/長方形 132"/>
            <p:cNvSpPr/>
            <p:nvPr/>
          </p:nvSpPr>
          <p:spPr>
            <a:xfrm>
              <a:off x="9222726" y="4675479"/>
              <a:ext cx="737598"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4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rPr>
                <a:t>Fail</a:t>
              </a:r>
              <a:endParaRPr kumimoji="0" lang="en-US" altLang="ja-JP" sz="1800" b="0" i="0" u="none" strike="noStrike" kern="0" cap="none" spc="0" normalizeH="0" baseline="0" noProof="0" dirty="0">
                <a:ln>
                  <a:noFill/>
                </a:ln>
                <a:solidFill>
                  <a:srgbClr val="1C1C1C"/>
                </a:solidFill>
                <a:effectLst/>
                <a:uLnTx/>
                <a:uFillTx/>
                <a:latin typeface="游ゴシック" panose="020B0400000000000000" pitchFamily="50" charset="-128"/>
                <a:ea typeface="游ゴシック" panose="020B0400000000000000" pitchFamily="50" charset="-128"/>
                <a:cs typeface="Meiryo UI" pitchFamily="50" charset="-128"/>
              </a:endParaRPr>
            </a:p>
          </p:txBody>
        </p:sp>
        <p:sp>
          <p:nvSpPr>
            <p:cNvPr id="134" name="屈折矢印 133"/>
            <p:cNvSpPr/>
            <p:nvPr/>
          </p:nvSpPr>
          <p:spPr>
            <a:xfrm rot="10800000" flipH="1">
              <a:off x="5672704" y="2340387"/>
              <a:ext cx="1106758" cy="110387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35" name="四角形吹き出し 134"/>
            <p:cNvSpPr/>
            <p:nvPr/>
          </p:nvSpPr>
          <p:spPr>
            <a:xfrm>
              <a:off x="3496611" y="4735650"/>
              <a:ext cx="2739750" cy="1709032"/>
            </a:xfrm>
            <a:prstGeom prst="wedgeRectCallout">
              <a:avLst>
                <a:gd name="adj1" fmla="val 60260"/>
                <a:gd name="adj2" fmla="val -234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6" name="テキスト ボックス 135"/>
            <p:cNvSpPr txBox="1"/>
            <p:nvPr/>
          </p:nvSpPr>
          <p:spPr>
            <a:xfrm>
              <a:off x="7431950" y="3199796"/>
              <a:ext cx="2499358" cy="369332"/>
            </a:xfrm>
            <a:prstGeom prst="rect">
              <a:avLst/>
            </a:prstGeom>
            <a:noFill/>
          </p:spPr>
          <p:txBody>
            <a:bodyPr wrap="square" rtlCol="0" anchor="ctr">
              <a:spAutoFit/>
            </a:bodyPr>
            <a:lstStyle/>
            <a:p>
              <a:pPr lvl="0" algn="ctr">
                <a:defRPr/>
              </a:pPr>
              <a:r>
                <a:rPr lang="en-US" altLang="ja-JP" dirty="0">
                  <a:solidFill>
                    <a:prstClr val="black"/>
                  </a:solidFill>
                </a:rPr>
                <a:t>Criteria (image)</a:t>
              </a:r>
              <a:endParaRPr kumimoji="1" lang="ja-JP" altLang="en-US"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endParaRPr>
            </a:p>
          </p:txBody>
        </p:sp>
        <p:sp>
          <p:nvSpPr>
            <p:cNvPr id="138" name="正方形/長方形 137"/>
            <p:cNvSpPr/>
            <p:nvPr/>
          </p:nvSpPr>
          <p:spPr>
            <a:xfrm>
              <a:off x="3549130" y="4735649"/>
              <a:ext cx="2699581" cy="1692771"/>
            </a:xfrm>
            <a:prstGeom prst="rect">
              <a:avLst/>
            </a:prstGeom>
          </p:spPr>
          <p:txBody>
            <a:bodyPr wrap="square">
              <a:spAutoFit/>
            </a:bodyPr>
            <a:lstStyle/>
            <a:p>
              <a:r>
                <a:rPr lang="en-US" altLang="ja-JP" sz="1050" dirty="0">
                  <a:solidFill>
                    <a:schemeClr val="bg1"/>
                  </a:solidFill>
                  <a:latin typeface="Meiryo UI" panose="020B0604030504040204" pitchFamily="50" charset="-128"/>
                  <a:ea typeface="Meiryo UI" panose="020B0604030504040204" pitchFamily="50" charset="-128"/>
                </a:rPr>
                <a:t>In this area, AD cars can be LC</a:t>
              </a:r>
            </a:p>
            <a:p>
              <a:endParaRPr lang="en-US" altLang="ja-JP" sz="1050" dirty="0">
                <a:solidFill>
                  <a:schemeClr val="bg1"/>
                </a:solidFill>
                <a:latin typeface="Meiryo UI" panose="020B0604030504040204" pitchFamily="50" charset="-128"/>
                <a:ea typeface="Meiryo UI" panose="020B0604030504040204" pitchFamily="50" charset="-128"/>
              </a:endParaRPr>
            </a:p>
            <a:p>
              <a:r>
                <a:rPr lang="en-US" altLang="ja-JP" sz="1050" dirty="0">
                  <a:solidFill>
                    <a:schemeClr val="bg1"/>
                  </a:solidFill>
                  <a:latin typeface="Meiryo UI" panose="020B0604030504040204" pitchFamily="50" charset="-128"/>
                  <a:ea typeface="Meiryo UI" panose="020B0604030504040204" pitchFamily="50" charset="-128"/>
                </a:rPr>
                <a:t>Safe to the extent reasonably foreseeable of the following vehicle</a:t>
              </a:r>
            </a:p>
            <a:p>
              <a:r>
                <a:rPr lang="en-US" altLang="ja-JP" sz="1050" dirty="0">
                  <a:solidFill>
                    <a:schemeClr val="bg1"/>
                  </a:solidFill>
                  <a:latin typeface="Meiryo UI" panose="020B0604030504040204" pitchFamily="50" charset="-128"/>
                  <a:ea typeface="Meiryo UI" panose="020B0604030504040204" pitchFamily="50" charset="-128"/>
                </a:rPr>
                <a:t>⇒ It is unavoidable for the behavior* of the following vehicle that cannot be reasonably foreseen.(Best effort)</a:t>
              </a:r>
            </a:p>
            <a:p>
              <a:br>
                <a:rPr lang="en-US" altLang="ja-JP" sz="1050" dirty="0">
                  <a:solidFill>
                    <a:schemeClr val="bg1"/>
                  </a:solidFill>
                  <a:latin typeface="Meiryo UI" panose="020B0604030504040204" pitchFamily="50" charset="-128"/>
                  <a:ea typeface="Meiryo UI" panose="020B0604030504040204" pitchFamily="50" charset="-128"/>
                </a:rPr>
              </a:br>
              <a:r>
                <a:rPr lang="en-US" altLang="ja-JP" sz="900" dirty="0">
                  <a:solidFill>
                    <a:schemeClr val="bg1"/>
                  </a:solidFill>
                  <a:latin typeface="Meiryo UI" panose="020B0604030504040204" pitchFamily="50" charset="-128"/>
                  <a:ea typeface="Meiryo UI" panose="020B0604030504040204" pitchFamily="50" charset="-128"/>
                </a:rPr>
                <a:t>*Malicious acceleration, insufficient deceleration, delayed response</a:t>
              </a:r>
              <a:endParaRPr lang="ja-JP" altLang="en-US" sz="900" dirty="0">
                <a:solidFill>
                  <a:schemeClr val="bg1"/>
                </a:solidFill>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2"/>
            <a:stretch>
              <a:fillRect/>
            </a:stretch>
          </p:blipFill>
          <p:spPr>
            <a:xfrm>
              <a:off x="153701" y="1865690"/>
              <a:ext cx="5519003" cy="1843255"/>
            </a:xfrm>
            <a:prstGeom prst="rect">
              <a:avLst/>
            </a:prstGeom>
          </p:spPr>
        </p:pic>
      </p:grpSp>
    </p:spTree>
    <p:extLst>
      <p:ext uri="{BB962C8B-B14F-4D97-AF65-F5344CB8AC3E}">
        <p14:creationId xmlns:p14="http://schemas.microsoft.com/office/powerpoint/2010/main" val="2319960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9480376" cy="476250"/>
          </a:xfrm>
        </p:spPr>
        <p:txBody>
          <a:bodyPr/>
          <a:lstStyle/>
          <a:p>
            <a:pPr eaLnBrk="1" hangingPunct="1"/>
            <a:r>
              <a:rPr lang="en-US" altLang="ja-JP" sz="2400" dirty="0"/>
              <a:t>Provisional Agenda</a:t>
            </a:r>
            <a:endParaRPr lang="ja-JP" altLang="en-US" sz="2400" dirty="0"/>
          </a:p>
        </p:txBody>
      </p:sp>
      <p:sp>
        <p:nvSpPr>
          <p:cNvPr id="9" name="スライド番号プレースホルダー 8"/>
          <p:cNvSpPr>
            <a:spLocks noGrp="1"/>
          </p:cNvSpPr>
          <p:nvPr>
            <p:ph type="sldNum" sz="quarter" idx="12"/>
          </p:nvPr>
        </p:nvSpPr>
        <p:spPr/>
        <p:txBody>
          <a:bodyPr/>
          <a:lstStyle/>
          <a:p>
            <a:pPr fontAlgn="base">
              <a:spcBef>
                <a:spcPct val="0"/>
              </a:spcBef>
              <a:spcAft>
                <a:spcPct val="0"/>
              </a:spcAft>
              <a:defRPr/>
            </a:pPr>
            <a:fld id="{651FC12D-27C1-4F31-90C9-A93D49E44687}" type="slidenum">
              <a:rPr lang="en-US" altLang="ja-JP">
                <a:solidFill>
                  <a:srgbClr val="000000"/>
                </a:solidFill>
                <a:latin typeface="Arial" charset="0"/>
              </a:rPr>
              <a:pPr fontAlgn="base">
                <a:spcBef>
                  <a:spcPct val="0"/>
                </a:spcBef>
                <a:spcAft>
                  <a:spcPct val="0"/>
                </a:spcAft>
                <a:defRPr/>
              </a:pPr>
              <a:t>2</a:t>
            </a:fld>
            <a:endParaRPr lang="en-US" altLang="ja-JP">
              <a:solidFill>
                <a:srgbClr val="000000"/>
              </a:solidFill>
              <a:latin typeface="Arial" charset="0"/>
            </a:endParaRPr>
          </a:p>
        </p:txBody>
      </p:sp>
      <p:sp>
        <p:nvSpPr>
          <p:cNvPr id="14" name="テキスト ボックス 13"/>
          <p:cNvSpPr txBox="1"/>
          <p:nvPr/>
        </p:nvSpPr>
        <p:spPr>
          <a:xfrm>
            <a:off x="969816" y="1009134"/>
            <a:ext cx="11092873" cy="5632311"/>
          </a:xfrm>
          <a:prstGeom prst="rect">
            <a:avLst/>
          </a:prstGeom>
          <a:noFill/>
        </p:spPr>
        <p:txBody>
          <a:bodyPr wrap="square" rtlCol="0">
            <a:spAutoFit/>
          </a:bodyPr>
          <a:lstStyle/>
          <a:p>
            <a:pPr marL="514350" indent="-514350" fontAlgn="base">
              <a:spcBef>
                <a:spcPct val="0"/>
              </a:spcBef>
              <a:spcAft>
                <a:spcPct val="0"/>
              </a:spcAft>
              <a:buFont typeface="+mj-lt"/>
              <a:buAutoNum type="arabicPeriod"/>
            </a:pPr>
            <a:r>
              <a:rPr lang="en-US" altLang="ja-JP" sz="2400" dirty="0">
                <a:solidFill>
                  <a:srgbClr val="000000"/>
                </a:solidFill>
                <a:latin typeface="Arial" charset="0"/>
                <a:ea typeface="ＭＳ Ｐゴシック" charset="-128"/>
              </a:rPr>
              <a:t>Introduction </a:t>
            </a:r>
            <a:r>
              <a:rPr lang="en-US" altLang="ja-JP" sz="1400" dirty="0">
                <a:solidFill>
                  <a:schemeClr val="accent6">
                    <a:lumMod val="60000"/>
                    <a:lumOff val="40000"/>
                  </a:schemeClr>
                </a:solidFill>
                <a:latin typeface="Arial" charset="0"/>
                <a:ea typeface="ＭＳ Ｐゴシック" charset="-128"/>
              </a:rPr>
              <a:t>(13:30-13:40)</a:t>
            </a:r>
            <a:br>
              <a:rPr lang="en-US" altLang="ja-JP" sz="1400" dirty="0">
                <a:solidFill>
                  <a:schemeClr val="accent6">
                    <a:lumMod val="60000"/>
                    <a:lumOff val="40000"/>
                  </a:schemeClr>
                </a:solidFill>
                <a:latin typeface="Arial" charset="0"/>
                <a:ea typeface="ＭＳ Ｐゴシック" charset="-128"/>
              </a:rPr>
            </a:br>
            <a:r>
              <a:rPr lang="en-US" altLang="ja-JP" sz="2400" dirty="0">
                <a:solidFill>
                  <a:srgbClr val="FF9900"/>
                </a:solidFill>
                <a:latin typeface="Arial" charset="0"/>
                <a:ea typeface="ＭＳ Ｐゴシック" charset="-128"/>
              </a:rPr>
              <a:t>	Background and purpose of this meeting</a:t>
            </a:r>
          </a:p>
          <a:p>
            <a:pPr marL="514350" indent="-514350" fontAlgn="base">
              <a:spcBef>
                <a:spcPts val="1200"/>
              </a:spcBef>
              <a:spcAft>
                <a:spcPct val="0"/>
              </a:spcAft>
              <a:buFont typeface="+mj-lt"/>
              <a:buAutoNum type="arabicPeriod"/>
            </a:pPr>
            <a:r>
              <a:rPr lang="en-US" altLang="ja-JP" sz="2400" dirty="0">
                <a:solidFill>
                  <a:srgbClr val="000000"/>
                </a:solidFill>
                <a:latin typeface="Arial" charset="0"/>
                <a:ea typeface="ＭＳ Ｐゴシック" charset="-128"/>
              </a:rPr>
              <a:t>Discussion of Draft 2nd Iteration of NATM MD Ch.5</a:t>
            </a:r>
            <a:br>
              <a:rPr lang="en-US" altLang="ja-JP" sz="2400" dirty="0">
                <a:solidFill>
                  <a:srgbClr val="000000"/>
                </a:solidFill>
                <a:latin typeface="Arial" charset="0"/>
                <a:ea typeface="ＭＳ Ｐゴシック" charset="-128"/>
              </a:rPr>
            </a:br>
            <a:r>
              <a:rPr lang="en-US" altLang="ja-JP" sz="2400" dirty="0">
                <a:solidFill>
                  <a:srgbClr val="000000"/>
                </a:solidFill>
                <a:latin typeface="Arial" charset="0"/>
                <a:ea typeface="ＭＳ Ｐゴシック" charset="-128"/>
              </a:rPr>
              <a:t> (following “Outstanding issues”) </a:t>
            </a:r>
            <a:r>
              <a:rPr lang="en-US" altLang="ja-JP" sz="1400" dirty="0">
                <a:solidFill>
                  <a:schemeClr val="accent6">
                    <a:lumMod val="60000"/>
                    <a:lumOff val="40000"/>
                  </a:schemeClr>
                </a:solidFill>
                <a:latin typeface="Arial" charset="0"/>
                <a:ea typeface="ＭＳ Ｐゴシック" charset="-128"/>
              </a:rPr>
              <a:t>(13:40-14:15)</a:t>
            </a:r>
            <a:br>
              <a:rPr lang="en-US" altLang="ja-JP" sz="2400" dirty="0">
                <a:solidFill>
                  <a:schemeClr val="accent6">
                    <a:lumMod val="60000"/>
                    <a:lumOff val="40000"/>
                  </a:schemeClr>
                </a:solidFill>
                <a:latin typeface="Arial" charset="0"/>
                <a:ea typeface="ＭＳ Ｐゴシック" charset="-128"/>
              </a:rPr>
            </a:br>
            <a:r>
              <a:rPr lang="en-US" altLang="ja-JP" sz="2400" dirty="0">
                <a:solidFill>
                  <a:srgbClr val="FF9900"/>
                </a:solidFill>
                <a:latin typeface="Arial" charset="0"/>
                <a:ea typeface="ＭＳ Ｐゴシック" charset="-128"/>
              </a:rPr>
              <a:t>	Discuss the prepared draft amendment</a:t>
            </a:r>
            <a:endParaRPr lang="en-US" altLang="ja-JP" sz="2400" dirty="0">
              <a:solidFill>
                <a:srgbClr val="000000"/>
              </a:solidFill>
              <a:latin typeface="Arial" charset="0"/>
              <a:ea typeface="ＭＳ Ｐゴシック" charset="-128"/>
            </a:endParaRPr>
          </a:p>
          <a:p>
            <a:pPr marL="514350" indent="-514350" fontAlgn="base">
              <a:spcBef>
                <a:spcPts val="1200"/>
              </a:spcBef>
              <a:spcAft>
                <a:spcPct val="0"/>
              </a:spcAft>
              <a:buFont typeface="+mj-lt"/>
              <a:buAutoNum type="arabicPeriod"/>
            </a:pPr>
            <a:r>
              <a:rPr lang="en-US" altLang="ja-JP" sz="2400" dirty="0">
                <a:solidFill>
                  <a:srgbClr val="000000"/>
                </a:solidFill>
                <a:latin typeface="Arial" charset="0"/>
                <a:ea typeface="ＭＳ Ｐゴシック" charset="-128"/>
              </a:rPr>
              <a:t>Discussion of “Concept of Scenario Validation method for the motorway use case” and Draft 2nd Iteration of NATM MD Annex 2 </a:t>
            </a:r>
            <a:r>
              <a:rPr lang="en-US" altLang="ja-JP" sz="1400" dirty="0">
                <a:solidFill>
                  <a:schemeClr val="accent6">
                    <a:lumMod val="60000"/>
                    <a:lumOff val="40000"/>
                  </a:schemeClr>
                </a:solidFill>
                <a:latin typeface="Arial" charset="0"/>
                <a:ea typeface="ＭＳ Ｐゴシック" charset="-128"/>
              </a:rPr>
              <a:t>(14:15-15:00)</a:t>
            </a:r>
            <a:br>
              <a:rPr lang="en-US" altLang="ja-JP" sz="1400" dirty="0">
                <a:solidFill>
                  <a:srgbClr val="000000"/>
                </a:solidFill>
                <a:latin typeface="Arial" charset="0"/>
                <a:ea typeface="ＭＳ Ｐゴシック" charset="-128"/>
              </a:rPr>
            </a:br>
            <a:r>
              <a:rPr lang="en-US" altLang="ja-JP" sz="2400" dirty="0">
                <a:solidFill>
                  <a:srgbClr val="FF9900"/>
                </a:solidFill>
                <a:latin typeface="Arial" charset="0"/>
                <a:ea typeface="ＭＳ Ｐゴシック" charset="-128"/>
              </a:rPr>
              <a:t>	Discuss the prepared draft amendment</a:t>
            </a:r>
            <a:endParaRPr lang="en-US" altLang="ja-JP" sz="2400" dirty="0">
              <a:solidFill>
                <a:srgbClr val="000000"/>
              </a:solidFill>
              <a:latin typeface="Arial" charset="0"/>
              <a:ea typeface="ＭＳ Ｐゴシック" charset="-128"/>
            </a:endParaRPr>
          </a:p>
          <a:p>
            <a:pPr marL="514350" indent="-514350" fontAlgn="base">
              <a:spcBef>
                <a:spcPts val="1200"/>
              </a:spcBef>
              <a:spcAft>
                <a:spcPct val="0"/>
              </a:spcAft>
              <a:buFont typeface="+mj-lt"/>
              <a:buAutoNum type="arabicPeriod"/>
            </a:pPr>
            <a:r>
              <a:rPr lang="en-US" altLang="ja-JP" sz="2400" dirty="0">
                <a:solidFill>
                  <a:srgbClr val="000000"/>
                </a:solidFill>
                <a:latin typeface="Arial" charset="0"/>
                <a:ea typeface="ＭＳ Ｐゴシック" charset="-128"/>
              </a:rPr>
              <a:t>Discussion of What SG1 Need from FRAV</a:t>
            </a:r>
            <a:r>
              <a:rPr kumimoji="1" lang="en-US" altLang="ja-JP" sz="2400" b="0" i="0" u="none" strike="noStrike" kern="1200" cap="none" spc="0" normalizeH="0" baseline="0" noProof="0" dirty="0">
                <a:ln>
                  <a:noFill/>
                </a:ln>
                <a:solidFill>
                  <a:srgbClr val="000000"/>
                </a:solidFill>
                <a:effectLst/>
                <a:uLnTx/>
                <a:uFillTx/>
                <a:latin typeface="Arial" charset="0"/>
                <a:ea typeface="ＭＳ Ｐゴシック" charset="-128"/>
                <a:cs typeface="+mn-cs"/>
              </a:rPr>
              <a:t> </a:t>
            </a:r>
            <a:r>
              <a:rPr kumimoji="1" lang="en-US" altLang="ja-JP" sz="1400" b="0" i="0" u="none" strike="noStrike" kern="1200" cap="none" spc="0" normalizeH="0" baseline="0" noProof="0" dirty="0">
                <a:ln>
                  <a:noFill/>
                </a:ln>
                <a:solidFill>
                  <a:srgbClr val="2D2D8A">
                    <a:lumMod val="60000"/>
                    <a:lumOff val="40000"/>
                  </a:srgbClr>
                </a:solidFill>
                <a:effectLst/>
                <a:uLnTx/>
                <a:uFillTx/>
                <a:latin typeface="Arial" charset="0"/>
                <a:ea typeface="ＭＳ Ｐゴシック" charset="-128"/>
                <a:cs typeface="+mn-cs"/>
              </a:rPr>
              <a:t>(15:00-15:25)</a:t>
            </a:r>
            <a:br>
              <a:rPr lang="en-US" altLang="ja-JP" sz="2400" noProof="0" dirty="0">
                <a:solidFill>
                  <a:srgbClr val="000000"/>
                </a:solidFill>
                <a:latin typeface="Arial" charset="0"/>
                <a:ea typeface="ＭＳ Ｐゴシック" charset="-128"/>
              </a:rPr>
            </a:br>
            <a:r>
              <a:rPr lang="en-US" altLang="ja-JP" sz="2400" dirty="0">
                <a:solidFill>
                  <a:srgbClr val="FF9900"/>
                </a:solidFill>
                <a:latin typeface="Arial" charset="0"/>
                <a:ea typeface="ＭＳ Ｐゴシック" charset="-128"/>
              </a:rPr>
              <a:t>	Discuss the prepared draft request to FRAV</a:t>
            </a:r>
            <a:endParaRPr kumimoji="1" lang="en-US" altLang="ja-JP" sz="24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a:p>
            <a:pPr marL="514350" indent="-514350" fontAlgn="base">
              <a:spcBef>
                <a:spcPts val="1200"/>
              </a:spcBef>
              <a:spcAft>
                <a:spcPct val="0"/>
              </a:spcAft>
              <a:buFont typeface="+mj-lt"/>
              <a:buAutoNum type="arabicPeriod"/>
            </a:pPr>
            <a:r>
              <a:rPr lang="en-US" altLang="ja-JP" sz="2400" dirty="0">
                <a:solidFill>
                  <a:srgbClr val="000000"/>
                </a:solidFill>
                <a:latin typeface="Arial" charset="0"/>
                <a:ea typeface="ＭＳ Ｐゴシック" charset="-128"/>
              </a:rPr>
              <a:t>AOB</a:t>
            </a:r>
          </a:p>
          <a:p>
            <a:pPr marL="514350" indent="-514350" fontAlgn="base">
              <a:spcBef>
                <a:spcPts val="1200"/>
              </a:spcBef>
              <a:spcAft>
                <a:spcPct val="0"/>
              </a:spcAft>
              <a:buFont typeface="+mj-lt"/>
              <a:buAutoNum type="arabicPeriod"/>
            </a:pPr>
            <a:r>
              <a:rPr lang="en-US" altLang="ja-JP" sz="2400" dirty="0">
                <a:solidFill>
                  <a:srgbClr val="000000"/>
                </a:solidFill>
                <a:latin typeface="Arial" charset="0"/>
                <a:ea typeface="ＭＳ Ｐゴシック" charset="-128"/>
              </a:rPr>
              <a:t>Next meeting</a:t>
            </a:r>
          </a:p>
          <a:p>
            <a:pPr fontAlgn="base">
              <a:spcBef>
                <a:spcPct val="0"/>
              </a:spcBef>
              <a:spcAft>
                <a:spcPct val="0"/>
              </a:spcAft>
            </a:pPr>
            <a:endParaRPr lang="en-US" altLang="ja-JP" sz="1200" dirty="0">
              <a:solidFill>
                <a:srgbClr val="000000"/>
              </a:solidFill>
              <a:latin typeface="Arial" charset="0"/>
              <a:ea typeface="ＭＳ Ｐゴシック" charset="-128"/>
            </a:endParaRPr>
          </a:p>
        </p:txBody>
      </p:sp>
      <p:sp>
        <p:nvSpPr>
          <p:cNvPr id="5" name="テキスト ボックス 4"/>
          <p:cNvSpPr txBox="1"/>
          <p:nvPr/>
        </p:nvSpPr>
        <p:spPr>
          <a:xfrm>
            <a:off x="1489064" y="6475413"/>
            <a:ext cx="10054379" cy="646331"/>
          </a:xfrm>
          <a:prstGeom prst="rect">
            <a:avLst/>
          </a:prstGeom>
          <a:noFill/>
        </p:spPr>
        <p:txBody>
          <a:bodyPr wrap="square" rtlCol="0">
            <a:spAutoFit/>
          </a:bodyPr>
          <a:lstStyle/>
          <a:p>
            <a:pPr fontAlgn="base">
              <a:spcBef>
                <a:spcPct val="0"/>
              </a:spcBef>
              <a:spcAft>
                <a:spcPct val="0"/>
              </a:spcAft>
            </a:pPr>
            <a:r>
              <a:rPr lang="en-US" altLang="ja-JP" b="1" dirty="0">
                <a:solidFill>
                  <a:srgbClr val="000000"/>
                </a:solidFill>
                <a:latin typeface="Arial" charset="0"/>
                <a:ea typeface="ＭＳ Ｐゴシック" charset="-128"/>
              </a:rPr>
              <a:t>Documents are available at </a:t>
            </a:r>
            <a:r>
              <a:rPr lang="en-US" altLang="ja-JP" b="1" u="sng" dirty="0">
                <a:solidFill>
                  <a:srgbClr val="000000"/>
                </a:solidFill>
                <a:latin typeface="Arial" charset="0"/>
                <a:ea typeface="ＭＳ Ｐゴシック" charset="-128"/>
              </a:rPr>
              <a:t>https://wiki.unece.org/display/trans/VMAD-17th+SG1+session</a:t>
            </a:r>
          </a:p>
          <a:p>
            <a:pPr fontAlgn="base">
              <a:spcBef>
                <a:spcPct val="0"/>
              </a:spcBef>
              <a:spcAft>
                <a:spcPct val="0"/>
              </a:spcAft>
            </a:pPr>
            <a:endParaRPr lang="en-US" altLang="ja-JP" b="1" dirty="0">
              <a:solidFill>
                <a:srgbClr val="000000"/>
              </a:solidFill>
              <a:latin typeface="Arial" charset="0"/>
              <a:ea typeface="ＭＳ Ｐゴシック" charset="-128"/>
            </a:endParaRPr>
          </a:p>
        </p:txBody>
      </p:sp>
    </p:spTree>
    <p:extLst>
      <p:ext uri="{BB962C8B-B14F-4D97-AF65-F5344CB8AC3E}">
        <p14:creationId xmlns:p14="http://schemas.microsoft.com/office/powerpoint/2010/main" val="224871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9480376" cy="476250"/>
          </a:xfrm>
        </p:spPr>
        <p:txBody>
          <a:bodyPr/>
          <a:lstStyle/>
          <a:p>
            <a:pPr eaLnBrk="1" hangingPunct="1"/>
            <a:r>
              <a:rPr lang="en-US" altLang="ja-JP" sz="2400" dirty="0"/>
              <a:t>1. Introduction</a:t>
            </a:r>
            <a:endParaRPr lang="ja-JP" altLang="en-US" sz="2400" dirty="0"/>
          </a:p>
        </p:txBody>
      </p:sp>
      <p:sp>
        <p:nvSpPr>
          <p:cNvPr id="9" name="スライド番号プレースホルダー 8"/>
          <p:cNvSpPr>
            <a:spLocks noGrp="1"/>
          </p:cNvSpPr>
          <p:nvPr>
            <p:ph type="sldNum" sz="quarter" idx="12"/>
          </p:nvPr>
        </p:nvSpPr>
        <p:spPr/>
        <p:txBody>
          <a:bodyPr/>
          <a:lstStyle/>
          <a:p>
            <a:pPr fontAlgn="base">
              <a:spcBef>
                <a:spcPct val="0"/>
              </a:spcBef>
              <a:spcAft>
                <a:spcPct val="0"/>
              </a:spcAft>
              <a:defRPr/>
            </a:pPr>
            <a:fld id="{651FC12D-27C1-4F31-90C9-A93D49E44687}" type="slidenum">
              <a:rPr lang="en-US" altLang="ja-JP">
                <a:solidFill>
                  <a:srgbClr val="000000"/>
                </a:solidFill>
                <a:latin typeface="Arial" charset="0"/>
              </a:rPr>
              <a:pPr fontAlgn="base">
                <a:spcBef>
                  <a:spcPct val="0"/>
                </a:spcBef>
                <a:spcAft>
                  <a:spcPct val="0"/>
                </a:spcAft>
                <a:defRPr/>
              </a:pPr>
              <a:t>3</a:t>
            </a:fld>
            <a:endParaRPr lang="en-US" altLang="ja-JP" dirty="0">
              <a:solidFill>
                <a:srgbClr val="000000"/>
              </a:solidFill>
              <a:latin typeface="Arial" charset="0"/>
            </a:endParaRPr>
          </a:p>
        </p:txBody>
      </p:sp>
      <p:sp>
        <p:nvSpPr>
          <p:cNvPr id="18" name="テキスト ボックス 17"/>
          <p:cNvSpPr txBox="1"/>
          <p:nvPr/>
        </p:nvSpPr>
        <p:spPr>
          <a:xfrm>
            <a:off x="360218" y="849714"/>
            <a:ext cx="7130473" cy="5786199"/>
          </a:xfrm>
          <a:prstGeom prst="rect">
            <a:avLst/>
          </a:prstGeom>
          <a:noFill/>
        </p:spPr>
        <p:txBody>
          <a:bodyPr wrap="square" rtlCol="0">
            <a:spAutoFit/>
          </a:bodyPr>
          <a:lstStyle/>
          <a:p>
            <a:pPr fontAlgn="base">
              <a:spcBef>
                <a:spcPts val="1200"/>
              </a:spcBef>
              <a:spcAft>
                <a:spcPct val="0"/>
              </a:spcAft>
            </a:pPr>
            <a:r>
              <a:rPr lang="en-US" altLang="ja-JP" sz="2000" dirty="0">
                <a:solidFill>
                  <a:srgbClr val="000000"/>
                </a:solidFill>
                <a:latin typeface="Arial" charset="0"/>
                <a:ea typeface="ＭＳ Ｐゴシック" charset="-128"/>
              </a:rPr>
              <a:t>[Background]</a:t>
            </a:r>
          </a:p>
          <a:p>
            <a:pPr marL="457200" indent="-457200" fontAlgn="base">
              <a:spcBef>
                <a:spcPts val="1200"/>
              </a:spcBef>
              <a:spcAft>
                <a:spcPct val="0"/>
              </a:spcAft>
              <a:buFont typeface="+mj-lt"/>
              <a:buAutoNum type="arabicPeriod"/>
            </a:pPr>
            <a:r>
              <a:rPr lang="en-US" altLang="ja-JP" sz="2000" dirty="0">
                <a:solidFill>
                  <a:srgbClr val="000000"/>
                </a:solidFill>
                <a:latin typeface="Arial" charset="0"/>
                <a:ea typeface="ＭＳ Ｐゴシック" charset="-128"/>
              </a:rPr>
              <a:t>The “outstanding issues” for SG1 were discussed in the 14</a:t>
            </a:r>
            <a:r>
              <a:rPr lang="en-US" altLang="ja-JP" sz="2000" baseline="30000" dirty="0">
                <a:solidFill>
                  <a:srgbClr val="000000"/>
                </a:solidFill>
                <a:latin typeface="Arial" charset="0"/>
                <a:ea typeface="ＭＳ Ｐゴシック" charset="-128"/>
              </a:rPr>
              <a:t>th</a:t>
            </a:r>
            <a:r>
              <a:rPr lang="en-US" altLang="ja-JP" sz="2000" dirty="0">
                <a:solidFill>
                  <a:srgbClr val="000000"/>
                </a:solidFill>
                <a:latin typeface="Arial" charset="0"/>
                <a:ea typeface="ＭＳ Ｐゴシック" charset="-128"/>
              </a:rPr>
              <a:t> and 15</a:t>
            </a:r>
            <a:r>
              <a:rPr lang="en-US" altLang="ja-JP" sz="2000" baseline="30000" dirty="0">
                <a:solidFill>
                  <a:srgbClr val="000000"/>
                </a:solidFill>
                <a:latin typeface="Arial" charset="0"/>
                <a:ea typeface="ＭＳ Ｐゴシック" charset="-128"/>
              </a:rPr>
              <a:t>th</a:t>
            </a:r>
            <a:r>
              <a:rPr lang="en-US" altLang="ja-JP" sz="2000" dirty="0">
                <a:solidFill>
                  <a:srgbClr val="000000"/>
                </a:solidFill>
                <a:latin typeface="Arial" charset="0"/>
                <a:ea typeface="ＭＳ Ｐゴシック" charset="-128"/>
              </a:rPr>
              <a:t> SG1 meeting, and SG1 leader prepared “NATM initial draft” based on these discussion. </a:t>
            </a:r>
            <a:br>
              <a:rPr lang="en-US" altLang="ja-JP" sz="2000" dirty="0">
                <a:solidFill>
                  <a:srgbClr val="000000"/>
                </a:solidFill>
                <a:latin typeface="Arial" charset="0"/>
                <a:ea typeface="ＭＳ Ｐゴシック" charset="-128"/>
              </a:rPr>
            </a:br>
            <a:r>
              <a:rPr lang="en-US" altLang="ja-JP" sz="2000" dirty="0">
                <a:solidFill>
                  <a:srgbClr val="000000"/>
                </a:solidFill>
                <a:latin typeface="Arial" charset="0"/>
                <a:ea typeface="ＭＳ Ｐゴシック" charset="-128"/>
              </a:rPr>
              <a:t>SG1 required more inputs or comments to these issues and to the initial draft, however, no comment has been submitted after the 15</a:t>
            </a:r>
            <a:r>
              <a:rPr lang="en-US" altLang="ja-JP" sz="2000" baseline="30000" dirty="0">
                <a:solidFill>
                  <a:srgbClr val="000000"/>
                </a:solidFill>
                <a:latin typeface="Arial" charset="0"/>
                <a:ea typeface="ＭＳ Ｐゴシック" charset="-128"/>
              </a:rPr>
              <a:t>th</a:t>
            </a:r>
            <a:r>
              <a:rPr lang="en-US" altLang="ja-JP" sz="2000" dirty="0">
                <a:solidFill>
                  <a:srgbClr val="000000"/>
                </a:solidFill>
                <a:latin typeface="Arial" charset="0"/>
                <a:ea typeface="ＭＳ Ｐゴシック" charset="-128"/>
              </a:rPr>
              <a:t> session.</a:t>
            </a:r>
          </a:p>
          <a:p>
            <a:pPr marL="457200" indent="-457200" fontAlgn="base">
              <a:spcBef>
                <a:spcPts val="1200"/>
              </a:spcBef>
              <a:spcAft>
                <a:spcPct val="0"/>
              </a:spcAft>
              <a:buFont typeface="+mj-lt"/>
              <a:buAutoNum type="arabicPeriod"/>
            </a:pPr>
            <a:r>
              <a:rPr lang="en-US" altLang="ja-JP" sz="2000" dirty="0">
                <a:solidFill>
                  <a:srgbClr val="000000"/>
                </a:solidFill>
                <a:latin typeface="Arial" charset="0"/>
                <a:ea typeface="ＭＳ Ｐゴシック" charset="-128"/>
              </a:rPr>
              <a:t>Based on the revised FDAV, VMAD is required to prepare some deliverables about “evaluation of NATM for the motorway use-case” by September. </a:t>
            </a:r>
            <a:br>
              <a:rPr lang="en-US" altLang="ja-JP" sz="2000" dirty="0">
                <a:solidFill>
                  <a:srgbClr val="000000"/>
                </a:solidFill>
                <a:latin typeface="Arial" charset="0"/>
                <a:ea typeface="ＭＳ Ｐゴシック" charset="-128"/>
              </a:rPr>
            </a:br>
            <a:r>
              <a:rPr lang="en-US" altLang="ja-JP" sz="2000" dirty="0">
                <a:solidFill>
                  <a:srgbClr val="000000"/>
                </a:solidFill>
                <a:latin typeface="Arial" charset="0"/>
                <a:ea typeface="ＭＳ Ｐゴシック" charset="-128"/>
              </a:rPr>
              <a:t>Japan gave a presentation in the last session that was related to this issue, and SG1 leader requested some comments or opinion on it. </a:t>
            </a:r>
          </a:p>
          <a:p>
            <a:pPr marL="457200" indent="-457200" fontAlgn="base">
              <a:spcBef>
                <a:spcPts val="1200"/>
              </a:spcBef>
              <a:spcAft>
                <a:spcPct val="0"/>
              </a:spcAft>
              <a:buFont typeface="+mj-lt"/>
              <a:buAutoNum type="arabicPeriod"/>
            </a:pPr>
            <a:r>
              <a:rPr lang="en-US" altLang="ja-JP" sz="2000" dirty="0">
                <a:solidFill>
                  <a:srgbClr val="000000"/>
                </a:solidFill>
                <a:latin typeface="Arial" charset="0"/>
                <a:ea typeface="ＭＳ Ｐゴシック" charset="-128"/>
              </a:rPr>
              <a:t>VMAD Co-chairs requested each SG to clarify what are needed from FRAV. SG1 leader answered them that “item 3, 8 and 10 of SG1 outstanding issues”. SG1 is requested to make them more specifically. </a:t>
            </a:r>
          </a:p>
        </p:txBody>
      </p:sp>
      <p:sp>
        <p:nvSpPr>
          <p:cNvPr id="5" name="テキスト ボックス 4">
            <a:extLst>
              <a:ext uri="{FF2B5EF4-FFF2-40B4-BE49-F238E27FC236}">
                <a16:creationId xmlns:a16="http://schemas.microsoft.com/office/drawing/2014/main" id="{39D6917B-C948-4016-987E-9921DD1DA929}"/>
              </a:ext>
            </a:extLst>
          </p:cNvPr>
          <p:cNvSpPr txBox="1"/>
          <p:nvPr/>
        </p:nvSpPr>
        <p:spPr>
          <a:xfrm>
            <a:off x="7897091" y="849714"/>
            <a:ext cx="4294909" cy="5786199"/>
          </a:xfrm>
          <a:prstGeom prst="rect">
            <a:avLst/>
          </a:prstGeom>
          <a:noFill/>
        </p:spPr>
        <p:txBody>
          <a:bodyPr wrap="square" rtlCol="0">
            <a:spAutoFit/>
          </a:bodyPr>
          <a:lstStyle/>
          <a:p>
            <a:pPr fontAlgn="base">
              <a:spcBef>
                <a:spcPts val="1200"/>
              </a:spcBef>
              <a:spcAft>
                <a:spcPct val="0"/>
              </a:spcAft>
            </a:pPr>
            <a:r>
              <a:rPr lang="en-US" altLang="ja-JP" sz="2000" dirty="0">
                <a:solidFill>
                  <a:srgbClr val="000000"/>
                </a:solidFill>
                <a:latin typeface="Arial" charset="0"/>
                <a:ea typeface="ＭＳ Ｐゴシック" charset="-128"/>
              </a:rPr>
              <a:t>[Today’s goal]</a:t>
            </a:r>
          </a:p>
          <a:p>
            <a:pPr marL="457200" indent="-457200" fontAlgn="base">
              <a:spcBef>
                <a:spcPts val="1200"/>
              </a:spcBef>
              <a:spcAft>
                <a:spcPct val="0"/>
              </a:spcAft>
              <a:buFont typeface="+mj-lt"/>
              <a:buAutoNum type="arabicPeriod"/>
            </a:pPr>
            <a:r>
              <a:rPr lang="en-US" altLang="ja-JP" sz="2000" dirty="0">
                <a:solidFill>
                  <a:srgbClr val="000000"/>
                </a:solidFill>
                <a:latin typeface="Arial" charset="0"/>
                <a:ea typeface="ＭＳ Ｐゴシック" charset="-128"/>
              </a:rPr>
              <a:t>To agree to the draft 2nd Iteration of NATM MD Ch.5</a:t>
            </a:r>
            <a:br>
              <a:rPr lang="en-US" altLang="ja-JP" sz="2000" dirty="0">
                <a:solidFill>
                  <a:srgbClr val="000000"/>
                </a:solidFill>
                <a:latin typeface="Arial" charset="0"/>
                <a:ea typeface="ＭＳ Ｐゴシック" charset="-128"/>
              </a:rPr>
            </a:br>
            <a:r>
              <a:rPr lang="en-US" altLang="ja-JP" sz="2000" dirty="0">
                <a:solidFill>
                  <a:srgbClr val="000000"/>
                </a:solidFill>
                <a:latin typeface="Arial" charset="0"/>
                <a:ea typeface="ＭＳ Ｐゴシック" charset="-128"/>
              </a:rPr>
              <a:t>(Agenda item 2)</a:t>
            </a:r>
            <a:br>
              <a:rPr lang="en-US" altLang="ja-JP" sz="2000" dirty="0">
                <a:solidFill>
                  <a:srgbClr val="000000"/>
                </a:solidFill>
                <a:latin typeface="Arial" charset="0"/>
                <a:ea typeface="ＭＳ Ｐゴシック" charset="-128"/>
              </a:rPr>
            </a:br>
            <a:r>
              <a:rPr lang="en-US" altLang="ja-JP" sz="2000" dirty="0">
                <a:solidFill>
                  <a:schemeClr val="accent6">
                    <a:lumMod val="60000"/>
                    <a:lumOff val="40000"/>
                  </a:schemeClr>
                </a:solidFill>
                <a:latin typeface="Arial" charset="0"/>
                <a:ea typeface="ＭＳ Ｐゴシック" charset="-128"/>
              </a:rPr>
              <a:t>VMAD-SG1-17-03</a:t>
            </a:r>
            <a:br>
              <a:rPr lang="en-US" altLang="ja-JP" sz="2000" dirty="0">
                <a:solidFill>
                  <a:srgbClr val="000000"/>
                </a:solidFill>
                <a:latin typeface="Arial" charset="0"/>
                <a:ea typeface="ＭＳ Ｐゴシック" charset="-128"/>
              </a:rPr>
            </a:br>
            <a:br>
              <a:rPr lang="en-US" altLang="ja-JP" sz="2000" dirty="0">
                <a:solidFill>
                  <a:srgbClr val="000000"/>
                </a:solidFill>
                <a:latin typeface="Arial" charset="0"/>
                <a:ea typeface="ＭＳ Ｐゴシック" charset="-128"/>
              </a:rPr>
            </a:br>
            <a:endParaRPr lang="en-US" altLang="ja-JP" sz="2000" dirty="0">
              <a:solidFill>
                <a:srgbClr val="000000"/>
              </a:solidFill>
              <a:latin typeface="Arial" charset="0"/>
              <a:ea typeface="ＭＳ Ｐゴシック" charset="-128"/>
            </a:endParaRPr>
          </a:p>
          <a:p>
            <a:pPr marL="457200" indent="-457200" fontAlgn="base">
              <a:spcBef>
                <a:spcPts val="1200"/>
              </a:spcBef>
              <a:spcAft>
                <a:spcPct val="0"/>
              </a:spcAft>
              <a:buFont typeface="+mj-lt"/>
              <a:buAutoNum type="arabicPeriod"/>
            </a:pPr>
            <a:r>
              <a:rPr lang="en-US" altLang="ja-JP" sz="2000" dirty="0">
                <a:solidFill>
                  <a:srgbClr val="000000"/>
                </a:solidFill>
                <a:latin typeface="Arial" charset="0"/>
                <a:ea typeface="ＭＳ Ｐゴシック" charset="-128"/>
              </a:rPr>
              <a:t>To decide what SG1 will submit to VMAD in one month regarding motorway use-case</a:t>
            </a:r>
            <a:br>
              <a:rPr lang="en-US" altLang="ja-JP" sz="2000" dirty="0">
                <a:solidFill>
                  <a:srgbClr val="000000"/>
                </a:solidFill>
                <a:latin typeface="Arial" charset="0"/>
                <a:ea typeface="ＭＳ Ｐゴシック" charset="-128"/>
              </a:rPr>
            </a:br>
            <a:r>
              <a:rPr lang="en-US" altLang="ja-JP" sz="2000" dirty="0">
                <a:solidFill>
                  <a:srgbClr val="000000"/>
                </a:solidFill>
                <a:latin typeface="Arial" charset="0"/>
                <a:ea typeface="ＭＳ Ｐゴシック" charset="-128"/>
              </a:rPr>
              <a:t>(Agenda item 3)</a:t>
            </a:r>
            <a:br>
              <a:rPr lang="en-US" altLang="ja-JP" sz="2000" dirty="0">
                <a:solidFill>
                  <a:srgbClr val="000000"/>
                </a:solidFill>
                <a:latin typeface="Arial" charset="0"/>
                <a:ea typeface="ＭＳ Ｐゴシック" charset="-128"/>
              </a:rPr>
            </a:br>
            <a:r>
              <a:rPr lang="en-US" altLang="ja-JP" sz="2000" dirty="0">
                <a:solidFill>
                  <a:schemeClr val="accent6">
                    <a:lumMod val="60000"/>
                    <a:lumOff val="40000"/>
                  </a:schemeClr>
                </a:solidFill>
                <a:latin typeface="Arial" charset="0"/>
                <a:ea typeface="ＭＳ Ｐゴシック" charset="-128"/>
              </a:rPr>
              <a:t>VMAD-SG1-17-04</a:t>
            </a:r>
            <a:br>
              <a:rPr lang="en-US" altLang="ja-JP" sz="2000" dirty="0">
                <a:solidFill>
                  <a:srgbClr val="000000"/>
                </a:solidFill>
                <a:latin typeface="Arial" charset="0"/>
                <a:ea typeface="ＭＳ Ｐゴシック" charset="-128"/>
              </a:rPr>
            </a:br>
            <a:endParaRPr lang="en-US" altLang="ja-JP" sz="2000" dirty="0">
              <a:solidFill>
                <a:srgbClr val="000000"/>
              </a:solidFill>
              <a:latin typeface="Arial" charset="0"/>
              <a:ea typeface="ＭＳ Ｐゴシック" charset="-128"/>
            </a:endParaRPr>
          </a:p>
          <a:p>
            <a:pPr marL="457200" indent="-457200" fontAlgn="base">
              <a:spcBef>
                <a:spcPts val="1200"/>
              </a:spcBef>
              <a:spcAft>
                <a:spcPct val="0"/>
              </a:spcAft>
              <a:buFont typeface="+mj-lt"/>
              <a:buAutoNum type="arabicPeriod"/>
            </a:pPr>
            <a:r>
              <a:rPr lang="en-US" altLang="ja-JP" sz="2000" dirty="0">
                <a:solidFill>
                  <a:srgbClr val="000000"/>
                </a:solidFill>
                <a:latin typeface="Arial" charset="0"/>
                <a:ea typeface="ＭＳ Ｐゴシック" charset="-128"/>
              </a:rPr>
              <a:t>To fix what SG1 needs from FRAV specifically</a:t>
            </a:r>
            <a:br>
              <a:rPr lang="en-US" altLang="ja-JP" sz="2000" dirty="0">
                <a:solidFill>
                  <a:srgbClr val="000000"/>
                </a:solidFill>
                <a:latin typeface="Arial" charset="0"/>
                <a:ea typeface="ＭＳ Ｐゴシック" charset="-128"/>
              </a:rPr>
            </a:br>
            <a:r>
              <a:rPr lang="en-US" altLang="ja-JP" sz="2000" dirty="0">
                <a:solidFill>
                  <a:srgbClr val="000000"/>
                </a:solidFill>
                <a:latin typeface="Arial" charset="0"/>
                <a:ea typeface="ＭＳ Ｐゴシック" charset="-128"/>
              </a:rPr>
              <a:t>(Agenda item 4)</a:t>
            </a:r>
            <a:br>
              <a:rPr lang="en-US" altLang="ja-JP" sz="2000" dirty="0">
                <a:solidFill>
                  <a:srgbClr val="000000"/>
                </a:solidFill>
                <a:latin typeface="Arial" charset="0"/>
                <a:ea typeface="ＭＳ Ｐゴシック" charset="-128"/>
              </a:rPr>
            </a:br>
            <a:r>
              <a:rPr lang="en-US" altLang="ja-JP" sz="2000" dirty="0">
                <a:solidFill>
                  <a:schemeClr val="accent6">
                    <a:lumMod val="60000"/>
                    <a:lumOff val="40000"/>
                  </a:schemeClr>
                </a:solidFill>
                <a:latin typeface="Arial" charset="0"/>
                <a:ea typeface="ＭＳ Ｐゴシック" charset="-128"/>
              </a:rPr>
              <a:t>VMAD-SG1-17-02 pp.8-10</a:t>
            </a:r>
            <a:endParaRPr lang="en-US" altLang="ja-JP" sz="2000" dirty="0">
              <a:solidFill>
                <a:srgbClr val="000000"/>
              </a:solidFill>
              <a:latin typeface="Arial" charset="0"/>
              <a:ea typeface="ＭＳ Ｐゴシック" charset="-128"/>
            </a:endParaRPr>
          </a:p>
        </p:txBody>
      </p:sp>
    </p:spTree>
    <p:extLst>
      <p:ext uri="{BB962C8B-B14F-4D97-AF65-F5344CB8AC3E}">
        <p14:creationId xmlns:p14="http://schemas.microsoft.com/office/powerpoint/2010/main" val="1589586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215087-0A41-4F55-A37D-2A980B1392A0}"/>
              </a:ext>
            </a:extLst>
          </p:cNvPr>
          <p:cNvSpPr>
            <a:spLocks noGrp="1"/>
          </p:cNvSpPr>
          <p:nvPr>
            <p:ph type="title"/>
          </p:nvPr>
        </p:nvSpPr>
        <p:spPr/>
        <p:txBody>
          <a:bodyPr/>
          <a:lstStyle/>
          <a:p>
            <a:r>
              <a:rPr kumimoji="1" lang="en-US" altLang="ja-JP" dirty="0"/>
              <a:t>2. Discussion of Draft 2nd Iteration of NATM MD Ch.5</a:t>
            </a:r>
            <a:endParaRPr kumimoji="1" lang="ja-JP" altLang="en-US" dirty="0"/>
          </a:p>
        </p:txBody>
      </p:sp>
      <p:graphicFrame>
        <p:nvGraphicFramePr>
          <p:cNvPr id="5" name="表 5">
            <a:extLst>
              <a:ext uri="{FF2B5EF4-FFF2-40B4-BE49-F238E27FC236}">
                <a16:creationId xmlns:a16="http://schemas.microsoft.com/office/drawing/2014/main" id="{F7E8B36C-D300-4906-8269-039B26E441DC}"/>
              </a:ext>
            </a:extLst>
          </p:cNvPr>
          <p:cNvGraphicFramePr>
            <a:graphicFrameLocks noGrp="1"/>
          </p:cNvGraphicFramePr>
          <p:nvPr>
            <p:ph idx="1"/>
            <p:extLst>
              <p:ext uri="{D42A27DB-BD31-4B8C-83A1-F6EECF244321}">
                <p14:modId xmlns:p14="http://schemas.microsoft.com/office/powerpoint/2010/main" val="1925386764"/>
              </p:ext>
            </p:extLst>
          </p:nvPr>
        </p:nvGraphicFramePr>
        <p:xfrm>
          <a:off x="387927" y="929958"/>
          <a:ext cx="11176000" cy="5783580"/>
        </p:xfrm>
        <a:graphic>
          <a:graphicData uri="http://schemas.openxmlformats.org/drawingml/2006/table">
            <a:tbl>
              <a:tblPr firstRow="1" bandRow="1">
                <a:tableStyleId>{5C22544A-7EE6-4342-B048-85BDC9FD1C3A}</a:tableStyleId>
              </a:tblPr>
              <a:tblGrid>
                <a:gridCol w="803564">
                  <a:extLst>
                    <a:ext uri="{9D8B030D-6E8A-4147-A177-3AD203B41FA5}">
                      <a16:colId xmlns:a16="http://schemas.microsoft.com/office/drawing/2014/main" val="3497467469"/>
                    </a:ext>
                  </a:extLst>
                </a:gridCol>
                <a:gridCol w="10372436">
                  <a:extLst>
                    <a:ext uri="{9D8B030D-6E8A-4147-A177-3AD203B41FA5}">
                      <a16:colId xmlns:a16="http://schemas.microsoft.com/office/drawing/2014/main" val="3185545506"/>
                    </a:ext>
                  </a:extLst>
                </a:gridCol>
              </a:tblGrid>
              <a:tr h="160399">
                <a:tc>
                  <a:txBody>
                    <a:bodyPr/>
                    <a:lstStyle/>
                    <a:p>
                      <a:pPr algn="ctr"/>
                      <a:endParaRPr kumimoji="1" lang="ja-JP" altLang="en-US" sz="1700" b="1"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1" i="0" u="none" strike="noStrike" dirty="0">
                          <a:solidFill>
                            <a:srgbClr val="000000"/>
                          </a:solidFill>
                          <a:effectLst/>
                          <a:latin typeface="Times New Roman" panose="02020603050405020304" pitchFamily="18" charset="0"/>
                          <a:ea typeface="ＭＳ Ｐゴシック" panose="020B0600070205080204" pitchFamily="50" charset="-128"/>
                        </a:rPr>
                        <a:t>Outstanding issues</a:t>
                      </a:r>
                    </a:p>
                  </a:txBody>
                  <a:tcPr marL="7620" marR="7620" marT="7620" marB="0" anchor="ctr"/>
                </a:tc>
                <a:extLst>
                  <a:ext uri="{0D108BD9-81ED-4DB2-BD59-A6C34878D82A}">
                    <a16:rowId xmlns:a16="http://schemas.microsoft.com/office/drawing/2014/main" val="563767437"/>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1</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Which pillars (simulation, track test, real-world test, audit) should be used to assess scenarios?</a:t>
                      </a:r>
                    </a:p>
                  </a:txBody>
                  <a:tcPr marL="7620" marR="7620" marT="7620" marB="0" anchor="ctr"/>
                </a:tc>
                <a:extLst>
                  <a:ext uri="{0D108BD9-81ED-4DB2-BD59-A6C34878D82A}">
                    <a16:rowId xmlns:a16="http://schemas.microsoft.com/office/drawing/2014/main" val="2358333540"/>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2</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What is "coverage" of scenario? / What is "sufficient" coverage? / How to ensure sufficient coverage?</a:t>
                      </a:r>
                    </a:p>
                  </a:txBody>
                  <a:tcPr marL="7620" marR="7620" marT="7620" marB="0" anchor="ctr"/>
                </a:tc>
                <a:extLst>
                  <a:ext uri="{0D108BD9-81ED-4DB2-BD59-A6C34878D82A}">
                    <a16:rowId xmlns:a16="http://schemas.microsoft.com/office/drawing/2014/main" val="2522085924"/>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3</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Which scenarios are required to validate the functional safety requirements established by FRAV?</a:t>
                      </a:r>
                    </a:p>
                  </a:txBody>
                  <a:tcPr marL="7620" marR="7620" marT="7620" marB="0" anchor="ctr"/>
                </a:tc>
                <a:extLst>
                  <a:ext uri="{0D108BD9-81ED-4DB2-BD59-A6C34878D82A}">
                    <a16:rowId xmlns:a16="http://schemas.microsoft.com/office/drawing/2014/main" val="770068054"/>
                  </a:ext>
                </a:extLst>
              </a:tr>
              <a:tr h="243940">
                <a:tc>
                  <a:txBody>
                    <a:bodyPr/>
                    <a:lstStyle/>
                    <a:p>
                      <a:pPr algn="ctr"/>
                      <a:r>
                        <a:rPr kumimoji="1" lang="en-US" altLang="ja-JP" sz="1700" dirty="0">
                          <a:latin typeface="Times New Roman" panose="02020603050405020304" pitchFamily="18" charset="0"/>
                          <a:cs typeface="Times New Roman" panose="02020603050405020304" pitchFamily="18" charset="0"/>
                        </a:rPr>
                        <a:t>4</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Scenarios not covered by scenario catalogue (Should authority require evaluation of scenarios that are not covered by scenario catalogue?)</a:t>
                      </a:r>
                    </a:p>
                  </a:txBody>
                  <a:tcPr marL="7620" marR="7620" marT="7620" marB="0" anchor="ctr"/>
                </a:tc>
                <a:extLst>
                  <a:ext uri="{0D108BD9-81ED-4DB2-BD59-A6C34878D82A}">
                    <a16:rowId xmlns:a16="http://schemas.microsoft.com/office/drawing/2014/main" val="1522825218"/>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5</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How to deal with "overfitting" problem?</a:t>
                      </a:r>
                    </a:p>
                  </a:txBody>
                  <a:tcPr marL="7620" marR="7620" marT="7620" marB="0" anchor="ctr"/>
                </a:tc>
                <a:extLst>
                  <a:ext uri="{0D108BD9-81ED-4DB2-BD59-A6C34878D82A}">
                    <a16:rowId xmlns:a16="http://schemas.microsoft.com/office/drawing/2014/main" val="173230342"/>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6</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Should scenario catalogue </a:t>
                      </a:r>
                      <a:r>
                        <a:rPr lang="en-US" altLang="ja-JP" sz="1700" b="0" i="0" u="none" strike="noStrike" dirty="0">
                          <a:solidFill>
                            <a:srgbClr val="000000"/>
                          </a:solidFill>
                          <a:effectLst/>
                          <a:latin typeface="Times New Roman" panose="02020603050405020304" pitchFamily="18" charset="0"/>
                          <a:ea typeface="ＭＳ Ｐゴシック" panose="020B0600070205080204" pitchFamily="50" charset="-128"/>
                        </a:rPr>
                        <a:t>include</a:t>
                      </a:r>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 unusual situations (e.g. wrong way driver)?</a:t>
                      </a:r>
                    </a:p>
                  </a:txBody>
                  <a:tcPr marL="7620" marR="7620" marT="7620" marB="0" anchor="ctr"/>
                </a:tc>
                <a:extLst>
                  <a:ext uri="{0D108BD9-81ED-4DB2-BD59-A6C34878D82A}">
                    <a16:rowId xmlns:a16="http://schemas.microsoft.com/office/drawing/2014/main" val="2117598085"/>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7</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What aspect should be dealt with functional/logical scenarios?</a:t>
                      </a:r>
                    </a:p>
                  </a:txBody>
                  <a:tcPr marL="7620" marR="7620" marT="7620" marB="0" anchor="ctr"/>
                </a:tc>
                <a:extLst>
                  <a:ext uri="{0D108BD9-81ED-4DB2-BD59-A6C34878D82A}">
                    <a16:rowId xmlns:a16="http://schemas.microsoft.com/office/drawing/2014/main" val="405813635"/>
                  </a:ext>
                </a:extLst>
              </a:tr>
              <a:tr h="243940">
                <a:tc>
                  <a:txBody>
                    <a:bodyPr/>
                    <a:lstStyle/>
                    <a:p>
                      <a:pPr algn="ctr"/>
                      <a:r>
                        <a:rPr kumimoji="1" lang="en-US" altLang="ja-JP" sz="1700" dirty="0">
                          <a:latin typeface="Times New Roman" panose="02020603050405020304" pitchFamily="18" charset="0"/>
                          <a:cs typeface="Times New Roman" panose="02020603050405020304" pitchFamily="18" charset="0"/>
                        </a:rPr>
                        <a:t>8</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How to deal with various parameters (e.g. perception, vehicle disturbance (e.g. road surface condition, slope, wind)) during certification?</a:t>
                      </a:r>
                    </a:p>
                  </a:txBody>
                  <a:tcPr marL="7620" marR="7620" marT="7620" marB="0" anchor="ctr"/>
                </a:tc>
                <a:extLst>
                  <a:ext uri="{0D108BD9-81ED-4DB2-BD59-A6C34878D82A}">
                    <a16:rowId xmlns:a16="http://schemas.microsoft.com/office/drawing/2014/main" val="1143945728"/>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9</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How to deal with different scenarios for different countries/regions?</a:t>
                      </a:r>
                    </a:p>
                  </a:txBody>
                  <a:tcPr marL="7620" marR="7620" marT="7620" marB="0" anchor="ctr"/>
                </a:tc>
                <a:extLst>
                  <a:ext uri="{0D108BD9-81ED-4DB2-BD59-A6C34878D82A}">
                    <a16:rowId xmlns:a16="http://schemas.microsoft.com/office/drawing/2014/main" val="3727844913"/>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10</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What is pass/fail criteria for scenario-based testing?</a:t>
                      </a:r>
                    </a:p>
                  </a:txBody>
                  <a:tcPr marL="7620" marR="7620" marT="7620" marB="0" anchor="ctr"/>
                </a:tc>
                <a:extLst>
                  <a:ext uri="{0D108BD9-81ED-4DB2-BD59-A6C34878D82A}">
                    <a16:rowId xmlns:a16="http://schemas.microsoft.com/office/drawing/2014/main" val="3214319871"/>
                  </a:ext>
                </a:extLst>
              </a:tr>
              <a:tr h="243940">
                <a:tc>
                  <a:txBody>
                    <a:bodyPr/>
                    <a:lstStyle/>
                    <a:p>
                      <a:pPr algn="ctr"/>
                      <a:r>
                        <a:rPr kumimoji="1" lang="en-US" altLang="ja-JP" sz="1700" dirty="0">
                          <a:latin typeface="Times New Roman" panose="02020603050405020304" pitchFamily="18" charset="0"/>
                          <a:cs typeface="Times New Roman" panose="02020603050405020304" pitchFamily="18" charset="0"/>
                        </a:rPr>
                        <a:t>11</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ODD based scenario generation and/or linking scenario coverage as a function of ODD (How to generate scenario based on ODD? How to consider coverage based on ODD?)</a:t>
                      </a:r>
                    </a:p>
                  </a:txBody>
                  <a:tcPr marL="7620" marR="7620" marT="7620" marB="0" anchor="ctr"/>
                </a:tc>
                <a:extLst>
                  <a:ext uri="{0D108BD9-81ED-4DB2-BD59-A6C34878D82A}">
                    <a16:rowId xmlns:a16="http://schemas.microsoft.com/office/drawing/2014/main" val="1434849183"/>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12</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Update of functional scenarios (i.e. Annex2 of NATM MD).</a:t>
                      </a:r>
                    </a:p>
                  </a:txBody>
                  <a:tcPr marL="7620" marR="7620" marT="7620" marB="0" anchor="ctr"/>
                </a:tc>
                <a:extLst>
                  <a:ext uri="{0D108BD9-81ED-4DB2-BD59-A6C34878D82A}">
                    <a16:rowId xmlns:a16="http://schemas.microsoft.com/office/drawing/2014/main" val="904203516"/>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13</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Should any template for scenario be defined? If so, how will it be?</a:t>
                      </a:r>
                    </a:p>
                  </a:txBody>
                  <a:tcPr marL="7620" marR="7620" marT="7620" marB="0" anchor="ctr"/>
                </a:tc>
                <a:extLst>
                  <a:ext uri="{0D108BD9-81ED-4DB2-BD59-A6C34878D82A}">
                    <a16:rowId xmlns:a16="http://schemas.microsoft.com/office/drawing/2014/main" val="711265120"/>
                  </a:ext>
                </a:extLst>
              </a:tr>
              <a:tr h="160399">
                <a:tc>
                  <a:txBody>
                    <a:bodyPr/>
                    <a:lstStyle/>
                    <a:p>
                      <a:pPr algn="ctr"/>
                      <a:r>
                        <a:rPr kumimoji="1" lang="en-US" altLang="ja-JP" sz="1700" dirty="0">
                          <a:latin typeface="Times New Roman" panose="02020603050405020304" pitchFamily="18" charset="0"/>
                          <a:cs typeface="Times New Roman" panose="02020603050405020304" pitchFamily="18" charset="0"/>
                        </a:rPr>
                        <a:t>14</a:t>
                      </a: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What is the maintenance procedure (e.g. regular update) of scenario catalogue? By whom?</a:t>
                      </a:r>
                    </a:p>
                  </a:txBody>
                  <a:tcPr marL="7620" marR="7620" marT="7620" marB="0" anchor="ctr"/>
                </a:tc>
                <a:extLst>
                  <a:ext uri="{0D108BD9-81ED-4DB2-BD59-A6C34878D82A}">
                    <a16:rowId xmlns:a16="http://schemas.microsoft.com/office/drawing/2014/main" val="2127569509"/>
                  </a:ext>
                </a:extLst>
              </a:tr>
            </a:tbl>
          </a:graphicData>
        </a:graphic>
      </p:graphicFrame>
      <p:sp>
        <p:nvSpPr>
          <p:cNvPr id="4" name="スライド番号プレースホルダー 3">
            <a:extLst>
              <a:ext uri="{FF2B5EF4-FFF2-40B4-BE49-F238E27FC236}">
                <a16:creationId xmlns:a16="http://schemas.microsoft.com/office/drawing/2014/main" id="{2666BF9C-6E1F-43B0-A88A-2FD0D337B29F}"/>
              </a:ext>
            </a:extLst>
          </p:cNvPr>
          <p:cNvSpPr>
            <a:spLocks noGrp="1"/>
          </p:cNvSpPr>
          <p:nvPr>
            <p:ph type="sldNum" sz="quarter" idx="12"/>
          </p:nvPr>
        </p:nvSpPr>
        <p:spPr/>
        <p:txBody>
          <a:bodyPr/>
          <a:lstStyle/>
          <a:p>
            <a:pPr>
              <a:defRPr/>
            </a:pPr>
            <a:fld id="{651FC12D-27C1-4F31-90C9-A93D49E44687}" type="slidenum">
              <a:rPr lang="en-US" altLang="ja-JP" smtClean="0"/>
              <a:pPr>
                <a:defRPr/>
              </a:pPr>
              <a:t>4</a:t>
            </a:fld>
            <a:endParaRPr lang="en-US" altLang="ja-JP"/>
          </a:p>
        </p:txBody>
      </p:sp>
    </p:spTree>
    <p:extLst>
      <p:ext uri="{BB962C8B-B14F-4D97-AF65-F5344CB8AC3E}">
        <p14:creationId xmlns:p14="http://schemas.microsoft.com/office/powerpoint/2010/main" val="1397996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215087-0A41-4F55-A37D-2A980B1392A0}"/>
              </a:ext>
            </a:extLst>
          </p:cNvPr>
          <p:cNvSpPr>
            <a:spLocks noGrp="1"/>
          </p:cNvSpPr>
          <p:nvPr>
            <p:ph type="title"/>
          </p:nvPr>
        </p:nvSpPr>
        <p:spPr/>
        <p:txBody>
          <a:bodyPr/>
          <a:lstStyle/>
          <a:p>
            <a:r>
              <a:rPr kumimoji="1" lang="en-US" altLang="ja-JP" dirty="0"/>
              <a:t>2. Discussion of Draft 2nd Iteration of NATM MD Ch.5</a:t>
            </a:r>
            <a:endParaRPr kumimoji="1" lang="ja-JP" altLang="en-US" dirty="0"/>
          </a:p>
        </p:txBody>
      </p:sp>
      <p:graphicFrame>
        <p:nvGraphicFramePr>
          <p:cNvPr id="5" name="表 5">
            <a:extLst>
              <a:ext uri="{FF2B5EF4-FFF2-40B4-BE49-F238E27FC236}">
                <a16:creationId xmlns:a16="http://schemas.microsoft.com/office/drawing/2014/main" id="{F7E8B36C-D300-4906-8269-039B26E441DC}"/>
              </a:ext>
            </a:extLst>
          </p:cNvPr>
          <p:cNvGraphicFramePr>
            <a:graphicFrameLocks noGrp="1"/>
          </p:cNvGraphicFramePr>
          <p:nvPr>
            <p:ph idx="1"/>
            <p:extLst>
              <p:ext uri="{D42A27DB-BD31-4B8C-83A1-F6EECF244321}">
                <p14:modId xmlns:p14="http://schemas.microsoft.com/office/powerpoint/2010/main" val="3271651299"/>
              </p:ext>
            </p:extLst>
          </p:nvPr>
        </p:nvGraphicFramePr>
        <p:xfrm>
          <a:off x="110836" y="807551"/>
          <a:ext cx="11600873" cy="5833396"/>
        </p:xfrm>
        <a:graphic>
          <a:graphicData uri="http://schemas.openxmlformats.org/drawingml/2006/table">
            <a:tbl>
              <a:tblPr firstRow="1" bandRow="1">
                <a:tableStyleId>{5C22544A-7EE6-4342-B048-85BDC9FD1C3A}</a:tableStyleId>
              </a:tblPr>
              <a:tblGrid>
                <a:gridCol w="432609">
                  <a:extLst>
                    <a:ext uri="{9D8B030D-6E8A-4147-A177-3AD203B41FA5}">
                      <a16:colId xmlns:a16="http://schemas.microsoft.com/office/drawing/2014/main" val="3497467469"/>
                    </a:ext>
                  </a:extLst>
                </a:gridCol>
                <a:gridCol w="3289646">
                  <a:extLst>
                    <a:ext uri="{9D8B030D-6E8A-4147-A177-3AD203B41FA5}">
                      <a16:colId xmlns:a16="http://schemas.microsoft.com/office/drawing/2014/main" val="3185545506"/>
                    </a:ext>
                  </a:extLst>
                </a:gridCol>
                <a:gridCol w="7878618">
                  <a:extLst>
                    <a:ext uri="{9D8B030D-6E8A-4147-A177-3AD203B41FA5}">
                      <a16:colId xmlns:a16="http://schemas.microsoft.com/office/drawing/2014/main" val="5626435"/>
                    </a:ext>
                  </a:extLst>
                </a:gridCol>
              </a:tblGrid>
              <a:tr h="384987">
                <a:tc>
                  <a:txBody>
                    <a:bodyPr/>
                    <a:lstStyle/>
                    <a:p>
                      <a:pPr algn="ct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1" i="0" u="none" strike="noStrike" dirty="0">
                          <a:solidFill>
                            <a:srgbClr val="000000"/>
                          </a:solidFill>
                          <a:effectLst/>
                          <a:latin typeface="Times New Roman" panose="02020603050405020304" pitchFamily="18" charset="0"/>
                          <a:ea typeface="ＭＳ Ｐゴシック" panose="020B0600070205080204" pitchFamily="50" charset="-128"/>
                        </a:rPr>
                        <a:t>Outstanding issues</a:t>
                      </a:r>
                    </a:p>
                  </a:txBody>
                  <a:tcPr marL="7620" marR="7620" marT="7620" marB="0" anchor="ctr"/>
                </a:tc>
                <a:tc>
                  <a:txBody>
                    <a:bodyPr/>
                    <a:lstStyle/>
                    <a:p>
                      <a:pPr algn="l" rtl="0" fontAlgn="t"/>
                      <a:r>
                        <a:rPr lang="en-US" sz="1700" b="1" i="0" u="none" strike="noStrike" dirty="0">
                          <a:solidFill>
                            <a:srgbClr val="000000"/>
                          </a:solidFill>
                          <a:effectLst/>
                          <a:latin typeface="Times New Roman" panose="02020603050405020304" pitchFamily="18" charset="0"/>
                          <a:ea typeface="ＭＳ Ｐゴシック" panose="020B0600070205080204" pitchFamily="50" charset="-128"/>
                        </a:rPr>
                        <a:t>NATM initial draft</a:t>
                      </a:r>
                    </a:p>
                  </a:txBody>
                  <a:tcPr marL="7620" marR="7620" marT="7620" marB="0" anchor="ctr"/>
                </a:tc>
                <a:extLst>
                  <a:ext uri="{0D108BD9-81ED-4DB2-BD59-A6C34878D82A}">
                    <a16:rowId xmlns:a16="http://schemas.microsoft.com/office/drawing/2014/main" val="3471626021"/>
                  </a:ext>
                </a:extLst>
              </a:tr>
              <a:tr h="1146593">
                <a:tc>
                  <a:txBody>
                    <a:bodyPr/>
                    <a:lstStyle/>
                    <a:p>
                      <a:pPr algn="ctr"/>
                      <a:r>
                        <a:rPr kumimoji="1" lang="en-US" altLang="ja-JP" sz="1700" dirty="0">
                          <a:latin typeface="Times New Roman" panose="02020603050405020304" pitchFamily="18" charset="0"/>
                          <a:cs typeface="Times New Roman" panose="02020603050405020304" pitchFamily="18" charset="0"/>
                        </a:rPr>
                        <a:t>2</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What is "coverage" of scenario?</a:t>
                      </a:r>
                    </a:p>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What is "sufficient" coverage?</a:t>
                      </a:r>
                    </a:p>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How to ensure sufficient coverage?</a:t>
                      </a:r>
                    </a:p>
                  </a:txBody>
                  <a:tcPr marL="7620" marR="7620" marT="7620" marB="0" anchor="ctr"/>
                </a:tc>
                <a:tc>
                  <a:txBody>
                    <a:bodyPr/>
                    <a:lstStyle/>
                    <a:p>
                      <a:pPr algn="l" rtl="0" fontAlgn="t"/>
                      <a:r>
                        <a:rPr lang="en-US" sz="1500" b="0" i="0" u="none" strike="noStrike" dirty="0">
                          <a:solidFill>
                            <a:srgbClr val="000000"/>
                          </a:solidFill>
                          <a:effectLst/>
                          <a:latin typeface="Times New Roman" panose="02020603050405020304" pitchFamily="18" charset="0"/>
                          <a:ea typeface="ＭＳ Ｐゴシック" panose="020B0600070205080204" pitchFamily="50" charset="-128"/>
                        </a:rPr>
                        <a:t>“Coverage” of scenario catalogue, which means considered cases out of total cases, is an important aspect in order to estimate the effectiveness of the scenario catalogue. </a:t>
                      </a:r>
                    </a:p>
                    <a:p>
                      <a:pPr algn="l" rtl="0" fontAlgn="t"/>
                      <a:r>
                        <a:rPr lang="en-US" sz="1500" b="0" i="0" u="none" strike="noStrike" dirty="0">
                          <a:solidFill>
                            <a:srgbClr val="000000"/>
                          </a:solidFill>
                          <a:effectLst/>
                          <a:latin typeface="Times New Roman" panose="02020603050405020304" pitchFamily="18" charset="0"/>
                          <a:ea typeface="ＭＳ Ｐゴシック" panose="020B0600070205080204" pitchFamily="50" charset="-128"/>
                        </a:rPr>
                        <a:t>Since it is desirable to ensure as wide coverage as possible, it is important to enhance the scenarios.</a:t>
                      </a:r>
                    </a:p>
                  </a:txBody>
                  <a:tcPr marL="7620" marR="7620" marT="7620" marB="0" anchor="ctr"/>
                </a:tc>
                <a:extLst>
                  <a:ext uri="{0D108BD9-81ED-4DB2-BD59-A6C34878D82A}">
                    <a16:rowId xmlns:a16="http://schemas.microsoft.com/office/drawing/2014/main" val="2522085924"/>
                  </a:ext>
                </a:extLst>
              </a:tr>
              <a:tr h="1146593">
                <a:tc>
                  <a:txBody>
                    <a:bodyPr/>
                    <a:lstStyle/>
                    <a:p>
                      <a:pPr algn="ctr"/>
                      <a:r>
                        <a:rPr kumimoji="1" lang="en-US" altLang="ja-JP" sz="1700" dirty="0">
                          <a:latin typeface="Times New Roman" panose="02020603050405020304" pitchFamily="18" charset="0"/>
                          <a:cs typeface="Times New Roman" panose="02020603050405020304" pitchFamily="18" charset="0"/>
                        </a:rPr>
                        <a:t>4</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Scenarios not covered by scenario catalogue (Should authority require evaluation of scenarios that are not covered by scenario catalogue?)</a:t>
                      </a:r>
                    </a:p>
                  </a:txBody>
                  <a:tcPr marL="7620" marR="7620" marT="7620" marB="0" anchor="ctr"/>
                </a:tc>
                <a:tc>
                  <a:txBody>
                    <a:bodyPr/>
                    <a:lstStyle/>
                    <a:p>
                      <a:pPr algn="l" rtl="0" fontAlgn="t"/>
                      <a:r>
                        <a:rPr lang="en-US" sz="1500" b="0" i="0" u="none" strike="noStrike" dirty="0">
                          <a:solidFill>
                            <a:srgbClr val="000000"/>
                          </a:solidFill>
                          <a:effectLst/>
                          <a:latin typeface="Times New Roman" panose="02020603050405020304" pitchFamily="18" charset="0"/>
                          <a:ea typeface="ＭＳ Ｐゴシック" panose="020B0600070205080204" pitchFamily="50" charset="-128"/>
                        </a:rPr>
                        <a:t>Scenarios not covered by scenario catalogue should be assessed if authority considers they are necessary for ADS safety, but there are nonetheless concerns that unidentified scenarios may be required during certification. If scenarios not covered by scenario catalogue are identified, they should be included in the scenario catalogue.</a:t>
                      </a:r>
                    </a:p>
                  </a:txBody>
                  <a:tcPr marL="7620" marR="7620" marT="7620" marB="0" anchor="ctr"/>
                </a:tc>
                <a:extLst>
                  <a:ext uri="{0D108BD9-81ED-4DB2-BD59-A6C34878D82A}">
                    <a16:rowId xmlns:a16="http://schemas.microsoft.com/office/drawing/2014/main" val="1522825218"/>
                  </a:ext>
                </a:extLst>
              </a:tr>
              <a:tr h="862037">
                <a:tc>
                  <a:txBody>
                    <a:bodyPr/>
                    <a:lstStyle/>
                    <a:p>
                      <a:pPr algn="ctr"/>
                      <a:r>
                        <a:rPr kumimoji="1" lang="en-US" altLang="ja-JP" sz="1700" dirty="0">
                          <a:latin typeface="Times New Roman" panose="02020603050405020304" pitchFamily="18" charset="0"/>
                          <a:cs typeface="Times New Roman" panose="02020603050405020304" pitchFamily="18" charset="0"/>
                        </a:rPr>
                        <a:t>5</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How to deal with "overfitting" problem?</a:t>
                      </a:r>
                    </a:p>
                  </a:txBody>
                  <a:tcPr marL="7620" marR="7620" marT="7620" marB="0" anchor="ctr"/>
                </a:tc>
                <a:tc>
                  <a:txBody>
                    <a:bodyPr/>
                    <a:lstStyle/>
                    <a:p>
                      <a:pPr algn="l" rtl="0" fontAlgn="t"/>
                      <a:r>
                        <a:rPr lang="en-US" sz="1500" b="0" i="0" u="none" strike="noStrike" dirty="0">
                          <a:solidFill>
                            <a:srgbClr val="000000"/>
                          </a:solidFill>
                          <a:effectLst/>
                          <a:latin typeface="Times New Roman" panose="02020603050405020304" pitchFamily="18" charset="0"/>
                          <a:ea typeface="ＭＳ Ｐゴシック" panose="020B0600070205080204" pitchFamily="50" charset="-128"/>
                        </a:rPr>
                        <a:t>Random sampling can be justified in order to avoid overfitting. Although the more cases of random sampling are preferable for the credibility perspective, the burden to manufacturers and authority (e.g. technical service) should be considered reasonably.</a:t>
                      </a:r>
                    </a:p>
                  </a:txBody>
                  <a:tcPr marL="7620" marR="7620" marT="7620" marB="0" anchor="ctr"/>
                </a:tc>
                <a:extLst>
                  <a:ext uri="{0D108BD9-81ED-4DB2-BD59-A6C34878D82A}">
                    <a16:rowId xmlns:a16="http://schemas.microsoft.com/office/drawing/2014/main" val="173230342"/>
                  </a:ext>
                </a:extLst>
              </a:tr>
              <a:tr h="1146593">
                <a:tc>
                  <a:txBody>
                    <a:bodyPr/>
                    <a:lstStyle/>
                    <a:p>
                      <a:pPr algn="ctr"/>
                      <a:r>
                        <a:rPr kumimoji="1" lang="en-US" altLang="ja-JP" sz="1700" dirty="0">
                          <a:latin typeface="Times New Roman" panose="02020603050405020304" pitchFamily="18" charset="0"/>
                          <a:cs typeface="Times New Roman" panose="02020603050405020304" pitchFamily="18" charset="0"/>
                        </a:rPr>
                        <a:t>6</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Should scenario catalogue </a:t>
                      </a:r>
                      <a:r>
                        <a:rPr lang="en-US" altLang="ja-JP" sz="1700" b="0" i="0" u="none" strike="noStrike" dirty="0">
                          <a:solidFill>
                            <a:srgbClr val="000000"/>
                          </a:solidFill>
                          <a:effectLst/>
                          <a:latin typeface="Times New Roman" panose="02020603050405020304" pitchFamily="18" charset="0"/>
                          <a:ea typeface="ＭＳ Ｐゴシック" panose="020B0600070205080204" pitchFamily="50" charset="-128"/>
                        </a:rPr>
                        <a:t>include</a:t>
                      </a:r>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 unusual situations (e.g. wrong way driver)?</a:t>
                      </a:r>
                    </a:p>
                  </a:txBody>
                  <a:tcPr marL="7620" marR="7620" marT="7620" marB="0" anchor="ctr"/>
                </a:tc>
                <a:tc>
                  <a:txBody>
                    <a:bodyPr/>
                    <a:lstStyle/>
                    <a:p>
                      <a:pPr algn="l" rtl="0" fontAlgn="t"/>
                      <a:r>
                        <a:rPr lang="en-US" sz="1500" b="0" i="0" u="none" strike="noStrike" dirty="0">
                          <a:solidFill>
                            <a:srgbClr val="000000"/>
                          </a:solidFill>
                          <a:effectLst/>
                          <a:latin typeface="Times New Roman" panose="02020603050405020304" pitchFamily="18" charset="0"/>
                          <a:ea typeface="ＭＳ Ｐゴシック" panose="020B0600070205080204" pitchFamily="50" charset="-128"/>
                        </a:rPr>
                        <a:t>Inappropriate actions of other road users (e.g. wrong way driver, sudden crossing, and significant excess of speed limit) are not necessarily excluded from scenario catalogue. This does not mean that all collision should be avoided because the requirement for ADS depends on the situation and required level of safety.</a:t>
                      </a:r>
                    </a:p>
                  </a:txBody>
                  <a:tcPr marL="7620" marR="7620" marT="7620" marB="0" anchor="ctr"/>
                </a:tc>
                <a:extLst>
                  <a:ext uri="{0D108BD9-81ED-4DB2-BD59-A6C34878D82A}">
                    <a16:rowId xmlns:a16="http://schemas.microsoft.com/office/drawing/2014/main" val="2117598085"/>
                  </a:ext>
                </a:extLst>
              </a:tr>
              <a:tr h="1146593">
                <a:tc>
                  <a:txBody>
                    <a:bodyPr/>
                    <a:lstStyle/>
                    <a:p>
                      <a:pPr algn="ctr"/>
                      <a:r>
                        <a:rPr kumimoji="1" lang="en-US" altLang="ja-JP" sz="1700" dirty="0">
                          <a:latin typeface="Times New Roman" panose="02020603050405020304" pitchFamily="18" charset="0"/>
                          <a:cs typeface="Times New Roman" panose="02020603050405020304" pitchFamily="18" charset="0"/>
                        </a:rPr>
                        <a:t>9</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How to deal with different scenarios for different countries/regions?</a:t>
                      </a:r>
                    </a:p>
                  </a:txBody>
                  <a:tcPr marL="7620" marR="7620" marT="7620" marB="0" anchor="ctr"/>
                </a:tc>
                <a:tc>
                  <a:txBody>
                    <a:bodyPr/>
                    <a:lstStyle/>
                    <a:p>
                      <a:pPr algn="l" rtl="0" fontAlgn="t"/>
                      <a:r>
                        <a:rPr lang="en-US" sz="1500" b="0" i="0" u="none" strike="noStrike" dirty="0">
                          <a:solidFill>
                            <a:srgbClr val="000000"/>
                          </a:solidFill>
                          <a:effectLst/>
                          <a:latin typeface="Times New Roman" panose="02020603050405020304" pitchFamily="18" charset="0"/>
                          <a:ea typeface="ＭＳ Ｐゴシック" panose="020B0600070205080204" pitchFamily="50" charset="-128"/>
                        </a:rPr>
                        <a:t>Country specific scenarios should be respected. There is a possibility that manufacturers can limit the target country/region in order to limit the applicable scenarios (e.g. UNR157 can limit the target country.). In order to </a:t>
                      </a:r>
                      <a:r>
                        <a:rPr lang="en-US" sz="1500" b="0" i="0" u="none" strike="noStrike" dirty="0" err="1">
                          <a:solidFill>
                            <a:srgbClr val="000000"/>
                          </a:solidFill>
                          <a:effectLst/>
                          <a:latin typeface="Times New Roman" panose="02020603050405020304" pitchFamily="18" charset="0"/>
                          <a:ea typeface="ＭＳ Ｐゴシック" panose="020B0600070205080204" pitchFamily="50" charset="-128"/>
                        </a:rPr>
                        <a:t>harmonise</a:t>
                      </a:r>
                      <a:r>
                        <a:rPr lang="en-US" sz="1500" b="0" i="0" u="none" strike="noStrike" dirty="0">
                          <a:solidFill>
                            <a:srgbClr val="000000"/>
                          </a:solidFill>
                          <a:effectLst/>
                          <a:latin typeface="Times New Roman" panose="02020603050405020304" pitchFamily="18" charset="0"/>
                          <a:ea typeface="ＭＳ Ｐゴシック" panose="020B0600070205080204" pitchFamily="50" charset="-128"/>
                        </a:rPr>
                        <a:t> globally, country/region specific scenarios should be </a:t>
                      </a:r>
                      <a:r>
                        <a:rPr lang="en-US" sz="1500" b="0" i="0" u="none" strike="noStrike" dirty="0" err="1">
                          <a:solidFill>
                            <a:srgbClr val="000000"/>
                          </a:solidFill>
                          <a:effectLst/>
                          <a:latin typeface="Times New Roman" panose="02020603050405020304" pitchFamily="18" charset="0"/>
                          <a:ea typeface="ＭＳ Ｐゴシック" panose="020B0600070205080204" pitchFamily="50" charset="-128"/>
                        </a:rPr>
                        <a:t>minimised</a:t>
                      </a:r>
                      <a:r>
                        <a:rPr lang="en-US" sz="1500" b="0" i="0" u="none" strike="noStrike" dirty="0">
                          <a:solidFill>
                            <a:srgbClr val="000000"/>
                          </a:solidFill>
                          <a:effectLst/>
                          <a:latin typeface="Times New Roman" panose="02020603050405020304" pitchFamily="18" charset="0"/>
                          <a:ea typeface="ＭＳ Ｐゴシック" panose="020B0600070205080204" pitchFamily="50" charset="-128"/>
                        </a:rPr>
                        <a:t>.</a:t>
                      </a:r>
                    </a:p>
                  </a:txBody>
                  <a:tcPr marL="7620" marR="7620" marT="7620" marB="0" anchor="ctr"/>
                </a:tc>
                <a:extLst>
                  <a:ext uri="{0D108BD9-81ED-4DB2-BD59-A6C34878D82A}">
                    <a16:rowId xmlns:a16="http://schemas.microsoft.com/office/drawing/2014/main" val="3727844913"/>
                  </a:ext>
                </a:extLst>
              </a:tr>
            </a:tbl>
          </a:graphicData>
        </a:graphic>
      </p:graphicFrame>
      <p:sp>
        <p:nvSpPr>
          <p:cNvPr id="4" name="スライド番号プレースホルダー 3">
            <a:extLst>
              <a:ext uri="{FF2B5EF4-FFF2-40B4-BE49-F238E27FC236}">
                <a16:creationId xmlns:a16="http://schemas.microsoft.com/office/drawing/2014/main" id="{2666BF9C-6E1F-43B0-A88A-2FD0D337B29F}"/>
              </a:ext>
            </a:extLst>
          </p:cNvPr>
          <p:cNvSpPr>
            <a:spLocks noGrp="1"/>
          </p:cNvSpPr>
          <p:nvPr>
            <p:ph type="sldNum" sz="quarter" idx="12"/>
          </p:nvPr>
        </p:nvSpPr>
        <p:spPr/>
        <p:txBody>
          <a:bodyPr/>
          <a:lstStyle/>
          <a:p>
            <a:pPr>
              <a:defRPr/>
            </a:pPr>
            <a:fld id="{651FC12D-27C1-4F31-90C9-A93D49E44687}" type="slidenum">
              <a:rPr lang="en-US" altLang="ja-JP" smtClean="0"/>
              <a:pPr>
                <a:defRPr/>
              </a:pPr>
              <a:t>5</a:t>
            </a:fld>
            <a:endParaRPr lang="en-US" altLang="ja-JP"/>
          </a:p>
        </p:txBody>
      </p:sp>
    </p:spTree>
    <p:extLst>
      <p:ext uri="{BB962C8B-B14F-4D97-AF65-F5344CB8AC3E}">
        <p14:creationId xmlns:p14="http://schemas.microsoft.com/office/powerpoint/2010/main" val="1378103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215087-0A41-4F55-A37D-2A980B1392A0}"/>
              </a:ext>
            </a:extLst>
          </p:cNvPr>
          <p:cNvSpPr>
            <a:spLocks noGrp="1"/>
          </p:cNvSpPr>
          <p:nvPr>
            <p:ph type="title"/>
          </p:nvPr>
        </p:nvSpPr>
        <p:spPr/>
        <p:txBody>
          <a:bodyPr/>
          <a:lstStyle/>
          <a:p>
            <a:r>
              <a:rPr kumimoji="1" lang="en-US" altLang="ja-JP" dirty="0"/>
              <a:t>2. Discussion of Draft 2nd Iteration of NATM MD Ch.5</a:t>
            </a:r>
            <a:endParaRPr kumimoji="1" lang="ja-JP" altLang="en-US" dirty="0"/>
          </a:p>
        </p:txBody>
      </p:sp>
      <p:graphicFrame>
        <p:nvGraphicFramePr>
          <p:cNvPr id="5" name="表 5">
            <a:extLst>
              <a:ext uri="{FF2B5EF4-FFF2-40B4-BE49-F238E27FC236}">
                <a16:creationId xmlns:a16="http://schemas.microsoft.com/office/drawing/2014/main" id="{F7E8B36C-D300-4906-8269-039B26E441DC}"/>
              </a:ext>
            </a:extLst>
          </p:cNvPr>
          <p:cNvGraphicFramePr>
            <a:graphicFrameLocks noGrp="1"/>
          </p:cNvGraphicFramePr>
          <p:nvPr>
            <p:ph idx="1"/>
            <p:extLst>
              <p:ext uri="{D42A27DB-BD31-4B8C-83A1-F6EECF244321}">
                <p14:modId xmlns:p14="http://schemas.microsoft.com/office/powerpoint/2010/main" val="225384813"/>
              </p:ext>
            </p:extLst>
          </p:nvPr>
        </p:nvGraphicFramePr>
        <p:xfrm>
          <a:off x="110836" y="807551"/>
          <a:ext cx="3722255" cy="5277381"/>
        </p:xfrm>
        <a:graphic>
          <a:graphicData uri="http://schemas.openxmlformats.org/drawingml/2006/table">
            <a:tbl>
              <a:tblPr firstRow="1" bandRow="1">
                <a:tableStyleId>{5C22544A-7EE6-4342-B048-85BDC9FD1C3A}</a:tableStyleId>
              </a:tblPr>
              <a:tblGrid>
                <a:gridCol w="432609">
                  <a:extLst>
                    <a:ext uri="{9D8B030D-6E8A-4147-A177-3AD203B41FA5}">
                      <a16:colId xmlns:a16="http://schemas.microsoft.com/office/drawing/2014/main" val="3497467469"/>
                    </a:ext>
                  </a:extLst>
                </a:gridCol>
                <a:gridCol w="3289646">
                  <a:extLst>
                    <a:ext uri="{9D8B030D-6E8A-4147-A177-3AD203B41FA5}">
                      <a16:colId xmlns:a16="http://schemas.microsoft.com/office/drawing/2014/main" val="3185545506"/>
                    </a:ext>
                  </a:extLst>
                </a:gridCol>
              </a:tblGrid>
              <a:tr h="347498">
                <a:tc>
                  <a:txBody>
                    <a:bodyPr/>
                    <a:lstStyle/>
                    <a:p>
                      <a:pPr algn="ctr"/>
                      <a:endParaRPr kumimoji="1" lang="ja-JP" altLang="en-US" sz="1700" dirty="0">
                        <a:latin typeface="Times New Roman" panose="02020603050405020304" pitchFamily="18" charset="0"/>
                        <a:cs typeface="Times New Roman" panose="02020603050405020304" pitchFamily="18" charset="0"/>
                      </a:endParaRPr>
                    </a:p>
                  </a:txBody>
                  <a:tcPr/>
                </a:tc>
                <a:tc>
                  <a:txBody>
                    <a:bodyPr/>
                    <a:lstStyle/>
                    <a:p>
                      <a:pPr algn="l" rtl="0" fontAlgn="t"/>
                      <a:r>
                        <a:rPr lang="en-US" sz="1700" b="1" i="0" u="none" strike="noStrike" dirty="0">
                          <a:solidFill>
                            <a:srgbClr val="000000"/>
                          </a:solidFill>
                          <a:effectLst/>
                          <a:latin typeface="Times New Roman" panose="02020603050405020304" pitchFamily="18" charset="0"/>
                          <a:ea typeface="ＭＳ Ｐゴシック" panose="020B0600070205080204" pitchFamily="50" charset="-128"/>
                        </a:rPr>
                        <a:t>Outstanding issues</a:t>
                      </a:r>
                    </a:p>
                  </a:txBody>
                  <a:tcPr marL="7620" marR="7620" marT="7620" marB="0" anchor="ctr"/>
                </a:tc>
                <a:extLst>
                  <a:ext uri="{0D108BD9-81ED-4DB2-BD59-A6C34878D82A}">
                    <a16:rowId xmlns:a16="http://schemas.microsoft.com/office/drawing/2014/main" val="3471626021"/>
                  </a:ext>
                </a:extLst>
              </a:tr>
              <a:tr h="1034942">
                <a:tc>
                  <a:txBody>
                    <a:bodyPr/>
                    <a:lstStyle/>
                    <a:p>
                      <a:pPr algn="ctr"/>
                      <a:r>
                        <a:rPr kumimoji="1" lang="en-US" altLang="ja-JP" sz="1700" dirty="0">
                          <a:latin typeface="Times New Roman" panose="02020603050405020304" pitchFamily="18" charset="0"/>
                          <a:cs typeface="Times New Roman" panose="02020603050405020304" pitchFamily="18" charset="0"/>
                        </a:rPr>
                        <a:t>2</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What is "coverage" of scenario?</a:t>
                      </a:r>
                    </a:p>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What is "sufficient" coverage?</a:t>
                      </a:r>
                    </a:p>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How to ensure sufficient coverage?</a:t>
                      </a:r>
                    </a:p>
                  </a:txBody>
                  <a:tcPr marL="7620" marR="7620" marT="7620" marB="0" anchor="ctr"/>
                </a:tc>
                <a:extLst>
                  <a:ext uri="{0D108BD9-81ED-4DB2-BD59-A6C34878D82A}">
                    <a16:rowId xmlns:a16="http://schemas.microsoft.com/office/drawing/2014/main" val="2522085924"/>
                  </a:ext>
                </a:extLst>
              </a:tr>
              <a:tr h="1034942">
                <a:tc>
                  <a:txBody>
                    <a:bodyPr/>
                    <a:lstStyle/>
                    <a:p>
                      <a:pPr algn="ctr"/>
                      <a:r>
                        <a:rPr kumimoji="1" lang="en-US" altLang="ja-JP" sz="1700" dirty="0">
                          <a:latin typeface="Times New Roman" panose="02020603050405020304" pitchFamily="18" charset="0"/>
                          <a:cs typeface="Times New Roman" panose="02020603050405020304" pitchFamily="18" charset="0"/>
                        </a:rPr>
                        <a:t>4</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Scenarios not covered by scenario catalogue (Should authority require evaluation of scenarios that are not covered by scenario catalogue?)</a:t>
                      </a:r>
                    </a:p>
                  </a:txBody>
                  <a:tcPr marL="7620" marR="7620" marT="7620" marB="0" anchor="ctr"/>
                </a:tc>
                <a:extLst>
                  <a:ext uri="{0D108BD9-81ED-4DB2-BD59-A6C34878D82A}">
                    <a16:rowId xmlns:a16="http://schemas.microsoft.com/office/drawing/2014/main" val="1522825218"/>
                  </a:ext>
                </a:extLst>
              </a:tr>
              <a:tr h="778095">
                <a:tc>
                  <a:txBody>
                    <a:bodyPr/>
                    <a:lstStyle/>
                    <a:p>
                      <a:pPr algn="ctr"/>
                      <a:r>
                        <a:rPr kumimoji="1" lang="en-US" altLang="ja-JP" sz="1700" dirty="0">
                          <a:latin typeface="Times New Roman" panose="02020603050405020304" pitchFamily="18" charset="0"/>
                          <a:cs typeface="Times New Roman" panose="02020603050405020304" pitchFamily="18" charset="0"/>
                        </a:rPr>
                        <a:t>5</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How to deal with "overfitting" problem?</a:t>
                      </a:r>
                    </a:p>
                  </a:txBody>
                  <a:tcPr marL="7620" marR="7620" marT="7620" marB="0" anchor="ctr"/>
                </a:tc>
                <a:extLst>
                  <a:ext uri="{0D108BD9-81ED-4DB2-BD59-A6C34878D82A}">
                    <a16:rowId xmlns:a16="http://schemas.microsoft.com/office/drawing/2014/main" val="173230342"/>
                  </a:ext>
                </a:extLst>
              </a:tr>
              <a:tr h="1034942">
                <a:tc>
                  <a:txBody>
                    <a:bodyPr/>
                    <a:lstStyle/>
                    <a:p>
                      <a:pPr algn="ctr"/>
                      <a:r>
                        <a:rPr kumimoji="1" lang="en-US" altLang="ja-JP" sz="1700" dirty="0">
                          <a:latin typeface="Times New Roman" panose="02020603050405020304" pitchFamily="18" charset="0"/>
                          <a:cs typeface="Times New Roman" panose="02020603050405020304" pitchFamily="18" charset="0"/>
                        </a:rPr>
                        <a:t>6</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Should scenario catalogue </a:t>
                      </a:r>
                      <a:r>
                        <a:rPr lang="en-US" altLang="ja-JP" sz="1700" b="0" i="0" u="none" strike="noStrike" dirty="0">
                          <a:solidFill>
                            <a:srgbClr val="000000"/>
                          </a:solidFill>
                          <a:effectLst/>
                          <a:latin typeface="Times New Roman" panose="02020603050405020304" pitchFamily="18" charset="0"/>
                          <a:ea typeface="ＭＳ Ｐゴシック" panose="020B0600070205080204" pitchFamily="50" charset="-128"/>
                        </a:rPr>
                        <a:t>include</a:t>
                      </a:r>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 unusual situations (e.g. wrong way driver)?</a:t>
                      </a:r>
                    </a:p>
                  </a:txBody>
                  <a:tcPr marL="7620" marR="7620" marT="7620" marB="0" anchor="ctr"/>
                </a:tc>
                <a:extLst>
                  <a:ext uri="{0D108BD9-81ED-4DB2-BD59-A6C34878D82A}">
                    <a16:rowId xmlns:a16="http://schemas.microsoft.com/office/drawing/2014/main" val="2117598085"/>
                  </a:ext>
                </a:extLst>
              </a:tr>
              <a:tr h="1034942">
                <a:tc>
                  <a:txBody>
                    <a:bodyPr/>
                    <a:lstStyle/>
                    <a:p>
                      <a:pPr algn="ctr"/>
                      <a:r>
                        <a:rPr kumimoji="1" lang="en-US" altLang="ja-JP" sz="1700" dirty="0">
                          <a:latin typeface="Times New Roman" panose="02020603050405020304" pitchFamily="18" charset="0"/>
                          <a:cs typeface="Times New Roman" panose="02020603050405020304" pitchFamily="18" charset="0"/>
                        </a:rPr>
                        <a:t>9</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How to deal with different scenarios for different countries/regions?</a:t>
                      </a:r>
                    </a:p>
                  </a:txBody>
                  <a:tcPr marL="7620" marR="7620" marT="7620" marB="0" anchor="ctr"/>
                </a:tc>
                <a:extLst>
                  <a:ext uri="{0D108BD9-81ED-4DB2-BD59-A6C34878D82A}">
                    <a16:rowId xmlns:a16="http://schemas.microsoft.com/office/drawing/2014/main" val="3727844913"/>
                  </a:ext>
                </a:extLst>
              </a:tr>
            </a:tbl>
          </a:graphicData>
        </a:graphic>
      </p:graphicFrame>
      <p:sp>
        <p:nvSpPr>
          <p:cNvPr id="4" name="スライド番号プレースホルダー 3">
            <a:extLst>
              <a:ext uri="{FF2B5EF4-FFF2-40B4-BE49-F238E27FC236}">
                <a16:creationId xmlns:a16="http://schemas.microsoft.com/office/drawing/2014/main" id="{2666BF9C-6E1F-43B0-A88A-2FD0D337B29F}"/>
              </a:ext>
            </a:extLst>
          </p:cNvPr>
          <p:cNvSpPr>
            <a:spLocks noGrp="1"/>
          </p:cNvSpPr>
          <p:nvPr>
            <p:ph type="sldNum" sz="quarter" idx="12"/>
          </p:nvPr>
        </p:nvSpPr>
        <p:spPr>
          <a:xfrm>
            <a:off x="10605052" y="6237288"/>
            <a:ext cx="1586948" cy="476250"/>
          </a:xfrm>
        </p:spPr>
        <p:txBody>
          <a:bodyPr/>
          <a:lstStyle/>
          <a:p>
            <a:pPr>
              <a:defRPr/>
            </a:pPr>
            <a:fld id="{651FC12D-27C1-4F31-90C9-A93D49E44687}" type="slidenum">
              <a:rPr lang="en-US" altLang="ja-JP" smtClean="0"/>
              <a:pPr>
                <a:defRPr/>
              </a:pPr>
              <a:t>6</a:t>
            </a:fld>
            <a:endParaRPr lang="en-US" altLang="ja-JP" dirty="0"/>
          </a:p>
        </p:txBody>
      </p:sp>
      <p:graphicFrame>
        <p:nvGraphicFramePr>
          <p:cNvPr id="6" name="表 5">
            <a:extLst>
              <a:ext uri="{FF2B5EF4-FFF2-40B4-BE49-F238E27FC236}">
                <a16:creationId xmlns:a16="http://schemas.microsoft.com/office/drawing/2014/main" id="{D1AF6E24-4A2E-461B-85EF-6A86AED3A832}"/>
              </a:ext>
            </a:extLst>
          </p:cNvPr>
          <p:cNvGraphicFramePr>
            <a:graphicFrameLocks/>
          </p:cNvGraphicFramePr>
          <p:nvPr>
            <p:extLst>
              <p:ext uri="{D42A27DB-BD31-4B8C-83A1-F6EECF244321}">
                <p14:modId xmlns:p14="http://schemas.microsoft.com/office/powerpoint/2010/main" val="3010329172"/>
              </p:ext>
            </p:extLst>
          </p:nvPr>
        </p:nvGraphicFramePr>
        <p:xfrm>
          <a:off x="6807200" y="785089"/>
          <a:ext cx="5273964" cy="5287821"/>
        </p:xfrm>
        <a:graphic>
          <a:graphicData uri="http://schemas.openxmlformats.org/drawingml/2006/table">
            <a:tbl>
              <a:tblPr firstRow="1" bandRow="1">
                <a:tableStyleId>{5C22544A-7EE6-4342-B048-85BDC9FD1C3A}</a:tableStyleId>
              </a:tblPr>
              <a:tblGrid>
                <a:gridCol w="1911927">
                  <a:extLst>
                    <a:ext uri="{9D8B030D-6E8A-4147-A177-3AD203B41FA5}">
                      <a16:colId xmlns:a16="http://schemas.microsoft.com/office/drawing/2014/main" val="3497467469"/>
                    </a:ext>
                  </a:extLst>
                </a:gridCol>
                <a:gridCol w="3362037">
                  <a:extLst>
                    <a:ext uri="{9D8B030D-6E8A-4147-A177-3AD203B41FA5}">
                      <a16:colId xmlns:a16="http://schemas.microsoft.com/office/drawing/2014/main" val="3185545506"/>
                    </a:ext>
                  </a:extLst>
                </a:gridCol>
              </a:tblGrid>
              <a:tr h="373604">
                <a:tc>
                  <a:txBody>
                    <a:bodyPr/>
                    <a:lstStyle/>
                    <a:p>
                      <a:pPr algn="ctr"/>
                      <a:r>
                        <a:rPr kumimoji="1" lang="en-US" altLang="ja-JP" sz="1700" dirty="0">
                          <a:solidFill>
                            <a:schemeClr val="tx1"/>
                          </a:solidFill>
                          <a:latin typeface="Times New Roman" panose="02020603050405020304" pitchFamily="18" charset="0"/>
                          <a:cs typeface="Times New Roman" panose="02020603050405020304" pitchFamily="18" charset="0"/>
                        </a:rPr>
                        <a:t>Current </a:t>
                      </a:r>
                      <a:r>
                        <a:rPr kumimoji="1" lang="en-US" altLang="ja-JP" sz="1700" dirty="0" err="1">
                          <a:solidFill>
                            <a:schemeClr val="tx1"/>
                          </a:solidFill>
                          <a:latin typeface="Times New Roman" panose="02020603050405020304" pitchFamily="18" charset="0"/>
                          <a:cs typeface="Times New Roman" panose="02020603050405020304" pitchFamily="18" charset="0"/>
                        </a:rPr>
                        <a:t>ch.</a:t>
                      </a:r>
                      <a:r>
                        <a:rPr kumimoji="1" lang="en-US" altLang="ja-JP" sz="1700" dirty="0">
                          <a:solidFill>
                            <a:schemeClr val="tx1"/>
                          </a:solidFill>
                          <a:latin typeface="Times New Roman" panose="02020603050405020304" pitchFamily="18" charset="0"/>
                          <a:cs typeface="Times New Roman" panose="02020603050405020304" pitchFamily="18" charset="0"/>
                        </a:rPr>
                        <a:t> No.</a:t>
                      </a:r>
                      <a:endParaRPr kumimoji="1" lang="ja-JP" altLang="en-US" sz="1700"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1" i="0" u="none" strike="noStrike" dirty="0">
                          <a:solidFill>
                            <a:srgbClr val="000000"/>
                          </a:solidFill>
                          <a:effectLst/>
                          <a:latin typeface="Times New Roman" panose="02020603050405020304" pitchFamily="18" charset="0"/>
                          <a:ea typeface="ＭＳ Ｐゴシック" panose="020B0600070205080204" pitchFamily="50" charset="-128"/>
                        </a:rPr>
                        <a:t>NATM Ch.5</a:t>
                      </a:r>
                    </a:p>
                  </a:txBody>
                  <a:tcPr marL="7620" marR="7620" marT="7620" marB="0" anchor="ctr"/>
                </a:tc>
                <a:extLst>
                  <a:ext uri="{0D108BD9-81ED-4DB2-BD59-A6C34878D82A}">
                    <a16:rowId xmlns:a16="http://schemas.microsoft.com/office/drawing/2014/main" val="3471626021"/>
                  </a:ext>
                </a:extLst>
              </a:tr>
              <a:tr h="770381">
                <a:tc>
                  <a:txBody>
                    <a:bodyPr/>
                    <a:lstStyle/>
                    <a:p>
                      <a:pPr algn="ctr"/>
                      <a:r>
                        <a:rPr kumimoji="1" lang="en-US" altLang="ja-JP" sz="1700" dirty="0">
                          <a:latin typeface="Times New Roman" panose="02020603050405020304" pitchFamily="18" charset="0"/>
                          <a:cs typeface="Times New Roman" panose="02020603050405020304" pitchFamily="18" charset="0"/>
                        </a:rPr>
                        <a:t>5.1 - 5.6</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Why should scenario-based testing be included in the NATM?</a:t>
                      </a:r>
                    </a:p>
                  </a:txBody>
                  <a:tcPr marL="7620" marR="7620" marT="7620" marB="0" anchor="ctr"/>
                </a:tc>
                <a:extLst>
                  <a:ext uri="{0D108BD9-81ED-4DB2-BD59-A6C34878D82A}">
                    <a16:rowId xmlns:a16="http://schemas.microsoft.com/office/drawing/2014/main" val="2522085924"/>
                  </a:ext>
                </a:extLst>
              </a:tr>
              <a:tr h="630513">
                <a:tc>
                  <a:txBody>
                    <a:bodyPr/>
                    <a:lstStyle/>
                    <a:p>
                      <a:pPr algn="ctr"/>
                      <a:r>
                        <a:rPr kumimoji="1" lang="en-US" altLang="ja-JP" sz="1700" dirty="0">
                          <a:latin typeface="Times New Roman" panose="02020603050405020304" pitchFamily="18" charset="0"/>
                          <a:cs typeface="Times New Roman" panose="02020603050405020304" pitchFamily="18" charset="0"/>
                        </a:rPr>
                        <a:t>5.7 - 5.10</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What is a traffic scenario?</a:t>
                      </a:r>
                    </a:p>
                  </a:txBody>
                  <a:tcPr marL="7620" marR="7620" marT="7620" marB="0" anchor="ctr"/>
                </a:tc>
                <a:extLst>
                  <a:ext uri="{0D108BD9-81ED-4DB2-BD59-A6C34878D82A}">
                    <a16:rowId xmlns:a16="http://schemas.microsoft.com/office/drawing/2014/main" val="1522825218"/>
                  </a:ext>
                </a:extLst>
              </a:tr>
              <a:tr h="1181098">
                <a:tc>
                  <a:txBody>
                    <a:bodyPr/>
                    <a:lstStyle/>
                    <a:p>
                      <a:pPr algn="ctr"/>
                      <a:r>
                        <a:rPr kumimoji="1" lang="en-US" altLang="ja-JP" sz="1700" dirty="0">
                          <a:latin typeface="Times New Roman" panose="02020603050405020304" pitchFamily="18" charset="0"/>
                          <a:cs typeface="Times New Roman" panose="02020603050405020304" pitchFamily="18" charset="0"/>
                        </a:rPr>
                        <a:t>5.11 – 5.13</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Identifying Scenarios</a:t>
                      </a:r>
                    </a:p>
                  </a:txBody>
                  <a:tcPr marL="7620" marR="7620" marT="7620" marB="0" anchor="ctr"/>
                </a:tc>
                <a:extLst>
                  <a:ext uri="{0D108BD9-81ED-4DB2-BD59-A6C34878D82A}">
                    <a16:rowId xmlns:a16="http://schemas.microsoft.com/office/drawing/2014/main" val="173230342"/>
                  </a:ext>
                </a:extLst>
              </a:tr>
              <a:tr h="637171">
                <a:tc>
                  <a:txBody>
                    <a:bodyPr/>
                    <a:lstStyle/>
                    <a:p>
                      <a:pPr algn="ctr"/>
                      <a:r>
                        <a:rPr kumimoji="1" lang="en-US" altLang="ja-JP" sz="1700" dirty="0">
                          <a:latin typeface="Times New Roman" panose="02020603050405020304" pitchFamily="18" charset="0"/>
                          <a:cs typeface="Times New Roman" panose="02020603050405020304" pitchFamily="18" charset="0"/>
                        </a:rPr>
                        <a:t>5.14 – 5.15</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Classifying Scenarios</a:t>
                      </a:r>
                    </a:p>
                  </a:txBody>
                  <a:tcPr marL="7620" marR="7620" marT="7620" marB="0" anchor="ctr"/>
                </a:tc>
                <a:extLst>
                  <a:ext uri="{0D108BD9-81ED-4DB2-BD59-A6C34878D82A}">
                    <a16:rowId xmlns:a16="http://schemas.microsoft.com/office/drawing/2014/main" val="2117598085"/>
                  </a:ext>
                </a:extLst>
              </a:tr>
              <a:tr h="639391">
                <a:tc>
                  <a:txBody>
                    <a:bodyPr/>
                    <a:lstStyle/>
                    <a:p>
                      <a:pPr algn="ctr"/>
                      <a:r>
                        <a:rPr kumimoji="1" lang="en-US" altLang="ja-JP" sz="1700" dirty="0">
                          <a:latin typeface="Times New Roman" panose="02020603050405020304" pitchFamily="18" charset="0"/>
                          <a:cs typeface="Times New Roman" panose="02020603050405020304" pitchFamily="18" charset="0"/>
                        </a:rPr>
                        <a:t>5.16 - 5.17</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Scenario Elements</a:t>
                      </a:r>
                    </a:p>
                  </a:txBody>
                  <a:tcPr marL="7620" marR="7620" marT="7620" marB="0" anchor="ctr"/>
                </a:tc>
                <a:extLst>
                  <a:ext uri="{0D108BD9-81ED-4DB2-BD59-A6C34878D82A}">
                    <a16:rowId xmlns:a16="http://schemas.microsoft.com/office/drawing/2014/main" val="3727844913"/>
                  </a:ext>
                </a:extLst>
              </a:tr>
              <a:tr h="1055663">
                <a:tc>
                  <a:txBody>
                    <a:bodyPr/>
                    <a:lstStyle/>
                    <a:p>
                      <a:pPr algn="ctr"/>
                      <a:r>
                        <a:rPr kumimoji="1" lang="en-US" altLang="ja-JP" sz="1700" dirty="0">
                          <a:latin typeface="Times New Roman" panose="02020603050405020304" pitchFamily="18" charset="0"/>
                          <a:cs typeface="Times New Roman" panose="02020603050405020304" pitchFamily="18" charset="0"/>
                        </a:rPr>
                        <a:t>new</a:t>
                      </a:r>
                      <a:endParaRPr kumimoji="1" lang="ja-JP" altLang="en-US" sz="1700" dirty="0">
                        <a:latin typeface="Times New Roman" panose="02020603050405020304" pitchFamily="18" charset="0"/>
                        <a:cs typeface="Times New Roman" panose="02020603050405020304" pitchFamily="18" charset="0"/>
                      </a:endParaRPr>
                    </a:p>
                  </a:txBody>
                  <a:tcPr anchor="ctr"/>
                </a:tc>
                <a:tc>
                  <a:txBody>
                    <a:bodyPr/>
                    <a:lstStyle/>
                    <a:p>
                      <a:pPr algn="l" rtl="0" fontAlgn="t"/>
                      <a:r>
                        <a:rPr lang="en-US" sz="1700" b="0" i="0" u="none" strike="noStrike" dirty="0">
                          <a:solidFill>
                            <a:srgbClr val="000000"/>
                          </a:solidFill>
                          <a:effectLst/>
                          <a:latin typeface="Times New Roman" panose="02020603050405020304" pitchFamily="18" charset="0"/>
                          <a:ea typeface="ＭＳ Ｐゴシック" panose="020B0600070205080204" pitchFamily="50" charset="-128"/>
                        </a:rPr>
                        <a:t>Scenario usage and testing related issues</a:t>
                      </a:r>
                    </a:p>
                  </a:txBody>
                  <a:tcPr marL="7620" marR="7620" marT="7620" marB="0" anchor="ctr"/>
                </a:tc>
                <a:extLst>
                  <a:ext uri="{0D108BD9-81ED-4DB2-BD59-A6C34878D82A}">
                    <a16:rowId xmlns:a16="http://schemas.microsoft.com/office/drawing/2014/main" val="3751155660"/>
                  </a:ext>
                </a:extLst>
              </a:tr>
            </a:tbl>
          </a:graphicData>
        </a:graphic>
      </p:graphicFrame>
      <p:cxnSp>
        <p:nvCxnSpPr>
          <p:cNvPr id="8" name="直線矢印コネクタ 7">
            <a:extLst>
              <a:ext uri="{FF2B5EF4-FFF2-40B4-BE49-F238E27FC236}">
                <a16:creationId xmlns:a16="http://schemas.microsoft.com/office/drawing/2014/main" id="{D23BFB47-3F34-4822-A948-2C7AAF330203}"/>
              </a:ext>
            </a:extLst>
          </p:cNvPr>
          <p:cNvCxnSpPr>
            <a:cxnSpLocks/>
          </p:cNvCxnSpPr>
          <p:nvPr/>
        </p:nvCxnSpPr>
        <p:spPr>
          <a:xfrm>
            <a:off x="3832580" y="1671790"/>
            <a:ext cx="2970000" cy="1243701"/>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42878D42-F4A2-4DFB-8B0E-0D2A855A9AB6}"/>
              </a:ext>
            </a:extLst>
          </p:cNvPr>
          <p:cNvCxnSpPr>
            <a:cxnSpLocks/>
          </p:cNvCxnSpPr>
          <p:nvPr/>
        </p:nvCxnSpPr>
        <p:spPr>
          <a:xfrm flipV="1">
            <a:off x="3832580" y="3089780"/>
            <a:ext cx="2970000" cy="1487449"/>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F5B6AC95-BF46-4E14-9D4D-953AC19B4D04}"/>
              </a:ext>
            </a:extLst>
          </p:cNvPr>
          <p:cNvCxnSpPr>
            <a:cxnSpLocks/>
          </p:cNvCxnSpPr>
          <p:nvPr/>
        </p:nvCxnSpPr>
        <p:spPr>
          <a:xfrm flipV="1">
            <a:off x="3832580" y="3279850"/>
            <a:ext cx="2970000" cy="2247712"/>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622A5FCA-5196-44E6-9A2C-94B08D8543A8}"/>
              </a:ext>
            </a:extLst>
          </p:cNvPr>
          <p:cNvCxnSpPr>
            <a:cxnSpLocks/>
          </p:cNvCxnSpPr>
          <p:nvPr/>
        </p:nvCxnSpPr>
        <p:spPr>
          <a:xfrm>
            <a:off x="3832580" y="2758479"/>
            <a:ext cx="2970000" cy="298840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36E27F50-E535-4EA5-AEA7-B78E173DCCD5}"/>
              </a:ext>
            </a:extLst>
          </p:cNvPr>
          <p:cNvCxnSpPr>
            <a:cxnSpLocks/>
          </p:cNvCxnSpPr>
          <p:nvPr/>
        </p:nvCxnSpPr>
        <p:spPr>
          <a:xfrm>
            <a:off x="3832580" y="3702167"/>
            <a:ext cx="2970000" cy="164367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9BABF454-E8B2-4DF9-8983-2B1E99575CAF}"/>
              </a:ext>
            </a:extLst>
          </p:cNvPr>
          <p:cNvCxnSpPr>
            <a:cxnSpLocks/>
          </p:cNvCxnSpPr>
          <p:nvPr/>
        </p:nvCxnSpPr>
        <p:spPr>
          <a:xfrm flipV="1">
            <a:off x="3832580" y="2394120"/>
            <a:ext cx="2970000" cy="364359"/>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5BBDF7CA-DFDA-4E6A-96B6-B9DC848FF6F0}"/>
              </a:ext>
            </a:extLst>
          </p:cNvPr>
          <p:cNvSpPr txBox="1"/>
          <p:nvPr/>
        </p:nvSpPr>
        <p:spPr>
          <a:xfrm>
            <a:off x="2874892" y="6219545"/>
            <a:ext cx="6645625" cy="369332"/>
          </a:xfrm>
          <a:prstGeom prst="rect">
            <a:avLst/>
          </a:prstGeom>
          <a:noFill/>
        </p:spPr>
        <p:txBody>
          <a:bodyPr wrap="square">
            <a:spAutoFit/>
          </a:bodyPr>
          <a:lstStyle/>
          <a:p>
            <a:r>
              <a:rPr lang="ja-JP" altLang="en-US" u="sng" dirty="0"/>
              <a:t>See </a:t>
            </a:r>
            <a:r>
              <a:rPr lang="ja-JP" altLang="en-US" u="sng" dirty="0">
                <a:solidFill>
                  <a:schemeClr val="accent6">
                    <a:lumMod val="60000"/>
                    <a:lumOff val="40000"/>
                  </a:schemeClr>
                </a:solidFill>
              </a:rPr>
              <a:t>VMAD</a:t>
            </a:r>
            <a:r>
              <a:rPr lang="en-US" altLang="ja-JP" u="sng" dirty="0">
                <a:solidFill>
                  <a:schemeClr val="accent6">
                    <a:lumMod val="60000"/>
                    <a:lumOff val="40000"/>
                  </a:schemeClr>
                </a:solidFill>
              </a:rPr>
              <a:t>-SG1-17-03</a:t>
            </a:r>
            <a:r>
              <a:rPr lang="ja-JP" altLang="en-US" dirty="0">
                <a:solidFill>
                  <a:schemeClr val="accent6">
                    <a:lumMod val="60000"/>
                    <a:lumOff val="40000"/>
                  </a:schemeClr>
                </a:solidFill>
              </a:rPr>
              <a:t> </a:t>
            </a:r>
            <a:r>
              <a:rPr lang="ja-JP" altLang="en-US" dirty="0"/>
              <a:t>for specific proposed amendments</a:t>
            </a:r>
          </a:p>
        </p:txBody>
      </p:sp>
    </p:spTree>
    <p:extLst>
      <p:ext uri="{BB962C8B-B14F-4D97-AF65-F5344CB8AC3E}">
        <p14:creationId xmlns:p14="http://schemas.microsoft.com/office/powerpoint/2010/main" val="4098884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AD1842-D4C2-4484-8917-B74BF4E7DBCE}"/>
              </a:ext>
            </a:extLst>
          </p:cNvPr>
          <p:cNvSpPr>
            <a:spLocks noGrp="1"/>
          </p:cNvSpPr>
          <p:nvPr>
            <p:ph type="title"/>
          </p:nvPr>
        </p:nvSpPr>
        <p:spPr>
          <a:xfrm>
            <a:off x="0" y="0"/>
            <a:ext cx="12192000" cy="476250"/>
          </a:xfrm>
        </p:spPr>
        <p:txBody>
          <a:bodyPr/>
          <a:lstStyle/>
          <a:p>
            <a:r>
              <a:rPr kumimoji="1" lang="en-US" altLang="ja-JP" dirty="0"/>
              <a:t>3. Discussion of draft 2nd iteration of NATM MD Annex 2 </a:t>
            </a:r>
            <a:r>
              <a:rPr kumimoji="1" lang="en-US" altLang="ja-JP" sz="2400" dirty="0"/>
              <a:t>(Motorway use-case)</a:t>
            </a:r>
            <a:endParaRPr kumimoji="1" lang="ja-JP" altLang="en-US" dirty="0"/>
          </a:p>
        </p:txBody>
      </p:sp>
      <p:sp>
        <p:nvSpPr>
          <p:cNvPr id="3" name="コンテンツ プレースホルダー 2">
            <a:extLst>
              <a:ext uri="{FF2B5EF4-FFF2-40B4-BE49-F238E27FC236}">
                <a16:creationId xmlns:a16="http://schemas.microsoft.com/office/drawing/2014/main" id="{7A7AD155-BFEE-4AA1-836A-FB935DEE8A1D}"/>
              </a:ext>
            </a:extLst>
          </p:cNvPr>
          <p:cNvSpPr>
            <a:spLocks noGrp="1"/>
          </p:cNvSpPr>
          <p:nvPr>
            <p:ph idx="1"/>
          </p:nvPr>
        </p:nvSpPr>
        <p:spPr>
          <a:xfrm>
            <a:off x="609600" y="1039451"/>
            <a:ext cx="10972800" cy="5090919"/>
          </a:xfrm>
        </p:spPr>
        <p:txBody>
          <a:bodyPr/>
          <a:lstStyle/>
          <a:p>
            <a:r>
              <a:rPr kumimoji="1" lang="en-US" altLang="ja-JP" sz="2000" dirty="0"/>
              <a:t>Japan presented “concept of scenario validation method” </a:t>
            </a:r>
            <a:r>
              <a:rPr lang="en-US" altLang="ja-JP" sz="2000" dirty="0">
                <a:solidFill>
                  <a:srgbClr val="000000"/>
                </a:solidFill>
                <a:latin typeface="Arial" charset="0"/>
                <a:ea typeface="ＭＳ Ｐゴシック" charset="-128"/>
              </a:rPr>
              <a:t>in the last session, </a:t>
            </a:r>
            <a:br>
              <a:rPr lang="en-US" altLang="ja-JP" sz="2000" dirty="0">
                <a:solidFill>
                  <a:srgbClr val="000000"/>
                </a:solidFill>
                <a:latin typeface="Arial" charset="0"/>
                <a:ea typeface="ＭＳ Ｐゴシック" charset="-128"/>
              </a:rPr>
            </a:br>
            <a:r>
              <a:rPr lang="en-US" altLang="ja-JP" sz="2000" dirty="0">
                <a:solidFill>
                  <a:srgbClr val="000000"/>
                </a:solidFill>
                <a:latin typeface="Arial" charset="0"/>
                <a:ea typeface="ＭＳ Ｐゴシック" charset="-128"/>
              </a:rPr>
              <a:t>and SG1 leader prepared the draft amendment of Annex 2 </a:t>
            </a:r>
            <a:r>
              <a:rPr lang="en-US" altLang="ja-JP" sz="2000" dirty="0">
                <a:solidFill>
                  <a:schemeClr val="accent6">
                    <a:lumMod val="60000"/>
                    <a:lumOff val="40000"/>
                  </a:schemeClr>
                </a:solidFill>
                <a:latin typeface="Arial" charset="0"/>
                <a:ea typeface="ＭＳ Ｐゴシック" charset="-128"/>
              </a:rPr>
              <a:t>(VMAD-SG1-17-04)</a:t>
            </a:r>
            <a:r>
              <a:rPr lang="en-US" altLang="ja-JP" sz="2000" dirty="0">
                <a:solidFill>
                  <a:srgbClr val="000000"/>
                </a:solidFill>
                <a:latin typeface="Arial" charset="0"/>
                <a:ea typeface="ＭＳ Ｐゴシック" charset="-128"/>
              </a:rPr>
              <a:t> </a:t>
            </a:r>
            <a:br>
              <a:rPr lang="en-US" altLang="ja-JP" sz="2000" dirty="0">
                <a:solidFill>
                  <a:srgbClr val="000000"/>
                </a:solidFill>
                <a:latin typeface="Arial" charset="0"/>
                <a:ea typeface="ＭＳ Ｐゴシック" charset="-128"/>
              </a:rPr>
            </a:br>
            <a:r>
              <a:rPr lang="en-US" altLang="ja-JP" sz="2000" dirty="0">
                <a:solidFill>
                  <a:srgbClr val="000000"/>
                </a:solidFill>
                <a:latin typeface="Arial" charset="0"/>
                <a:ea typeface="ＭＳ Ｐゴシック" charset="-128"/>
              </a:rPr>
              <a:t>in which the essence of Japan’s proposal is reflected (only in </a:t>
            </a:r>
            <a:r>
              <a:rPr lang="en-US" altLang="ja-JP" sz="2000" dirty="0">
                <a:solidFill>
                  <a:schemeClr val="accent6">
                    <a:lumMod val="60000"/>
                    <a:lumOff val="40000"/>
                  </a:schemeClr>
                </a:solidFill>
                <a:latin typeface="Arial" charset="0"/>
                <a:ea typeface="ＭＳ Ｐゴシック" charset="-128"/>
              </a:rPr>
              <a:t>p.29</a:t>
            </a:r>
            <a:r>
              <a:rPr lang="en-US" altLang="ja-JP" sz="2000" dirty="0">
                <a:solidFill>
                  <a:srgbClr val="000000"/>
                </a:solidFill>
                <a:latin typeface="Arial" charset="0"/>
                <a:ea typeface="ＭＳ Ｐゴシック" charset="-128"/>
              </a:rPr>
              <a:t>)</a:t>
            </a:r>
          </a:p>
          <a:p>
            <a:pPr>
              <a:spcBef>
                <a:spcPts val="1200"/>
              </a:spcBef>
            </a:pPr>
            <a:r>
              <a:rPr lang="en-US" altLang="ja-JP" sz="2000" dirty="0">
                <a:solidFill>
                  <a:srgbClr val="000000"/>
                </a:solidFill>
                <a:latin typeface="Arial" charset="0"/>
                <a:ea typeface="ＭＳ Ｐゴシック" charset="-128"/>
              </a:rPr>
              <a:t>Continued discussion is needed because France is preparing presentation on this issue</a:t>
            </a:r>
          </a:p>
          <a:p>
            <a:endParaRPr lang="en-US" altLang="ja-JP" sz="2400" dirty="0">
              <a:solidFill>
                <a:srgbClr val="000000"/>
              </a:solidFill>
              <a:latin typeface="Arial" charset="0"/>
              <a:ea typeface="ＭＳ Ｐゴシック" charset="-128"/>
            </a:endParaRPr>
          </a:p>
          <a:p>
            <a:pPr marL="0" indent="0">
              <a:buNone/>
            </a:pPr>
            <a:r>
              <a:rPr lang="en-US" altLang="ja-JP" sz="2400" dirty="0">
                <a:solidFill>
                  <a:srgbClr val="000000"/>
                </a:solidFill>
                <a:latin typeface="Arial" charset="0"/>
                <a:ea typeface="ＭＳ Ｐゴシック" charset="-128"/>
              </a:rPr>
              <a:t>[Discussion point]</a:t>
            </a:r>
          </a:p>
          <a:p>
            <a:r>
              <a:rPr lang="en-US" altLang="ja-JP" sz="2400" dirty="0">
                <a:solidFill>
                  <a:srgbClr val="000000"/>
                </a:solidFill>
                <a:latin typeface="Arial" charset="0"/>
                <a:ea typeface="ＭＳ Ｐゴシック" charset="-128"/>
              </a:rPr>
              <a:t>SG1 has to deliver something regarding “evaluation of NATM for the motorway use-case” in one month. </a:t>
            </a:r>
            <a:r>
              <a:rPr lang="en-US" altLang="ja-JP" sz="2400" u="sng" dirty="0">
                <a:solidFill>
                  <a:srgbClr val="000000"/>
                </a:solidFill>
                <a:latin typeface="Arial" charset="0"/>
                <a:ea typeface="ＭＳ Ｐゴシック" charset="-128"/>
              </a:rPr>
              <a:t>What is to be delivered?</a:t>
            </a:r>
          </a:p>
          <a:p>
            <a:pPr marL="914400" lvl="1" indent="-457200">
              <a:spcBef>
                <a:spcPts val="1200"/>
              </a:spcBef>
              <a:buFont typeface="+mj-lt"/>
              <a:buAutoNum type="arabicPeriod"/>
            </a:pPr>
            <a:r>
              <a:rPr lang="en-US" altLang="ja-JP" sz="2000" dirty="0">
                <a:solidFill>
                  <a:srgbClr val="000000"/>
                </a:solidFill>
                <a:latin typeface="Arial" charset="0"/>
                <a:ea typeface="ＭＳ Ｐゴシック" charset="-128"/>
              </a:rPr>
              <a:t>As a minimum version, could we say “no need to amend NATM MD for this issue”?</a:t>
            </a:r>
          </a:p>
          <a:p>
            <a:pPr marL="914400" lvl="1" indent="-457200">
              <a:spcBef>
                <a:spcPts val="1200"/>
              </a:spcBef>
              <a:buFont typeface="+mj-lt"/>
              <a:buAutoNum type="arabicPeriod"/>
            </a:pPr>
            <a:r>
              <a:rPr lang="en-US" altLang="ja-JP" sz="2000" dirty="0">
                <a:solidFill>
                  <a:srgbClr val="000000"/>
                </a:solidFill>
                <a:latin typeface="Arial" charset="0"/>
                <a:ea typeface="ＭＳ Ｐゴシック" charset="-128"/>
              </a:rPr>
              <a:t>If the content is agreed, could we deliver </a:t>
            </a:r>
            <a:r>
              <a:rPr lang="en-US" altLang="ja-JP" sz="2000" dirty="0">
                <a:solidFill>
                  <a:schemeClr val="accent6">
                    <a:lumMod val="60000"/>
                    <a:lumOff val="40000"/>
                  </a:schemeClr>
                </a:solidFill>
                <a:latin typeface="Arial" charset="0"/>
                <a:ea typeface="ＭＳ Ｐゴシック" charset="-128"/>
              </a:rPr>
              <a:t>VMAD-SG1-17-04</a:t>
            </a:r>
            <a:r>
              <a:rPr lang="en-US" altLang="ja-JP" sz="2000" dirty="0">
                <a:solidFill>
                  <a:srgbClr val="000000"/>
                </a:solidFill>
                <a:latin typeface="Arial" charset="0"/>
                <a:ea typeface="ＭＳ Ｐゴシック" charset="-128"/>
              </a:rPr>
              <a:t>, in which only Japan’s proposal (</a:t>
            </a:r>
            <a:r>
              <a:rPr lang="en-US" altLang="ja-JP" sz="2000" dirty="0">
                <a:solidFill>
                  <a:schemeClr val="accent6">
                    <a:lumMod val="60000"/>
                    <a:lumOff val="40000"/>
                  </a:schemeClr>
                </a:solidFill>
                <a:latin typeface="Arial" charset="0"/>
                <a:ea typeface="ＭＳ Ｐゴシック" charset="-128"/>
              </a:rPr>
              <a:t>p.29</a:t>
            </a:r>
            <a:r>
              <a:rPr lang="en-US" altLang="ja-JP" sz="2000" dirty="0">
                <a:solidFill>
                  <a:srgbClr val="000000"/>
                </a:solidFill>
                <a:latin typeface="Arial" charset="0"/>
                <a:ea typeface="ＭＳ Ｐゴシック" charset="-128"/>
              </a:rPr>
              <a:t>) is reflected?(*) Of course, other proposals shall be considered in the near future.</a:t>
            </a:r>
          </a:p>
          <a:p>
            <a:pPr marL="914400" lvl="1" indent="-457200">
              <a:spcBef>
                <a:spcPts val="1200"/>
              </a:spcBef>
              <a:buFont typeface="+mj-lt"/>
              <a:buAutoNum type="arabicPeriod"/>
            </a:pPr>
            <a:r>
              <a:rPr lang="en-US" altLang="ja-JP" sz="2000" dirty="0">
                <a:solidFill>
                  <a:srgbClr val="000000"/>
                </a:solidFill>
                <a:latin typeface="Arial" charset="0"/>
                <a:ea typeface="ＭＳ Ｐゴシック" charset="-128"/>
              </a:rPr>
              <a:t>Others</a:t>
            </a:r>
          </a:p>
        </p:txBody>
      </p:sp>
      <p:sp>
        <p:nvSpPr>
          <p:cNvPr id="4" name="スライド番号プレースホルダー 3">
            <a:extLst>
              <a:ext uri="{FF2B5EF4-FFF2-40B4-BE49-F238E27FC236}">
                <a16:creationId xmlns:a16="http://schemas.microsoft.com/office/drawing/2014/main" id="{70356E9E-4949-45C5-A84E-BBAE19C1A980}"/>
              </a:ext>
            </a:extLst>
          </p:cNvPr>
          <p:cNvSpPr>
            <a:spLocks noGrp="1"/>
          </p:cNvSpPr>
          <p:nvPr>
            <p:ph type="sldNum" sz="quarter" idx="12"/>
          </p:nvPr>
        </p:nvSpPr>
        <p:spPr/>
        <p:txBody>
          <a:bodyPr/>
          <a:lstStyle/>
          <a:p>
            <a:pPr>
              <a:defRPr/>
            </a:pPr>
            <a:fld id="{651FC12D-27C1-4F31-90C9-A93D49E44687}" type="slidenum">
              <a:rPr lang="en-US" altLang="ja-JP" smtClean="0"/>
              <a:pPr>
                <a:defRPr/>
              </a:pPr>
              <a:t>7</a:t>
            </a:fld>
            <a:endParaRPr lang="en-US" altLang="ja-JP"/>
          </a:p>
        </p:txBody>
      </p:sp>
      <p:sp>
        <p:nvSpPr>
          <p:cNvPr id="5" name="テキスト ボックス 4">
            <a:extLst>
              <a:ext uri="{FF2B5EF4-FFF2-40B4-BE49-F238E27FC236}">
                <a16:creationId xmlns:a16="http://schemas.microsoft.com/office/drawing/2014/main" id="{6BCA5AB1-0169-4882-8E92-4D6C874C2E52}"/>
              </a:ext>
            </a:extLst>
          </p:cNvPr>
          <p:cNvSpPr txBox="1"/>
          <p:nvPr/>
        </p:nvSpPr>
        <p:spPr>
          <a:xfrm>
            <a:off x="531091" y="6324239"/>
            <a:ext cx="11129818" cy="369332"/>
          </a:xfrm>
          <a:prstGeom prst="rect">
            <a:avLst/>
          </a:prstGeom>
          <a:noFill/>
        </p:spPr>
        <p:txBody>
          <a:bodyPr wrap="square">
            <a:spAutoFit/>
          </a:bodyPr>
          <a:lstStyle/>
          <a:p>
            <a:r>
              <a:rPr lang="ja-JP" altLang="en-US" dirty="0"/>
              <a:t>* </a:t>
            </a:r>
            <a:r>
              <a:rPr lang="en-US" altLang="ja-JP" dirty="0"/>
              <a:t>: A few editorial amendments are also included in</a:t>
            </a:r>
            <a:r>
              <a:rPr lang="en-US" altLang="ja-JP" sz="1800" dirty="0">
                <a:solidFill>
                  <a:schemeClr val="accent6">
                    <a:lumMod val="60000"/>
                    <a:lumOff val="40000"/>
                  </a:schemeClr>
                </a:solidFill>
                <a:latin typeface="Arial" charset="0"/>
                <a:ea typeface="ＭＳ Ｐゴシック" charset="-128"/>
              </a:rPr>
              <a:t> VMAD-SG1-17-04</a:t>
            </a:r>
            <a:r>
              <a:rPr lang="en-US" altLang="ja-JP" sz="1800" b="1" dirty="0">
                <a:solidFill>
                  <a:schemeClr val="accent6">
                    <a:lumMod val="60000"/>
                    <a:lumOff val="40000"/>
                  </a:schemeClr>
                </a:solidFill>
                <a:latin typeface="Arial" charset="0"/>
                <a:ea typeface="ＭＳ Ｐゴシック" charset="-128"/>
              </a:rPr>
              <a:t>. </a:t>
            </a:r>
            <a:r>
              <a:rPr lang="en-US" altLang="ja-JP" dirty="0"/>
              <a:t> </a:t>
            </a:r>
            <a:endParaRPr lang="ja-JP" altLang="en-US" dirty="0"/>
          </a:p>
        </p:txBody>
      </p:sp>
    </p:spTree>
    <p:extLst>
      <p:ext uri="{BB962C8B-B14F-4D97-AF65-F5344CB8AC3E}">
        <p14:creationId xmlns:p14="http://schemas.microsoft.com/office/powerpoint/2010/main" val="4200603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51662C-75FF-464B-AE1B-825810DA20A0}"/>
              </a:ext>
            </a:extLst>
          </p:cNvPr>
          <p:cNvSpPr>
            <a:spLocks noGrp="1"/>
          </p:cNvSpPr>
          <p:nvPr>
            <p:ph type="title"/>
          </p:nvPr>
        </p:nvSpPr>
        <p:spPr/>
        <p:txBody>
          <a:bodyPr/>
          <a:lstStyle/>
          <a:p>
            <a:r>
              <a:rPr kumimoji="1" lang="en-US" altLang="ja-JP" dirty="0"/>
              <a:t>4. Discussion of What SG1 Needs from FRAV </a:t>
            </a:r>
            <a:endParaRPr kumimoji="1" lang="ja-JP" altLang="en-US" dirty="0"/>
          </a:p>
        </p:txBody>
      </p:sp>
      <p:sp>
        <p:nvSpPr>
          <p:cNvPr id="4" name="スライド番号プレースホルダー 3">
            <a:extLst>
              <a:ext uri="{FF2B5EF4-FFF2-40B4-BE49-F238E27FC236}">
                <a16:creationId xmlns:a16="http://schemas.microsoft.com/office/drawing/2014/main" id="{23156074-20EB-4EE9-8316-CA35CFE26AC5}"/>
              </a:ext>
            </a:extLst>
          </p:cNvPr>
          <p:cNvSpPr>
            <a:spLocks noGrp="1"/>
          </p:cNvSpPr>
          <p:nvPr>
            <p:ph type="sldNum" sz="quarter" idx="12"/>
          </p:nvPr>
        </p:nvSpPr>
        <p:spPr/>
        <p:txBody>
          <a:bodyPr/>
          <a:lstStyle/>
          <a:p>
            <a:pPr>
              <a:defRPr/>
            </a:pPr>
            <a:fld id="{651FC12D-27C1-4F31-90C9-A93D49E44687}" type="slidenum">
              <a:rPr lang="en-US" altLang="ja-JP" smtClean="0"/>
              <a:pPr>
                <a:defRPr/>
              </a:pPr>
              <a:t>8</a:t>
            </a:fld>
            <a:endParaRPr lang="en-US" altLang="ja-JP"/>
          </a:p>
        </p:txBody>
      </p:sp>
      <p:graphicFrame>
        <p:nvGraphicFramePr>
          <p:cNvPr id="7" name="コンテンツ プレースホルダー 6">
            <a:extLst>
              <a:ext uri="{FF2B5EF4-FFF2-40B4-BE49-F238E27FC236}">
                <a16:creationId xmlns:a16="http://schemas.microsoft.com/office/drawing/2014/main" id="{AAB1D822-78BB-4CA0-AEDE-DF66F499D1B4}"/>
              </a:ext>
            </a:extLst>
          </p:cNvPr>
          <p:cNvGraphicFramePr>
            <a:graphicFrameLocks noGrp="1"/>
          </p:cNvGraphicFramePr>
          <p:nvPr>
            <p:ph idx="1"/>
            <p:extLst>
              <p:ext uri="{D42A27DB-BD31-4B8C-83A1-F6EECF244321}">
                <p14:modId xmlns:p14="http://schemas.microsoft.com/office/powerpoint/2010/main" val="3705288110"/>
              </p:ext>
            </p:extLst>
          </p:nvPr>
        </p:nvGraphicFramePr>
        <p:xfrm>
          <a:off x="392545" y="3956134"/>
          <a:ext cx="11406909" cy="2743200"/>
        </p:xfrm>
        <a:graphic>
          <a:graphicData uri="http://schemas.openxmlformats.org/drawingml/2006/table">
            <a:tbl>
              <a:tblPr/>
              <a:tblGrid>
                <a:gridCol w="959295">
                  <a:extLst>
                    <a:ext uri="{9D8B030D-6E8A-4147-A177-3AD203B41FA5}">
                      <a16:colId xmlns:a16="http://schemas.microsoft.com/office/drawing/2014/main" val="2860330779"/>
                    </a:ext>
                  </a:extLst>
                </a:gridCol>
                <a:gridCol w="4238348">
                  <a:extLst>
                    <a:ext uri="{9D8B030D-6E8A-4147-A177-3AD203B41FA5}">
                      <a16:colId xmlns:a16="http://schemas.microsoft.com/office/drawing/2014/main" val="307374479"/>
                    </a:ext>
                  </a:extLst>
                </a:gridCol>
                <a:gridCol w="3017424">
                  <a:extLst>
                    <a:ext uri="{9D8B030D-6E8A-4147-A177-3AD203B41FA5}">
                      <a16:colId xmlns:a16="http://schemas.microsoft.com/office/drawing/2014/main" val="2567421010"/>
                    </a:ext>
                  </a:extLst>
                </a:gridCol>
                <a:gridCol w="3191842">
                  <a:extLst>
                    <a:ext uri="{9D8B030D-6E8A-4147-A177-3AD203B41FA5}">
                      <a16:colId xmlns:a16="http://schemas.microsoft.com/office/drawing/2014/main" val="2982598790"/>
                    </a:ext>
                  </a:extLst>
                </a:gridCol>
              </a:tblGrid>
              <a:tr h="82459">
                <a:tc>
                  <a:txBody>
                    <a:bodyPr/>
                    <a:lstStyle/>
                    <a:p>
                      <a:pPr algn="ctr" fontAlgn="b"/>
                      <a:r>
                        <a:rPr lang="ja-JP" altLang="en-US" sz="1200" b="0"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800" b="1" i="0" u="none" strike="noStrike" dirty="0">
                          <a:solidFill>
                            <a:srgbClr val="000000"/>
                          </a:solidFill>
                          <a:effectLst/>
                          <a:latin typeface="Times New Roman" panose="02020603050405020304" pitchFamily="18" charset="0"/>
                          <a:ea typeface="游ゴシック" panose="020B0400000000000000" pitchFamily="50" charset="-128"/>
                        </a:rPr>
                        <a:t> Possible new issues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800" b="1" i="0" u="none" strike="noStrike">
                          <a:solidFill>
                            <a:srgbClr val="000000"/>
                          </a:solidFill>
                          <a:effectLst/>
                          <a:latin typeface="Times New Roman" panose="02020603050405020304" pitchFamily="18" charset="0"/>
                          <a:ea typeface="游ゴシック" panose="020B0400000000000000" pitchFamily="50" charset="-128"/>
                        </a:rPr>
                        <a:t>Target Completion date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800" b="1" i="0" u="none" strike="noStrike">
                          <a:solidFill>
                            <a:srgbClr val="000000"/>
                          </a:solidFill>
                          <a:effectLst/>
                          <a:latin typeface="Times New Roman" panose="02020603050405020304" pitchFamily="18" charset="0"/>
                          <a:ea typeface="游ゴシック" panose="020B0400000000000000" pitchFamily="50" charset="-128"/>
                        </a:rPr>
                        <a:t>Comments</a:t>
                      </a:r>
                      <a:endParaRPr lang="en-US" sz="18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5676016"/>
                  </a:ext>
                </a:extLst>
              </a:tr>
              <a:tr h="265900">
                <a:tc>
                  <a:txBody>
                    <a:bodyPr/>
                    <a:lstStyle/>
                    <a:p>
                      <a:pPr algn="ctr" fontAlgn="ctr"/>
                      <a:r>
                        <a:rPr lang="en-US" altLang="ja-JP" sz="2000" b="0" i="0" u="none" strike="noStrike" dirty="0">
                          <a:solidFill>
                            <a:srgbClr val="000000"/>
                          </a:solidFill>
                          <a:effectLst/>
                          <a:latin typeface="Times New Roman" panose="02020603050405020304" pitchFamily="18" charset="0"/>
                          <a:ea typeface="游ゴシック" panose="020B0400000000000000" pitchFamily="50" charset="-128"/>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600" b="0" i="0" u="none" strike="noStrike" dirty="0">
                          <a:solidFill>
                            <a:srgbClr val="000000"/>
                          </a:solidFill>
                          <a:effectLst/>
                          <a:latin typeface="Times New Roman" panose="02020603050405020304" pitchFamily="18" charset="0"/>
                          <a:ea typeface="游ゴシック" panose="020B0400000000000000" pitchFamily="50" charset="-128"/>
                        </a:rPr>
                        <a:t>Which scenarios are required to validate the functional safety requirements established by FRAV?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Times New Roman" panose="02020603050405020304" pitchFamily="18" charset="0"/>
                          <a:ea typeface="游ゴシック" panose="020B0400000000000000" pitchFamily="50" charset="-128"/>
                        </a:rPr>
                        <a:t>2021.9</a:t>
                      </a:r>
                      <a:br>
                        <a:rPr lang="en-US" sz="1600" b="0" i="0" u="none" strike="noStrike" dirty="0">
                          <a:solidFill>
                            <a:srgbClr val="000000"/>
                          </a:solidFill>
                          <a:effectLst/>
                          <a:latin typeface="Times New Roman" panose="02020603050405020304" pitchFamily="18" charset="0"/>
                          <a:ea typeface="游ゴシック" panose="020B0400000000000000" pitchFamily="50" charset="-128"/>
                        </a:rPr>
                      </a:br>
                      <a:r>
                        <a:rPr lang="en-US" sz="1600" b="0" i="0" u="sng" strike="noStrike" dirty="0">
                          <a:solidFill>
                            <a:srgbClr val="000000"/>
                          </a:solidFill>
                          <a:effectLst/>
                          <a:latin typeface="Times New Roman" panose="02020603050405020304" pitchFamily="18" charset="0"/>
                          <a:ea typeface="游ゴシック" panose="020B0400000000000000" pitchFamily="50" charset="-128"/>
                        </a:rPr>
                        <a:t>Need FRAV output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chemeClr val="tx1"/>
                          </a:solidFill>
                          <a:effectLst/>
                          <a:latin typeface="Times New Roman" panose="02020603050405020304" pitchFamily="18" charset="0"/>
                          <a:ea typeface="游ゴシック" panose="020B0400000000000000" pitchFamily="50" charset="-128"/>
                        </a:rPr>
                        <a:t>(JP) …</a:t>
                      </a:r>
                    </a:p>
                    <a:p>
                      <a:pPr algn="l" fontAlgn="t"/>
                      <a:r>
                        <a:rPr lang="en-US" sz="1600" b="0" i="0" u="none" strike="noStrike" dirty="0">
                          <a:solidFill>
                            <a:schemeClr val="tx1"/>
                          </a:solidFill>
                          <a:effectLst/>
                          <a:latin typeface="Times New Roman" panose="02020603050405020304" pitchFamily="18" charset="0"/>
                          <a:ea typeface="游ゴシック" panose="020B0400000000000000" pitchFamily="50" charset="-128"/>
                        </a:rPr>
                        <a:t>(RU) … </a:t>
                      </a:r>
                    </a:p>
                    <a:p>
                      <a:pPr algn="l" fontAlgn="t"/>
                      <a:r>
                        <a:rPr lang="en-US" sz="1600" b="0" i="0" u="none" strike="noStrike" dirty="0">
                          <a:solidFill>
                            <a:schemeClr val="tx1"/>
                          </a:solidFill>
                          <a:effectLst/>
                          <a:latin typeface="Times New Roman" panose="02020603050405020304" pitchFamily="18" charset="0"/>
                          <a:ea typeface="游ゴシック" panose="020B0400000000000000" pitchFamily="50" charset="-128"/>
                        </a:rPr>
                        <a:t>(DE) …</a:t>
                      </a:r>
                      <a:br>
                        <a:rPr lang="en-US" sz="1600" b="0" i="0" u="none" strike="noStrike" dirty="0">
                          <a:solidFill>
                            <a:schemeClr val="tx1"/>
                          </a:solidFill>
                          <a:effectLst/>
                          <a:latin typeface="Times New Roman" panose="02020603050405020304" pitchFamily="18" charset="0"/>
                          <a:ea typeface="游ゴシック" panose="020B0400000000000000" pitchFamily="50" charset="-128"/>
                        </a:rPr>
                      </a:br>
                      <a:r>
                        <a:rPr lang="en-US" sz="1600" b="0" i="0" u="none" strike="noStrike" dirty="0">
                          <a:solidFill>
                            <a:schemeClr val="tx1"/>
                          </a:solidFill>
                          <a:effectLst/>
                          <a:latin typeface="Times New Roman" panose="02020603050405020304" pitchFamily="18" charset="0"/>
                          <a:ea typeface="游ゴシック" panose="020B0400000000000000" pitchFamily="50" charset="-128"/>
                        </a:rPr>
                        <a:t>(SAFE)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6399171"/>
                  </a:ext>
                </a:extLst>
              </a:tr>
              <a:tr h="302349">
                <a:tc>
                  <a:txBody>
                    <a:bodyPr/>
                    <a:lstStyle/>
                    <a:p>
                      <a:pPr algn="ctr" fontAlgn="ctr"/>
                      <a:r>
                        <a:rPr lang="en-US" altLang="ja-JP" sz="2000" b="0" i="0" u="none" strike="noStrike">
                          <a:solidFill>
                            <a:srgbClr val="000000"/>
                          </a:solidFill>
                          <a:effectLst/>
                          <a:latin typeface="Times New Roman" panose="02020603050405020304" pitchFamily="18" charset="0"/>
                          <a:ea typeface="游ゴシック" panose="020B0400000000000000" pitchFamily="50" charset="-128"/>
                        </a:rPr>
                        <a:t>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600" b="0" i="0" u="none" strike="noStrike" dirty="0">
                          <a:solidFill>
                            <a:srgbClr val="000000"/>
                          </a:solidFill>
                          <a:effectLst/>
                          <a:latin typeface="Times New Roman" panose="02020603050405020304" pitchFamily="18" charset="0"/>
                          <a:ea typeface="游ゴシック" panose="020B0400000000000000" pitchFamily="50" charset="-128"/>
                        </a:rPr>
                        <a:t>How to deal with various parameters (e.g. perception, vehicle disturbance(e.g. road surface condition, slope, wind)) during certification?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Times New Roman" panose="02020603050405020304" pitchFamily="18" charset="0"/>
                          <a:ea typeface="游ゴシック" panose="020B0400000000000000" pitchFamily="50" charset="-128"/>
                        </a:rPr>
                        <a:t>2021.9</a:t>
                      </a:r>
                      <a:br>
                        <a:rPr lang="en-US" sz="1600" b="0" i="0" u="none" strike="noStrike" dirty="0">
                          <a:solidFill>
                            <a:srgbClr val="000000"/>
                          </a:solidFill>
                          <a:effectLst/>
                          <a:latin typeface="Times New Roman" panose="02020603050405020304" pitchFamily="18" charset="0"/>
                          <a:ea typeface="游ゴシック" panose="020B0400000000000000" pitchFamily="50" charset="-128"/>
                        </a:rPr>
                      </a:br>
                      <a:r>
                        <a:rPr lang="en-US" sz="1600" b="0" i="0" u="sng" strike="noStrike" dirty="0">
                          <a:solidFill>
                            <a:srgbClr val="000000"/>
                          </a:solidFill>
                          <a:effectLst/>
                          <a:latin typeface="Times New Roman" panose="02020603050405020304" pitchFamily="18" charset="0"/>
                          <a:ea typeface="游ゴシック" panose="020B0400000000000000" pitchFamily="50" charset="-128"/>
                        </a:rPr>
                        <a:t>Need FRAV output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chemeClr val="tx1"/>
                          </a:solidFill>
                          <a:effectLst/>
                          <a:latin typeface="Times New Roman" panose="02020603050405020304" pitchFamily="18" charset="0"/>
                          <a:ea typeface="游ゴシック" panose="020B0400000000000000" pitchFamily="50" charset="-128"/>
                        </a:rPr>
                        <a:t>(JP) …</a:t>
                      </a:r>
                      <a:br>
                        <a:rPr lang="en-US" sz="1600" b="0" i="0" u="none" strike="noStrike" dirty="0">
                          <a:solidFill>
                            <a:schemeClr val="tx1"/>
                          </a:solidFill>
                          <a:effectLst/>
                          <a:latin typeface="Times New Roman" panose="02020603050405020304" pitchFamily="18" charset="0"/>
                          <a:ea typeface="游ゴシック" panose="020B0400000000000000" pitchFamily="50" charset="-128"/>
                        </a:rPr>
                      </a:br>
                      <a:r>
                        <a:rPr lang="en-US" sz="1600" b="0" i="0" u="none" strike="noStrike" dirty="0">
                          <a:solidFill>
                            <a:schemeClr val="tx1"/>
                          </a:solidFill>
                          <a:effectLst/>
                          <a:latin typeface="Times New Roman" panose="02020603050405020304" pitchFamily="18" charset="0"/>
                          <a:ea typeface="游ゴシック" panose="020B0400000000000000" pitchFamily="50" charset="-128"/>
                        </a:rPr>
                        <a:t>(RU) …</a:t>
                      </a:r>
                      <a:br>
                        <a:rPr lang="en-US" sz="1600" b="0" i="0" u="none" strike="noStrike" dirty="0">
                          <a:solidFill>
                            <a:schemeClr val="tx1"/>
                          </a:solidFill>
                          <a:effectLst/>
                          <a:latin typeface="Times New Roman" panose="02020603050405020304" pitchFamily="18" charset="0"/>
                          <a:ea typeface="游ゴシック" panose="020B0400000000000000" pitchFamily="50" charset="-128"/>
                        </a:rPr>
                      </a:br>
                      <a:r>
                        <a:rPr lang="en-US" sz="1600" b="0" i="0" u="none" strike="noStrike" dirty="0">
                          <a:solidFill>
                            <a:schemeClr val="tx1"/>
                          </a:solidFill>
                          <a:effectLst/>
                          <a:latin typeface="Times New Roman" panose="02020603050405020304" pitchFamily="18" charset="0"/>
                          <a:ea typeface="游ゴシック" panose="020B0400000000000000" pitchFamily="50" charset="-128"/>
                        </a:rPr>
                        <a:t>(DE)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0941681"/>
                  </a:ext>
                </a:extLst>
              </a:tr>
              <a:tr h="157748">
                <a:tc>
                  <a:txBody>
                    <a:bodyPr/>
                    <a:lstStyle/>
                    <a:p>
                      <a:pPr algn="ctr" fontAlgn="ctr"/>
                      <a:r>
                        <a:rPr lang="en-US" altLang="ja-JP" sz="2000" b="0" i="0" u="none" strike="noStrike">
                          <a:solidFill>
                            <a:srgbClr val="000000"/>
                          </a:solidFill>
                          <a:effectLst/>
                          <a:latin typeface="Times New Roman" panose="02020603050405020304" pitchFamily="18" charset="0"/>
                          <a:ea typeface="游ゴシック" panose="020B0400000000000000" pitchFamily="50" charset="-128"/>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600" b="0" i="0" u="none" strike="noStrike" dirty="0">
                          <a:solidFill>
                            <a:srgbClr val="000000"/>
                          </a:solidFill>
                          <a:effectLst/>
                          <a:latin typeface="Times New Roman" panose="02020603050405020304" pitchFamily="18" charset="0"/>
                          <a:ea typeface="游ゴシック" panose="020B0400000000000000" pitchFamily="50" charset="-128"/>
                        </a:rPr>
                        <a:t>What is pass/fail criteria for scenario-based testing?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Times New Roman" panose="02020603050405020304" pitchFamily="18" charset="0"/>
                          <a:ea typeface="游ゴシック" panose="020B0400000000000000" pitchFamily="50" charset="-128"/>
                        </a:rPr>
                        <a:t>2021.9</a:t>
                      </a:r>
                      <a:br>
                        <a:rPr lang="en-US" sz="1600" b="0" i="0" u="none" strike="noStrike" dirty="0">
                          <a:solidFill>
                            <a:srgbClr val="000000"/>
                          </a:solidFill>
                          <a:effectLst/>
                          <a:latin typeface="Times New Roman" panose="02020603050405020304" pitchFamily="18" charset="0"/>
                          <a:ea typeface="游ゴシック" panose="020B0400000000000000" pitchFamily="50" charset="-128"/>
                        </a:rPr>
                      </a:br>
                      <a:r>
                        <a:rPr lang="en-US" sz="1600" b="0" i="0" u="sng" strike="noStrike" dirty="0">
                          <a:solidFill>
                            <a:srgbClr val="000000"/>
                          </a:solidFill>
                          <a:effectLst/>
                          <a:latin typeface="Times New Roman" panose="02020603050405020304" pitchFamily="18" charset="0"/>
                          <a:ea typeface="游ゴシック" panose="020B0400000000000000" pitchFamily="50" charset="-128"/>
                        </a:rPr>
                        <a:t>Need FRAV output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chemeClr val="tx1"/>
                          </a:solidFill>
                          <a:effectLst/>
                          <a:latin typeface="Times New Roman" panose="02020603050405020304" pitchFamily="18" charset="0"/>
                          <a:ea typeface="游ゴシック" panose="020B0400000000000000" pitchFamily="50" charset="-128"/>
                        </a:rPr>
                        <a:t>(JP) …</a:t>
                      </a:r>
                      <a:br>
                        <a:rPr lang="en-US" sz="1600" b="0" i="0" u="none" strike="noStrike" dirty="0">
                          <a:solidFill>
                            <a:schemeClr val="tx1"/>
                          </a:solidFill>
                          <a:effectLst/>
                          <a:latin typeface="Times New Roman" panose="02020603050405020304" pitchFamily="18" charset="0"/>
                          <a:ea typeface="游ゴシック" panose="020B0400000000000000" pitchFamily="50" charset="-128"/>
                        </a:rPr>
                      </a:br>
                      <a:r>
                        <a:rPr lang="en-US" sz="1600" b="0" i="0" u="none" strike="noStrike" dirty="0">
                          <a:solidFill>
                            <a:schemeClr val="tx1"/>
                          </a:solidFill>
                          <a:effectLst/>
                          <a:latin typeface="Times New Roman" panose="02020603050405020304" pitchFamily="18" charset="0"/>
                          <a:ea typeface="游ゴシック" panose="020B0400000000000000" pitchFamily="50" charset="-128"/>
                        </a:rPr>
                        <a:t>(RU) …</a:t>
                      </a:r>
                      <a:br>
                        <a:rPr lang="en-US" sz="1600" b="0" i="0" u="none" strike="noStrike" dirty="0">
                          <a:solidFill>
                            <a:schemeClr val="tx1"/>
                          </a:solidFill>
                          <a:effectLst/>
                          <a:latin typeface="Times New Roman" panose="02020603050405020304" pitchFamily="18" charset="0"/>
                          <a:ea typeface="游ゴシック" panose="020B0400000000000000" pitchFamily="50" charset="-128"/>
                        </a:rPr>
                      </a:br>
                      <a:r>
                        <a:rPr lang="en-US" sz="1600" b="0" i="0" u="none" strike="noStrike" dirty="0">
                          <a:solidFill>
                            <a:schemeClr val="tx1"/>
                          </a:solidFill>
                          <a:effectLst/>
                          <a:latin typeface="Times New Roman" panose="02020603050405020304" pitchFamily="18" charset="0"/>
                          <a:ea typeface="游ゴシック" panose="020B0400000000000000" pitchFamily="50" charset="-128"/>
                        </a:rPr>
                        <a:t>(DE)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4556607"/>
                  </a:ext>
                </a:extLst>
              </a:tr>
            </a:tbl>
          </a:graphicData>
        </a:graphic>
      </p:graphicFrame>
      <p:sp>
        <p:nvSpPr>
          <p:cNvPr id="8" name="コンテンツ プレースホルダー 2">
            <a:extLst>
              <a:ext uri="{FF2B5EF4-FFF2-40B4-BE49-F238E27FC236}">
                <a16:creationId xmlns:a16="http://schemas.microsoft.com/office/drawing/2014/main" id="{BD902747-7435-49E0-B761-5BAFD65B4035}"/>
              </a:ext>
            </a:extLst>
          </p:cNvPr>
          <p:cNvSpPr txBox="1">
            <a:spLocks/>
          </p:cNvSpPr>
          <p:nvPr/>
        </p:nvSpPr>
        <p:spPr bwMode="auto">
          <a:xfrm>
            <a:off x="212437" y="735500"/>
            <a:ext cx="12153734" cy="2266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fontAlgn="base">
              <a:spcBef>
                <a:spcPts val="1200"/>
              </a:spcBef>
              <a:spcAft>
                <a:spcPct val="0"/>
              </a:spcAft>
              <a:buNone/>
            </a:pPr>
            <a:r>
              <a:rPr lang="en-US" altLang="ja-JP" sz="2400" dirty="0">
                <a:solidFill>
                  <a:srgbClr val="000000"/>
                </a:solidFill>
                <a:latin typeface="Arial" charset="0"/>
                <a:ea typeface="ＭＳ Ｐゴシック" charset="-128"/>
              </a:rPr>
              <a:t>[Background]</a:t>
            </a:r>
          </a:p>
          <a:p>
            <a:pPr marL="539750" indent="0" fontAlgn="base">
              <a:spcBef>
                <a:spcPts val="1200"/>
              </a:spcBef>
              <a:spcAft>
                <a:spcPct val="0"/>
              </a:spcAft>
              <a:buNone/>
            </a:pPr>
            <a:r>
              <a:rPr lang="en-US" altLang="ja-JP" sz="2400" dirty="0">
                <a:solidFill>
                  <a:srgbClr val="000000"/>
                </a:solidFill>
                <a:latin typeface="Arial" charset="0"/>
                <a:ea typeface="ＭＳ Ｐゴシック" charset="-128"/>
              </a:rPr>
              <a:t>VMAD Co-chairs requested each SG to clarify what output are needed from FRAV. </a:t>
            </a:r>
            <a:br>
              <a:rPr lang="en-US" altLang="ja-JP" sz="2400" dirty="0">
                <a:solidFill>
                  <a:srgbClr val="000000"/>
                </a:solidFill>
                <a:latin typeface="Arial" charset="0"/>
                <a:ea typeface="ＭＳ Ｐゴシック" charset="-128"/>
              </a:rPr>
            </a:br>
            <a:r>
              <a:rPr lang="en-US" altLang="ja-JP" sz="2400" dirty="0">
                <a:solidFill>
                  <a:srgbClr val="000000"/>
                </a:solidFill>
                <a:latin typeface="Arial" charset="0"/>
                <a:ea typeface="ＭＳ Ｐゴシック" charset="-128"/>
              </a:rPr>
              <a:t>SG1 leader answered them that “item 3, 8 and 10 of SG1 outstanding issues” according to “Need FRAV output” in “VMAD-SG1-15-02-rev1” . </a:t>
            </a:r>
          </a:p>
          <a:p>
            <a:pPr marL="539750" indent="0" fontAlgn="base">
              <a:spcBef>
                <a:spcPts val="1200"/>
              </a:spcBef>
              <a:spcAft>
                <a:spcPct val="0"/>
              </a:spcAft>
              <a:buNone/>
            </a:pPr>
            <a:r>
              <a:rPr lang="en-US" altLang="ja-JP" sz="2400" dirty="0">
                <a:solidFill>
                  <a:srgbClr val="000000"/>
                </a:solidFill>
                <a:latin typeface="Arial" charset="0"/>
                <a:ea typeface="ＭＳ Ｐゴシック" charset="-128"/>
              </a:rPr>
              <a:t>Now, SG1 is requested to make them </a:t>
            </a:r>
            <a:r>
              <a:rPr lang="en-US" altLang="ja-JP" sz="2400" u="sng" dirty="0">
                <a:solidFill>
                  <a:srgbClr val="000000"/>
                </a:solidFill>
                <a:latin typeface="Arial" charset="0"/>
                <a:ea typeface="ＭＳ Ｐゴシック" charset="-128"/>
              </a:rPr>
              <a:t>more specifically</a:t>
            </a:r>
            <a:r>
              <a:rPr lang="en-US" altLang="ja-JP" sz="2400" dirty="0">
                <a:solidFill>
                  <a:srgbClr val="000000"/>
                </a:solidFill>
                <a:latin typeface="Arial" charset="0"/>
                <a:ea typeface="ＭＳ Ｐゴシック" charset="-128"/>
              </a:rPr>
              <a:t>. </a:t>
            </a:r>
          </a:p>
        </p:txBody>
      </p:sp>
      <p:sp>
        <p:nvSpPr>
          <p:cNvPr id="11" name="テキスト ボックス 10">
            <a:extLst>
              <a:ext uri="{FF2B5EF4-FFF2-40B4-BE49-F238E27FC236}">
                <a16:creationId xmlns:a16="http://schemas.microsoft.com/office/drawing/2014/main" id="{1D3793A9-B8DC-476B-8C8E-ED8FDFD746E7}"/>
              </a:ext>
            </a:extLst>
          </p:cNvPr>
          <p:cNvSpPr txBox="1"/>
          <p:nvPr/>
        </p:nvSpPr>
        <p:spPr>
          <a:xfrm>
            <a:off x="2955637" y="3429000"/>
            <a:ext cx="6169890" cy="369332"/>
          </a:xfrm>
          <a:prstGeom prst="rect">
            <a:avLst/>
          </a:prstGeom>
          <a:noFill/>
        </p:spPr>
        <p:txBody>
          <a:bodyPr wrap="square">
            <a:spAutoFit/>
          </a:bodyPr>
          <a:lstStyle/>
          <a:p>
            <a:r>
              <a:rPr kumimoji="0" lang="en-US" altLang="ja-JP" dirty="0">
                <a:solidFill>
                  <a:srgbClr val="202124"/>
                </a:solidFill>
                <a:latin typeface="Arial Unicode MS"/>
                <a:ea typeface="inherit"/>
              </a:rPr>
              <a:t>E</a:t>
            </a:r>
            <a:r>
              <a:rPr kumimoji="0" lang="en-US" altLang="ja-JP" sz="1800" b="0" i="0" u="none" strike="noStrike" cap="none" normalizeH="0" baseline="0" dirty="0">
                <a:ln>
                  <a:noFill/>
                </a:ln>
                <a:solidFill>
                  <a:srgbClr val="202124"/>
                </a:solidFill>
                <a:effectLst/>
                <a:latin typeface="Arial Unicode MS"/>
                <a:ea typeface="inherit"/>
              </a:rPr>
              <a:t>xtracted three items from “</a:t>
            </a:r>
            <a:r>
              <a:rPr lang="en-US" altLang="ja-JP" sz="1800" dirty="0">
                <a:solidFill>
                  <a:srgbClr val="000000"/>
                </a:solidFill>
                <a:latin typeface="Arial" charset="0"/>
                <a:ea typeface="ＭＳ Ｐゴシック" charset="-128"/>
              </a:rPr>
              <a:t>VMAD-SG1-15-02-rev1”</a:t>
            </a:r>
            <a:endParaRPr lang="ja-JP" altLang="en-US" dirty="0"/>
          </a:p>
        </p:txBody>
      </p:sp>
    </p:spTree>
    <p:extLst>
      <p:ext uri="{BB962C8B-B14F-4D97-AF65-F5344CB8AC3E}">
        <p14:creationId xmlns:p14="http://schemas.microsoft.com/office/powerpoint/2010/main" val="1232867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コンテンツ プレースホルダー 12">
            <a:extLst>
              <a:ext uri="{FF2B5EF4-FFF2-40B4-BE49-F238E27FC236}">
                <a16:creationId xmlns:a16="http://schemas.microsoft.com/office/drawing/2014/main" id="{BD1CF4E6-1DD7-436F-8CAA-58A323487B86}"/>
              </a:ext>
            </a:extLst>
          </p:cNvPr>
          <p:cNvSpPr>
            <a:spLocks noGrp="1"/>
          </p:cNvSpPr>
          <p:nvPr>
            <p:ph idx="1"/>
          </p:nvPr>
        </p:nvSpPr>
        <p:spPr>
          <a:xfrm>
            <a:off x="656215" y="905168"/>
            <a:ext cx="11297245" cy="5678512"/>
          </a:xfrm>
        </p:spPr>
        <p:txBody>
          <a:bodyPr/>
          <a:lstStyle/>
          <a:p>
            <a:r>
              <a:rPr lang="en-US" altLang="ja-JP" sz="2800" dirty="0"/>
              <a:t>To identify “what SG1 exactly needs output from FRAV”, </a:t>
            </a:r>
            <a:br>
              <a:rPr lang="en-US" altLang="ja-JP" sz="2800" dirty="0"/>
            </a:br>
            <a:r>
              <a:rPr lang="en-US" altLang="ja-JP" sz="2800" dirty="0"/>
              <a:t>it would be effective to extract something from “safety topics” that are being discussed in FRAV.</a:t>
            </a:r>
          </a:p>
          <a:p>
            <a:r>
              <a:rPr lang="en-US" altLang="ja-JP" sz="2800" dirty="0"/>
              <a:t>Safety topics are classified to five “Starting points” below, and scenario related points are the marked</a:t>
            </a:r>
            <a:r>
              <a:rPr lang="ja-JP" altLang="en-US" sz="2800" dirty="0"/>
              <a:t> </a:t>
            </a:r>
            <a:r>
              <a:rPr lang="en-US" altLang="ja-JP" sz="2800" dirty="0"/>
              <a:t>two. </a:t>
            </a:r>
          </a:p>
          <a:p>
            <a:endParaRPr lang="en-US" altLang="ja-JP" sz="2800" dirty="0"/>
          </a:p>
          <a:p>
            <a:endParaRPr lang="en-US" altLang="ja-JP" sz="2800" dirty="0"/>
          </a:p>
          <a:p>
            <a:endParaRPr lang="en-US" altLang="ja-JP" sz="2800" dirty="0"/>
          </a:p>
          <a:p>
            <a:endParaRPr lang="en-US" altLang="ja-JP" sz="2800" dirty="0"/>
          </a:p>
          <a:p>
            <a:endParaRPr lang="en-US" altLang="ja-JP" sz="2800" dirty="0"/>
          </a:p>
          <a:p>
            <a:r>
              <a:rPr lang="en-US" altLang="ja-JP" sz="2800" dirty="0"/>
              <a:t>SG1 leader’s suggestion is to</a:t>
            </a:r>
            <a:r>
              <a:rPr lang="ja-JP" altLang="en-US" sz="2800" dirty="0"/>
              <a:t> </a:t>
            </a:r>
            <a:r>
              <a:rPr lang="en-US" altLang="ja-JP" sz="2800" dirty="0"/>
              <a:t>first</a:t>
            </a:r>
            <a:r>
              <a:rPr lang="ja-JP" altLang="en-US" sz="2800" dirty="0"/>
              <a:t> </a:t>
            </a:r>
            <a:r>
              <a:rPr lang="en-US" altLang="ja-JP" sz="2800" dirty="0"/>
              <a:t>focus on the first “Starting points”.</a:t>
            </a:r>
            <a:endParaRPr lang="ja-JP" altLang="en-US" sz="2800" dirty="0"/>
          </a:p>
        </p:txBody>
      </p:sp>
      <p:sp>
        <p:nvSpPr>
          <p:cNvPr id="2" name="タイトル 1">
            <a:extLst>
              <a:ext uri="{FF2B5EF4-FFF2-40B4-BE49-F238E27FC236}">
                <a16:creationId xmlns:a16="http://schemas.microsoft.com/office/drawing/2014/main" id="{BDB35856-7A6A-41DB-B8A6-9A1D2FCE1D9F}"/>
              </a:ext>
            </a:extLst>
          </p:cNvPr>
          <p:cNvSpPr>
            <a:spLocks noGrp="1"/>
          </p:cNvSpPr>
          <p:nvPr>
            <p:ph type="title"/>
          </p:nvPr>
        </p:nvSpPr>
        <p:spPr/>
        <p:txBody>
          <a:bodyPr/>
          <a:lstStyle/>
          <a:p>
            <a:r>
              <a:rPr kumimoji="1" lang="en-US" altLang="ja-JP" dirty="0"/>
              <a:t>4. Discussion of What SG1 Needs from FRAV </a:t>
            </a:r>
            <a:endParaRPr kumimoji="1" lang="ja-JP" altLang="en-US" dirty="0"/>
          </a:p>
        </p:txBody>
      </p:sp>
      <p:sp>
        <p:nvSpPr>
          <p:cNvPr id="4" name="スライド番号プレースホルダー 3">
            <a:extLst>
              <a:ext uri="{FF2B5EF4-FFF2-40B4-BE49-F238E27FC236}">
                <a16:creationId xmlns:a16="http://schemas.microsoft.com/office/drawing/2014/main" id="{12093F8B-50DD-4B5F-8534-0F36D6FB5ADC}"/>
              </a:ext>
            </a:extLst>
          </p:cNvPr>
          <p:cNvSpPr>
            <a:spLocks noGrp="1"/>
          </p:cNvSpPr>
          <p:nvPr>
            <p:ph type="sldNum" sz="quarter" idx="12"/>
          </p:nvPr>
        </p:nvSpPr>
        <p:spPr/>
        <p:txBody>
          <a:bodyPr/>
          <a:lstStyle/>
          <a:p>
            <a:pPr>
              <a:defRPr/>
            </a:pPr>
            <a:fld id="{651FC12D-27C1-4F31-90C9-A93D49E44687}" type="slidenum">
              <a:rPr lang="en-US" altLang="ja-JP" smtClean="0"/>
              <a:pPr>
                <a:defRPr/>
              </a:pPr>
              <a:t>9</a:t>
            </a:fld>
            <a:endParaRPr lang="en-US" altLang="ja-JP"/>
          </a:p>
        </p:txBody>
      </p:sp>
      <p:sp>
        <p:nvSpPr>
          <p:cNvPr id="7" name="Rectangle 3">
            <a:extLst>
              <a:ext uri="{FF2B5EF4-FFF2-40B4-BE49-F238E27FC236}">
                <a16:creationId xmlns:a16="http://schemas.microsoft.com/office/drawing/2014/main" id="{94962C33-9A31-4166-AC26-5120A314178F}"/>
              </a:ext>
            </a:extLst>
          </p:cNvPr>
          <p:cNvSpPr>
            <a:spLocks noChangeArrowheads="1"/>
          </p:cNvSpPr>
          <p:nvPr/>
        </p:nvSpPr>
        <p:spPr bwMode="auto">
          <a:xfrm>
            <a:off x="0" y="179864"/>
            <a:ext cx="28854" cy="97471"/>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chemeClr val="tx1"/>
                </a:solidFill>
                <a:effectLst/>
              </a:rPr>
              <a:t> </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graphicFrame>
        <p:nvGraphicFramePr>
          <p:cNvPr id="11" name="表 11">
            <a:extLst>
              <a:ext uri="{FF2B5EF4-FFF2-40B4-BE49-F238E27FC236}">
                <a16:creationId xmlns:a16="http://schemas.microsoft.com/office/drawing/2014/main" id="{4BFE0E6D-438E-483F-A186-17F490F42818}"/>
              </a:ext>
            </a:extLst>
          </p:cNvPr>
          <p:cNvGraphicFramePr>
            <a:graphicFrameLocks noGrp="1"/>
          </p:cNvGraphicFramePr>
          <p:nvPr>
            <p:extLst>
              <p:ext uri="{D42A27DB-BD31-4B8C-83A1-F6EECF244321}">
                <p14:modId xmlns:p14="http://schemas.microsoft.com/office/powerpoint/2010/main" val="743081341"/>
              </p:ext>
            </p:extLst>
          </p:nvPr>
        </p:nvGraphicFramePr>
        <p:xfrm>
          <a:off x="1377162" y="3349467"/>
          <a:ext cx="8426457" cy="2286000"/>
        </p:xfrm>
        <a:graphic>
          <a:graphicData uri="http://schemas.openxmlformats.org/drawingml/2006/table">
            <a:tbl>
              <a:tblPr bandRow="1">
                <a:tableStyleId>{5C22544A-7EE6-4342-B048-85BDC9FD1C3A}</a:tableStyleId>
              </a:tblPr>
              <a:tblGrid>
                <a:gridCol w="8426457">
                  <a:extLst>
                    <a:ext uri="{9D8B030D-6E8A-4147-A177-3AD203B41FA5}">
                      <a16:colId xmlns:a16="http://schemas.microsoft.com/office/drawing/2014/main" val="276719561"/>
                    </a:ext>
                  </a:extLst>
                </a:gridCol>
              </a:tblGrid>
              <a:tr h="370840">
                <a:tc>
                  <a:txBody>
                    <a:bodyPr/>
                    <a:lstStyle/>
                    <a:p>
                      <a:pPr algn="just"/>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The ADS should drive safely</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49664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The ADS should interact safely with the user</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28458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The ADS should manage safety-critical driving situations</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2501289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The ADS should safely manage failure modes</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lnT w="571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49369007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The ADS should maintain a safe operational state</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tc>
                <a:extLst>
                  <a:ext uri="{0D108BD9-81ED-4DB2-BD59-A6C34878D82A}">
                    <a16:rowId xmlns:a16="http://schemas.microsoft.com/office/drawing/2014/main" val="1439376488"/>
                  </a:ext>
                </a:extLst>
              </a:tr>
            </a:tbl>
          </a:graphicData>
        </a:graphic>
      </p:graphicFrame>
      <p:sp>
        <p:nvSpPr>
          <p:cNvPr id="8" name="テキスト ボックス 7">
            <a:extLst>
              <a:ext uri="{FF2B5EF4-FFF2-40B4-BE49-F238E27FC236}">
                <a16:creationId xmlns:a16="http://schemas.microsoft.com/office/drawing/2014/main" id="{E7359A18-52A6-45CC-8485-BF4A45CA2ABC}"/>
              </a:ext>
            </a:extLst>
          </p:cNvPr>
          <p:cNvSpPr txBox="1"/>
          <p:nvPr/>
        </p:nvSpPr>
        <p:spPr>
          <a:xfrm>
            <a:off x="609600" y="6475413"/>
            <a:ext cx="11129818" cy="369332"/>
          </a:xfrm>
          <a:prstGeom prst="rect">
            <a:avLst/>
          </a:prstGeom>
          <a:noFill/>
        </p:spPr>
        <p:txBody>
          <a:bodyPr wrap="square">
            <a:spAutoFit/>
          </a:bodyPr>
          <a:lstStyle/>
          <a:p>
            <a:r>
              <a:rPr lang="en-GB" altLang="ja-JP" dirty="0"/>
              <a:t>note</a:t>
            </a:r>
            <a:r>
              <a:rPr lang="en-US" altLang="ja-JP" dirty="0"/>
              <a:t>: No. of safety topics discussed in FRAV was 40, but is 28 in the latest session of FRAV.</a:t>
            </a:r>
            <a:endParaRPr lang="ja-JP" altLang="en-US" dirty="0"/>
          </a:p>
        </p:txBody>
      </p:sp>
    </p:spTree>
    <p:extLst>
      <p:ext uri="{BB962C8B-B14F-4D97-AF65-F5344CB8AC3E}">
        <p14:creationId xmlns:p14="http://schemas.microsoft.com/office/powerpoint/2010/main" val="374848706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docProps/app.xml><?xml version="1.0" encoding="utf-8"?>
<Properties xmlns="http://schemas.openxmlformats.org/officeDocument/2006/extended-properties" xmlns:vt="http://schemas.openxmlformats.org/officeDocument/2006/docPropsVTypes">
  <TotalTime>0</TotalTime>
  <Words>2601</Words>
  <Application>Microsoft Office PowerPoint</Application>
  <PresentationFormat>ワイド画面</PresentationFormat>
  <Paragraphs>366</Paragraphs>
  <Slides>15</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15</vt:i4>
      </vt:variant>
    </vt:vector>
  </HeadingPairs>
  <TitlesOfParts>
    <vt:vector size="27" baseType="lpstr">
      <vt:lpstr>Arial Unicode MS</vt:lpstr>
      <vt:lpstr>HGP創英角ｺﾞｼｯｸUB</vt:lpstr>
      <vt:lpstr>Meiryo UI</vt:lpstr>
      <vt:lpstr>ＭＳ Ｐゴシック</vt:lpstr>
      <vt:lpstr>游ゴシック</vt:lpstr>
      <vt:lpstr>游明朝</vt:lpstr>
      <vt:lpstr>Arial</vt:lpstr>
      <vt:lpstr>Calibri</vt:lpstr>
      <vt:lpstr>Lucida Console</vt:lpstr>
      <vt:lpstr>Times New Roman</vt:lpstr>
      <vt:lpstr>Wingdings</vt:lpstr>
      <vt:lpstr>標準デザイン</vt:lpstr>
      <vt:lpstr>UN/UNECE/WP29/GRVA VMAD-SG1(Scenario) 17th meeting</vt:lpstr>
      <vt:lpstr>Provisional Agenda</vt:lpstr>
      <vt:lpstr>1. Introduction</vt:lpstr>
      <vt:lpstr>2. Discussion of Draft 2nd Iteration of NATM MD Ch.5</vt:lpstr>
      <vt:lpstr>2. Discussion of Draft 2nd Iteration of NATM MD Ch.5</vt:lpstr>
      <vt:lpstr>2. Discussion of Draft 2nd Iteration of NATM MD Ch.5</vt:lpstr>
      <vt:lpstr>3. Discussion of draft 2nd iteration of NATM MD Annex 2 (Motorway use-case)</vt:lpstr>
      <vt:lpstr>4. Discussion of What SG1 Needs from FRAV </vt:lpstr>
      <vt:lpstr>4. Discussion of What SG1 Needs from FRAV </vt:lpstr>
      <vt:lpstr>4. Discussion of What SG1 Needs from FRAV </vt:lpstr>
      <vt:lpstr>5. Next Meeting</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UN/UNECE/WP29/GRVA VMAD-SG1(Scenario) 17th meeting</dc:title>
  <dc:creator>H.Nonaka</dc:creator>
  <cp:lastModifiedBy>H.Nonaka</cp:lastModifiedBy>
  <cp:revision>6</cp:revision>
  <dcterms:created xsi:type="dcterms:W3CDTF">2021-07-30T12:56:52Z</dcterms:created>
  <dcterms:modified xsi:type="dcterms:W3CDTF">2021-08-02T11:56:53Z</dcterms:modified>
</cp:coreProperties>
</file>