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84" r:id="rId2"/>
  </p:sldIdLst>
  <p:sldSz cx="9144000" cy="6858000" type="screen4x3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DEEF"/>
    <a:srgbClr val="4133C8"/>
    <a:srgbClr val="FF0000"/>
    <a:srgbClr val="4087C8"/>
    <a:srgbClr val="EAEFF7"/>
    <a:srgbClr val="FF5050"/>
    <a:srgbClr val="FFCCFF"/>
    <a:srgbClr val="FFFF99"/>
    <a:srgbClr val="9BDFF7"/>
    <a:srgbClr val="8BD9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3804" autoAdjust="0"/>
  </p:normalViewPr>
  <p:slideViewPr>
    <p:cSldViewPr>
      <p:cViewPr varScale="1">
        <p:scale>
          <a:sx n="114" d="100"/>
          <a:sy n="114" d="100"/>
        </p:scale>
        <p:origin x="1560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1" d="100"/>
          <a:sy n="51" d="100"/>
        </p:scale>
        <p:origin x="291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4FAE83-6876-449D-BCCE-496EC707688A}" type="datetimeFigureOut">
              <a:rPr kumimoji="1" lang="ja-JP" altLang="en-US" smtClean="0"/>
              <a:t>2021/12/7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D39ECE-9559-4BF9-A72E-0A6C08851105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30850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C30D34-39EC-4333-89A4-48E429B38CE2}" type="datetimeFigureOut">
              <a:rPr kumimoji="1" lang="ja-JP" altLang="en-US" smtClean="0"/>
              <a:t>2021/12/7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7763" y="1233488"/>
            <a:ext cx="44402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C75C97-5DEC-465A-942A-ECFBEE6DB4E1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19743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mlit_top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230"/>
          <a:stretch>
            <a:fillRect/>
          </a:stretch>
        </p:blipFill>
        <p:spPr bwMode="auto">
          <a:xfrm>
            <a:off x="0" y="6524625"/>
            <a:ext cx="914400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9"/>
          <p:cNvSpPr>
            <a:spLocks noChangeArrowheads="1"/>
          </p:cNvSpPr>
          <p:nvPr userDrawn="1"/>
        </p:nvSpPr>
        <p:spPr bwMode="auto">
          <a:xfrm>
            <a:off x="1692275" y="3284538"/>
            <a:ext cx="7451725" cy="73025"/>
          </a:xfrm>
          <a:prstGeom prst="rect">
            <a:avLst/>
          </a:prstGeom>
          <a:solidFill>
            <a:srgbClr val="0066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7" name="Text Box 12"/>
          <p:cNvSpPr txBox="1">
            <a:spLocks noChangeArrowheads="1"/>
          </p:cNvSpPr>
          <p:nvPr userDrawn="1"/>
        </p:nvSpPr>
        <p:spPr bwMode="auto">
          <a:xfrm>
            <a:off x="0" y="6524625"/>
            <a:ext cx="363696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200" i="1">
                <a:solidFill>
                  <a:schemeClr val="bg1"/>
                </a:solidFill>
                <a:latin typeface="Times New Roman" pitchFamily="18" charset="0"/>
              </a:rPr>
              <a:t>Ministry of Land, Infrastructure, Transport and Tourism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19250" y="2133600"/>
            <a:ext cx="7524750" cy="1470025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C1E978-A3B9-4673-8199-379729392307}" type="slidenum">
              <a:rPr lang="en-US" altLang="ja-JP"/>
              <a:pPr>
                <a:defRPr/>
              </a:pPr>
              <a:t>‹Nr.›</a:t>
            </a:fld>
            <a:endParaRPr lang="en-US" altLang="ja-JP" dirty="0"/>
          </a:p>
        </p:txBody>
      </p:sp>
      <p:pic>
        <p:nvPicPr>
          <p:cNvPr id="14" name="オブジェクト 7"/>
          <p:cNvPicPr>
            <a:picLocks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35" r="67487" b="-17436"/>
          <a:stretch>
            <a:fillRect/>
          </a:stretch>
        </p:blipFill>
        <p:spPr bwMode="auto">
          <a:xfrm>
            <a:off x="41702" y="6111999"/>
            <a:ext cx="1258888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4205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B20612-914C-4BDE-8D4C-FEA4392E99F4}" type="slidenum">
              <a:rPr lang="en-US" altLang="ja-JP"/>
              <a:pPr>
                <a:defRPr/>
              </a:pPr>
              <a:t>‹Nr.›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26494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2171700" cy="612616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362700" cy="612616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FB01F7-FA20-4B15-9970-D297285851AC}" type="slidenum">
              <a:rPr lang="en-US" altLang="ja-JP"/>
              <a:pPr>
                <a:defRPr/>
              </a:pPr>
              <a:t>‹Nr.›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01431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1FC12D-27C1-4F31-90C9-A93D49E44687}" type="slidenum">
              <a:rPr lang="en-US" altLang="ja-JP"/>
              <a:pPr>
                <a:defRPr/>
              </a:pPr>
              <a:t>‹Nr.›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36706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694BDB-530F-4364-A4B7-5A1182A1D62D}" type="slidenum">
              <a:rPr lang="en-US" altLang="ja-JP"/>
              <a:pPr>
                <a:defRPr/>
              </a:pPr>
              <a:t>‹Nr.›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4046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4DE403-68E0-47EB-9A36-3C247B164772}" type="slidenum">
              <a:rPr lang="en-US" altLang="ja-JP"/>
              <a:pPr>
                <a:defRPr/>
              </a:pPr>
              <a:t>‹Nr.›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96606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41BEC-AD9E-4104-AF2B-4C626651FF89}" type="slidenum">
              <a:rPr lang="en-US" altLang="ja-JP"/>
              <a:pPr>
                <a:defRPr/>
              </a:pPr>
              <a:t>‹Nr.›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41565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FE511-5094-4685-A035-FB392A6605D8}" type="slidenum">
              <a:rPr lang="en-US" altLang="ja-JP"/>
              <a:pPr>
                <a:defRPr/>
              </a:pPr>
              <a:t>‹Nr.›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80967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9C2EA1-6911-4BAC-954D-0A2DD024DDCF}" type="slidenum">
              <a:rPr lang="en-US" altLang="ja-JP"/>
              <a:pPr>
                <a:defRPr/>
              </a:pPr>
              <a:t>‹Nr.›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6665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0176D3-1CBA-4E5C-8891-6A87D7C30D42}" type="slidenum">
              <a:rPr lang="en-US" altLang="ja-JP"/>
              <a:pPr>
                <a:defRPr/>
              </a:pPr>
              <a:t>‹Nr.›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51891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/>
              <a:t>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F5529-272E-4A2C-90D7-160EE3AC1005}" type="slidenum">
              <a:rPr lang="en-US" altLang="ja-JP"/>
              <a:pPr>
                <a:defRPr/>
              </a:pPr>
              <a:t>‹Nr.›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42627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372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50" charset="-128"/>
              </a:defRPr>
            </a:lvl1pPr>
          </a:lstStyle>
          <a:p>
            <a:pPr>
              <a:defRPr/>
            </a:pPr>
            <a:fld id="{FFDCE21E-3BF4-4A13-BE4A-B95BE9787BE2}" type="slidenum">
              <a:rPr lang="en-US" altLang="ja-JP"/>
              <a:pPr>
                <a:defRPr/>
              </a:pPr>
              <a:t>‹Nr.›</a:t>
            </a:fld>
            <a:endParaRPr lang="en-US" altLang="ja-JP" dirty="0"/>
          </a:p>
        </p:txBody>
      </p:sp>
      <p:grpSp>
        <p:nvGrpSpPr>
          <p:cNvPr id="2" name="Group 18"/>
          <p:cNvGrpSpPr>
            <a:grpSpLocks/>
          </p:cNvGrpSpPr>
          <p:nvPr userDrawn="1"/>
        </p:nvGrpSpPr>
        <p:grpSpPr bwMode="auto">
          <a:xfrm>
            <a:off x="0" y="-1"/>
            <a:ext cx="9144000" cy="748453"/>
            <a:chOff x="0" y="0"/>
            <a:chExt cx="5760" cy="344"/>
          </a:xfrm>
        </p:grpSpPr>
        <p:pic>
          <p:nvPicPr>
            <p:cNvPr id="1034" name="Picture 9" descr="mlit_top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6801" b="65286"/>
            <a:stretch>
              <a:fillRect/>
            </a:stretch>
          </p:blipFill>
          <p:spPr bwMode="auto">
            <a:xfrm>
              <a:off x="0" y="300"/>
              <a:ext cx="5760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0" y="0"/>
              <a:ext cx="5760" cy="318"/>
              <a:chOff x="0" y="0"/>
              <a:chExt cx="5760" cy="318"/>
            </a:xfrm>
          </p:grpSpPr>
          <p:pic>
            <p:nvPicPr>
              <p:cNvPr id="1036" name="Picture 11" descr="mlit_top"/>
              <p:cNvPicPr>
                <a:picLocks noChangeAspect="1" noChangeArrowheads="1"/>
              </p:cNvPicPr>
              <p:nvPr userDrawn="1"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6945" b="42805"/>
              <a:stretch>
                <a:fillRect/>
              </a:stretch>
            </p:blipFill>
            <p:spPr bwMode="auto">
              <a:xfrm>
                <a:off x="3856" y="0"/>
                <a:ext cx="1904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7" name="Picture 16" descr="mlit_top"/>
              <p:cNvPicPr>
                <a:picLocks noChangeAspect="1" noChangeArrowheads="1"/>
              </p:cNvPicPr>
              <p:nvPr userDrawn="1"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000" b="42805"/>
              <a:stretch>
                <a:fillRect/>
              </a:stretch>
            </p:blipFill>
            <p:spPr bwMode="auto">
              <a:xfrm>
                <a:off x="1043" y="0"/>
                <a:ext cx="2880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8" name="Picture 10" descr="mlit_top"/>
              <p:cNvPicPr>
                <a:picLocks noChangeAspect="1" noChangeArrowheads="1"/>
              </p:cNvPicPr>
              <p:nvPr userDrawn="1"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8906" b="42805"/>
              <a:stretch>
                <a:fillRect/>
              </a:stretch>
            </p:blipFill>
            <p:spPr bwMode="auto">
              <a:xfrm>
                <a:off x="0" y="0"/>
                <a:ext cx="1791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774035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 タイトルの書式設定</a:t>
            </a:r>
          </a:p>
        </p:txBody>
      </p:sp>
      <p:pic>
        <p:nvPicPr>
          <p:cNvPr id="19" name="オブジェクト 7"/>
          <p:cNvPicPr>
            <a:picLocks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35" r="67487" b="-17436"/>
          <a:stretch>
            <a:fillRect/>
          </a:stretch>
        </p:blipFill>
        <p:spPr bwMode="auto">
          <a:xfrm>
            <a:off x="7832476" y="23813"/>
            <a:ext cx="1258888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右矢印 48"/>
          <p:cNvSpPr/>
          <p:nvPr/>
        </p:nvSpPr>
        <p:spPr>
          <a:xfrm>
            <a:off x="54616" y="3093059"/>
            <a:ext cx="2775623" cy="720080"/>
          </a:xfrm>
          <a:prstGeom prst="rightArrow">
            <a:avLst/>
          </a:prstGeom>
          <a:solidFill>
            <a:srgbClr val="BCE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78837" y="3708974"/>
            <a:ext cx="8957659" cy="304267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/>
          <p:cNvSpPr/>
          <p:nvPr/>
        </p:nvSpPr>
        <p:spPr>
          <a:xfrm>
            <a:off x="78837" y="736904"/>
            <a:ext cx="8957659" cy="2479423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右矢印 19"/>
          <p:cNvSpPr/>
          <p:nvPr/>
        </p:nvSpPr>
        <p:spPr>
          <a:xfrm>
            <a:off x="6084166" y="3094902"/>
            <a:ext cx="3059833" cy="720080"/>
          </a:xfrm>
          <a:prstGeom prst="rightArrow">
            <a:avLst/>
          </a:prstGeom>
          <a:solidFill>
            <a:srgbClr val="BCE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2" name="右矢印 31"/>
          <p:cNvSpPr/>
          <p:nvPr/>
        </p:nvSpPr>
        <p:spPr>
          <a:xfrm>
            <a:off x="2732457" y="3094902"/>
            <a:ext cx="3351710" cy="720080"/>
          </a:xfrm>
          <a:prstGeom prst="rightArrow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0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22"/>
            <a:ext cx="7740352" cy="476250"/>
          </a:xfrm>
        </p:spPr>
        <p:txBody>
          <a:bodyPr/>
          <a:lstStyle/>
          <a:p>
            <a:r>
              <a:rPr lang="en-US" altLang="ja-JP" dirty="0"/>
              <a:t>Start timing of MRMLC</a:t>
            </a:r>
            <a:endParaRPr lang="ja-JP" altLang="en-US" sz="1800" dirty="0"/>
          </a:p>
        </p:txBody>
      </p:sp>
      <p:cxnSp>
        <p:nvCxnSpPr>
          <p:cNvPr id="22" name="直線コネクタ 21"/>
          <p:cNvCxnSpPr/>
          <p:nvPr/>
        </p:nvCxnSpPr>
        <p:spPr>
          <a:xfrm>
            <a:off x="142008" y="2021653"/>
            <a:ext cx="0" cy="1152128"/>
          </a:xfrm>
          <a:prstGeom prst="line">
            <a:avLst/>
          </a:prstGeom>
          <a:ln w="25400" cap="rnd">
            <a:solidFill>
              <a:srgbClr val="80808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>
            <a:off x="2699792" y="2021653"/>
            <a:ext cx="0" cy="1152128"/>
          </a:xfrm>
          <a:prstGeom prst="line">
            <a:avLst/>
          </a:prstGeom>
          <a:ln w="25400" cap="rnd">
            <a:solidFill>
              <a:srgbClr val="80808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 flipV="1">
            <a:off x="2699792" y="3739738"/>
            <a:ext cx="0" cy="1443396"/>
          </a:xfrm>
          <a:prstGeom prst="line">
            <a:avLst/>
          </a:prstGeom>
          <a:ln w="25400" cap="rnd">
            <a:solidFill>
              <a:srgbClr val="80808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 flipV="1">
            <a:off x="6084166" y="3742976"/>
            <a:ext cx="2" cy="1440158"/>
          </a:xfrm>
          <a:prstGeom prst="line">
            <a:avLst/>
          </a:prstGeom>
          <a:ln w="25400" cap="rnd">
            <a:solidFill>
              <a:srgbClr val="80808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7805918" y="2901867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Time (second)</a:t>
            </a:r>
            <a:endParaRPr kumimoji="1" lang="ja-JP" altLang="en-US" sz="12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-36512" y="3183445"/>
            <a:ext cx="738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/>
              <a:t>0</a:t>
            </a:r>
            <a:endParaRPr kumimoji="1" lang="ja-JP" altLang="en-US" sz="2400" b="1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469121" y="3210872"/>
            <a:ext cx="662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/>
              <a:t>10</a:t>
            </a:r>
            <a:endParaRPr kumimoji="1" lang="ja-JP" altLang="en-US" sz="2400" b="1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5788324" y="3200400"/>
            <a:ext cx="727891" cy="472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/>
              <a:t>15</a:t>
            </a:r>
            <a:endParaRPr kumimoji="1" lang="ja-JP" altLang="en-US" sz="2400" b="1" dirty="0"/>
          </a:p>
        </p:txBody>
      </p:sp>
      <p:sp>
        <p:nvSpPr>
          <p:cNvPr id="9" name="正方形/長方形 8"/>
          <p:cNvSpPr/>
          <p:nvPr/>
        </p:nvSpPr>
        <p:spPr>
          <a:xfrm>
            <a:off x="149853" y="3219754"/>
            <a:ext cx="24360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altLang="ja-JP" sz="1400" dirty="0">
                <a:latin typeface="Arial" panose="020B0604020202020204" pitchFamily="34" charset="0"/>
                <a:ea typeface="ＭＳ Ｐゴシック" panose="020B0600070205080204" pitchFamily="50" charset="-128"/>
              </a:rPr>
              <a:t>Warning to </a:t>
            </a:r>
            <a:r>
              <a:rPr lang="en-US" altLang="ja-JP" sz="14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rPr>
              <a:t>driver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altLang="ja-JP" sz="1400" dirty="0">
                <a:latin typeface="Arial" panose="020B0604020202020204" pitchFamily="34" charset="0"/>
                <a:ea typeface="ＭＳ Ｐゴシック" panose="020B0600070205080204" pitchFamily="50" charset="-128"/>
              </a:rPr>
              <a:t> by transition demand.</a:t>
            </a:r>
            <a:endParaRPr lang="ja-JP" altLang="ja-JP" sz="1400" dirty="0">
              <a:effectLst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214139" y="1729265"/>
            <a:ext cx="233910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/>
              <a:t>If an event happens, transition demand starts.</a:t>
            </a:r>
            <a:endParaRPr lang="ja-JP" altLang="en-US" sz="1600" dirty="0"/>
          </a:p>
        </p:txBody>
      </p:sp>
      <p:sp>
        <p:nvSpPr>
          <p:cNvPr id="11" name="正方形/長方形 10"/>
          <p:cNvSpPr/>
          <p:nvPr/>
        </p:nvSpPr>
        <p:spPr>
          <a:xfrm>
            <a:off x="2699792" y="1726436"/>
            <a:ext cx="30366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/>
              <a:t>If the driver dose not respond</a:t>
            </a:r>
          </a:p>
          <a:p>
            <a:r>
              <a:rPr lang="en-US" altLang="ja-JP" sz="1600" dirty="0"/>
              <a:t>transition demand, MRM starts.</a:t>
            </a:r>
            <a:endParaRPr lang="ja-JP" altLang="en-US" sz="1600" dirty="0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2953629" y="3219754"/>
            <a:ext cx="30230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>
                <a:solidFill>
                  <a:srgbClr val="FF0000"/>
                </a:solidFill>
              </a:rPr>
              <a:t>Warning to ORU</a:t>
            </a:r>
            <a:r>
              <a:rPr lang="en-US" altLang="ja-JP" sz="1400" dirty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ja-JP" sz="1400" dirty="0"/>
              <a:t>by hazard warning lights.</a:t>
            </a:r>
            <a:endParaRPr kumimoji="1" lang="ja-JP" altLang="en-US" sz="1400" dirty="0"/>
          </a:p>
        </p:txBody>
      </p:sp>
      <p:sp>
        <p:nvSpPr>
          <p:cNvPr id="3" name="左右矢印 2"/>
          <p:cNvSpPr/>
          <p:nvPr/>
        </p:nvSpPr>
        <p:spPr>
          <a:xfrm>
            <a:off x="2758041" y="3061217"/>
            <a:ext cx="3326126" cy="6399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4193704" y="2648472"/>
            <a:ext cx="738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solidFill>
                  <a:schemeClr val="bg1">
                    <a:lumMod val="50000"/>
                  </a:schemeClr>
                </a:solidFill>
              </a:rPr>
              <a:t>5s</a:t>
            </a:r>
            <a:endParaRPr kumimoji="1" lang="ja-JP" altLang="en-US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角丸四角形吹き出し 4"/>
          <p:cNvSpPr/>
          <p:nvPr/>
        </p:nvSpPr>
        <p:spPr>
          <a:xfrm>
            <a:off x="2469121" y="5327349"/>
            <a:ext cx="6306574" cy="1424295"/>
          </a:xfrm>
          <a:prstGeom prst="wedgeRoundRectCallout">
            <a:avLst>
              <a:gd name="adj1" fmla="val -29044"/>
              <a:gd name="adj2" fmla="val -79789"/>
              <a:gd name="adj3" fmla="val 16667"/>
            </a:avLst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rgbClr val="FF0000"/>
                </a:solidFill>
              </a:rPr>
              <a:t>Other road user should be warned </a:t>
            </a:r>
            <a:r>
              <a:rPr lang="en-US" altLang="ja-JP" sz="1200" dirty="0">
                <a:solidFill>
                  <a:schemeClr val="tx1"/>
                </a:solidFill>
              </a:rPr>
              <a:t>that  ALKS is in emergent situation because </a:t>
            </a:r>
            <a:r>
              <a:rPr lang="en-US" altLang="ja-JP" sz="1200" dirty="0">
                <a:solidFill>
                  <a:srgbClr val="FF0000"/>
                </a:solidFill>
              </a:rPr>
              <a:t>MRM LC dose not have enough capability of doing LC safely </a:t>
            </a:r>
            <a:r>
              <a:rPr lang="en-US" altLang="ja-JP" sz="1200" dirty="0">
                <a:solidFill>
                  <a:schemeClr val="tx1"/>
                </a:solidFill>
              </a:rPr>
              <a:t>unless other road users specially take care of the ALKS movement.</a:t>
            </a:r>
          </a:p>
          <a:p>
            <a:r>
              <a:rPr lang="en-US" altLang="ja-JP" sz="1200" dirty="0">
                <a:solidFill>
                  <a:schemeClr val="tx1"/>
                </a:solidFill>
              </a:rPr>
              <a:t>Without this “5s”, </a:t>
            </a:r>
            <a:r>
              <a:rPr lang="en-US" altLang="ja-JP" sz="1200" dirty="0">
                <a:solidFill>
                  <a:srgbClr val="FF0000"/>
                </a:solidFill>
              </a:rPr>
              <a:t>other road user has no chance to be warned before the ALKS starts MRM LC</a:t>
            </a:r>
            <a:r>
              <a:rPr lang="en-US" altLang="ja-JP" sz="1200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30" name="Picture 6" descr="上から見た車">
            <a:extLst>
              <a:ext uri="{FF2B5EF4-FFF2-40B4-BE49-F238E27FC236}">
                <a16:creationId xmlns:a16="http://schemas.microsoft.com/office/drawing/2014/main" id="{708D6987-BD62-4E0F-A110-AA742067C3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9" t="26380" r="8678" b="25516"/>
          <a:stretch/>
        </p:blipFill>
        <p:spPr bwMode="auto">
          <a:xfrm rot="10800000">
            <a:off x="1043608" y="3917527"/>
            <a:ext cx="680028" cy="393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6" descr="上から見た車">
            <a:extLst>
              <a:ext uri="{FF2B5EF4-FFF2-40B4-BE49-F238E27FC236}">
                <a16:creationId xmlns:a16="http://schemas.microsoft.com/office/drawing/2014/main" id="{708D6987-BD62-4E0F-A110-AA742067C3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9" t="26380" r="8678" b="25516"/>
          <a:stretch/>
        </p:blipFill>
        <p:spPr bwMode="auto">
          <a:xfrm rot="10800000">
            <a:off x="4070634" y="3913762"/>
            <a:ext cx="680028" cy="393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爆発 1 1"/>
          <p:cNvSpPr/>
          <p:nvPr/>
        </p:nvSpPr>
        <p:spPr>
          <a:xfrm>
            <a:off x="3968040" y="4191845"/>
            <a:ext cx="202271" cy="177768"/>
          </a:xfrm>
          <a:prstGeom prst="irregularSeal1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爆発 1 36"/>
          <p:cNvSpPr/>
          <p:nvPr/>
        </p:nvSpPr>
        <p:spPr>
          <a:xfrm>
            <a:off x="3968474" y="3886990"/>
            <a:ext cx="202271" cy="177768"/>
          </a:xfrm>
          <a:prstGeom prst="irregularSeal1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爆発 1 37"/>
          <p:cNvSpPr/>
          <p:nvPr/>
        </p:nvSpPr>
        <p:spPr>
          <a:xfrm>
            <a:off x="4559302" y="4178503"/>
            <a:ext cx="202271" cy="177768"/>
          </a:xfrm>
          <a:prstGeom prst="irregularSeal1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爆発 1 38"/>
          <p:cNvSpPr/>
          <p:nvPr/>
        </p:nvSpPr>
        <p:spPr>
          <a:xfrm>
            <a:off x="4572000" y="3886990"/>
            <a:ext cx="202271" cy="177768"/>
          </a:xfrm>
          <a:prstGeom prst="irregularSeal1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6" name="Picture 6" descr="上から見た車">
            <a:extLst>
              <a:ext uri="{FF2B5EF4-FFF2-40B4-BE49-F238E27FC236}">
                <a16:creationId xmlns:a16="http://schemas.microsoft.com/office/drawing/2014/main" id="{708D6987-BD62-4E0F-A110-AA742067C3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9" t="26380" r="8678" b="25516"/>
          <a:stretch/>
        </p:blipFill>
        <p:spPr bwMode="auto">
          <a:xfrm rot="10800000">
            <a:off x="7317538" y="3913762"/>
            <a:ext cx="680028" cy="393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正方形/長方形 3"/>
          <p:cNvSpPr/>
          <p:nvPr/>
        </p:nvSpPr>
        <p:spPr>
          <a:xfrm>
            <a:off x="3137909" y="4359698"/>
            <a:ext cx="27302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/>
              <a:t>the hazard warning lights : </a:t>
            </a:r>
            <a:r>
              <a:rPr lang="en-US" altLang="ja-JP" sz="1400" b="1" dirty="0">
                <a:solidFill>
                  <a:srgbClr val="FF0000"/>
                </a:solidFill>
              </a:rPr>
              <a:t>ON</a:t>
            </a:r>
          </a:p>
          <a:p>
            <a:r>
              <a:rPr lang="en-US" altLang="ja-JP" sz="1400" dirty="0"/>
              <a:t>the direction indicator       : </a:t>
            </a:r>
            <a:r>
              <a:rPr lang="en-US" altLang="ja-JP" sz="1400" b="1" dirty="0">
                <a:solidFill>
                  <a:schemeClr val="accent6"/>
                </a:solidFill>
              </a:rPr>
              <a:t>OFF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6257135" y="4378540"/>
            <a:ext cx="27302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/>
              <a:t>the hazard warning lights : </a:t>
            </a:r>
            <a:r>
              <a:rPr lang="en-US" altLang="ja-JP" sz="1400" b="1" dirty="0">
                <a:solidFill>
                  <a:schemeClr val="accent6"/>
                </a:solidFill>
              </a:rPr>
              <a:t>OFF</a:t>
            </a:r>
          </a:p>
          <a:p>
            <a:r>
              <a:rPr lang="en-US" altLang="ja-JP" sz="1400" dirty="0"/>
              <a:t>the direction indicator       : </a:t>
            </a:r>
            <a:r>
              <a:rPr lang="en-US" altLang="ja-JP" sz="1400" b="1" dirty="0">
                <a:solidFill>
                  <a:srgbClr val="FF0000"/>
                </a:solidFill>
              </a:rPr>
              <a:t>ON</a:t>
            </a:r>
          </a:p>
        </p:txBody>
      </p:sp>
      <p:sp>
        <p:nvSpPr>
          <p:cNvPr id="45" name="正方形/長方形 44"/>
          <p:cNvSpPr/>
          <p:nvPr/>
        </p:nvSpPr>
        <p:spPr>
          <a:xfrm>
            <a:off x="113573" y="4378540"/>
            <a:ext cx="27302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/>
              <a:t>the hazard warning lights : </a:t>
            </a:r>
            <a:r>
              <a:rPr lang="en-US" altLang="ja-JP" sz="1400" b="1" dirty="0">
                <a:solidFill>
                  <a:schemeClr val="accent6"/>
                </a:solidFill>
              </a:rPr>
              <a:t>OFF</a:t>
            </a:r>
          </a:p>
          <a:p>
            <a:r>
              <a:rPr lang="en-US" altLang="ja-JP" sz="1400" dirty="0"/>
              <a:t>the direction indicator       : </a:t>
            </a:r>
            <a:r>
              <a:rPr lang="en-US" altLang="ja-JP" sz="1400" b="1" dirty="0">
                <a:solidFill>
                  <a:schemeClr val="accent6"/>
                </a:solidFill>
              </a:rPr>
              <a:t>OFF</a:t>
            </a:r>
          </a:p>
        </p:txBody>
      </p:sp>
      <p:cxnSp>
        <p:nvCxnSpPr>
          <p:cNvPr id="46" name="直線コネクタ 45"/>
          <p:cNvCxnSpPr/>
          <p:nvPr/>
        </p:nvCxnSpPr>
        <p:spPr>
          <a:xfrm flipV="1">
            <a:off x="142008" y="3749604"/>
            <a:ext cx="0" cy="1443396"/>
          </a:xfrm>
          <a:prstGeom prst="line">
            <a:avLst/>
          </a:prstGeom>
          <a:ln w="25400" cap="rnd">
            <a:solidFill>
              <a:srgbClr val="80808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正方形/長方形 47"/>
          <p:cNvSpPr/>
          <p:nvPr/>
        </p:nvSpPr>
        <p:spPr>
          <a:xfrm>
            <a:off x="6100051" y="3201821"/>
            <a:ext cx="29691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altLang="ja-JP" sz="1400" dirty="0">
                <a:latin typeface="Arial" panose="020B0604020202020204" pitchFamily="34" charset="0"/>
                <a:ea typeface="ＭＳ Ｐゴシック" panose="020B0600070205080204" pitchFamily="50" charset="-128"/>
              </a:rPr>
              <a:t>Call attention, but </a:t>
            </a:r>
            <a:r>
              <a:rPr lang="en-US" altLang="ja-JP" sz="14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rPr>
              <a:t>Not w</a:t>
            </a:r>
            <a:r>
              <a:rPr lang="en-US" altLang="ja-JP" sz="1400" b="1" dirty="0">
                <a:solidFill>
                  <a:srgbClr val="FF0000"/>
                </a:solidFill>
              </a:rPr>
              <a:t>ar</a:t>
            </a:r>
            <a:r>
              <a:rPr lang="en-US" altLang="ja-JP" sz="14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rPr>
              <a:t>ning</a:t>
            </a:r>
            <a:r>
              <a:rPr lang="en-US" altLang="ja-JP" sz="1400" dirty="0">
                <a:latin typeface="Arial" panose="020B0604020202020204" pitchFamily="34" charset="0"/>
                <a:ea typeface="ＭＳ Ｐゴシック" panose="020B0600070205080204" pitchFamily="50" charset="-128"/>
              </a:rPr>
              <a:t> to ORU</a:t>
            </a:r>
            <a:r>
              <a:rPr lang="ja-JP" altLang="en-US" sz="1400" dirty="0">
                <a:latin typeface="Arial" panose="020B0604020202020204" pitchFamily="34" charset="0"/>
                <a:ea typeface="ＭＳ Ｐゴシック" panose="020B0600070205080204" pitchFamily="50" charset="-128"/>
              </a:rPr>
              <a:t> </a:t>
            </a:r>
            <a:r>
              <a:rPr lang="en-US" altLang="ja-JP" sz="1400" dirty="0">
                <a:latin typeface="Arial" panose="020B0604020202020204" pitchFamily="34" charset="0"/>
                <a:ea typeface="ＭＳ Ｐゴシック" panose="020B0600070205080204" pitchFamily="50" charset="-128"/>
              </a:rPr>
              <a:t>by direction indicator</a:t>
            </a:r>
            <a:endParaRPr lang="ja-JP" altLang="ja-JP" sz="1400" dirty="0">
              <a:effectLst/>
            </a:endParaRPr>
          </a:p>
        </p:txBody>
      </p:sp>
      <p:sp>
        <p:nvSpPr>
          <p:cNvPr id="50" name="爆発 1 49"/>
          <p:cNvSpPr/>
          <p:nvPr/>
        </p:nvSpPr>
        <p:spPr>
          <a:xfrm>
            <a:off x="7236296" y="4187336"/>
            <a:ext cx="202271" cy="177768"/>
          </a:xfrm>
          <a:prstGeom prst="irregularSeal1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爆発 1 50"/>
          <p:cNvSpPr/>
          <p:nvPr/>
        </p:nvSpPr>
        <p:spPr>
          <a:xfrm>
            <a:off x="7827558" y="4173994"/>
            <a:ext cx="202271" cy="177768"/>
          </a:xfrm>
          <a:prstGeom prst="irregularSeal1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TextBox 2">
            <a:extLst>
              <a:ext uri="{FF2B5EF4-FFF2-40B4-BE49-F238E27FC236}">
                <a16:creationId xmlns:a16="http://schemas.microsoft.com/office/drawing/2014/main" id="{FC81A1BA-EE1F-4999-BEEC-343EAF573224}"/>
              </a:ext>
            </a:extLst>
          </p:cNvPr>
          <p:cNvSpPr txBox="1"/>
          <p:nvPr/>
        </p:nvSpPr>
        <p:spPr>
          <a:xfrm>
            <a:off x="7451770" y="742246"/>
            <a:ext cx="157927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100" dirty="0"/>
              <a:t>UNR157-11-06</a:t>
            </a:r>
            <a:endParaRPr lang="en-US" sz="1100" dirty="0"/>
          </a:p>
          <a:p>
            <a:pPr algn="r"/>
            <a:r>
              <a:rPr lang="en-US" altLang="ja-JP" sz="1100" dirty="0"/>
              <a:t>11</a:t>
            </a:r>
            <a:r>
              <a:rPr lang="en-US" sz="1100" baseline="30000" dirty="0"/>
              <a:t>h</a:t>
            </a:r>
            <a:r>
              <a:rPr lang="en-US" sz="1100" dirty="0"/>
              <a:t> SIG on R157</a:t>
            </a:r>
          </a:p>
          <a:p>
            <a:pPr algn="r"/>
            <a:r>
              <a:rPr lang="en-US" sz="1100" dirty="0"/>
              <a:t>09,10 December 2021</a:t>
            </a:r>
          </a:p>
        </p:txBody>
      </p:sp>
    </p:spTree>
    <p:extLst>
      <p:ext uri="{BB962C8B-B14F-4D97-AF65-F5344CB8AC3E}">
        <p14:creationId xmlns:p14="http://schemas.microsoft.com/office/powerpoint/2010/main" val="191952968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プレゼンテーションタイトル.pptx" id="{E7498F8A-E358-466F-AF97-A85145EC8708}" vid="{1396C27A-9803-4462-9F31-16E49278FC2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158</Words>
  <Application>Microsoft Office PowerPoint</Application>
  <PresentationFormat>Bildschirmpräsentation (4:3)</PresentationFormat>
  <Paragraphs>25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HGP創英角ｺﾞｼｯｸUB</vt:lpstr>
      <vt:lpstr>ＭＳ Ｐゴシック</vt:lpstr>
      <vt:lpstr>Arial</vt:lpstr>
      <vt:lpstr>Calibri</vt:lpstr>
      <vt:lpstr>Times New Roman</vt:lpstr>
      <vt:lpstr>標準デザイン</vt:lpstr>
      <vt:lpstr>Start timing of MRMLC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Japanese recognition for scenario</dc:title>
  <dc:creator>ㅤ</dc:creator>
  <cp:lastModifiedBy>Hoppe, Isabelle</cp:lastModifiedBy>
  <cp:revision>101</cp:revision>
  <cp:lastPrinted>2020-08-19T06:33:26Z</cp:lastPrinted>
  <dcterms:created xsi:type="dcterms:W3CDTF">2020-08-07T01:55:54Z</dcterms:created>
  <dcterms:modified xsi:type="dcterms:W3CDTF">2021-12-07T10:20:09Z</dcterms:modified>
</cp:coreProperties>
</file>