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87" r:id="rId4"/>
    <p:sldId id="274" r:id="rId5"/>
    <p:sldId id="285" r:id="rId6"/>
    <p:sldId id="286" r:id="rId7"/>
    <p:sldId id="284" r:id="rId8"/>
    <p:sldId id="299" r:id="rId9"/>
    <p:sldId id="258" r:id="rId10"/>
    <p:sldId id="260" r:id="rId11"/>
    <p:sldId id="288" r:id="rId12"/>
    <p:sldId id="259" r:id="rId13"/>
    <p:sldId id="270" r:id="rId14"/>
    <p:sldId id="272" r:id="rId15"/>
    <p:sldId id="275" r:id="rId16"/>
    <p:sldId id="279" r:id="rId17"/>
    <p:sldId id="276" r:id="rId18"/>
    <p:sldId id="277" r:id="rId19"/>
    <p:sldId id="278" r:id="rId20"/>
    <p:sldId id="280" r:id="rId21"/>
    <p:sldId id="282" r:id="rId22"/>
    <p:sldId id="289" r:id="rId23"/>
    <p:sldId id="290" r:id="rId24"/>
    <p:sldId id="294" r:id="rId25"/>
    <p:sldId id="308" r:id="rId26"/>
    <p:sldId id="291" r:id="rId27"/>
    <p:sldId id="292" r:id="rId28"/>
    <p:sldId id="293" r:id="rId29"/>
    <p:sldId id="306" r:id="rId30"/>
    <p:sldId id="307" r:id="rId31"/>
    <p:sldId id="296" r:id="rId32"/>
    <p:sldId id="298" r:id="rId33"/>
    <p:sldId id="297" r:id="rId34"/>
    <p:sldId id="300" r:id="rId35"/>
    <p:sldId id="301" r:id="rId36"/>
    <p:sldId id="302" r:id="rId37"/>
    <p:sldId id="303" r:id="rId38"/>
    <p:sldId id="304" r:id="rId39"/>
    <p:sldId id="305" r:id="rId40"/>
    <p:sldId id="309" r:id="rId41"/>
  </p:sldIdLst>
  <p:sldSz cx="12192000" cy="6858000"/>
  <p:notesSz cx="6858000" cy="9144000"/>
  <p:defaultTextStyle>
    <a:defPPr>
      <a:defRPr lang="de-DE"/>
    </a:defPPr>
    <a:lvl1pPr algn="ctr" rtl="0" fontAlgn="base">
      <a:spcBef>
        <a:spcPct val="0"/>
      </a:spcBef>
      <a:spcAft>
        <a:spcPct val="0"/>
      </a:spcAft>
      <a:defRPr sz="2000" kern="1200">
        <a:solidFill>
          <a:schemeClr val="tx1"/>
        </a:solidFill>
        <a:latin typeface="Verdana" pitchFamily="34" charset="0"/>
        <a:ea typeface="+mn-ea"/>
        <a:cs typeface="+mn-cs"/>
      </a:defRPr>
    </a:lvl1pPr>
    <a:lvl2pPr marL="457200" algn="ctr" rtl="0" fontAlgn="base">
      <a:spcBef>
        <a:spcPct val="0"/>
      </a:spcBef>
      <a:spcAft>
        <a:spcPct val="0"/>
      </a:spcAft>
      <a:defRPr sz="2000" kern="1200">
        <a:solidFill>
          <a:schemeClr val="tx1"/>
        </a:solidFill>
        <a:latin typeface="Verdana" pitchFamily="34" charset="0"/>
        <a:ea typeface="+mn-ea"/>
        <a:cs typeface="+mn-cs"/>
      </a:defRPr>
    </a:lvl2pPr>
    <a:lvl3pPr marL="914400" algn="ctr" rtl="0" fontAlgn="base">
      <a:spcBef>
        <a:spcPct val="0"/>
      </a:spcBef>
      <a:spcAft>
        <a:spcPct val="0"/>
      </a:spcAft>
      <a:defRPr sz="2000" kern="1200">
        <a:solidFill>
          <a:schemeClr val="tx1"/>
        </a:solidFill>
        <a:latin typeface="Verdana" pitchFamily="34" charset="0"/>
        <a:ea typeface="+mn-ea"/>
        <a:cs typeface="+mn-cs"/>
      </a:defRPr>
    </a:lvl3pPr>
    <a:lvl4pPr marL="1371600" algn="ctr" rtl="0" fontAlgn="base">
      <a:spcBef>
        <a:spcPct val="0"/>
      </a:spcBef>
      <a:spcAft>
        <a:spcPct val="0"/>
      </a:spcAft>
      <a:defRPr sz="2000" kern="1200">
        <a:solidFill>
          <a:schemeClr val="tx1"/>
        </a:solidFill>
        <a:latin typeface="Verdana" pitchFamily="34" charset="0"/>
        <a:ea typeface="+mn-ea"/>
        <a:cs typeface="+mn-cs"/>
      </a:defRPr>
    </a:lvl4pPr>
    <a:lvl5pPr marL="1828800" algn="ctr" rtl="0" fontAlgn="base">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1D0567-127B-4BB5-B67D-4194114BB0F3}" v="1" dt="2021-09-02T11:56:20.92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110" d="100"/>
          <a:sy n="110" d="100"/>
        </p:scale>
        <p:origin x="552"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451D0567-127B-4BB5-B67D-4194114BB0F3}"/>
    <pc:docChg chg="modSld">
      <pc:chgData name="Johan Broeders" userId="b75809dd-f2de-4da2-9aff-d3bdf67db9af" providerId="ADAL" clId="{451D0567-127B-4BB5-B67D-4194114BB0F3}" dt="2021-09-02T11:56:32.481" v="17" actId="404"/>
      <pc:docMkLst>
        <pc:docMk/>
      </pc:docMkLst>
      <pc:sldChg chg="addSp modSp mod">
        <pc:chgData name="Johan Broeders" userId="b75809dd-f2de-4da2-9aff-d3bdf67db9af" providerId="ADAL" clId="{451D0567-127B-4BB5-B67D-4194114BB0F3}" dt="2021-09-02T11:56:32.481" v="17" actId="404"/>
        <pc:sldMkLst>
          <pc:docMk/>
          <pc:sldMk cId="1770043017" sldId="256"/>
        </pc:sldMkLst>
        <pc:spChg chg="add mod">
          <ac:chgData name="Johan Broeders" userId="b75809dd-f2de-4da2-9aff-d3bdf67db9af" providerId="ADAL" clId="{451D0567-127B-4BB5-B67D-4194114BB0F3}" dt="2021-09-02T11:56:32.481" v="17" actId="404"/>
          <ac:spMkLst>
            <pc:docMk/>
            <pc:sldMk cId="1770043017" sldId="256"/>
            <ac:spMk id="3" creationId="{7F441EB2-79B4-4F9B-BBE8-6CA8D4B48A4C}"/>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5877984" y="5894388"/>
            <a:ext cx="6043083" cy="381000"/>
          </a:xfrm>
          <a:prstGeom prst="rect">
            <a:avLst/>
          </a:prstGeom>
          <a:noFill/>
          <a:ln>
            <a:noFill/>
          </a:ln>
        </p:spPr>
        <p:txBody>
          <a:bodyPr/>
          <a:lstStyle>
            <a:lvl1pPr eaLnBrk="0" hangingPunct="0">
              <a:defRPr sz="2000">
                <a:solidFill>
                  <a:schemeClr val="tx1"/>
                </a:solidFill>
                <a:latin typeface="Verdana" pitchFamily="34" charset="0"/>
              </a:defRPr>
            </a:lvl1pPr>
            <a:lvl2pPr marL="742950" indent="-285750" eaLnBrk="0" hangingPunct="0">
              <a:defRPr sz="2000">
                <a:solidFill>
                  <a:schemeClr val="tx1"/>
                </a:solidFill>
                <a:latin typeface="Verdana" pitchFamily="34" charset="0"/>
              </a:defRPr>
            </a:lvl2pPr>
            <a:lvl3pPr marL="1143000" indent="-228600" eaLnBrk="0" hangingPunct="0">
              <a:defRPr sz="2000">
                <a:solidFill>
                  <a:schemeClr val="tx1"/>
                </a:solidFill>
                <a:latin typeface="Verdana" pitchFamily="34" charset="0"/>
              </a:defRPr>
            </a:lvl3pPr>
            <a:lvl4pPr marL="1600200" indent="-228600" eaLnBrk="0" hangingPunct="0">
              <a:defRPr sz="2000">
                <a:solidFill>
                  <a:schemeClr val="tx1"/>
                </a:solidFill>
                <a:latin typeface="Verdana" pitchFamily="34" charset="0"/>
              </a:defRPr>
            </a:lvl4pPr>
            <a:lvl5pPr marL="2057400" indent="-228600" eaLnBrk="0" hangingPunct="0">
              <a:defRPr sz="2000">
                <a:solidFill>
                  <a:schemeClr val="tx1"/>
                </a:solidFill>
                <a:latin typeface="Verdana" pitchFamily="34" charset="0"/>
              </a:defRPr>
            </a:lvl5pPr>
            <a:lvl6pPr marL="2514600" indent="-228600" algn="ctr" eaLnBrk="0" fontAlgn="base" hangingPunct="0">
              <a:spcBef>
                <a:spcPct val="0"/>
              </a:spcBef>
              <a:spcAft>
                <a:spcPct val="0"/>
              </a:spcAft>
              <a:defRPr sz="2000">
                <a:solidFill>
                  <a:schemeClr val="tx1"/>
                </a:solidFill>
                <a:latin typeface="Verdana" pitchFamily="34" charset="0"/>
              </a:defRPr>
            </a:lvl6pPr>
            <a:lvl7pPr marL="2971800" indent="-228600" algn="ctr" eaLnBrk="0" fontAlgn="base" hangingPunct="0">
              <a:spcBef>
                <a:spcPct val="0"/>
              </a:spcBef>
              <a:spcAft>
                <a:spcPct val="0"/>
              </a:spcAft>
              <a:defRPr sz="2000">
                <a:solidFill>
                  <a:schemeClr val="tx1"/>
                </a:solidFill>
                <a:latin typeface="Verdana" pitchFamily="34" charset="0"/>
              </a:defRPr>
            </a:lvl7pPr>
            <a:lvl8pPr marL="3429000" indent="-228600" algn="ctr" eaLnBrk="0" fontAlgn="base" hangingPunct="0">
              <a:spcBef>
                <a:spcPct val="0"/>
              </a:spcBef>
              <a:spcAft>
                <a:spcPct val="0"/>
              </a:spcAft>
              <a:defRPr sz="2000">
                <a:solidFill>
                  <a:schemeClr val="tx1"/>
                </a:solidFill>
                <a:latin typeface="Verdana" pitchFamily="34" charset="0"/>
              </a:defRPr>
            </a:lvl8pPr>
            <a:lvl9pPr marL="3886200" indent="-228600" algn="ctr" eaLnBrk="0" fontAlgn="base" hangingPunct="0">
              <a:spcBef>
                <a:spcPct val="0"/>
              </a:spcBef>
              <a:spcAft>
                <a:spcPct val="0"/>
              </a:spcAft>
              <a:defRPr sz="2000">
                <a:solidFill>
                  <a:schemeClr val="tx1"/>
                </a:solidFill>
                <a:latin typeface="Verdana" pitchFamily="34" charset="0"/>
              </a:defRPr>
            </a:lvl9pPr>
          </a:lstStyle>
          <a:p>
            <a:pPr algn="r">
              <a:spcBef>
                <a:spcPct val="50000"/>
              </a:spcBef>
              <a:defRPr/>
            </a:pPr>
            <a:endParaRPr lang="de-DE" sz="2400" dirty="0"/>
          </a:p>
        </p:txBody>
      </p:sp>
      <p:sp>
        <p:nvSpPr>
          <p:cNvPr id="4099" name="Rectangle 3"/>
          <p:cNvSpPr>
            <a:spLocks noGrp="1" noChangeArrowheads="1"/>
          </p:cNvSpPr>
          <p:nvPr>
            <p:ph type="subTitle" idx="1"/>
          </p:nvPr>
        </p:nvSpPr>
        <p:spPr>
          <a:xfrm>
            <a:off x="624417" y="2997200"/>
            <a:ext cx="8534400" cy="1752600"/>
          </a:xfrm>
          <a:prstGeom prst="rect">
            <a:avLst/>
          </a:prstGeom>
        </p:spPr>
        <p:txBody>
          <a:bodyPr/>
          <a:lstStyle>
            <a:lvl1pPr marL="0" indent="0">
              <a:buFontTx/>
              <a:buNone/>
              <a:defRPr sz="2133" b="1"/>
            </a:lvl1pPr>
          </a:lstStyle>
          <a:p>
            <a:r>
              <a:rPr lang="de-DE"/>
              <a:t>Master-Untertitelformat bearbeiten</a:t>
            </a:r>
            <a:endParaRPr lang="de-DE" dirty="0"/>
          </a:p>
        </p:txBody>
      </p:sp>
      <p:grpSp>
        <p:nvGrpSpPr>
          <p:cNvPr id="37" name="Group 55"/>
          <p:cNvGrpSpPr>
            <a:grpSpLocks/>
          </p:cNvGrpSpPr>
          <p:nvPr/>
        </p:nvGrpSpPr>
        <p:grpSpPr bwMode="auto">
          <a:xfrm>
            <a:off x="0" y="301629"/>
            <a:ext cx="12192000" cy="6103937"/>
            <a:chOff x="0" y="190"/>
            <a:chExt cx="5760" cy="3845"/>
          </a:xfrm>
        </p:grpSpPr>
        <p:sp>
          <p:nvSpPr>
            <p:cNvPr id="38" name="Line 8"/>
            <p:cNvSpPr>
              <a:spLocks noChangeShapeType="1"/>
            </p:cNvSpPr>
            <p:nvPr userDrawn="1"/>
          </p:nvSpPr>
          <p:spPr bwMode="auto">
            <a:xfrm>
              <a:off x="0" y="340"/>
              <a:ext cx="5760" cy="0"/>
            </a:xfrm>
            <a:prstGeom prst="line">
              <a:avLst/>
            </a:prstGeom>
            <a:noFill/>
            <a:ln w="19050">
              <a:solidFill>
                <a:schemeClr val="tx1"/>
              </a:solidFill>
              <a:round/>
              <a:headEnd/>
              <a:tailEnd/>
            </a:ln>
            <a:effectLst/>
          </p:spPr>
          <p:txBody>
            <a:bodyPr wrap="none" anchor="ctr"/>
            <a:lstStyle/>
            <a:p>
              <a:endParaRPr lang="de-DE" sz="2400"/>
            </a:p>
          </p:txBody>
        </p:sp>
        <p:sp>
          <p:nvSpPr>
            <p:cNvPr id="39" name="Line 9"/>
            <p:cNvSpPr>
              <a:spLocks noChangeShapeType="1"/>
            </p:cNvSpPr>
            <p:nvPr userDrawn="1"/>
          </p:nvSpPr>
          <p:spPr bwMode="auto">
            <a:xfrm>
              <a:off x="0" y="4035"/>
              <a:ext cx="5760" cy="0"/>
            </a:xfrm>
            <a:prstGeom prst="line">
              <a:avLst/>
            </a:prstGeom>
            <a:noFill/>
            <a:ln w="19050">
              <a:solidFill>
                <a:schemeClr val="tx1"/>
              </a:solidFill>
              <a:round/>
              <a:headEnd/>
              <a:tailEnd/>
            </a:ln>
            <a:effectLst/>
          </p:spPr>
          <p:txBody>
            <a:bodyPr wrap="none" anchor="ctr"/>
            <a:lstStyle/>
            <a:p>
              <a:endParaRPr lang="de-DE" sz="2400"/>
            </a:p>
          </p:txBody>
        </p:sp>
        <p:grpSp>
          <p:nvGrpSpPr>
            <p:cNvPr id="40" name="Group 41"/>
            <p:cNvGrpSpPr>
              <a:grpSpLocks/>
            </p:cNvGrpSpPr>
            <p:nvPr userDrawn="1"/>
          </p:nvGrpSpPr>
          <p:grpSpPr bwMode="auto">
            <a:xfrm>
              <a:off x="3910" y="190"/>
              <a:ext cx="959" cy="97"/>
              <a:chOff x="3910" y="190"/>
              <a:chExt cx="959" cy="97"/>
            </a:xfrm>
          </p:grpSpPr>
          <p:sp>
            <p:nvSpPr>
              <p:cNvPr id="41" name="AutoShape 4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endParaRPr lang="de-DE" sz="2400"/>
              </a:p>
            </p:txBody>
          </p:sp>
          <p:sp>
            <p:nvSpPr>
              <p:cNvPr id="42" name="Rectangle 4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endParaRPr lang="de-DE" sz="2400"/>
              </a:p>
            </p:txBody>
          </p:sp>
          <p:sp>
            <p:nvSpPr>
              <p:cNvPr id="43" name="Freeform 4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4" name="Rectangle 4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endParaRPr lang="de-DE" sz="2400"/>
              </a:p>
            </p:txBody>
          </p:sp>
          <p:sp>
            <p:nvSpPr>
              <p:cNvPr id="45" name="Freeform 4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6" name="Rectangle 4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endParaRPr lang="de-DE" sz="2400"/>
              </a:p>
            </p:txBody>
          </p:sp>
          <p:sp>
            <p:nvSpPr>
              <p:cNvPr id="47" name="Freeform 4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8" name="Rectangle 4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endParaRPr lang="de-DE" sz="2400"/>
              </a:p>
            </p:txBody>
          </p:sp>
          <p:sp>
            <p:nvSpPr>
              <p:cNvPr id="49" name="Freeform 5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50" name="Rectangle 5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endParaRPr lang="de-DE" sz="2400"/>
              </a:p>
            </p:txBody>
          </p:sp>
          <p:sp>
            <p:nvSpPr>
              <p:cNvPr id="51" name="Freeform 5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52" name="Rectangle 5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endParaRPr lang="de-DE" sz="2400"/>
              </a:p>
            </p:txBody>
          </p:sp>
          <p:sp>
            <p:nvSpPr>
              <p:cNvPr id="53" name="Freeform 5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grpSp>
      </p:grpSp>
      <p:pic>
        <p:nvPicPr>
          <p:cNvPr id="54" name="Picture 1" descr="S:\Medien\Grafiken\Logos\BASt\bast_transpar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992546" y="68628"/>
            <a:ext cx="864095" cy="388617"/>
          </a:xfrm>
          <a:prstGeom prst="rect">
            <a:avLst/>
          </a:prstGeom>
          <a:noFill/>
        </p:spPr>
      </p:pic>
    </p:spTree>
    <p:extLst>
      <p:ext uri="{BB962C8B-B14F-4D97-AF65-F5344CB8AC3E}">
        <p14:creationId xmlns:p14="http://schemas.microsoft.com/office/powerpoint/2010/main" val="1758067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xt, Bullets">
    <p:spTree>
      <p:nvGrpSpPr>
        <p:cNvPr id="1" name=""/>
        <p:cNvGrpSpPr/>
        <p:nvPr/>
      </p:nvGrpSpPr>
      <p:grpSpPr>
        <a:xfrm>
          <a:off x="0" y="0"/>
          <a:ext cx="0" cy="0"/>
          <a:chOff x="0" y="0"/>
          <a:chExt cx="0" cy="0"/>
        </a:xfrm>
      </p:grpSpPr>
      <p:sp>
        <p:nvSpPr>
          <p:cNvPr id="4" name="Title 21"/>
          <p:cNvSpPr>
            <a:spLocks noGrp="1"/>
          </p:cNvSpPr>
          <p:nvPr>
            <p:ph type="title"/>
          </p:nvPr>
        </p:nvSpPr>
        <p:spPr>
          <a:xfrm>
            <a:off x="353913" y="620688"/>
            <a:ext cx="9530027" cy="838200"/>
          </a:xfrm>
          <a:prstGeom prst="rect">
            <a:avLst/>
          </a:prstGeom>
        </p:spPr>
        <p:txBody>
          <a:bodyPr lIns="0"/>
          <a:lstStyle>
            <a:lvl1pPr marL="0" indent="0">
              <a:lnSpc>
                <a:spcPct val="120000"/>
              </a:lnSpc>
              <a:defRPr sz="2667" b="0"/>
            </a:lvl1pPr>
          </a:lstStyle>
          <a:p>
            <a:r>
              <a:rPr lang="de-DE"/>
              <a:t>Mastertitelformat bearbeiten</a:t>
            </a:r>
            <a:endParaRPr lang="en-US" dirty="0"/>
          </a:p>
        </p:txBody>
      </p:sp>
      <p:sp>
        <p:nvSpPr>
          <p:cNvPr id="5" name="Inhaltsplatzhalter 2"/>
          <p:cNvSpPr>
            <a:spLocks noGrp="1"/>
          </p:cNvSpPr>
          <p:nvPr>
            <p:ph idx="1"/>
          </p:nvPr>
        </p:nvSpPr>
        <p:spPr>
          <a:xfrm>
            <a:off x="335361" y="1854202"/>
            <a:ext cx="11247967" cy="4312684"/>
          </a:xfrm>
          <a:prstGeom prst="rect">
            <a:avLst/>
          </a:prstGeom>
        </p:spPr>
        <p:txBody>
          <a:bodyPr lIns="0"/>
          <a:lstStyle>
            <a:lvl1pPr marL="482588" indent="-482588">
              <a:lnSpc>
                <a:spcPct val="120000"/>
              </a:lnSpc>
              <a:buClr>
                <a:srgbClr val="55B631"/>
              </a:buClr>
              <a:buSzPct val="120000"/>
              <a:buFont typeface="Wingdings" pitchFamily="2" charset="2"/>
              <a:buChar char=""/>
              <a:defRPr sz="2400"/>
            </a:lvl1pPr>
            <a:lvl2pPr>
              <a:lnSpc>
                <a:spcPct val="120000"/>
              </a:lnSpc>
              <a:buClr>
                <a:srgbClr val="55B631"/>
              </a:buClr>
              <a:buSzPct val="120000"/>
              <a:buFont typeface="Verdana" pitchFamily="34" charset="0"/>
              <a:buChar char="•"/>
              <a:defRPr sz="2133"/>
            </a:lvl2pPr>
            <a:lvl3pPr>
              <a:lnSpc>
                <a:spcPct val="120000"/>
              </a:lnSpc>
              <a:buClr>
                <a:srgbClr val="55B631"/>
              </a:buClr>
              <a:buFont typeface="Verdana" pitchFamily="34" charset="0"/>
              <a:buChar char="–"/>
              <a:defRPr sz="1867"/>
            </a:lvl3pPr>
          </a:lstStyle>
          <a:p>
            <a:pPr lvl="0"/>
            <a:r>
              <a:rPr lang="de-DE"/>
              <a:t>Mastertextformat bearbeiten</a:t>
            </a:r>
          </a:p>
          <a:p>
            <a:pPr lvl="1"/>
            <a:r>
              <a:rPr lang="de-DE"/>
              <a:t>Zweite Ebene</a:t>
            </a:r>
          </a:p>
          <a:p>
            <a:pPr lvl="2"/>
            <a:r>
              <a:rPr lang="de-DE"/>
              <a:t>Dritte Ebene</a:t>
            </a:r>
          </a:p>
        </p:txBody>
      </p:sp>
      <p:sp>
        <p:nvSpPr>
          <p:cNvPr id="6" name="Textfeld 5"/>
          <p:cNvSpPr txBox="1"/>
          <p:nvPr/>
        </p:nvSpPr>
        <p:spPr>
          <a:xfrm>
            <a:off x="335361" y="6502115"/>
            <a:ext cx="2010476" cy="276999"/>
          </a:xfrm>
          <a:prstGeom prst="rect">
            <a:avLst/>
          </a:prstGeom>
          <a:noFill/>
        </p:spPr>
        <p:txBody>
          <a:bodyPr wrap="square" rtlCol="0">
            <a:spAutoFit/>
          </a:bodyPr>
          <a:lstStyle/>
          <a:p>
            <a:pPr algn="l"/>
            <a:r>
              <a:rPr lang="de-DE" sz="1200" dirty="0">
                <a:solidFill>
                  <a:schemeClr val="bg2"/>
                </a:solidFill>
              </a:rPr>
              <a:t>Name</a:t>
            </a:r>
          </a:p>
        </p:txBody>
      </p:sp>
    </p:spTree>
    <p:extLst>
      <p:ext uri="{BB962C8B-B14F-4D97-AF65-F5344CB8AC3E}">
        <p14:creationId xmlns:p14="http://schemas.microsoft.com/office/powerpoint/2010/main" val="2870349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3" name="Title 21"/>
          <p:cNvSpPr>
            <a:spLocks noGrp="1"/>
          </p:cNvSpPr>
          <p:nvPr>
            <p:ph type="title"/>
          </p:nvPr>
        </p:nvSpPr>
        <p:spPr>
          <a:xfrm>
            <a:off x="353913" y="620688"/>
            <a:ext cx="9530027" cy="838200"/>
          </a:xfrm>
          <a:prstGeom prst="rect">
            <a:avLst/>
          </a:prstGeom>
        </p:spPr>
        <p:txBody>
          <a:bodyPr lIns="0"/>
          <a:lstStyle>
            <a:lvl1pPr>
              <a:lnSpc>
                <a:spcPct val="120000"/>
              </a:lnSpc>
              <a:defRPr sz="2667" b="0"/>
            </a:lvl1pPr>
          </a:lstStyle>
          <a:p>
            <a:r>
              <a:rPr lang="de-DE"/>
              <a:t>Mastertitelformat bearbeiten</a:t>
            </a:r>
            <a:endParaRPr lang="en-US" dirty="0"/>
          </a:p>
        </p:txBody>
      </p:sp>
    </p:spTree>
    <p:extLst>
      <p:ext uri="{BB962C8B-B14F-4D97-AF65-F5344CB8AC3E}">
        <p14:creationId xmlns:p14="http://schemas.microsoft.com/office/powerpoint/2010/main" val="263660467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20DC54-80AE-42CB-AEC7-33F463C9185C}"/>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C0D347C-3E0F-46F8-A249-9B8517F541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C315824-691A-452F-8EFF-FEE4A715264B}"/>
              </a:ext>
            </a:extLst>
          </p:cNvPr>
          <p:cNvSpPr>
            <a:spLocks noGrp="1"/>
          </p:cNvSpPr>
          <p:nvPr>
            <p:ph type="dt" sz="half" idx="10"/>
          </p:nvPr>
        </p:nvSpPr>
        <p:spPr/>
        <p:txBody>
          <a:bodyPr/>
          <a:lstStyle/>
          <a:p>
            <a:fld id="{97AB21F9-9ADD-4FFB-8034-1899B0B7EBE1}" type="datetimeFigureOut">
              <a:rPr lang="de-DE" smtClean="0"/>
              <a:t>02.09.2021</a:t>
            </a:fld>
            <a:endParaRPr lang="de-DE"/>
          </a:p>
        </p:txBody>
      </p:sp>
      <p:sp>
        <p:nvSpPr>
          <p:cNvPr id="5" name="Fußzeilenplatzhalter 4">
            <a:extLst>
              <a:ext uri="{FF2B5EF4-FFF2-40B4-BE49-F238E27FC236}">
                <a16:creationId xmlns:a16="http://schemas.microsoft.com/office/drawing/2014/main" id="{8FED935F-EE03-4FA0-BDF0-065F6E4A25C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8128417-1AAA-4F44-B60B-BC547DC42DD8}"/>
              </a:ext>
            </a:extLst>
          </p:cNvPr>
          <p:cNvSpPr>
            <a:spLocks noGrp="1"/>
          </p:cNvSpPr>
          <p:nvPr>
            <p:ph type="sldNum" sz="quarter" idx="12"/>
          </p:nvPr>
        </p:nvSpPr>
        <p:spPr/>
        <p:txBody>
          <a:bodyPr/>
          <a:lstStyle/>
          <a:p>
            <a:fld id="{A11C7D5A-7306-4D25-B307-98A8319D1DE2}" type="slidenum">
              <a:rPr lang="de-DE" smtClean="0"/>
              <a:t>‹nr.›</a:t>
            </a:fld>
            <a:endParaRPr lang="de-DE"/>
          </a:p>
        </p:txBody>
      </p:sp>
    </p:spTree>
    <p:extLst>
      <p:ext uri="{BB962C8B-B14F-4D97-AF65-F5344CB8AC3E}">
        <p14:creationId xmlns:p14="http://schemas.microsoft.com/office/powerpoint/2010/main" val="41433515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 name="Rectangle 5"/>
          <p:cNvSpPr txBox="1">
            <a:spLocks noChangeArrowheads="1"/>
          </p:cNvSpPr>
          <p:nvPr/>
        </p:nvSpPr>
        <p:spPr bwMode="auto">
          <a:xfrm>
            <a:off x="203200" y="6384709"/>
            <a:ext cx="3397251" cy="473291"/>
          </a:xfrm>
          <a:prstGeom prst="rect">
            <a:avLst/>
          </a:prstGeom>
          <a:noFill/>
          <a:ln w="9525">
            <a:noFill/>
            <a:miter lim="800000"/>
            <a:headEnd/>
            <a:tailEnd/>
          </a:ln>
          <a:effectLst/>
        </p:spPr>
        <p:txBody>
          <a:bodyPr anchor="ctr"/>
          <a:lstStyle>
            <a:lvl1pPr marL="0" marR="0" indent="0" algn="l" defTabSz="914400" rtl="0" eaLnBrk="1" fontAlgn="auto" latinLnBrk="0" hangingPunct="1">
              <a:lnSpc>
                <a:spcPct val="100000"/>
              </a:lnSpc>
              <a:spcBef>
                <a:spcPts val="0"/>
              </a:spcBef>
              <a:spcAft>
                <a:spcPts val="0"/>
              </a:spcAft>
              <a:buClrTx/>
              <a:buSzTx/>
              <a:buFontTx/>
              <a:buNone/>
              <a:tabLst/>
              <a:defRPr lang="de-DE" smtClean="0"/>
            </a:lvl1pPr>
          </a:lstStyle>
          <a:p>
            <a:pPr>
              <a:defRPr/>
            </a:pPr>
            <a:endParaRPr sz="1200" dirty="0">
              <a:solidFill>
                <a:schemeClr val="tx1">
                  <a:lumMod val="50000"/>
                  <a:lumOff val="50000"/>
                </a:schemeClr>
              </a:solidFill>
              <a:latin typeface="+mn-lt"/>
            </a:endParaRPr>
          </a:p>
        </p:txBody>
      </p:sp>
      <p:sp>
        <p:nvSpPr>
          <p:cNvPr id="30" name="Rectangle 6"/>
          <p:cNvSpPr txBox="1">
            <a:spLocks noChangeArrowheads="1"/>
          </p:cNvSpPr>
          <p:nvPr/>
        </p:nvSpPr>
        <p:spPr bwMode="auto">
          <a:xfrm>
            <a:off x="9264352" y="6481765"/>
            <a:ext cx="2699048" cy="260351"/>
          </a:xfrm>
          <a:prstGeom prst="rect">
            <a:avLst/>
          </a:prstGeom>
          <a:noFill/>
          <a:ln w="9525">
            <a:noFill/>
            <a:miter lim="800000"/>
            <a:headEnd/>
            <a:tailEnd/>
          </a:ln>
          <a:effectLst/>
        </p:spPr>
        <p:txBody>
          <a:bodyPr/>
          <a:lstStyle>
            <a:lvl1pPr algn="r">
              <a:defRPr sz="1100">
                <a:solidFill>
                  <a:schemeClr val="tx1">
                    <a:lumMod val="50000"/>
                    <a:lumOff val="50000"/>
                  </a:schemeClr>
                </a:solidFill>
                <a:latin typeface="Calibri" pitchFamily="34" charset="0"/>
              </a:defRPr>
            </a:lvl1pPr>
          </a:lstStyle>
          <a:p>
            <a:pPr marL="0" marR="0" indent="0" algn="r" defTabSz="1219170" rtl="0" eaLnBrk="1" fontAlgn="auto" latinLnBrk="0" hangingPunct="1">
              <a:lnSpc>
                <a:spcPct val="100000"/>
              </a:lnSpc>
              <a:spcBef>
                <a:spcPts val="0"/>
              </a:spcBef>
              <a:spcAft>
                <a:spcPts val="0"/>
              </a:spcAft>
              <a:buClrTx/>
              <a:buSzTx/>
              <a:buFontTx/>
              <a:buNone/>
              <a:tabLst/>
              <a:defRPr/>
            </a:pPr>
            <a:r>
              <a:rPr lang="de-DE" sz="1200" kern="1200" noProof="0" dirty="0">
                <a:solidFill>
                  <a:schemeClr val="tx1">
                    <a:lumMod val="50000"/>
                    <a:lumOff val="50000"/>
                  </a:schemeClr>
                </a:solidFill>
                <a:latin typeface="+mn-lt"/>
                <a:ea typeface="+mn-ea"/>
                <a:cs typeface="+mn-cs"/>
              </a:rPr>
              <a:t> </a:t>
            </a:r>
            <a:fld id="{D54BE9BA-BB05-491B-A2BB-816375A953A7}" type="slidenum">
              <a:rPr lang="de-DE" sz="1200" kern="1200" smtClean="0">
                <a:solidFill>
                  <a:schemeClr val="tx1">
                    <a:lumMod val="50000"/>
                    <a:lumOff val="50000"/>
                  </a:schemeClr>
                </a:solidFill>
                <a:latin typeface="+mn-lt"/>
                <a:ea typeface="+mn-ea"/>
                <a:cs typeface="+mn-cs"/>
              </a:rPr>
              <a:pPr marL="0" marR="0" indent="0" algn="r" defTabSz="1219170" rtl="0" eaLnBrk="1" fontAlgn="auto" latinLnBrk="0" hangingPunct="1">
                <a:lnSpc>
                  <a:spcPct val="100000"/>
                </a:lnSpc>
                <a:spcBef>
                  <a:spcPts val="0"/>
                </a:spcBef>
                <a:spcAft>
                  <a:spcPts val="0"/>
                </a:spcAft>
                <a:buClrTx/>
                <a:buSzTx/>
                <a:buFontTx/>
                <a:buNone/>
                <a:tabLst/>
                <a:defRPr/>
              </a:pPr>
              <a:t>‹nr.›</a:t>
            </a:fld>
            <a:endParaRPr lang="de-DE" sz="1200" kern="1200" dirty="0">
              <a:solidFill>
                <a:schemeClr val="tx1">
                  <a:lumMod val="50000"/>
                  <a:lumOff val="50000"/>
                </a:schemeClr>
              </a:solidFill>
              <a:latin typeface="+mn-lt"/>
              <a:ea typeface="+mn-ea"/>
              <a:cs typeface="+mn-cs"/>
            </a:endParaRPr>
          </a:p>
        </p:txBody>
      </p:sp>
      <p:grpSp>
        <p:nvGrpSpPr>
          <p:cNvPr id="22" name="Group 55"/>
          <p:cNvGrpSpPr>
            <a:grpSpLocks/>
          </p:cNvGrpSpPr>
          <p:nvPr/>
        </p:nvGrpSpPr>
        <p:grpSpPr bwMode="auto">
          <a:xfrm>
            <a:off x="0" y="301629"/>
            <a:ext cx="12192000" cy="6103937"/>
            <a:chOff x="0" y="190"/>
            <a:chExt cx="5760" cy="3845"/>
          </a:xfrm>
        </p:grpSpPr>
        <p:sp>
          <p:nvSpPr>
            <p:cNvPr id="23" name="Line 8"/>
            <p:cNvSpPr>
              <a:spLocks noChangeShapeType="1"/>
            </p:cNvSpPr>
            <p:nvPr userDrawn="1"/>
          </p:nvSpPr>
          <p:spPr bwMode="auto">
            <a:xfrm>
              <a:off x="0" y="340"/>
              <a:ext cx="5760" cy="0"/>
            </a:xfrm>
            <a:prstGeom prst="line">
              <a:avLst/>
            </a:prstGeom>
            <a:noFill/>
            <a:ln w="19050">
              <a:solidFill>
                <a:schemeClr val="tx1"/>
              </a:solidFill>
              <a:round/>
              <a:headEnd/>
              <a:tailEnd/>
            </a:ln>
            <a:effectLst/>
          </p:spPr>
          <p:txBody>
            <a:bodyPr wrap="none" anchor="ctr"/>
            <a:lstStyle/>
            <a:p>
              <a:endParaRPr lang="de-DE" sz="2400"/>
            </a:p>
          </p:txBody>
        </p:sp>
        <p:sp>
          <p:nvSpPr>
            <p:cNvPr id="24" name="Line 9"/>
            <p:cNvSpPr>
              <a:spLocks noChangeShapeType="1"/>
            </p:cNvSpPr>
            <p:nvPr userDrawn="1"/>
          </p:nvSpPr>
          <p:spPr bwMode="auto">
            <a:xfrm>
              <a:off x="0" y="4035"/>
              <a:ext cx="5760" cy="0"/>
            </a:xfrm>
            <a:prstGeom prst="line">
              <a:avLst/>
            </a:prstGeom>
            <a:noFill/>
            <a:ln w="19050">
              <a:solidFill>
                <a:schemeClr val="tx1"/>
              </a:solidFill>
              <a:round/>
              <a:headEnd/>
              <a:tailEnd/>
            </a:ln>
            <a:effectLst/>
          </p:spPr>
          <p:txBody>
            <a:bodyPr wrap="none" anchor="ctr"/>
            <a:lstStyle/>
            <a:p>
              <a:endParaRPr lang="de-DE" sz="2400"/>
            </a:p>
          </p:txBody>
        </p:sp>
        <p:grpSp>
          <p:nvGrpSpPr>
            <p:cNvPr id="25" name="Group 41"/>
            <p:cNvGrpSpPr>
              <a:grpSpLocks/>
            </p:cNvGrpSpPr>
            <p:nvPr userDrawn="1"/>
          </p:nvGrpSpPr>
          <p:grpSpPr bwMode="auto">
            <a:xfrm>
              <a:off x="3910" y="190"/>
              <a:ext cx="959" cy="97"/>
              <a:chOff x="3910" y="190"/>
              <a:chExt cx="959" cy="97"/>
            </a:xfrm>
          </p:grpSpPr>
          <p:sp>
            <p:nvSpPr>
              <p:cNvPr id="26" name="AutoShape 4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endParaRPr lang="de-DE" sz="2400"/>
              </a:p>
            </p:txBody>
          </p:sp>
          <p:sp>
            <p:nvSpPr>
              <p:cNvPr id="27" name="Rectangle 4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endParaRPr lang="de-DE" sz="2400"/>
              </a:p>
            </p:txBody>
          </p:sp>
          <p:sp>
            <p:nvSpPr>
              <p:cNvPr id="31" name="Freeform 4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2" name="Rectangle 4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endParaRPr lang="de-DE" sz="2400"/>
              </a:p>
            </p:txBody>
          </p:sp>
          <p:sp>
            <p:nvSpPr>
              <p:cNvPr id="33" name="Freeform 4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4" name="Rectangle 4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endParaRPr lang="de-DE" sz="2400"/>
              </a:p>
            </p:txBody>
          </p:sp>
          <p:sp>
            <p:nvSpPr>
              <p:cNvPr id="35" name="Freeform 4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6" name="Rectangle 4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endParaRPr lang="de-DE" sz="2400"/>
              </a:p>
            </p:txBody>
          </p:sp>
          <p:sp>
            <p:nvSpPr>
              <p:cNvPr id="37" name="Freeform 5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38" name="Rectangle 5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endParaRPr lang="de-DE" sz="2400"/>
              </a:p>
            </p:txBody>
          </p:sp>
          <p:sp>
            <p:nvSpPr>
              <p:cNvPr id="39" name="Freeform 5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sp>
            <p:nvSpPr>
              <p:cNvPr id="40" name="Rectangle 5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endParaRPr lang="de-DE" sz="2400"/>
              </a:p>
            </p:txBody>
          </p:sp>
          <p:sp>
            <p:nvSpPr>
              <p:cNvPr id="41" name="Freeform 5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endParaRPr lang="de-DE" sz="2400"/>
              </a:p>
            </p:txBody>
          </p:sp>
        </p:grpSp>
      </p:grpSp>
      <p:pic>
        <p:nvPicPr>
          <p:cNvPr id="42" name="Picture 1" descr="S:\Medien\Grafiken\Logos\BASt\bast_transparent.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992546" y="68628"/>
            <a:ext cx="864095" cy="388617"/>
          </a:xfrm>
          <a:prstGeom prst="rect">
            <a:avLst/>
          </a:prstGeom>
          <a:noFill/>
        </p:spPr>
      </p:pic>
    </p:spTree>
    <p:extLst>
      <p:ext uri="{BB962C8B-B14F-4D97-AF65-F5344CB8AC3E}">
        <p14:creationId xmlns:p14="http://schemas.microsoft.com/office/powerpoint/2010/main" val="22243998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Verdana" pitchFamily="34" charset="0"/>
        </a:defRPr>
      </a:lvl2pPr>
      <a:lvl3pPr algn="l" rtl="0" eaLnBrk="1" fontAlgn="base" hangingPunct="1">
        <a:spcBef>
          <a:spcPct val="0"/>
        </a:spcBef>
        <a:spcAft>
          <a:spcPct val="0"/>
        </a:spcAft>
        <a:defRPr sz="3200" b="1">
          <a:solidFill>
            <a:schemeClr val="tx2"/>
          </a:solidFill>
          <a:latin typeface="Verdana" pitchFamily="34" charset="0"/>
        </a:defRPr>
      </a:lvl3pPr>
      <a:lvl4pPr algn="l" rtl="0" eaLnBrk="1" fontAlgn="base" hangingPunct="1">
        <a:spcBef>
          <a:spcPct val="0"/>
        </a:spcBef>
        <a:spcAft>
          <a:spcPct val="0"/>
        </a:spcAft>
        <a:defRPr sz="3200" b="1">
          <a:solidFill>
            <a:schemeClr val="tx2"/>
          </a:solidFill>
          <a:latin typeface="Verdana" pitchFamily="34" charset="0"/>
        </a:defRPr>
      </a:lvl4pPr>
      <a:lvl5pPr algn="l" rtl="0" eaLnBrk="1" fontAlgn="base" hangingPunct="1">
        <a:spcBef>
          <a:spcPct val="0"/>
        </a:spcBef>
        <a:spcAft>
          <a:spcPct val="0"/>
        </a:spcAft>
        <a:defRPr sz="3200" b="1">
          <a:solidFill>
            <a:schemeClr val="tx2"/>
          </a:solidFill>
          <a:latin typeface="Verdana" pitchFamily="34" charset="0"/>
        </a:defRPr>
      </a:lvl5pPr>
      <a:lvl6pPr marL="609585" algn="l" rtl="0" eaLnBrk="1" fontAlgn="base" hangingPunct="1">
        <a:spcBef>
          <a:spcPct val="0"/>
        </a:spcBef>
        <a:spcAft>
          <a:spcPct val="0"/>
        </a:spcAft>
        <a:defRPr sz="3200" b="1">
          <a:solidFill>
            <a:schemeClr val="tx2"/>
          </a:solidFill>
          <a:latin typeface="Verdana" pitchFamily="34" charset="0"/>
        </a:defRPr>
      </a:lvl6pPr>
      <a:lvl7pPr marL="1219170" algn="l" rtl="0" eaLnBrk="1" fontAlgn="base" hangingPunct="1">
        <a:spcBef>
          <a:spcPct val="0"/>
        </a:spcBef>
        <a:spcAft>
          <a:spcPct val="0"/>
        </a:spcAft>
        <a:defRPr sz="3200" b="1">
          <a:solidFill>
            <a:schemeClr val="tx2"/>
          </a:solidFill>
          <a:latin typeface="Verdana" pitchFamily="34" charset="0"/>
        </a:defRPr>
      </a:lvl7pPr>
      <a:lvl8pPr marL="1828754" algn="l" rtl="0" eaLnBrk="1" fontAlgn="base" hangingPunct="1">
        <a:spcBef>
          <a:spcPct val="0"/>
        </a:spcBef>
        <a:spcAft>
          <a:spcPct val="0"/>
        </a:spcAft>
        <a:defRPr sz="3200" b="1">
          <a:solidFill>
            <a:schemeClr val="tx2"/>
          </a:solidFill>
          <a:latin typeface="Verdana" pitchFamily="34" charset="0"/>
        </a:defRPr>
      </a:lvl8pPr>
      <a:lvl9pPr marL="2438339" algn="l" rtl="0" eaLnBrk="1" fontAlgn="base" hangingPunct="1">
        <a:spcBef>
          <a:spcPct val="0"/>
        </a:spcBef>
        <a:spcAft>
          <a:spcPct val="0"/>
        </a:spcAft>
        <a:defRPr sz="3200" b="1">
          <a:solidFill>
            <a:schemeClr val="tx2"/>
          </a:solidFill>
          <a:latin typeface="Verdana" pitchFamily="34" charset="0"/>
        </a:defRPr>
      </a:lvl9pPr>
    </p:titleStyle>
    <p:bodyStyle>
      <a:lvl1pPr marL="482588" indent="-482588" algn="l" rtl="0" eaLnBrk="1" fontAlgn="base" hangingPunct="1">
        <a:spcBef>
          <a:spcPct val="20000"/>
        </a:spcBef>
        <a:spcAft>
          <a:spcPct val="0"/>
        </a:spcAft>
        <a:buChar char="•"/>
        <a:defRPr sz="2667">
          <a:solidFill>
            <a:schemeClr val="tx1"/>
          </a:solidFill>
          <a:latin typeface="+mn-lt"/>
          <a:ea typeface="+mn-ea"/>
          <a:cs typeface="+mn-cs"/>
        </a:defRPr>
      </a:lvl1pPr>
      <a:lvl2pPr marL="1193770" indent="-472006" algn="l" rtl="0" eaLnBrk="1" fontAlgn="base" hangingPunct="1">
        <a:spcBef>
          <a:spcPct val="20000"/>
        </a:spcBef>
        <a:spcAft>
          <a:spcPct val="0"/>
        </a:spcAft>
        <a:buChar char="–"/>
        <a:defRPr sz="2667">
          <a:solidFill>
            <a:schemeClr val="tx1"/>
          </a:solidFill>
          <a:latin typeface="+mn-lt"/>
        </a:defRPr>
      </a:lvl2pPr>
      <a:lvl3pPr marL="1913419" indent="-480472" algn="l" rtl="0" eaLnBrk="1" fontAlgn="base" hangingPunct="1">
        <a:spcBef>
          <a:spcPct val="20000"/>
        </a:spcBef>
        <a:spcAft>
          <a:spcPct val="0"/>
        </a:spcAft>
        <a:buFont typeface="Wingdings" pitchFamily="2" charset="2"/>
        <a:buChar char="§"/>
        <a:defRPr>
          <a:solidFill>
            <a:schemeClr val="tx1"/>
          </a:solidFill>
          <a:latin typeface="+mn-lt"/>
        </a:defRPr>
      </a:lvl3pPr>
      <a:lvl4pPr marL="2633068" indent="-480472" algn="l" rtl="0" eaLnBrk="1" fontAlgn="base" hangingPunct="1">
        <a:spcBef>
          <a:spcPct val="20000"/>
        </a:spcBef>
        <a:spcAft>
          <a:spcPct val="0"/>
        </a:spcAft>
        <a:buFont typeface="Verdana" pitchFamily="34" charset="0"/>
        <a:buChar char="»"/>
        <a:defRPr sz="2133">
          <a:solidFill>
            <a:schemeClr val="tx1"/>
          </a:solidFill>
          <a:latin typeface="+mn-lt"/>
        </a:defRPr>
      </a:lvl4pPr>
      <a:lvl5pPr marL="3352716" indent="-480472" algn="l" rtl="0" eaLnBrk="1" fontAlgn="base" hangingPunct="1">
        <a:spcBef>
          <a:spcPct val="20000"/>
        </a:spcBef>
        <a:spcAft>
          <a:spcPct val="0"/>
        </a:spcAft>
        <a:buChar char="o"/>
        <a:defRPr sz="2133">
          <a:solidFill>
            <a:schemeClr val="tx1"/>
          </a:solidFill>
          <a:latin typeface="+mn-lt"/>
        </a:defRPr>
      </a:lvl5pPr>
      <a:lvl6pPr marL="3962301" indent="-480472" algn="l" rtl="0" eaLnBrk="1" fontAlgn="base" hangingPunct="1">
        <a:spcBef>
          <a:spcPct val="20000"/>
        </a:spcBef>
        <a:spcAft>
          <a:spcPct val="0"/>
        </a:spcAft>
        <a:buChar char="o"/>
        <a:defRPr sz="2133">
          <a:solidFill>
            <a:schemeClr val="tx1"/>
          </a:solidFill>
          <a:latin typeface="+mn-lt"/>
        </a:defRPr>
      </a:lvl6pPr>
      <a:lvl7pPr marL="4571886" indent="-480472" algn="l" rtl="0" eaLnBrk="1" fontAlgn="base" hangingPunct="1">
        <a:spcBef>
          <a:spcPct val="20000"/>
        </a:spcBef>
        <a:spcAft>
          <a:spcPct val="0"/>
        </a:spcAft>
        <a:buChar char="o"/>
        <a:defRPr sz="2133">
          <a:solidFill>
            <a:schemeClr val="tx1"/>
          </a:solidFill>
          <a:latin typeface="+mn-lt"/>
        </a:defRPr>
      </a:lvl7pPr>
      <a:lvl8pPr marL="5181470" indent="-480472" algn="l" rtl="0" eaLnBrk="1" fontAlgn="base" hangingPunct="1">
        <a:spcBef>
          <a:spcPct val="20000"/>
        </a:spcBef>
        <a:spcAft>
          <a:spcPct val="0"/>
        </a:spcAft>
        <a:buChar char="o"/>
        <a:defRPr sz="2133">
          <a:solidFill>
            <a:schemeClr val="tx1"/>
          </a:solidFill>
          <a:latin typeface="+mn-lt"/>
        </a:defRPr>
      </a:lvl8pPr>
      <a:lvl9pPr marL="5791055" indent="-480472" algn="l" rtl="0" eaLnBrk="1" fontAlgn="base" hangingPunct="1">
        <a:spcBef>
          <a:spcPct val="20000"/>
        </a:spcBef>
        <a:spcAft>
          <a:spcPct val="0"/>
        </a:spcAft>
        <a:buChar char="o"/>
        <a:defRPr sz="2133">
          <a:solidFill>
            <a:schemeClr val="tx1"/>
          </a:solidFill>
          <a:latin typeface="+mn-lt"/>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4E4086-09F5-4C33-BCE3-57D37DBFF9B4}"/>
              </a:ext>
            </a:extLst>
          </p:cNvPr>
          <p:cNvSpPr>
            <a:spLocks noGrp="1"/>
          </p:cNvSpPr>
          <p:nvPr>
            <p:ph type="ctrTitle"/>
          </p:nvPr>
        </p:nvSpPr>
        <p:spPr>
          <a:xfrm>
            <a:off x="1524000" y="2489769"/>
            <a:ext cx="9144000" cy="2387600"/>
          </a:xfrm>
        </p:spPr>
        <p:txBody>
          <a:bodyPr/>
          <a:lstStyle/>
          <a:p>
            <a:r>
              <a:rPr lang="de-DE" dirty="0"/>
              <a:t>BSIS Alternative Test </a:t>
            </a:r>
            <a:r>
              <a:rPr lang="de-DE" dirty="0" err="1"/>
              <a:t>Procedure</a:t>
            </a:r>
            <a:endParaRPr lang="de-DE" dirty="0"/>
          </a:p>
        </p:txBody>
      </p:sp>
      <p:sp>
        <p:nvSpPr>
          <p:cNvPr id="3" name="Tekstvak 2">
            <a:extLst>
              <a:ext uri="{FF2B5EF4-FFF2-40B4-BE49-F238E27FC236}">
                <a16:creationId xmlns:a16="http://schemas.microsoft.com/office/drawing/2014/main" id="{7F441EB2-79B4-4F9B-BBE8-6CA8D4B48A4C}"/>
              </a:ext>
            </a:extLst>
          </p:cNvPr>
          <p:cNvSpPr txBox="1"/>
          <p:nvPr/>
        </p:nvSpPr>
        <p:spPr>
          <a:xfrm>
            <a:off x="350004" y="6457890"/>
            <a:ext cx="2147704" cy="369332"/>
          </a:xfrm>
          <a:prstGeom prst="rect">
            <a:avLst/>
          </a:prstGeom>
          <a:noFill/>
        </p:spPr>
        <p:txBody>
          <a:bodyPr wrap="none" rtlCol="0">
            <a:spAutoFit/>
          </a:bodyPr>
          <a:lstStyle/>
          <a:p>
            <a:r>
              <a:rPr lang="nl-NL" sz="1800" dirty="0"/>
              <a:t>VRU-Proxi-20-02</a:t>
            </a:r>
          </a:p>
        </p:txBody>
      </p:sp>
    </p:spTree>
    <p:extLst>
      <p:ext uri="{BB962C8B-B14F-4D97-AF65-F5344CB8AC3E}">
        <p14:creationId xmlns:p14="http://schemas.microsoft.com/office/powerpoint/2010/main" val="1770043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20267C-F7EE-43B9-9C1B-B968B56C5BA7}"/>
              </a:ext>
            </a:extLst>
          </p:cNvPr>
          <p:cNvSpPr>
            <a:spLocks noGrp="1"/>
          </p:cNvSpPr>
          <p:nvPr>
            <p:ph type="title"/>
          </p:nvPr>
        </p:nvSpPr>
        <p:spPr/>
        <p:txBody>
          <a:bodyPr/>
          <a:lstStyle/>
          <a:p>
            <a:r>
              <a:rPr lang="de-DE" dirty="0"/>
              <a:t>Steering Controller (Details)</a:t>
            </a:r>
          </a:p>
        </p:txBody>
      </p:sp>
      <p:pic>
        <p:nvPicPr>
          <p:cNvPr id="5" name="Grafik 4">
            <a:extLst>
              <a:ext uri="{FF2B5EF4-FFF2-40B4-BE49-F238E27FC236}">
                <a16:creationId xmlns:a16="http://schemas.microsoft.com/office/drawing/2014/main" id="{1EAB3540-B22F-4023-A8D9-9873E0078FD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1592740"/>
            <a:ext cx="6096000" cy="4572000"/>
          </a:xfrm>
          <a:prstGeom prst="rect">
            <a:avLst/>
          </a:prstGeom>
        </p:spPr>
      </p:pic>
      <p:pic>
        <p:nvPicPr>
          <p:cNvPr id="7" name="Grafik 6">
            <a:extLst>
              <a:ext uri="{FF2B5EF4-FFF2-40B4-BE49-F238E27FC236}">
                <a16:creationId xmlns:a16="http://schemas.microsoft.com/office/drawing/2014/main" id="{08DD60D8-BB08-4EB5-AAA5-5FE4F926F4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5997" y="1592738"/>
            <a:ext cx="6096001" cy="4572001"/>
          </a:xfrm>
          <a:prstGeom prst="rect">
            <a:avLst/>
          </a:prstGeom>
        </p:spPr>
      </p:pic>
    </p:spTree>
    <p:extLst>
      <p:ext uri="{BB962C8B-B14F-4D97-AF65-F5344CB8AC3E}">
        <p14:creationId xmlns:p14="http://schemas.microsoft.com/office/powerpoint/2010/main" val="3646107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9C7B78-4E13-45F9-800A-989CE50F1367}"/>
              </a:ext>
            </a:extLst>
          </p:cNvPr>
          <p:cNvSpPr>
            <a:spLocks noGrp="1"/>
          </p:cNvSpPr>
          <p:nvPr>
            <p:ph type="title"/>
          </p:nvPr>
        </p:nvSpPr>
        <p:spPr/>
        <p:txBody>
          <a:bodyPr/>
          <a:lstStyle/>
          <a:p>
            <a:r>
              <a:rPr lang="de-DE" dirty="0" err="1"/>
              <a:t>Investigated</a:t>
            </a:r>
            <a:r>
              <a:rPr lang="de-DE" dirty="0"/>
              <a:t> </a:t>
            </a:r>
            <a:r>
              <a:rPr lang="de-DE" dirty="0" err="1"/>
              <a:t>Variants</a:t>
            </a:r>
            <a:endParaRPr lang="de-DE" dirty="0"/>
          </a:p>
        </p:txBody>
      </p:sp>
      <p:sp>
        <p:nvSpPr>
          <p:cNvPr id="3" name="Inhaltsplatzhalter 2">
            <a:extLst>
              <a:ext uri="{FF2B5EF4-FFF2-40B4-BE49-F238E27FC236}">
                <a16:creationId xmlns:a16="http://schemas.microsoft.com/office/drawing/2014/main" id="{F1193709-8FA0-423C-8EB5-DD5B20B5918F}"/>
              </a:ext>
            </a:extLst>
          </p:cNvPr>
          <p:cNvSpPr>
            <a:spLocks noGrp="1"/>
          </p:cNvSpPr>
          <p:nvPr>
            <p:ph idx="1"/>
          </p:nvPr>
        </p:nvSpPr>
        <p:spPr/>
        <p:txBody>
          <a:bodyPr/>
          <a:lstStyle/>
          <a:p>
            <a:r>
              <a:rPr lang="de-DE" dirty="0"/>
              <a:t>Replay </a:t>
            </a:r>
            <a:r>
              <a:rPr lang="de-DE" dirty="0" err="1"/>
              <a:t>recorded</a:t>
            </a:r>
            <a:r>
              <a:rPr lang="de-DE" dirty="0"/>
              <a:t> </a:t>
            </a:r>
            <a:r>
              <a:rPr lang="de-DE" dirty="0" err="1"/>
              <a:t>trajectory</a:t>
            </a:r>
            <a:r>
              <a:rPr lang="de-DE" dirty="0"/>
              <a:t> </a:t>
            </a:r>
            <a:r>
              <a:rPr lang="de-DE" dirty="0" err="1"/>
              <a:t>from</a:t>
            </a:r>
            <a:r>
              <a:rPr lang="de-DE" dirty="0"/>
              <a:t> </a:t>
            </a:r>
            <a:r>
              <a:rPr lang="de-DE" dirty="0" err="1"/>
              <a:t>other</a:t>
            </a:r>
            <a:r>
              <a:rPr lang="de-DE" dirty="0"/>
              <a:t> </a:t>
            </a:r>
            <a:r>
              <a:rPr lang="de-DE" dirty="0" err="1"/>
              <a:t>vehicles</a:t>
            </a:r>
            <a:br>
              <a:rPr lang="de-DE" dirty="0"/>
            </a:br>
            <a:r>
              <a:rPr lang="de-DE" dirty="0">
                <a:sym typeface="Wingdings" panose="05000000000000000000" pitchFamily="2" charset="2"/>
              </a:rPr>
              <a:t> not promising</a:t>
            </a:r>
          </a:p>
          <a:p>
            <a:r>
              <a:rPr lang="de-DE" dirty="0">
                <a:sym typeface="Wingdings" panose="05000000000000000000" pitchFamily="2" charset="2"/>
              </a:rPr>
              <a:t>Replay </a:t>
            </a:r>
            <a:r>
              <a:rPr lang="de-DE" dirty="0" err="1">
                <a:sym typeface="Wingdings" panose="05000000000000000000" pitchFamily="2" charset="2"/>
              </a:rPr>
              <a:t>recorded</a:t>
            </a:r>
            <a:r>
              <a:rPr lang="de-DE" dirty="0">
                <a:sym typeface="Wingdings" panose="05000000000000000000" pitchFamily="2" charset="2"/>
              </a:rPr>
              <a:t> </a:t>
            </a:r>
            <a:r>
              <a:rPr lang="de-DE" dirty="0" err="1">
                <a:sym typeface="Wingdings" panose="05000000000000000000" pitchFamily="2" charset="2"/>
              </a:rPr>
              <a:t>trajectory</a:t>
            </a:r>
            <a:r>
              <a:rPr lang="de-DE" dirty="0">
                <a:sym typeface="Wingdings" panose="05000000000000000000" pitchFamily="2" charset="2"/>
              </a:rPr>
              <a:t> </a:t>
            </a:r>
            <a:r>
              <a:rPr lang="de-DE" dirty="0" err="1">
                <a:sym typeface="Wingdings" panose="05000000000000000000" pitchFamily="2" charset="2"/>
              </a:rPr>
              <a:t>from</a:t>
            </a:r>
            <a:r>
              <a:rPr lang="de-DE" dirty="0">
                <a:sym typeface="Wingdings" panose="05000000000000000000" pitchFamily="2" charset="2"/>
              </a:rPr>
              <a:t> same </a:t>
            </a:r>
            <a:r>
              <a:rPr lang="de-DE" dirty="0" err="1">
                <a:sym typeface="Wingdings" panose="05000000000000000000" pitchFamily="2" charset="2"/>
              </a:rPr>
              <a:t>vehicle</a:t>
            </a:r>
            <a:br>
              <a:rPr lang="de-DE" dirty="0">
                <a:sym typeface="Wingdings" panose="05000000000000000000" pitchFamily="2" charset="2"/>
              </a:rPr>
            </a:br>
            <a:r>
              <a:rPr lang="de-DE" dirty="0">
                <a:sym typeface="Wingdings" panose="05000000000000000000" pitchFamily="2" charset="2"/>
              </a:rPr>
              <a:t> </a:t>
            </a:r>
            <a:r>
              <a:rPr lang="de-DE" dirty="0" err="1">
                <a:sym typeface="Wingdings" panose="05000000000000000000" pitchFamily="2" charset="2"/>
              </a:rPr>
              <a:t>accuracy</a:t>
            </a:r>
            <a:r>
              <a:rPr lang="de-DE" dirty="0">
                <a:sym typeface="Wingdings" panose="05000000000000000000" pitchFamily="2" charset="2"/>
              </a:rPr>
              <a:t> </a:t>
            </a:r>
            <a:r>
              <a:rPr lang="de-DE" dirty="0" err="1">
                <a:sym typeface="Wingdings" panose="05000000000000000000" pitchFamily="2" charset="2"/>
              </a:rPr>
              <a:t>sufficient</a:t>
            </a:r>
            <a:r>
              <a:rPr lang="de-DE" dirty="0">
                <a:sym typeface="Wingdings" panose="05000000000000000000" pitchFamily="2" charset="2"/>
              </a:rPr>
              <a:t>, </a:t>
            </a:r>
            <a:r>
              <a:rPr lang="de-DE" dirty="0" err="1">
                <a:sym typeface="Wingdings" panose="05000000000000000000" pitchFamily="2" charset="2"/>
              </a:rPr>
              <a:t>speed</a:t>
            </a:r>
            <a:r>
              <a:rPr lang="de-DE" dirty="0">
                <a:sym typeface="Wingdings" panose="05000000000000000000" pitchFamily="2" charset="2"/>
              </a:rPr>
              <a:t> </a:t>
            </a:r>
            <a:r>
              <a:rPr lang="de-DE" dirty="0" err="1">
                <a:sym typeface="Wingdings" panose="05000000000000000000" pitchFamily="2" charset="2"/>
              </a:rPr>
              <a:t>control</a:t>
            </a:r>
            <a:r>
              <a:rPr lang="de-DE" dirty="0">
                <a:sym typeface="Wingdings" panose="05000000000000000000" pitchFamily="2" charset="2"/>
              </a:rPr>
              <a:t> </a:t>
            </a:r>
            <a:r>
              <a:rPr lang="de-DE" dirty="0" err="1">
                <a:sym typeface="Wingdings" panose="05000000000000000000" pitchFamily="2" charset="2"/>
              </a:rPr>
              <a:t>critical</a:t>
            </a:r>
            <a:endParaRPr lang="de-DE" dirty="0">
              <a:sym typeface="Wingdings" panose="05000000000000000000" pitchFamily="2" charset="2"/>
            </a:endParaRPr>
          </a:p>
          <a:p>
            <a:r>
              <a:rPr lang="de-DE" dirty="0" err="1"/>
              <a:t>Synchronise</a:t>
            </a:r>
            <a:r>
              <a:rPr lang="de-DE" dirty="0"/>
              <a:t> </a:t>
            </a:r>
            <a:r>
              <a:rPr lang="de-DE" dirty="0" err="1"/>
              <a:t>trajectory</a:t>
            </a:r>
            <a:r>
              <a:rPr lang="de-DE" dirty="0"/>
              <a:t> </a:t>
            </a:r>
            <a:r>
              <a:rPr lang="de-DE" dirty="0" err="1"/>
              <a:t>with</a:t>
            </a:r>
            <a:r>
              <a:rPr lang="de-DE" dirty="0"/>
              <a:t> </a:t>
            </a:r>
            <a:r>
              <a:rPr lang="de-DE" dirty="0" err="1"/>
              <a:t>bicycle</a:t>
            </a:r>
            <a:r>
              <a:rPr lang="de-DE" dirty="0"/>
              <a:t> </a:t>
            </a:r>
            <a:r>
              <a:rPr lang="de-DE" dirty="0" err="1"/>
              <a:t>dummy</a:t>
            </a:r>
            <a:br>
              <a:rPr lang="de-DE" dirty="0"/>
            </a:br>
            <a:r>
              <a:rPr lang="de-DE" dirty="0">
                <a:sym typeface="Wingdings" panose="05000000000000000000" pitchFamily="2" charset="2"/>
              </a:rPr>
              <a:t> </a:t>
            </a:r>
            <a:r>
              <a:rPr lang="de-DE" dirty="0" err="1">
                <a:sym typeface="Wingdings" panose="05000000000000000000" pitchFamily="2" charset="2"/>
              </a:rPr>
              <a:t>accuracy</a:t>
            </a:r>
            <a:r>
              <a:rPr lang="de-DE" dirty="0">
                <a:sym typeface="Wingdings" panose="05000000000000000000" pitchFamily="2" charset="2"/>
              </a:rPr>
              <a:t> </a:t>
            </a:r>
            <a:r>
              <a:rPr lang="de-DE" dirty="0" err="1">
                <a:sym typeface="Wingdings" panose="05000000000000000000" pitchFamily="2" charset="2"/>
              </a:rPr>
              <a:t>sufficient</a:t>
            </a:r>
            <a:r>
              <a:rPr lang="de-DE" dirty="0">
                <a:sym typeface="Wingdings" panose="05000000000000000000" pitchFamily="2" charset="2"/>
              </a:rPr>
              <a:t>, </a:t>
            </a:r>
            <a:r>
              <a:rPr lang="de-DE" dirty="0" err="1">
                <a:sym typeface="Wingdings" panose="05000000000000000000" pitchFamily="2" charset="2"/>
              </a:rPr>
              <a:t>solves</a:t>
            </a:r>
            <a:r>
              <a:rPr lang="de-DE" dirty="0">
                <a:sym typeface="Wingdings" panose="05000000000000000000" pitchFamily="2" charset="2"/>
              </a:rPr>
              <a:t> </a:t>
            </a:r>
            <a:r>
              <a:rPr lang="de-DE" dirty="0" err="1">
                <a:sym typeface="Wingdings" panose="05000000000000000000" pitchFamily="2" charset="2"/>
              </a:rPr>
              <a:t>speed</a:t>
            </a:r>
            <a:r>
              <a:rPr lang="de-DE" dirty="0">
                <a:sym typeface="Wingdings" panose="05000000000000000000" pitchFamily="2" charset="2"/>
              </a:rPr>
              <a:t> </a:t>
            </a:r>
            <a:r>
              <a:rPr lang="de-DE" dirty="0" err="1">
                <a:sym typeface="Wingdings" panose="05000000000000000000" pitchFamily="2" charset="2"/>
              </a:rPr>
              <a:t>control</a:t>
            </a:r>
            <a:r>
              <a:rPr lang="de-DE" dirty="0">
                <a:sym typeface="Wingdings" panose="05000000000000000000" pitchFamily="2" charset="2"/>
              </a:rPr>
              <a:t> </a:t>
            </a:r>
            <a:r>
              <a:rPr lang="de-DE" dirty="0" err="1">
                <a:sym typeface="Wingdings" panose="05000000000000000000" pitchFamily="2" charset="2"/>
              </a:rPr>
              <a:t>issue</a:t>
            </a:r>
            <a:endParaRPr lang="de-DE" dirty="0">
              <a:sym typeface="Wingdings" panose="05000000000000000000" pitchFamily="2" charset="2"/>
            </a:endParaRPr>
          </a:p>
        </p:txBody>
      </p:sp>
    </p:spTree>
    <p:extLst>
      <p:ext uri="{BB962C8B-B14F-4D97-AF65-F5344CB8AC3E}">
        <p14:creationId xmlns:p14="http://schemas.microsoft.com/office/powerpoint/2010/main" val="2034897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a:extLst>
              <a:ext uri="{FF2B5EF4-FFF2-40B4-BE49-F238E27FC236}">
                <a16:creationId xmlns:a16="http://schemas.microsoft.com/office/drawing/2014/main" id="{59FF2451-2DB6-4B69-90D8-82C943C405AF}"/>
              </a:ext>
            </a:extLst>
          </p:cNvPr>
          <p:cNvPicPr>
            <a:picLocks noGrp="1" noChangeAspect="1"/>
          </p:cNvPicPr>
          <p:nvPr>
            <p:ph idx="1"/>
          </p:nvPr>
        </p:nvPicPr>
        <p:blipFill>
          <a:blip r:embed="rId2"/>
          <a:stretch>
            <a:fillRect/>
          </a:stretch>
        </p:blipFill>
        <p:spPr>
          <a:xfrm>
            <a:off x="0" y="1280255"/>
            <a:ext cx="12192000" cy="4957057"/>
          </a:xfrm>
          <a:prstGeom prst="rect">
            <a:avLst/>
          </a:prstGeom>
        </p:spPr>
      </p:pic>
      <p:sp>
        <p:nvSpPr>
          <p:cNvPr id="5" name="Ellipse 4">
            <a:extLst>
              <a:ext uri="{FF2B5EF4-FFF2-40B4-BE49-F238E27FC236}">
                <a16:creationId xmlns:a16="http://schemas.microsoft.com/office/drawing/2014/main" id="{A77C4A8D-3937-4BC0-817E-EF63C2C6E86A}"/>
              </a:ext>
            </a:extLst>
          </p:cNvPr>
          <p:cNvSpPr/>
          <p:nvPr/>
        </p:nvSpPr>
        <p:spPr bwMode="auto">
          <a:xfrm>
            <a:off x="4370664" y="3061982"/>
            <a:ext cx="604008" cy="645952"/>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6" name="Ellipse 5">
            <a:extLst>
              <a:ext uri="{FF2B5EF4-FFF2-40B4-BE49-F238E27FC236}">
                <a16:creationId xmlns:a16="http://schemas.microsoft.com/office/drawing/2014/main" id="{7DDA3AB1-BD7D-470E-8E6C-8678D6EA0DCD}"/>
              </a:ext>
            </a:extLst>
          </p:cNvPr>
          <p:cNvSpPr/>
          <p:nvPr/>
        </p:nvSpPr>
        <p:spPr bwMode="auto">
          <a:xfrm>
            <a:off x="9110444" y="1359017"/>
            <a:ext cx="2727643" cy="4218728"/>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2" name="Titel 1">
            <a:extLst>
              <a:ext uri="{FF2B5EF4-FFF2-40B4-BE49-F238E27FC236}">
                <a16:creationId xmlns:a16="http://schemas.microsoft.com/office/drawing/2014/main" id="{104872D3-F49D-4A4E-AF12-D211DF3D6A44}"/>
              </a:ext>
            </a:extLst>
          </p:cNvPr>
          <p:cNvSpPr>
            <a:spLocks noGrp="1"/>
          </p:cNvSpPr>
          <p:nvPr>
            <p:ph type="title"/>
          </p:nvPr>
        </p:nvSpPr>
        <p:spPr>
          <a:xfrm>
            <a:off x="353913" y="620687"/>
            <a:ext cx="9530027" cy="1199723"/>
          </a:xfrm>
        </p:spPr>
        <p:txBody>
          <a:bodyPr/>
          <a:lstStyle/>
          <a:p>
            <a:r>
              <a:rPr lang="de-DE" dirty="0" err="1"/>
              <a:t>Accuracy</a:t>
            </a:r>
            <a:r>
              <a:rPr lang="de-DE" dirty="0"/>
              <a:t> </a:t>
            </a:r>
            <a:r>
              <a:rPr lang="de-DE" dirty="0" err="1"/>
              <a:t>results</a:t>
            </a:r>
            <a:r>
              <a:rPr lang="de-DE" dirty="0"/>
              <a:t> </a:t>
            </a:r>
            <a:r>
              <a:rPr lang="de-DE" dirty="0" err="1"/>
              <a:t>for</a:t>
            </a:r>
            <a:r>
              <a:rPr lang="de-DE" dirty="0"/>
              <a:t> </a:t>
            </a:r>
            <a:r>
              <a:rPr lang="de-DE" dirty="0" err="1"/>
              <a:t>trajectories</a:t>
            </a:r>
            <a:r>
              <a:rPr lang="de-DE" dirty="0"/>
              <a:t> </a:t>
            </a:r>
            <a:r>
              <a:rPr lang="de-DE" dirty="0" err="1"/>
              <a:t>from</a:t>
            </a:r>
            <a:r>
              <a:rPr lang="de-DE" dirty="0"/>
              <a:t> </a:t>
            </a:r>
            <a:r>
              <a:rPr lang="de-DE" dirty="0" err="1"/>
              <a:t>other</a:t>
            </a:r>
            <a:r>
              <a:rPr lang="de-DE" dirty="0"/>
              <a:t> </a:t>
            </a:r>
            <a:r>
              <a:rPr lang="de-DE" dirty="0" err="1"/>
              <a:t>vehicles</a:t>
            </a:r>
            <a:r>
              <a:rPr lang="de-DE" dirty="0"/>
              <a:t>:</a:t>
            </a:r>
            <a:br>
              <a:rPr lang="de-DE" dirty="0"/>
            </a:br>
            <a:r>
              <a:rPr lang="de-DE" dirty="0"/>
              <a:t>15 km/h, Klothoide </a:t>
            </a:r>
            <a:r>
              <a:rPr lang="de-DE" dirty="0">
                <a:sym typeface="Wingdings" panose="05000000000000000000" pitchFamily="2" charset="2"/>
              </a:rPr>
              <a:t> ±0.35 m </a:t>
            </a:r>
            <a:r>
              <a:rPr lang="de-DE" dirty="0" err="1">
                <a:sym typeface="Wingdings" panose="05000000000000000000" pitchFamily="2" charset="2"/>
              </a:rPr>
              <a:t>error</a:t>
            </a:r>
            <a:endParaRPr lang="de-DE" dirty="0"/>
          </a:p>
        </p:txBody>
      </p:sp>
    </p:spTree>
    <p:extLst>
      <p:ext uri="{BB962C8B-B14F-4D97-AF65-F5344CB8AC3E}">
        <p14:creationId xmlns:p14="http://schemas.microsoft.com/office/powerpoint/2010/main" val="154378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6FF5FD-09A6-4654-B07C-BCDD30C51A0A}"/>
              </a:ext>
            </a:extLst>
          </p:cNvPr>
          <p:cNvSpPr>
            <a:spLocks noGrp="1"/>
          </p:cNvSpPr>
          <p:nvPr>
            <p:ph type="title"/>
          </p:nvPr>
        </p:nvSpPr>
        <p:spPr/>
        <p:txBody>
          <a:bodyPr/>
          <a:lstStyle/>
          <a:p>
            <a:r>
              <a:rPr lang="de-DE" dirty="0"/>
              <a:t>Position </a:t>
            </a:r>
            <a:r>
              <a:rPr lang="de-DE" dirty="0" err="1"/>
              <a:t>accuracy</a:t>
            </a:r>
            <a:r>
              <a:rPr lang="de-DE" dirty="0"/>
              <a:t> </a:t>
            </a:r>
            <a:r>
              <a:rPr lang="de-DE" dirty="0" err="1"/>
              <a:t>if</a:t>
            </a:r>
            <a:r>
              <a:rPr lang="de-DE" dirty="0"/>
              <a:t> </a:t>
            </a:r>
            <a:r>
              <a:rPr lang="de-DE" dirty="0" err="1"/>
              <a:t>trajectory</a:t>
            </a:r>
            <a:r>
              <a:rPr lang="de-DE" dirty="0"/>
              <a:t> </a:t>
            </a:r>
            <a:r>
              <a:rPr lang="de-DE" dirty="0" err="1"/>
              <a:t>recorded</a:t>
            </a:r>
            <a:r>
              <a:rPr lang="de-DE" dirty="0"/>
              <a:t> </a:t>
            </a:r>
            <a:r>
              <a:rPr lang="de-DE" dirty="0" err="1"/>
              <a:t>with</a:t>
            </a:r>
            <a:r>
              <a:rPr lang="de-DE" dirty="0"/>
              <a:t> </a:t>
            </a:r>
            <a:r>
              <a:rPr lang="de-DE" dirty="0" err="1"/>
              <a:t>the</a:t>
            </a:r>
            <a:r>
              <a:rPr lang="de-DE" dirty="0"/>
              <a:t> </a:t>
            </a:r>
            <a:r>
              <a:rPr lang="de-DE" dirty="0" err="1"/>
              <a:t>exact</a:t>
            </a:r>
            <a:r>
              <a:rPr lang="de-DE" dirty="0"/>
              <a:t> same </a:t>
            </a:r>
            <a:r>
              <a:rPr lang="de-DE" dirty="0" err="1"/>
              <a:t>vehicle</a:t>
            </a:r>
            <a:r>
              <a:rPr lang="de-DE" dirty="0"/>
              <a:t>: </a:t>
            </a:r>
            <a:r>
              <a:rPr lang="de-DE" b="1" dirty="0" err="1"/>
              <a:t>approx</a:t>
            </a:r>
            <a:r>
              <a:rPr lang="de-DE" b="1" dirty="0"/>
              <a:t>. 5 cm!</a:t>
            </a:r>
          </a:p>
        </p:txBody>
      </p:sp>
      <p:pic>
        <p:nvPicPr>
          <p:cNvPr id="4" name="Inhaltsplatzhalter 3">
            <a:extLst>
              <a:ext uri="{FF2B5EF4-FFF2-40B4-BE49-F238E27FC236}">
                <a16:creationId xmlns:a16="http://schemas.microsoft.com/office/drawing/2014/main" id="{758E986A-B5F5-4106-9856-1DD342F796A7}"/>
              </a:ext>
            </a:extLst>
          </p:cNvPr>
          <p:cNvPicPr>
            <a:picLocks noGrp="1" noChangeAspect="1"/>
          </p:cNvPicPr>
          <p:nvPr>
            <p:ph idx="1"/>
          </p:nvPr>
        </p:nvPicPr>
        <p:blipFill>
          <a:blip r:embed="rId2"/>
          <a:stretch>
            <a:fillRect/>
          </a:stretch>
        </p:blipFill>
        <p:spPr>
          <a:xfrm>
            <a:off x="353913" y="2357492"/>
            <a:ext cx="11249025" cy="3323431"/>
          </a:xfrm>
          <a:prstGeom prst="rect">
            <a:avLst/>
          </a:prstGeom>
        </p:spPr>
      </p:pic>
    </p:spTree>
    <p:extLst>
      <p:ext uri="{BB962C8B-B14F-4D97-AF65-F5344CB8AC3E}">
        <p14:creationId xmlns:p14="http://schemas.microsoft.com/office/powerpoint/2010/main" val="3131811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507F20-6B73-4835-86EC-9C1372454E54}"/>
              </a:ext>
            </a:extLst>
          </p:cNvPr>
          <p:cNvSpPr>
            <a:spLocks noGrp="1"/>
          </p:cNvSpPr>
          <p:nvPr>
            <p:ph type="title"/>
          </p:nvPr>
        </p:nvSpPr>
        <p:spPr/>
        <p:txBody>
          <a:bodyPr/>
          <a:lstStyle/>
          <a:p>
            <a:r>
              <a:rPr lang="de-DE" dirty="0" err="1"/>
              <a:t>Actual</a:t>
            </a:r>
            <a:r>
              <a:rPr lang="de-DE" dirty="0"/>
              <a:t> vs. </a:t>
            </a:r>
            <a:br>
              <a:rPr lang="de-DE" dirty="0"/>
            </a:br>
            <a:r>
              <a:rPr lang="de-DE" dirty="0" err="1"/>
              <a:t>Desired</a:t>
            </a:r>
            <a:r>
              <a:rPr lang="de-DE" dirty="0"/>
              <a:t> Speed:</a:t>
            </a:r>
            <a:br>
              <a:rPr lang="de-DE" dirty="0"/>
            </a:br>
            <a:r>
              <a:rPr lang="de-DE" dirty="0"/>
              <a:t>Speed </a:t>
            </a:r>
            <a:r>
              <a:rPr lang="de-DE" dirty="0" err="1"/>
              <a:t>accuracy</a:t>
            </a:r>
            <a:r>
              <a:rPr lang="de-DE" dirty="0"/>
              <a:t> </a:t>
            </a:r>
            <a:r>
              <a:rPr lang="de-DE" dirty="0" err="1"/>
              <a:t>is</a:t>
            </a:r>
            <a:r>
              <a:rPr lang="de-DE" dirty="0"/>
              <a:t> not</a:t>
            </a:r>
            <a:br>
              <a:rPr lang="de-DE" dirty="0"/>
            </a:br>
            <a:r>
              <a:rPr lang="de-DE" dirty="0" err="1"/>
              <a:t>as</a:t>
            </a:r>
            <a:r>
              <a:rPr lang="de-DE" dirty="0"/>
              <a:t> </a:t>
            </a:r>
            <a:r>
              <a:rPr lang="de-DE" dirty="0" err="1"/>
              <a:t>good</a:t>
            </a:r>
            <a:r>
              <a:rPr lang="de-DE" dirty="0"/>
              <a:t> </a:t>
            </a:r>
            <a:r>
              <a:rPr lang="de-DE" dirty="0" err="1"/>
              <a:t>as</a:t>
            </a:r>
            <a:r>
              <a:rPr lang="de-DE" dirty="0"/>
              <a:t> </a:t>
            </a:r>
            <a:r>
              <a:rPr lang="de-DE" dirty="0" err="1"/>
              <a:t>expected</a:t>
            </a:r>
            <a:br>
              <a:rPr lang="de-DE" dirty="0"/>
            </a:br>
            <a:r>
              <a:rPr lang="de-DE" dirty="0"/>
              <a:t>due </a:t>
            </a:r>
            <a:r>
              <a:rPr lang="de-DE" dirty="0" err="1"/>
              <a:t>to</a:t>
            </a:r>
            <a:r>
              <a:rPr lang="de-DE" dirty="0"/>
              <a:t> </a:t>
            </a:r>
            <a:r>
              <a:rPr lang="de-DE" dirty="0" err="1"/>
              <a:t>shifting</a:t>
            </a:r>
            <a:br>
              <a:rPr lang="de-DE" dirty="0"/>
            </a:br>
            <a:r>
              <a:rPr lang="de-DE" dirty="0"/>
              <a:t>(slow </a:t>
            </a:r>
            <a:r>
              <a:rPr lang="de-DE" dirty="0" err="1"/>
              <a:t>gearbox</a:t>
            </a:r>
            <a:r>
              <a:rPr lang="de-DE" dirty="0"/>
              <a:t>).</a:t>
            </a:r>
            <a:br>
              <a:rPr lang="de-DE" dirty="0"/>
            </a:br>
            <a:br>
              <a:rPr lang="de-DE" dirty="0"/>
            </a:br>
            <a:r>
              <a:rPr lang="de-DE" dirty="0"/>
              <a:t>Possible </a:t>
            </a:r>
            <a:r>
              <a:rPr lang="de-DE" dirty="0" err="1"/>
              <a:t>to</a:t>
            </a:r>
            <a:r>
              <a:rPr lang="de-DE" dirty="0"/>
              <a:t> </a:t>
            </a:r>
            <a:r>
              <a:rPr lang="de-DE" dirty="0" err="1"/>
              <a:t>improve</a:t>
            </a:r>
            <a:br>
              <a:rPr lang="de-DE" dirty="0"/>
            </a:br>
            <a:r>
              <a:rPr lang="de-DE" dirty="0" err="1"/>
              <a:t>with</a:t>
            </a:r>
            <a:r>
              <a:rPr lang="de-DE" dirty="0"/>
              <a:t> </a:t>
            </a:r>
            <a:r>
              <a:rPr lang="de-DE" dirty="0" err="1"/>
              <a:t>sync‘ed</a:t>
            </a:r>
            <a:r>
              <a:rPr lang="de-DE" dirty="0"/>
              <a:t> </a:t>
            </a:r>
            <a:r>
              <a:rPr lang="de-DE" dirty="0" err="1"/>
              <a:t>dummy</a:t>
            </a:r>
            <a:r>
              <a:rPr lang="de-DE" dirty="0"/>
              <a:t>.</a:t>
            </a:r>
          </a:p>
        </p:txBody>
      </p:sp>
      <p:pic>
        <p:nvPicPr>
          <p:cNvPr id="4" name="Inhaltsplatzhalter 3">
            <a:extLst>
              <a:ext uri="{FF2B5EF4-FFF2-40B4-BE49-F238E27FC236}">
                <a16:creationId xmlns:a16="http://schemas.microsoft.com/office/drawing/2014/main" id="{86DB53CE-6824-43C9-81D7-87FF9A6A0821}"/>
              </a:ext>
            </a:extLst>
          </p:cNvPr>
          <p:cNvPicPr>
            <a:picLocks noGrp="1" noChangeAspect="1"/>
          </p:cNvPicPr>
          <p:nvPr>
            <p:ph idx="1"/>
          </p:nvPr>
        </p:nvPicPr>
        <p:blipFill>
          <a:blip r:embed="rId2"/>
          <a:stretch>
            <a:fillRect/>
          </a:stretch>
        </p:blipFill>
        <p:spPr>
          <a:xfrm>
            <a:off x="4500978" y="602932"/>
            <a:ext cx="7691021" cy="5768266"/>
          </a:xfrm>
          <a:prstGeom prst="rect">
            <a:avLst/>
          </a:prstGeom>
        </p:spPr>
      </p:pic>
    </p:spTree>
    <p:extLst>
      <p:ext uri="{BB962C8B-B14F-4D97-AF65-F5344CB8AC3E}">
        <p14:creationId xmlns:p14="http://schemas.microsoft.com/office/powerpoint/2010/main" val="856861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079346-9E43-45F7-A558-078EC5D12570}"/>
              </a:ext>
            </a:extLst>
          </p:cNvPr>
          <p:cNvSpPr>
            <a:spLocks noGrp="1"/>
          </p:cNvSpPr>
          <p:nvPr>
            <p:ph type="title"/>
          </p:nvPr>
        </p:nvSpPr>
        <p:spPr/>
        <p:txBody>
          <a:bodyPr/>
          <a:lstStyle/>
          <a:p>
            <a:r>
              <a:rPr lang="de-DE" dirty="0" err="1"/>
              <a:t>Procedure</a:t>
            </a:r>
            <a:endParaRPr lang="de-DE" dirty="0"/>
          </a:p>
        </p:txBody>
      </p:sp>
      <p:sp>
        <p:nvSpPr>
          <p:cNvPr id="4" name="Rechteck 3">
            <a:extLst>
              <a:ext uri="{FF2B5EF4-FFF2-40B4-BE49-F238E27FC236}">
                <a16:creationId xmlns:a16="http://schemas.microsoft.com/office/drawing/2014/main" id="{FCE73A82-0DE2-4CD9-A199-14CC7938C7DF}"/>
              </a:ext>
            </a:extLst>
          </p:cNvPr>
          <p:cNvSpPr/>
          <p:nvPr/>
        </p:nvSpPr>
        <p:spPr bwMode="auto">
          <a:xfrm>
            <a:off x="6717378" y="1325586"/>
            <a:ext cx="4768161" cy="734311"/>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err="1">
                <a:ln>
                  <a:noFill/>
                </a:ln>
                <a:solidFill>
                  <a:schemeClr val="tx1"/>
                </a:solidFill>
                <a:effectLst/>
                <a:latin typeface="Verdana" pitchFamily="34" charset="0"/>
              </a:rPr>
              <a:t>Record</a:t>
            </a:r>
            <a:r>
              <a:rPr kumimoji="0" lang="de-DE" sz="1800" b="0" i="1" u="none" strike="noStrike" cap="none" normalizeH="0" baseline="0" dirty="0">
                <a:ln>
                  <a:noFill/>
                </a:ln>
                <a:solidFill>
                  <a:schemeClr val="tx1"/>
                </a:solidFill>
                <a:effectLst/>
                <a:latin typeface="Verdana" pitchFamily="34" charset="0"/>
              </a:rPr>
              <a:t> </a:t>
            </a:r>
            <a:r>
              <a:rPr lang="de-DE" sz="1800" i="1" dirty="0" err="1"/>
              <a:t>t</a:t>
            </a:r>
            <a:r>
              <a:rPr kumimoji="0" lang="de-DE" sz="1800" b="0" i="1" u="none" strike="noStrike" cap="none" normalizeH="0" baseline="0" dirty="0" err="1">
                <a:ln>
                  <a:noFill/>
                </a:ln>
                <a:solidFill>
                  <a:schemeClr val="tx1"/>
                </a:solidFill>
                <a:effectLst/>
                <a:latin typeface="Verdana" pitchFamily="34" charset="0"/>
              </a:rPr>
              <a:t>rajectory</a:t>
            </a:r>
            <a:br>
              <a:rPr lang="de-DE" sz="1800" i="1" dirty="0"/>
            </a:br>
            <a:r>
              <a:rPr lang="de-DE" sz="1800" i="1" dirty="0"/>
              <a:t>(</a:t>
            </a:r>
            <a:r>
              <a:rPr lang="de-DE" sz="1800" i="1" dirty="0" err="1"/>
              <a:t>path+speed</a:t>
            </a:r>
            <a:r>
              <a:rPr lang="de-DE" sz="1800" i="1" dirty="0"/>
              <a:t>) </a:t>
            </a:r>
            <a:r>
              <a:rPr lang="de-DE" sz="1800" i="1" dirty="0" err="1"/>
              <a:t>of</a:t>
            </a:r>
            <a:r>
              <a:rPr lang="de-DE" sz="1800" i="1" dirty="0"/>
              <a:t> </a:t>
            </a:r>
            <a:r>
              <a:rPr lang="de-DE" sz="1800" i="1" dirty="0" err="1"/>
              <a:t>realistic</a:t>
            </a:r>
            <a:r>
              <a:rPr lang="de-DE" sz="1800" i="1" dirty="0"/>
              <a:t> turn</a:t>
            </a:r>
            <a:endParaRPr kumimoji="0" lang="de-DE" sz="1800" b="0" i="1" u="none" strike="noStrike" cap="none" normalizeH="0" baseline="0" dirty="0">
              <a:ln>
                <a:noFill/>
              </a:ln>
              <a:solidFill>
                <a:schemeClr val="tx1"/>
              </a:solidFill>
              <a:effectLst/>
              <a:latin typeface="Verdana" pitchFamily="34" charset="0"/>
            </a:endParaRPr>
          </a:p>
        </p:txBody>
      </p:sp>
      <p:sp>
        <p:nvSpPr>
          <p:cNvPr id="5" name="Rechteck 4">
            <a:extLst>
              <a:ext uri="{FF2B5EF4-FFF2-40B4-BE49-F238E27FC236}">
                <a16:creationId xmlns:a16="http://schemas.microsoft.com/office/drawing/2014/main" id="{C386C4E8-77B4-4EF8-90BD-0BB0E75CF4E1}"/>
              </a:ext>
            </a:extLst>
          </p:cNvPr>
          <p:cNvSpPr/>
          <p:nvPr/>
        </p:nvSpPr>
        <p:spPr bwMode="auto">
          <a:xfrm>
            <a:off x="6717374" y="2239957"/>
            <a:ext cx="4768161" cy="995179"/>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a:ln>
                  <a:noFill/>
                </a:ln>
                <a:solidFill>
                  <a:schemeClr val="tx1"/>
                </a:solidFill>
                <a:effectLst/>
                <a:latin typeface="Verdana" pitchFamily="34" charset="0"/>
              </a:rPr>
              <a:t>Replay </a:t>
            </a:r>
            <a:r>
              <a:rPr lang="de-DE" sz="1800" i="1" dirty="0" err="1"/>
              <a:t>t</a:t>
            </a:r>
            <a:r>
              <a:rPr kumimoji="0" lang="de-DE" sz="1800" b="0" i="1" u="none" strike="noStrike" cap="none" normalizeH="0" baseline="0" dirty="0" err="1">
                <a:ln>
                  <a:noFill/>
                </a:ln>
                <a:solidFill>
                  <a:schemeClr val="tx1"/>
                </a:solidFill>
                <a:effectLst/>
                <a:latin typeface="Verdana" pitchFamily="34" charset="0"/>
              </a:rPr>
              <a:t>rajectory</a:t>
            </a:r>
            <a:br>
              <a:rPr lang="de-DE" sz="1800" i="1" dirty="0"/>
            </a:br>
            <a:r>
              <a:rPr lang="de-DE" sz="1800" i="1" dirty="0" err="1"/>
              <a:t>without</a:t>
            </a:r>
            <a:r>
              <a:rPr lang="de-DE" sz="1800" i="1" dirty="0"/>
              <a:t> </a:t>
            </a:r>
            <a:r>
              <a:rPr lang="de-DE" sz="1800" i="1" dirty="0" err="1"/>
              <a:t>dummy</a:t>
            </a:r>
            <a:r>
              <a:rPr lang="de-DE" sz="1800" i="1" dirty="0"/>
              <a:t> and </a:t>
            </a:r>
            <a:r>
              <a:rPr lang="de-DE" sz="1800" i="1" dirty="0" err="1"/>
              <a:t>record</a:t>
            </a:r>
            <a:r>
              <a:rPr lang="de-DE" sz="1800" i="1" dirty="0"/>
              <a:t> </a:t>
            </a:r>
            <a:r>
              <a:rPr lang="de-DE" sz="1800" i="1" dirty="0" err="1"/>
              <a:t>again</a:t>
            </a:r>
            <a:br>
              <a:rPr lang="de-DE" sz="1800" i="1" dirty="0"/>
            </a:br>
            <a:r>
              <a:rPr lang="de-DE" sz="1800" i="1" u="sng" dirty="0" err="1"/>
              <a:t>with</a:t>
            </a:r>
            <a:r>
              <a:rPr lang="de-DE" sz="1800" i="1" u="sng" dirty="0"/>
              <a:t> </a:t>
            </a:r>
            <a:r>
              <a:rPr lang="de-DE" sz="1800" i="1" u="sng" dirty="0" err="1"/>
              <a:t>dummy</a:t>
            </a:r>
            <a:r>
              <a:rPr lang="de-DE" sz="1800" i="1" u="sng" dirty="0"/>
              <a:t> </a:t>
            </a:r>
            <a:r>
              <a:rPr lang="de-DE" sz="1800" i="1" u="sng" dirty="0" err="1"/>
              <a:t>controller</a:t>
            </a:r>
            <a:endParaRPr kumimoji="0" lang="de-DE" sz="1800" b="0" i="1" u="sng" strike="noStrike" cap="none" normalizeH="0" baseline="0" dirty="0">
              <a:ln>
                <a:noFill/>
              </a:ln>
              <a:solidFill>
                <a:schemeClr val="tx1"/>
              </a:solidFill>
              <a:effectLst/>
              <a:latin typeface="Verdana" pitchFamily="34" charset="0"/>
            </a:endParaRPr>
          </a:p>
        </p:txBody>
      </p:sp>
      <p:sp>
        <p:nvSpPr>
          <p:cNvPr id="6" name="Rechteck 5">
            <a:extLst>
              <a:ext uri="{FF2B5EF4-FFF2-40B4-BE49-F238E27FC236}">
                <a16:creationId xmlns:a16="http://schemas.microsoft.com/office/drawing/2014/main" id="{24E90C50-9AD2-4BD5-B571-7AB032AA2605}"/>
              </a:ext>
            </a:extLst>
          </p:cNvPr>
          <p:cNvSpPr/>
          <p:nvPr/>
        </p:nvSpPr>
        <p:spPr bwMode="auto">
          <a:xfrm>
            <a:off x="6717372" y="3434424"/>
            <a:ext cx="4768161" cy="734311"/>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a:ln>
                  <a:noFill/>
                </a:ln>
                <a:solidFill>
                  <a:schemeClr val="tx1"/>
                </a:solidFill>
                <a:effectLst/>
                <a:latin typeface="Verdana" pitchFamily="34" charset="0"/>
              </a:rPr>
              <a:t>Add </a:t>
            </a:r>
            <a:r>
              <a:rPr kumimoji="0" lang="de-DE" sz="1800" b="0" i="1" u="none" strike="noStrike" cap="none" normalizeH="0" baseline="0" dirty="0" err="1">
                <a:ln>
                  <a:noFill/>
                </a:ln>
                <a:solidFill>
                  <a:schemeClr val="tx1"/>
                </a:solidFill>
                <a:effectLst/>
                <a:latin typeface="Verdana" pitchFamily="34" charset="0"/>
              </a:rPr>
              <a:t>dummy</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trajectory</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with</a:t>
            </a:r>
            <a:br>
              <a:rPr kumimoji="0" lang="de-DE" sz="1800" b="0" i="1" u="none" strike="noStrike" cap="none" normalizeH="0" baseline="0" dirty="0">
                <a:ln>
                  <a:noFill/>
                </a:ln>
                <a:solidFill>
                  <a:schemeClr val="tx1"/>
                </a:solidFill>
                <a:effectLst/>
                <a:latin typeface="Verdana" pitchFamily="34" charset="0"/>
              </a:rPr>
            </a:br>
            <a:r>
              <a:rPr kumimoji="0" lang="de-DE" sz="1800" b="0" i="1" u="none" strike="noStrike" cap="none" normalizeH="0" baseline="0" dirty="0" err="1">
                <a:ln>
                  <a:noFill/>
                </a:ln>
                <a:solidFill>
                  <a:schemeClr val="tx1"/>
                </a:solidFill>
                <a:effectLst/>
                <a:latin typeface="Verdana" pitchFamily="34" charset="0"/>
              </a:rPr>
              <a:t>dummy</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controller</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software</a:t>
            </a:r>
            <a:endParaRPr kumimoji="0" lang="de-DE" sz="1800" b="0" i="1" u="none" strike="noStrike" cap="none" normalizeH="0" baseline="0" dirty="0">
              <a:ln>
                <a:noFill/>
              </a:ln>
              <a:solidFill>
                <a:schemeClr val="tx1"/>
              </a:solidFill>
              <a:effectLst/>
              <a:latin typeface="Verdana" pitchFamily="34" charset="0"/>
            </a:endParaRPr>
          </a:p>
        </p:txBody>
      </p:sp>
      <p:sp>
        <p:nvSpPr>
          <p:cNvPr id="7" name="Rechteck 6">
            <a:extLst>
              <a:ext uri="{FF2B5EF4-FFF2-40B4-BE49-F238E27FC236}">
                <a16:creationId xmlns:a16="http://schemas.microsoft.com/office/drawing/2014/main" id="{49BEFB1C-DCDA-466C-8B3F-8974FB478428}"/>
              </a:ext>
            </a:extLst>
          </p:cNvPr>
          <p:cNvSpPr/>
          <p:nvPr/>
        </p:nvSpPr>
        <p:spPr bwMode="auto">
          <a:xfrm>
            <a:off x="6717372" y="4360027"/>
            <a:ext cx="4768161" cy="388142"/>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err="1">
                <a:ln>
                  <a:noFill/>
                </a:ln>
                <a:solidFill>
                  <a:schemeClr val="tx1"/>
                </a:solidFill>
                <a:effectLst/>
                <a:latin typeface="Verdana" pitchFamily="34" charset="0"/>
              </a:rPr>
              <a:t>Define</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impact</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position</a:t>
            </a:r>
            <a:endParaRPr kumimoji="0" lang="de-DE" sz="1800" b="0" i="1" u="none" strike="noStrike" cap="none" normalizeH="0" baseline="0" dirty="0">
              <a:ln>
                <a:noFill/>
              </a:ln>
              <a:solidFill>
                <a:schemeClr val="tx1"/>
              </a:solidFill>
              <a:effectLst/>
              <a:latin typeface="Verdana" pitchFamily="34" charset="0"/>
            </a:endParaRPr>
          </a:p>
        </p:txBody>
      </p:sp>
      <p:sp>
        <p:nvSpPr>
          <p:cNvPr id="8" name="Rechteck 7">
            <a:extLst>
              <a:ext uri="{FF2B5EF4-FFF2-40B4-BE49-F238E27FC236}">
                <a16:creationId xmlns:a16="http://schemas.microsoft.com/office/drawing/2014/main" id="{49ACCDE5-5095-43A4-B459-FC743A939955}"/>
              </a:ext>
            </a:extLst>
          </p:cNvPr>
          <p:cNvSpPr/>
          <p:nvPr/>
        </p:nvSpPr>
        <p:spPr bwMode="auto">
          <a:xfrm>
            <a:off x="6717371" y="4931514"/>
            <a:ext cx="4768161" cy="734311"/>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a:ln>
                  <a:noFill/>
                </a:ln>
                <a:solidFill>
                  <a:schemeClr val="tx1"/>
                </a:solidFill>
                <a:effectLst/>
                <a:latin typeface="Verdana" pitchFamily="34" charset="0"/>
              </a:rPr>
              <a:t>Perform </a:t>
            </a:r>
            <a:r>
              <a:rPr kumimoji="0" lang="de-DE" sz="1800" b="0" i="1" u="none" strike="noStrike" cap="none" normalizeH="0" baseline="0" dirty="0" err="1">
                <a:ln>
                  <a:noFill/>
                </a:ln>
                <a:solidFill>
                  <a:schemeClr val="tx1"/>
                </a:solidFill>
                <a:effectLst/>
                <a:latin typeface="Verdana" pitchFamily="34" charset="0"/>
              </a:rPr>
              <a:t>sync‘ed</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test</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without</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dummy</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to</a:t>
            </a:r>
            <a:br>
              <a:rPr kumimoji="0" lang="de-DE" sz="1800" b="0" i="1" u="none" strike="noStrike" cap="none" normalizeH="0" baseline="0" dirty="0">
                <a:ln>
                  <a:noFill/>
                </a:ln>
                <a:solidFill>
                  <a:schemeClr val="tx1"/>
                </a:solidFill>
                <a:effectLst/>
                <a:latin typeface="Verdana" pitchFamily="34" charset="0"/>
              </a:rPr>
            </a:br>
            <a:r>
              <a:rPr kumimoji="0" lang="de-DE" sz="1800" b="0" i="1" u="none" strike="noStrike" cap="none" normalizeH="0" baseline="0" dirty="0">
                <a:ln>
                  <a:noFill/>
                </a:ln>
                <a:solidFill>
                  <a:schemeClr val="tx1"/>
                </a:solidFill>
                <a:effectLst/>
                <a:latin typeface="Verdana" pitchFamily="34" charset="0"/>
              </a:rPr>
              <a:t>check </a:t>
            </a:r>
            <a:r>
              <a:rPr kumimoji="0" lang="de-DE" sz="1800" b="0" i="1" u="none" strike="noStrike" cap="none" normalizeH="0" baseline="0" dirty="0" err="1">
                <a:ln>
                  <a:noFill/>
                </a:ln>
                <a:solidFill>
                  <a:schemeClr val="tx1"/>
                </a:solidFill>
                <a:effectLst/>
                <a:latin typeface="Verdana" pitchFamily="34" charset="0"/>
              </a:rPr>
              <a:t>repeatability</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overrun</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platform</a:t>
            </a:r>
            <a:r>
              <a:rPr kumimoji="0" lang="de-DE" sz="1800" b="0" i="1" u="none" strike="noStrike" cap="none" normalizeH="0" baseline="0" dirty="0">
                <a:ln>
                  <a:noFill/>
                </a:ln>
                <a:solidFill>
                  <a:schemeClr val="tx1"/>
                </a:solidFill>
                <a:effectLst/>
                <a:latin typeface="Verdana" pitchFamily="34" charset="0"/>
              </a:rPr>
              <a:t>!)</a:t>
            </a:r>
          </a:p>
        </p:txBody>
      </p:sp>
      <p:sp>
        <p:nvSpPr>
          <p:cNvPr id="9" name="Rechteck 8">
            <a:extLst>
              <a:ext uri="{FF2B5EF4-FFF2-40B4-BE49-F238E27FC236}">
                <a16:creationId xmlns:a16="http://schemas.microsoft.com/office/drawing/2014/main" id="{3C4F0FF1-FD24-44E6-BFDE-0315282174D4}"/>
              </a:ext>
            </a:extLst>
          </p:cNvPr>
          <p:cNvSpPr/>
          <p:nvPr/>
        </p:nvSpPr>
        <p:spPr bwMode="auto">
          <a:xfrm>
            <a:off x="6717370" y="5849170"/>
            <a:ext cx="4768161" cy="388142"/>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1" u="none" strike="noStrike" cap="none" normalizeH="0" baseline="0" dirty="0">
                <a:ln>
                  <a:noFill/>
                </a:ln>
                <a:solidFill>
                  <a:schemeClr val="tx1"/>
                </a:solidFill>
                <a:effectLst/>
                <a:latin typeface="Verdana" pitchFamily="34" charset="0"/>
              </a:rPr>
              <a:t>Test </a:t>
            </a:r>
            <a:r>
              <a:rPr kumimoji="0" lang="de-DE" sz="1800" b="0" i="1" u="none" strike="noStrike" cap="none" normalizeH="0" baseline="0" dirty="0" err="1">
                <a:ln>
                  <a:noFill/>
                </a:ln>
                <a:solidFill>
                  <a:schemeClr val="tx1"/>
                </a:solidFill>
                <a:effectLst/>
                <a:latin typeface="Verdana" pitchFamily="34" charset="0"/>
              </a:rPr>
              <a:t>synchronized</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abort</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before</a:t>
            </a:r>
            <a:r>
              <a:rPr kumimoji="0" lang="de-DE" sz="1800" b="0" i="1" u="none" strike="noStrike" cap="none" normalizeH="0" baseline="0" dirty="0">
                <a:ln>
                  <a:noFill/>
                </a:ln>
                <a:solidFill>
                  <a:schemeClr val="tx1"/>
                </a:solidFill>
                <a:effectLst/>
                <a:latin typeface="Verdana" pitchFamily="34" charset="0"/>
              </a:rPr>
              <a:t> </a:t>
            </a:r>
            <a:r>
              <a:rPr kumimoji="0" lang="de-DE" sz="1800" b="0" i="1" u="none" strike="noStrike" cap="none" normalizeH="0" baseline="0" dirty="0" err="1">
                <a:ln>
                  <a:noFill/>
                </a:ln>
                <a:solidFill>
                  <a:schemeClr val="tx1"/>
                </a:solidFill>
                <a:effectLst/>
                <a:latin typeface="Verdana" pitchFamily="34" charset="0"/>
              </a:rPr>
              <a:t>impact</a:t>
            </a:r>
            <a:r>
              <a:rPr kumimoji="0" lang="de-DE" sz="1800" b="0" i="1" u="none" strike="noStrike" cap="none" normalizeH="0" baseline="0" dirty="0">
                <a:ln>
                  <a:noFill/>
                </a:ln>
                <a:solidFill>
                  <a:schemeClr val="tx1"/>
                </a:solidFill>
                <a:effectLst/>
                <a:latin typeface="Verdana" pitchFamily="34" charset="0"/>
              </a:rPr>
              <a:t>)</a:t>
            </a:r>
          </a:p>
        </p:txBody>
      </p:sp>
      <p:sp>
        <p:nvSpPr>
          <p:cNvPr id="10" name="Rechteck 9">
            <a:extLst>
              <a:ext uri="{FF2B5EF4-FFF2-40B4-BE49-F238E27FC236}">
                <a16:creationId xmlns:a16="http://schemas.microsoft.com/office/drawing/2014/main" id="{8E79C107-342C-4AE5-AB9E-666EBEC36DA6}"/>
              </a:ext>
            </a:extLst>
          </p:cNvPr>
          <p:cNvSpPr/>
          <p:nvPr/>
        </p:nvSpPr>
        <p:spPr bwMode="auto">
          <a:xfrm>
            <a:off x="418744" y="1325586"/>
            <a:ext cx="4842310" cy="190955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Verdana" pitchFamily="34" charset="0"/>
              </a:rPr>
              <a:t>1. </a:t>
            </a:r>
            <a:r>
              <a:rPr kumimoji="0" lang="de-DE" sz="2000" b="0" i="0" u="none" strike="noStrike" cap="none" normalizeH="0" baseline="0" dirty="0" err="1">
                <a:ln>
                  <a:noFill/>
                </a:ln>
                <a:solidFill>
                  <a:schemeClr val="tx1"/>
                </a:solidFill>
                <a:effectLst/>
                <a:latin typeface="Verdana" pitchFamily="34" charset="0"/>
              </a:rPr>
              <a:t>Record</a:t>
            </a:r>
            <a:r>
              <a:rPr kumimoji="0" lang="de-DE" sz="2000" b="0" i="0" u="none" strike="noStrike" cap="none" normalizeH="0" baseline="0" dirty="0">
                <a:ln>
                  <a:noFill/>
                </a:ln>
                <a:solidFill>
                  <a:schemeClr val="tx1"/>
                </a:solidFill>
                <a:effectLst/>
                <a:latin typeface="Verdana" pitchFamily="34" charset="0"/>
              </a:rPr>
              <a:t> turn </a:t>
            </a:r>
            <a:r>
              <a:rPr kumimoji="0" lang="de-DE" sz="2000" b="0" i="0" u="none" strike="noStrike" cap="none" normalizeH="0" baseline="0" dirty="0" err="1">
                <a:ln>
                  <a:noFill/>
                </a:ln>
                <a:solidFill>
                  <a:schemeClr val="tx1"/>
                </a:solidFill>
                <a:effectLst/>
                <a:latin typeface="Verdana" pitchFamily="34" charset="0"/>
              </a:rPr>
              <a:t>with</a:t>
            </a:r>
            <a:r>
              <a:rPr lang="de-DE" dirty="0" err="1"/>
              <a:t>out</a:t>
            </a:r>
            <a:r>
              <a:rPr lang="de-DE" dirty="0"/>
              <a:t> </a:t>
            </a:r>
            <a:r>
              <a:rPr lang="de-DE" dirty="0" err="1"/>
              <a:t>dummy</a:t>
            </a:r>
            <a:endParaRPr kumimoji="0" lang="de-DE" sz="2000" b="0" i="0" u="none" strike="noStrike" cap="none" normalizeH="0" baseline="0" dirty="0">
              <a:ln>
                <a:noFill/>
              </a:ln>
              <a:solidFill>
                <a:schemeClr val="tx1"/>
              </a:solidFill>
              <a:effectLst/>
              <a:latin typeface="Verdana" pitchFamily="34" charset="0"/>
            </a:endParaRPr>
          </a:p>
        </p:txBody>
      </p:sp>
      <p:sp>
        <p:nvSpPr>
          <p:cNvPr id="11" name="Rechteck 10">
            <a:extLst>
              <a:ext uri="{FF2B5EF4-FFF2-40B4-BE49-F238E27FC236}">
                <a16:creationId xmlns:a16="http://schemas.microsoft.com/office/drawing/2014/main" id="{AC6836FE-9CD4-48B4-ABEF-4B53AE705464}"/>
              </a:ext>
            </a:extLst>
          </p:cNvPr>
          <p:cNvSpPr/>
          <p:nvPr/>
        </p:nvSpPr>
        <p:spPr bwMode="auto">
          <a:xfrm>
            <a:off x="418744" y="3429276"/>
            <a:ext cx="4842310" cy="1318893"/>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Verdana" pitchFamily="34" charset="0"/>
              </a:rPr>
              <a:t>2. Add </a:t>
            </a:r>
            <a:r>
              <a:rPr kumimoji="0" lang="de-DE" sz="2000" b="0" i="0" u="none" strike="noStrike" cap="none" normalizeH="0" baseline="0" dirty="0" err="1">
                <a:ln>
                  <a:noFill/>
                </a:ln>
                <a:solidFill>
                  <a:schemeClr val="tx1"/>
                </a:solidFill>
                <a:effectLst/>
                <a:latin typeface="Verdana" pitchFamily="34" charset="0"/>
              </a:rPr>
              <a:t>dummy</a:t>
            </a:r>
            <a:endParaRPr kumimoji="0" lang="de-DE" sz="2000" b="0" i="0" u="none" strike="noStrike" cap="none" normalizeH="0" baseline="0" dirty="0">
              <a:ln>
                <a:noFill/>
              </a:ln>
              <a:solidFill>
                <a:schemeClr val="tx1"/>
              </a:solidFill>
              <a:effectLst/>
              <a:latin typeface="Verdana" pitchFamily="34" charset="0"/>
            </a:endParaRPr>
          </a:p>
        </p:txBody>
      </p:sp>
      <p:sp>
        <p:nvSpPr>
          <p:cNvPr id="12" name="Rechteck 11">
            <a:extLst>
              <a:ext uri="{FF2B5EF4-FFF2-40B4-BE49-F238E27FC236}">
                <a16:creationId xmlns:a16="http://schemas.microsoft.com/office/drawing/2014/main" id="{C62304E0-783B-48A2-9547-94B4E0B27DED}"/>
              </a:ext>
            </a:extLst>
          </p:cNvPr>
          <p:cNvSpPr/>
          <p:nvPr/>
        </p:nvSpPr>
        <p:spPr bwMode="auto">
          <a:xfrm>
            <a:off x="418744" y="4931515"/>
            <a:ext cx="4842310" cy="1305798"/>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bg1"/>
                </a:solidFill>
                <a:effectLst/>
                <a:latin typeface="Verdana" pitchFamily="34" charset="0"/>
              </a:rPr>
              <a:t>3. Perform </a:t>
            </a:r>
            <a:r>
              <a:rPr kumimoji="0" lang="de-DE" sz="2000" b="0" i="0" u="none" strike="noStrike" cap="none" normalizeH="0" baseline="0" dirty="0" err="1">
                <a:ln>
                  <a:noFill/>
                </a:ln>
                <a:solidFill>
                  <a:schemeClr val="bg1"/>
                </a:solidFill>
                <a:effectLst/>
                <a:latin typeface="Verdana" pitchFamily="34" charset="0"/>
              </a:rPr>
              <a:t>test</a:t>
            </a:r>
            <a:r>
              <a:rPr kumimoji="0" lang="de-DE" sz="2000" b="0" i="0" u="none" strike="noStrike" cap="none" normalizeH="0" baseline="0" dirty="0">
                <a:ln>
                  <a:noFill/>
                </a:ln>
                <a:solidFill>
                  <a:schemeClr val="bg1"/>
                </a:solidFill>
                <a:effectLst/>
                <a:latin typeface="Verdana" pitchFamily="34" charset="0"/>
              </a:rPr>
              <a:t> </a:t>
            </a:r>
            <a:r>
              <a:rPr kumimoji="0" lang="de-DE" sz="2000" b="0" i="0" u="none" strike="noStrike" cap="none" normalizeH="0" baseline="0" dirty="0" err="1">
                <a:ln>
                  <a:noFill/>
                </a:ln>
                <a:solidFill>
                  <a:schemeClr val="bg1"/>
                </a:solidFill>
                <a:effectLst/>
                <a:latin typeface="Verdana" pitchFamily="34" charset="0"/>
              </a:rPr>
              <a:t>with</a:t>
            </a:r>
            <a:r>
              <a:rPr kumimoji="0" lang="de-DE" sz="2000" b="0" i="0" u="none" strike="noStrike" cap="none" normalizeH="0" baseline="0" dirty="0">
                <a:ln>
                  <a:noFill/>
                </a:ln>
                <a:solidFill>
                  <a:schemeClr val="bg1"/>
                </a:solidFill>
                <a:effectLst/>
                <a:latin typeface="Verdana" pitchFamily="34" charset="0"/>
              </a:rPr>
              <a:t> </a:t>
            </a:r>
            <a:br>
              <a:rPr kumimoji="0" lang="de-DE" sz="2000" b="0" i="0" u="none" strike="noStrike" cap="none" normalizeH="0" baseline="0" dirty="0">
                <a:ln>
                  <a:noFill/>
                </a:ln>
                <a:solidFill>
                  <a:schemeClr val="bg1"/>
                </a:solidFill>
                <a:effectLst/>
                <a:latin typeface="Verdana" pitchFamily="34" charset="0"/>
              </a:rPr>
            </a:br>
            <a:r>
              <a:rPr kumimoji="0" lang="de-DE" sz="2000" b="0" i="0" u="none" strike="noStrike" cap="none" normalizeH="0" baseline="0" dirty="0" err="1">
                <a:ln>
                  <a:noFill/>
                </a:ln>
                <a:solidFill>
                  <a:schemeClr val="bg1"/>
                </a:solidFill>
                <a:effectLst/>
                <a:latin typeface="Verdana" pitchFamily="34" charset="0"/>
              </a:rPr>
              <a:t>vehicle</a:t>
            </a:r>
            <a:r>
              <a:rPr kumimoji="0" lang="de-DE" sz="2000" b="0" i="0" u="none" strike="noStrike" cap="none" normalizeH="0" baseline="0" dirty="0">
                <a:ln>
                  <a:noFill/>
                </a:ln>
                <a:solidFill>
                  <a:schemeClr val="bg1"/>
                </a:solidFill>
                <a:effectLst/>
                <a:latin typeface="Verdana" pitchFamily="34" charset="0"/>
              </a:rPr>
              <a:t> and </a:t>
            </a:r>
            <a:r>
              <a:rPr kumimoji="0" lang="de-DE" sz="2000" b="0" i="0" u="none" strike="noStrike" cap="none" normalizeH="0" baseline="0" dirty="0" err="1">
                <a:ln>
                  <a:noFill/>
                </a:ln>
                <a:solidFill>
                  <a:schemeClr val="bg1"/>
                </a:solidFill>
                <a:effectLst/>
                <a:latin typeface="Verdana" pitchFamily="34" charset="0"/>
              </a:rPr>
              <a:t>dummy</a:t>
            </a:r>
            <a:endParaRPr kumimoji="0" lang="de-DE" sz="2000" b="0" i="0" u="none" strike="noStrike" cap="none" normalizeH="0" baseline="0" dirty="0">
              <a:ln>
                <a:noFill/>
              </a:ln>
              <a:solidFill>
                <a:schemeClr val="bg1"/>
              </a:solidFill>
              <a:effectLst/>
              <a:latin typeface="Verdana" pitchFamily="34" charset="0"/>
            </a:endParaRPr>
          </a:p>
        </p:txBody>
      </p:sp>
      <p:cxnSp>
        <p:nvCxnSpPr>
          <p:cNvPr id="14" name="Gerader Verbinder 13">
            <a:extLst>
              <a:ext uri="{FF2B5EF4-FFF2-40B4-BE49-F238E27FC236}">
                <a16:creationId xmlns:a16="http://schemas.microsoft.com/office/drawing/2014/main" id="{30ADAD83-F696-4AC3-9BEF-51162A9F7DB0}"/>
              </a:ext>
            </a:extLst>
          </p:cNvPr>
          <p:cNvCxnSpPr/>
          <p:nvPr/>
        </p:nvCxnSpPr>
        <p:spPr bwMode="auto">
          <a:xfrm>
            <a:off x="0" y="3330429"/>
            <a:ext cx="12192000" cy="0"/>
          </a:xfrm>
          <a:prstGeom prst="line">
            <a:avLst/>
          </a:prstGeom>
          <a:noFill/>
          <a:ln w="38100" cap="flat" cmpd="sng" algn="ctr">
            <a:solidFill>
              <a:schemeClr val="bg2">
                <a:lumMod val="60000"/>
                <a:lumOff val="40000"/>
              </a:schemeClr>
            </a:solidFill>
            <a:prstDash val="lgDash"/>
            <a:round/>
            <a:headEnd type="none" w="med" len="med"/>
            <a:tailEnd type="none" w="med" len="med"/>
          </a:ln>
          <a:effectLst/>
        </p:spPr>
      </p:cxnSp>
      <p:cxnSp>
        <p:nvCxnSpPr>
          <p:cNvPr id="15" name="Gerader Verbinder 14">
            <a:extLst>
              <a:ext uri="{FF2B5EF4-FFF2-40B4-BE49-F238E27FC236}">
                <a16:creationId xmlns:a16="http://schemas.microsoft.com/office/drawing/2014/main" id="{92207528-C802-4F59-AB07-ABDBC534DEF3}"/>
              </a:ext>
            </a:extLst>
          </p:cNvPr>
          <p:cNvCxnSpPr/>
          <p:nvPr/>
        </p:nvCxnSpPr>
        <p:spPr bwMode="auto">
          <a:xfrm>
            <a:off x="0" y="4833457"/>
            <a:ext cx="12192000" cy="0"/>
          </a:xfrm>
          <a:prstGeom prst="line">
            <a:avLst/>
          </a:prstGeom>
          <a:noFill/>
          <a:ln w="38100" cap="flat" cmpd="sng" algn="ctr">
            <a:solidFill>
              <a:schemeClr val="bg2">
                <a:lumMod val="60000"/>
                <a:lumOff val="40000"/>
              </a:schemeClr>
            </a:solidFill>
            <a:prstDash val="lgDash"/>
            <a:round/>
            <a:headEnd type="none" w="med" len="med"/>
            <a:tailEnd type="none" w="med" len="med"/>
          </a:ln>
          <a:effectLst/>
        </p:spPr>
      </p:cxnSp>
      <p:sp>
        <p:nvSpPr>
          <p:cNvPr id="16" name="Pfeil: nach unten 15">
            <a:extLst>
              <a:ext uri="{FF2B5EF4-FFF2-40B4-BE49-F238E27FC236}">
                <a16:creationId xmlns:a16="http://schemas.microsoft.com/office/drawing/2014/main" id="{F0F5D54D-1367-4164-9C18-0C37C228371C}"/>
              </a:ext>
            </a:extLst>
          </p:cNvPr>
          <p:cNvSpPr/>
          <p:nvPr/>
        </p:nvSpPr>
        <p:spPr bwMode="auto">
          <a:xfrm>
            <a:off x="2118445" y="3235136"/>
            <a:ext cx="1442907" cy="193548"/>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7" name="Pfeil: nach unten 16">
            <a:extLst>
              <a:ext uri="{FF2B5EF4-FFF2-40B4-BE49-F238E27FC236}">
                <a16:creationId xmlns:a16="http://schemas.microsoft.com/office/drawing/2014/main" id="{A682BBEB-F271-44B6-9375-CF10ECCDD997}"/>
              </a:ext>
            </a:extLst>
          </p:cNvPr>
          <p:cNvSpPr/>
          <p:nvPr/>
        </p:nvSpPr>
        <p:spPr bwMode="auto">
          <a:xfrm>
            <a:off x="2118445" y="4749452"/>
            <a:ext cx="1442907" cy="193548"/>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2841788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536DD-5AD8-475F-BDF1-CCA6A5EA8468}"/>
              </a:ext>
            </a:extLst>
          </p:cNvPr>
          <p:cNvSpPr>
            <a:spLocks noGrp="1"/>
          </p:cNvSpPr>
          <p:nvPr>
            <p:ph type="title"/>
          </p:nvPr>
        </p:nvSpPr>
        <p:spPr>
          <a:xfrm>
            <a:off x="68688" y="0"/>
            <a:ext cx="9530027" cy="838200"/>
          </a:xfrm>
        </p:spPr>
        <p:txBody>
          <a:bodyPr/>
          <a:lstStyle/>
          <a:p>
            <a:r>
              <a:rPr lang="de-DE" dirty="0"/>
              <a:t>Videos</a:t>
            </a:r>
          </a:p>
        </p:txBody>
      </p:sp>
      <p:pic>
        <p:nvPicPr>
          <p:cNvPr id="7" name="Grafik 6">
            <a:extLst>
              <a:ext uri="{FF2B5EF4-FFF2-40B4-BE49-F238E27FC236}">
                <a16:creationId xmlns:a16="http://schemas.microsoft.com/office/drawing/2014/main" id="{D926E6A3-9D5D-4361-ADD4-DFB0234C2F5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53561" y="4076905"/>
            <a:ext cx="3021098" cy="2265824"/>
          </a:xfrm>
          <a:prstGeom prst="rect">
            <a:avLst/>
          </a:prstGeom>
        </p:spPr>
      </p:pic>
      <p:pic>
        <p:nvPicPr>
          <p:cNvPr id="8" name="Grafik 7">
            <a:extLst>
              <a:ext uri="{FF2B5EF4-FFF2-40B4-BE49-F238E27FC236}">
                <a16:creationId xmlns:a16="http://schemas.microsoft.com/office/drawing/2014/main" id="{C3BD4D3A-BF63-4053-9AC1-3FD29FF53D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88573" y="4036010"/>
            <a:ext cx="3131890" cy="2348918"/>
          </a:xfrm>
          <a:prstGeom prst="rect">
            <a:avLst/>
          </a:prstGeom>
        </p:spPr>
      </p:pic>
      <p:sp>
        <p:nvSpPr>
          <p:cNvPr id="3" name="Textfeld 2">
            <a:extLst>
              <a:ext uri="{FF2B5EF4-FFF2-40B4-BE49-F238E27FC236}">
                <a16:creationId xmlns:a16="http://schemas.microsoft.com/office/drawing/2014/main" id="{BF730615-4975-40E8-885E-BEDC0710383D}"/>
              </a:ext>
            </a:extLst>
          </p:cNvPr>
          <p:cNvSpPr txBox="1"/>
          <p:nvPr/>
        </p:nvSpPr>
        <p:spPr>
          <a:xfrm>
            <a:off x="3864683" y="1857387"/>
            <a:ext cx="4946419" cy="400110"/>
          </a:xfrm>
          <a:prstGeom prst="rect">
            <a:avLst/>
          </a:prstGeom>
          <a:noFill/>
        </p:spPr>
        <p:txBody>
          <a:bodyPr wrap="none" rtlCol="0">
            <a:spAutoFit/>
          </a:bodyPr>
          <a:lstStyle/>
          <a:p>
            <a:r>
              <a:rPr lang="de-DE" dirty="0"/>
              <a:t>Videos </a:t>
            </a:r>
            <a:r>
              <a:rPr lang="de-DE" dirty="0" err="1"/>
              <a:t>removes</a:t>
            </a:r>
            <a:r>
              <a:rPr lang="de-DE" dirty="0"/>
              <a:t> </a:t>
            </a:r>
            <a:r>
              <a:rPr lang="de-DE" dirty="0" err="1"/>
              <a:t>for</a:t>
            </a:r>
            <a:r>
              <a:rPr lang="de-DE" dirty="0"/>
              <a:t> </a:t>
            </a:r>
            <a:r>
              <a:rPr lang="de-DE" dirty="0" err="1"/>
              <a:t>presentation</a:t>
            </a:r>
            <a:r>
              <a:rPr lang="de-DE" dirty="0"/>
              <a:t> </a:t>
            </a:r>
            <a:r>
              <a:rPr lang="de-DE" dirty="0" err="1"/>
              <a:t>size</a:t>
            </a:r>
            <a:endParaRPr lang="de-DE" dirty="0"/>
          </a:p>
        </p:txBody>
      </p:sp>
    </p:spTree>
    <p:extLst>
      <p:ext uri="{BB962C8B-B14F-4D97-AF65-F5344CB8AC3E}">
        <p14:creationId xmlns:p14="http://schemas.microsoft.com/office/powerpoint/2010/main" val="2821932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F231EB-FAEB-4160-B1AB-CC0EA9536E42}"/>
              </a:ext>
            </a:extLst>
          </p:cNvPr>
          <p:cNvSpPr>
            <a:spLocks noGrp="1"/>
          </p:cNvSpPr>
          <p:nvPr>
            <p:ph type="title"/>
          </p:nvPr>
        </p:nvSpPr>
        <p:spPr>
          <a:xfrm>
            <a:off x="98541" y="0"/>
            <a:ext cx="9530027" cy="838200"/>
          </a:xfrm>
        </p:spPr>
        <p:txBody>
          <a:bodyPr/>
          <a:lstStyle/>
          <a:p>
            <a:r>
              <a:rPr lang="de-DE" dirty="0" err="1"/>
              <a:t>Results</a:t>
            </a:r>
            <a:r>
              <a:rPr lang="de-DE" dirty="0"/>
              <a:t>: </a:t>
            </a:r>
            <a:r>
              <a:rPr lang="de-DE" dirty="0" err="1"/>
              <a:t>Repeatability</a:t>
            </a:r>
            <a:r>
              <a:rPr lang="de-DE" dirty="0"/>
              <a:t> </a:t>
            </a:r>
            <a:r>
              <a:rPr lang="de-DE" dirty="0" err="1"/>
              <a:t>of</a:t>
            </a:r>
            <a:r>
              <a:rPr lang="de-DE" dirty="0"/>
              <a:t> Impact Situation</a:t>
            </a:r>
          </a:p>
        </p:txBody>
      </p:sp>
      <p:pic>
        <p:nvPicPr>
          <p:cNvPr id="5" name="Grafik 4">
            <a:extLst>
              <a:ext uri="{FF2B5EF4-FFF2-40B4-BE49-F238E27FC236}">
                <a16:creationId xmlns:a16="http://schemas.microsoft.com/office/drawing/2014/main" id="{D9060FDB-853D-4797-B5BF-5596BA85907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339785" y="1833631"/>
            <a:ext cx="3200400" cy="2400300"/>
          </a:xfrm>
          <a:prstGeom prst="rect">
            <a:avLst/>
          </a:prstGeom>
        </p:spPr>
      </p:pic>
      <p:pic>
        <p:nvPicPr>
          <p:cNvPr id="17" name="Grafik 16">
            <a:extLst>
              <a:ext uri="{FF2B5EF4-FFF2-40B4-BE49-F238E27FC236}">
                <a16:creationId xmlns:a16="http://schemas.microsoft.com/office/drawing/2014/main" id="{827B06C7-6A7A-45BB-A353-C62DF3D5E6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16150" y="838201"/>
            <a:ext cx="3191949" cy="1795471"/>
          </a:xfrm>
          <a:prstGeom prst="rect">
            <a:avLst/>
          </a:prstGeom>
        </p:spPr>
      </p:pic>
      <p:pic>
        <p:nvPicPr>
          <p:cNvPr id="19" name="Grafik 18">
            <a:extLst>
              <a:ext uri="{FF2B5EF4-FFF2-40B4-BE49-F238E27FC236}">
                <a16:creationId xmlns:a16="http://schemas.microsoft.com/office/drawing/2014/main" id="{C0BAD081-1CEF-45F7-8FE5-7F741301EF2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8099" y="838200"/>
            <a:ext cx="3191949" cy="1795472"/>
          </a:xfrm>
          <a:prstGeom prst="rect">
            <a:avLst/>
          </a:prstGeom>
        </p:spPr>
      </p:pic>
      <p:pic>
        <p:nvPicPr>
          <p:cNvPr id="21" name="Grafik 20">
            <a:extLst>
              <a:ext uri="{FF2B5EF4-FFF2-40B4-BE49-F238E27FC236}">
                <a16:creationId xmlns:a16="http://schemas.microsoft.com/office/drawing/2014/main" id="{F4313EA2-DCFC-48CF-BBC7-3851A1E4EDC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0049" y="838200"/>
            <a:ext cx="3191951" cy="1795472"/>
          </a:xfrm>
          <a:prstGeom prst="rect">
            <a:avLst/>
          </a:prstGeom>
        </p:spPr>
      </p:pic>
      <p:pic>
        <p:nvPicPr>
          <p:cNvPr id="23" name="Grafik 22">
            <a:extLst>
              <a:ext uri="{FF2B5EF4-FFF2-40B4-BE49-F238E27FC236}">
                <a16:creationId xmlns:a16="http://schemas.microsoft.com/office/drawing/2014/main" id="{D1968493-0DC7-4EBA-B664-7CD66FB6F1F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16150" y="2633672"/>
            <a:ext cx="3191949" cy="1795471"/>
          </a:xfrm>
          <a:prstGeom prst="rect">
            <a:avLst/>
          </a:prstGeom>
        </p:spPr>
      </p:pic>
      <p:pic>
        <p:nvPicPr>
          <p:cNvPr id="25" name="Grafik 24">
            <a:extLst>
              <a:ext uri="{FF2B5EF4-FFF2-40B4-BE49-F238E27FC236}">
                <a16:creationId xmlns:a16="http://schemas.microsoft.com/office/drawing/2014/main" id="{205031B8-639E-4BDD-AD82-12629052A1D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08099" y="2633672"/>
            <a:ext cx="3185342" cy="1791755"/>
          </a:xfrm>
          <a:prstGeom prst="rect">
            <a:avLst/>
          </a:prstGeom>
        </p:spPr>
      </p:pic>
      <p:sp>
        <p:nvSpPr>
          <p:cNvPr id="26" name="Textfeld 25">
            <a:extLst>
              <a:ext uri="{FF2B5EF4-FFF2-40B4-BE49-F238E27FC236}">
                <a16:creationId xmlns:a16="http://schemas.microsoft.com/office/drawing/2014/main" id="{F64B2496-8EA8-49A4-B096-9351935000BD}"/>
              </a:ext>
            </a:extLst>
          </p:cNvPr>
          <p:cNvSpPr txBox="1"/>
          <p:nvPr/>
        </p:nvSpPr>
        <p:spPr>
          <a:xfrm>
            <a:off x="5418163" y="838200"/>
            <a:ext cx="348172" cy="400110"/>
          </a:xfrm>
          <a:prstGeom prst="rect">
            <a:avLst/>
          </a:prstGeom>
          <a:noFill/>
        </p:spPr>
        <p:txBody>
          <a:bodyPr wrap="none" rtlCol="0">
            <a:spAutoFit/>
          </a:bodyPr>
          <a:lstStyle/>
          <a:p>
            <a:r>
              <a:rPr lang="de-DE" dirty="0"/>
              <a:t>1</a:t>
            </a:r>
          </a:p>
        </p:txBody>
      </p:sp>
      <p:sp>
        <p:nvSpPr>
          <p:cNvPr id="27" name="Textfeld 26">
            <a:extLst>
              <a:ext uri="{FF2B5EF4-FFF2-40B4-BE49-F238E27FC236}">
                <a16:creationId xmlns:a16="http://schemas.microsoft.com/office/drawing/2014/main" id="{95834D5F-8309-40BB-95A2-6B5BC08D2816}"/>
              </a:ext>
            </a:extLst>
          </p:cNvPr>
          <p:cNvSpPr txBox="1"/>
          <p:nvPr/>
        </p:nvSpPr>
        <p:spPr>
          <a:xfrm>
            <a:off x="8639616" y="838200"/>
            <a:ext cx="348172" cy="400110"/>
          </a:xfrm>
          <a:prstGeom prst="rect">
            <a:avLst/>
          </a:prstGeom>
          <a:noFill/>
        </p:spPr>
        <p:txBody>
          <a:bodyPr wrap="none" rtlCol="0">
            <a:spAutoFit/>
          </a:bodyPr>
          <a:lstStyle/>
          <a:p>
            <a:r>
              <a:rPr lang="de-DE" dirty="0"/>
              <a:t>2</a:t>
            </a:r>
          </a:p>
        </p:txBody>
      </p:sp>
      <p:sp>
        <p:nvSpPr>
          <p:cNvPr id="28" name="Textfeld 27">
            <a:extLst>
              <a:ext uri="{FF2B5EF4-FFF2-40B4-BE49-F238E27FC236}">
                <a16:creationId xmlns:a16="http://schemas.microsoft.com/office/drawing/2014/main" id="{FA4908C2-0339-4C63-BD8D-7D87621A1E76}"/>
              </a:ext>
            </a:extLst>
          </p:cNvPr>
          <p:cNvSpPr txBox="1"/>
          <p:nvPr/>
        </p:nvSpPr>
        <p:spPr>
          <a:xfrm>
            <a:off x="11831565" y="838200"/>
            <a:ext cx="348172" cy="400110"/>
          </a:xfrm>
          <a:prstGeom prst="rect">
            <a:avLst/>
          </a:prstGeom>
          <a:noFill/>
        </p:spPr>
        <p:txBody>
          <a:bodyPr wrap="none" rtlCol="0">
            <a:spAutoFit/>
          </a:bodyPr>
          <a:lstStyle/>
          <a:p>
            <a:r>
              <a:rPr lang="de-DE" dirty="0"/>
              <a:t>3</a:t>
            </a:r>
          </a:p>
        </p:txBody>
      </p:sp>
      <p:sp>
        <p:nvSpPr>
          <p:cNvPr id="29" name="Textfeld 28">
            <a:extLst>
              <a:ext uri="{FF2B5EF4-FFF2-40B4-BE49-F238E27FC236}">
                <a16:creationId xmlns:a16="http://schemas.microsoft.com/office/drawing/2014/main" id="{C6928997-0A37-47D5-93C8-6384BC763446}"/>
              </a:ext>
            </a:extLst>
          </p:cNvPr>
          <p:cNvSpPr txBox="1"/>
          <p:nvPr/>
        </p:nvSpPr>
        <p:spPr>
          <a:xfrm>
            <a:off x="5439045" y="2580196"/>
            <a:ext cx="348172" cy="400110"/>
          </a:xfrm>
          <a:prstGeom prst="rect">
            <a:avLst/>
          </a:prstGeom>
          <a:noFill/>
        </p:spPr>
        <p:txBody>
          <a:bodyPr wrap="none" rtlCol="0">
            <a:spAutoFit/>
          </a:bodyPr>
          <a:lstStyle/>
          <a:p>
            <a:r>
              <a:rPr lang="de-DE" dirty="0"/>
              <a:t>4</a:t>
            </a:r>
          </a:p>
        </p:txBody>
      </p:sp>
      <p:sp>
        <p:nvSpPr>
          <p:cNvPr id="30" name="Textfeld 29">
            <a:extLst>
              <a:ext uri="{FF2B5EF4-FFF2-40B4-BE49-F238E27FC236}">
                <a16:creationId xmlns:a16="http://schemas.microsoft.com/office/drawing/2014/main" id="{29CE1804-6FDA-4273-B84E-48C27589C0F8}"/>
              </a:ext>
            </a:extLst>
          </p:cNvPr>
          <p:cNvSpPr txBox="1"/>
          <p:nvPr/>
        </p:nvSpPr>
        <p:spPr>
          <a:xfrm>
            <a:off x="8693640" y="2633671"/>
            <a:ext cx="348172" cy="400110"/>
          </a:xfrm>
          <a:prstGeom prst="rect">
            <a:avLst/>
          </a:prstGeom>
          <a:noFill/>
        </p:spPr>
        <p:txBody>
          <a:bodyPr wrap="none" rtlCol="0">
            <a:spAutoFit/>
          </a:bodyPr>
          <a:lstStyle/>
          <a:p>
            <a:r>
              <a:rPr lang="de-DE" dirty="0"/>
              <a:t>5</a:t>
            </a:r>
          </a:p>
        </p:txBody>
      </p:sp>
      <p:pic>
        <p:nvPicPr>
          <p:cNvPr id="32" name="Grafik 31">
            <a:extLst>
              <a:ext uri="{FF2B5EF4-FFF2-40B4-BE49-F238E27FC236}">
                <a16:creationId xmlns:a16="http://schemas.microsoft.com/office/drawing/2014/main" id="{C793E946-72CD-4518-ACB8-72527F4BC0C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616150" y="4552534"/>
            <a:ext cx="2050314" cy="1832186"/>
          </a:xfrm>
          <a:prstGeom prst="rect">
            <a:avLst/>
          </a:prstGeom>
        </p:spPr>
      </p:pic>
      <p:pic>
        <p:nvPicPr>
          <p:cNvPr id="34" name="Grafik 33">
            <a:extLst>
              <a:ext uri="{FF2B5EF4-FFF2-40B4-BE49-F238E27FC236}">
                <a16:creationId xmlns:a16="http://schemas.microsoft.com/office/drawing/2014/main" id="{20C97052-D197-4C86-BC8E-1346EF5A925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666465" y="4552535"/>
            <a:ext cx="1906656" cy="1832186"/>
          </a:xfrm>
          <a:prstGeom prst="rect">
            <a:avLst/>
          </a:prstGeom>
        </p:spPr>
      </p:pic>
      <p:pic>
        <p:nvPicPr>
          <p:cNvPr id="36" name="Grafik 35">
            <a:extLst>
              <a:ext uri="{FF2B5EF4-FFF2-40B4-BE49-F238E27FC236}">
                <a16:creationId xmlns:a16="http://schemas.microsoft.com/office/drawing/2014/main" id="{9A12A1DE-645A-4AD8-BC7E-00DF8E80D864}"/>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69817" y="4552535"/>
            <a:ext cx="1879617" cy="1832186"/>
          </a:xfrm>
          <a:prstGeom prst="rect">
            <a:avLst/>
          </a:prstGeom>
        </p:spPr>
      </p:pic>
      <p:pic>
        <p:nvPicPr>
          <p:cNvPr id="38" name="Grafik 37">
            <a:extLst>
              <a:ext uri="{FF2B5EF4-FFF2-40B4-BE49-F238E27FC236}">
                <a16:creationId xmlns:a16="http://schemas.microsoft.com/office/drawing/2014/main" id="{9AE15FF4-3281-4467-83D4-133E6938EA51}"/>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8449434" y="4552534"/>
            <a:ext cx="2127715" cy="1832186"/>
          </a:xfrm>
          <a:prstGeom prst="rect">
            <a:avLst/>
          </a:prstGeom>
        </p:spPr>
      </p:pic>
      <p:sp>
        <p:nvSpPr>
          <p:cNvPr id="39" name="Textfeld 38">
            <a:extLst>
              <a:ext uri="{FF2B5EF4-FFF2-40B4-BE49-F238E27FC236}">
                <a16:creationId xmlns:a16="http://schemas.microsoft.com/office/drawing/2014/main" id="{B13093BB-5E17-4B3B-9AD6-CC1AFA053556}"/>
              </a:ext>
            </a:extLst>
          </p:cNvPr>
          <p:cNvSpPr txBox="1"/>
          <p:nvPr/>
        </p:nvSpPr>
        <p:spPr>
          <a:xfrm>
            <a:off x="2600894" y="5984611"/>
            <a:ext cx="348172" cy="400110"/>
          </a:xfrm>
          <a:prstGeom prst="rect">
            <a:avLst/>
          </a:prstGeom>
          <a:noFill/>
        </p:spPr>
        <p:txBody>
          <a:bodyPr wrap="none" rtlCol="0">
            <a:spAutoFit/>
          </a:bodyPr>
          <a:lstStyle/>
          <a:p>
            <a:r>
              <a:rPr lang="de-DE" dirty="0"/>
              <a:t>6</a:t>
            </a:r>
          </a:p>
        </p:txBody>
      </p:sp>
      <p:sp>
        <p:nvSpPr>
          <p:cNvPr id="40" name="Textfeld 39">
            <a:extLst>
              <a:ext uri="{FF2B5EF4-FFF2-40B4-BE49-F238E27FC236}">
                <a16:creationId xmlns:a16="http://schemas.microsoft.com/office/drawing/2014/main" id="{95A74B0F-FC44-4094-9354-C96ACFE75810}"/>
              </a:ext>
            </a:extLst>
          </p:cNvPr>
          <p:cNvSpPr txBox="1"/>
          <p:nvPr/>
        </p:nvSpPr>
        <p:spPr>
          <a:xfrm>
            <a:off x="4651293" y="5984610"/>
            <a:ext cx="348172" cy="400110"/>
          </a:xfrm>
          <a:prstGeom prst="rect">
            <a:avLst/>
          </a:prstGeom>
          <a:noFill/>
        </p:spPr>
        <p:txBody>
          <a:bodyPr wrap="none" rtlCol="0">
            <a:spAutoFit/>
          </a:bodyPr>
          <a:lstStyle/>
          <a:p>
            <a:r>
              <a:rPr lang="de-DE" dirty="0"/>
              <a:t>7</a:t>
            </a:r>
          </a:p>
        </p:txBody>
      </p:sp>
      <p:sp>
        <p:nvSpPr>
          <p:cNvPr id="41" name="Textfeld 40">
            <a:extLst>
              <a:ext uri="{FF2B5EF4-FFF2-40B4-BE49-F238E27FC236}">
                <a16:creationId xmlns:a16="http://schemas.microsoft.com/office/drawing/2014/main" id="{57A359C6-CD69-4F8B-87FC-58966D20409E}"/>
              </a:ext>
            </a:extLst>
          </p:cNvPr>
          <p:cNvSpPr txBox="1"/>
          <p:nvPr/>
        </p:nvSpPr>
        <p:spPr>
          <a:xfrm>
            <a:off x="6569816" y="5984610"/>
            <a:ext cx="348172" cy="400110"/>
          </a:xfrm>
          <a:prstGeom prst="rect">
            <a:avLst/>
          </a:prstGeom>
          <a:noFill/>
        </p:spPr>
        <p:txBody>
          <a:bodyPr wrap="none" rtlCol="0">
            <a:spAutoFit/>
          </a:bodyPr>
          <a:lstStyle/>
          <a:p>
            <a:r>
              <a:rPr lang="de-DE" dirty="0"/>
              <a:t>8</a:t>
            </a:r>
          </a:p>
        </p:txBody>
      </p:sp>
      <p:sp>
        <p:nvSpPr>
          <p:cNvPr id="42" name="Textfeld 41">
            <a:extLst>
              <a:ext uri="{FF2B5EF4-FFF2-40B4-BE49-F238E27FC236}">
                <a16:creationId xmlns:a16="http://schemas.microsoft.com/office/drawing/2014/main" id="{9589D9DC-8B73-46A3-8241-D43B88D53D26}"/>
              </a:ext>
            </a:extLst>
          </p:cNvPr>
          <p:cNvSpPr txBox="1"/>
          <p:nvPr/>
        </p:nvSpPr>
        <p:spPr>
          <a:xfrm>
            <a:off x="8449434" y="5984610"/>
            <a:ext cx="348172" cy="400110"/>
          </a:xfrm>
          <a:prstGeom prst="rect">
            <a:avLst/>
          </a:prstGeom>
          <a:noFill/>
        </p:spPr>
        <p:txBody>
          <a:bodyPr wrap="none" rtlCol="0">
            <a:spAutoFit/>
          </a:bodyPr>
          <a:lstStyle/>
          <a:p>
            <a:r>
              <a:rPr lang="de-DE" dirty="0"/>
              <a:t>9</a:t>
            </a:r>
          </a:p>
        </p:txBody>
      </p:sp>
      <p:sp>
        <p:nvSpPr>
          <p:cNvPr id="43" name="Textfeld 42">
            <a:extLst>
              <a:ext uri="{FF2B5EF4-FFF2-40B4-BE49-F238E27FC236}">
                <a16:creationId xmlns:a16="http://schemas.microsoft.com/office/drawing/2014/main" id="{72009A18-71EA-418D-BD7E-A6629DBB77A6}"/>
              </a:ext>
            </a:extLst>
          </p:cNvPr>
          <p:cNvSpPr txBox="1"/>
          <p:nvPr/>
        </p:nvSpPr>
        <p:spPr>
          <a:xfrm>
            <a:off x="-30258" y="1038255"/>
            <a:ext cx="2395849" cy="400110"/>
          </a:xfrm>
          <a:prstGeom prst="rect">
            <a:avLst/>
          </a:prstGeom>
          <a:noFill/>
        </p:spPr>
        <p:txBody>
          <a:bodyPr wrap="none" rtlCol="0">
            <a:spAutoFit/>
          </a:bodyPr>
          <a:lstStyle/>
          <a:p>
            <a:r>
              <a:rPr lang="de-DE" dirty="0"/>
              <a:t>„</a:t>
            </a:r>
            <a:r>
              <a:rPr lang="de-DE" dirty="0" err="1"/>
              <a:t>Teached</a:t>
            </a:r>
            <a:r>
              <a:rPr lang="de-DE" dirty="0"/>
              <a:t>“ </a:t>
            </a:r>
            <a:r>
              <a:rPr lang="de-DE" dirty="0" err="1"/>
              <a:t>impact</a:t>
            </a:r>
            <a:endParaRPr lang="de-DE" dirty="0"/>
          </a:p>
        </p:txBody>
      </p:sp>
    </p:spTree>
    <p:extLst>
      <p:ext uri="{BB962C8B-B14F-4D97-AF65-F5344CB8AC3E}">
        <p14:creationId xmlns:p14="http://schemas.microsoft.com/office/powerpoint/2010/main" val="1667528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82B33C-21AA-4F3F-A878-651EFE5511F7}"/>
              </a:ext>
            </a:extLst>
          </p:cNvPr>
          <p:cNvSpPr>
            <a:spLocks noGrp="1"/>
          </p:cNvSpPr>
          <p:nvPr>
            <p:ph type="title"/>
          </p:nvPr>
        </p:nvSpPr>
        <p:spPr>
          <a:xfrm>
            <a:off x="68687" y="7593"/>
            <a:ext cx="9530027" cy="838200"/>
          </a:xfrm>
        </p:spPr>
        <p:txBody>
          <a:bodyPr/>
          <a:lstStyle/>
          <a:p>
            <a:r>
              <a:rPr lang="de-DE" dirty="0"/>
              <a:t>Measurement Data</a:t>
            </a:r>
          </a:p>
        </p:txBody>
      </p:sp>
      <p:pic>
        <p:nvPicPr>
          <p:cNvPr id="4" name="Grafik 3">
            <a:extLst>
              <a:ext uri="{FF2B5EF4-FFF2-40B4-BE49-F238E27FC236}">
                <a16:creationId xmlns:a16="http://schemas.microsoft.com/office/drawing/2014/main" id="{EECED074-7403-4C46-9E9E-D5933EE035F6}"/>
              </a:ext>
            </a:extLst>
          </p:cNvPr>
          <p:cNvPicPr>
            <a:picLocks noChangeAspect="1"/>
          </p:cNvPicPr>
          <p:nvPr/>
        </p:nvPicPr>
        <p:blipFill>
          <a:blip r:embed="rId2"/>
          <a:stretch>
            <a:fillRect/>
          </a:stretch>
        </p:blipFill>
        <p:spPr>
          <a:xfrm>
            <a:off x="10030" y="561266"/>
            <a:ext cx="3848906" cy="2886680"/>
          </a:xfrm>
          <a:prstGeom prst="rect">
            <a:avLst/>
          </a:prstGeom>
        </p:spPr>
      </p:pic>
      <p:pic>
        <p:nvPicPr>
          <p:cNvPr id="5" name="Grafik 4">
            <a:extLst>
              <a:ext uri="{FF2B5EF4-FFF2-40B4-BE49-F238E27FC236}">
                <a16:creationId xmlns:a16="http://schemas.microsoft.com/office/drawing/2014/main" id="{B564660D-4FED-46FB-B40D-5F8CCF930D3D}"/>
              </a:ext>
            </a:extLst>
          </p:cNvPr>
          <p:cNvPicPr>
            <a:picLocks noChangeAspect="1"/>
          </p:cNvPicPr>
          <p:nvPr/>
        </p:nvPicPr>
        <p:blipFill>
          <a:blip r:embed="rId3"/>
          <a:stretch>
            <a:fillRect/>
          </a:stretch>
        </p:blipFill>
        <p:spPr>
          <a:xfrm>
            <a:off x="1" y="3429000"/>
            <a:ext cx="3858936" cy="2894203"/>
          </a:xfrm>
          <a:prstGeom prst="rect">
            <a:avLst/>
          </a:prstGeom>
        </p:spPr>
      </p:pic>
      <p:pic>
        <p:nvPicPr>
          <p:cNvPr id="6" name="Grafik 5">
            <a:extLst>
              <a:ext uri="{FF2B5EF4-FFF2-40B4-BE49-F238E27FC236}">
                <a16:creationId xmlns:a16="http://schemas.microsoft.com/office/drawing/2014/main" id="{91A28361-F160-4051-98AA-42B39D23526E}"/>
              </a:ext>
            </a:extLst>
          </p:cNvPr>
          <p:cNvPicPr>
            <a:picLocks noChangeAspect="1"/>
          </p:cNvPicPr>
          <p:nvPr/>
        </p:nvPicPr>
        <p:blipFill>
          <a:blip r:embed="rId4"/>
          <a:stretch>
            <a:fillRect/>
          </a:stretch>
        </p:blipFill>
        <p:spPr>
          <a:xfrm>
            <a:off x="4337909" y="561266"/>
            <a:ext cx="7682582" cy="5761937"/>
          </a:xfrm>
          <a:prstGeom prst="rect">
            <a:avLst/>
          </a:prstGeom>
        </p:spPr>
      </p:pic>
      <p:sp>
        <p:nvSpPr>
          <p:cNvPr id="7" name="Freihandform: Form 6">
            <a:extLst>
              <a:ext uri="{FF2B5EF4-FFF2-40B4-BE49-F238E27FC236}">
                <a16:creationId xmlns:a16="http://schemas.microsoft.com/office/drawing/2014/main" id="{A83CC904-2E3E-4E30-BB45-51789D5617FB}"/>
              </a:ext>
            </a:extLst>
          </p:cNvPr>
          <p:cNvSpPr/>
          <p:nvPr/>
        </p:nvSpPr>
        <p:spPr bwMode="auto">
          <a:xfrm>
            <a:off x="3201199" y="2270794"/>
            <a:ext cx="2273417" cy="971551"/>
          </a:xfrm>
          <a:custGeom>
            <a:avLst/>
            <a:gdLst>
              <a:gd name="connsiteX0" fmla="*/ 2273417 w 2273417"/>
              <a:gd name="connsiteY0" fmla="*/ 971551 h 971551"/>
              <a:gd name="connsiteX1" fmla="*/ 1870745 w 2273417"/>
              <a:gd name="connsiteY1" fmla="*/ 149430 h 971551"/>
              <a:gd name="connsiteX2" fmla="*/ 998290 w 2273417"/>
              <a:gd name="connsiteY2" fmla="*/ 6818 h 971551"/>
              <a:gd name="connsiteX3" fmla="*/ 0 w 2273417"/>
              <a:gd name="connsiteY3" fmla="*/ 241709 h 971551"/>
            </a:gdLst>
            <a:ahLst/>
            <a:cxnLst>
              <a:cxn ang="0">
                <a:pos x="connsiteX0" y="connsiteY0"/>
              </a:cxn>
              <a:cxn ang="0">
                <a:pos x="connsiteX1" y="connsiteY1"/>
              </a:cxn>
              <a:cxn ang="0">
                <a:pos x="connsiteX2" y="connsiteY2"/>
              </a:cxn>
              <a:cxn ang="0">
                <a:pos x="connsiteX3" y="connsiteY3"/>
              </a:cxn>
            </a:cxnLst>
            <a:rect l="l" t="t" r="r" b="b"/>
            <a:pathLst>
              <a:path w="2273417" h="971551">
                <a:moveTo>
                  <a:pt x="2273417" y="971551"/>
                </a:moveTo>
                <a:cubicBezTo>
                  <a:pt x="2178341" y="640885"/>
                  <a:pt x="2083266" y="310219"/>
                  <a:pt x="1870745" y="149430"/>
                </a:cubicBezTo>
                <a:cubicBezTo>
                  <a:pt x="1658224" y="-11359"/>
                  <a:pt x="1310081" y="-8562"/>
                  <a:pt x="998290" y="6818"/>
                </a:cubicBezTo>
                <a:cubicBezTo>
                  <a:pt x="686499" y="22198"/>
                  <a:pt x="343249" y="131953"/>
                  <a:pt x="0" y="241709"/>
                </a:cubicBezTo>
              </a:path>
            </a:pathLst>
          </a:custGeom>
          <a:noFill/>
          <a:ln w="7620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8" name="Freihandform: Form 7">
            <a:extLst>
              <a:ext uri="{FF2B5EF4-FFF2-40B4-BE49-F238E27FC236}">
                <a16:creationId xmlns:a16="http://schemas.microsoft.com/office/drawing/2014/main" id="{31476870-45CD-4BDE-985F-5F63906FD765}"/>
              </a:ext>
            </a:extLst>
          </p:cNvPr>
          <p:cNvSpPr/>
          <p:nvPr/>
        </p:nvSpPr>
        <p:spPr bwMode="auto">
          <a:xfrm>
            <a:off x="3162650" y="3615655"/>
            <a:ext cx="6442744" cy="1258349"/>
          </a:xfrm>
          <a:custGeom>
            <a:avLst/>
            <a:gdLst>
              <a:gd name="connsiteX0" fmla="*/ 6442744 w 6442744"/>
              <a:gd name="connsiteY0" fmla="*/ 0 h 1258349"/>
              <a:gd name="connsiteX1" fmla="*/ 5276675 w 6442744"/>
              <a:gd name="connsiteY1" fmla="*/ 914400 h 1258349"/>
              <a:gd name="connsiteX2" fmla="*/ 2533475 w 6442744"/>
              <a:gd name="connsiteY2" fmla="*/ 1157681 h 1258349"/>
              <a:gd name="connsiteX3" fmla="*/ 0 w 6442744"/>
              <a:gd name="connsiteY3" fmla="*/ 1258349 h 1258349"/>
            </a:gdLst>
            <a:ahLst/>
            <a:cxnLst>
              <a:cxn ang="0">
                <a:pos x="connsiteX0" y="connsiteY0"/>
              </a:cxn>
              <a:cxn ang="0">
                <a:pos x="connsiteX1" y="connsiteY1"/>
              </a:cxn>
              <a:cxn ang="0">
                <a:pos x="connsiteX2" y="connsiteY2"/>
              </a:cxn>
              <a:cxn ang="0">
                <a:pos x="connsiteX3" y="connsiteY3"/>
              </a:cxn>
            </a:cxnLst>
            <a:rect l="l" t="t" r="r" b="b"/>
            <a:pathLst>
              <a:path w="6442744" h="1258349">
                <a:moveTo>
                  <a:pt x="6442744" y="0"/>
                </a:moveTo>
                <a:cubicBezTo>
                  <a:pt x="6185482" y="360726"/>
                  <a:pt x="5928220" y="721453"/>
                  <a:pt x="5276675" y="914400"/>
                </a:cubicBezTo>
                <a:cubicBezTo>
                  <a:pt x="4625130" y="1107347"/>
                  <a:pt x="3412921" y="1100356"/>
                  <a:pt x="2533475" y="1157681"/>
                </a:cubicBezTo>
                <a:cubicBezTo>
                  <a:pt x="1654029" y="1215006"/>
                  <a:pt x="827014" y="1236677"/>
                  <a:pt x="0" y="1258349"/>
                </a:cubicBezTo>
              </a:path>
            </a:pathLst>
          </a:custGeom>
          <a:noFill/>
          <a:ln w="762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0" name="Textfeld 9">
            <a:extLst>
              <a:ext uri="{FF2B5EF4-FFF2-40B4-BE49-F238E27FC236}">
                <a16:creationId xmlns:a16="http://schemas.microsoft.com/office/drawing/2014/main" id="{E97C0174-7D28-49E3-B3ED-BE3B2ADBA32E}"/>
              </a:ext>
            </a:extLst>
          </p:cNvPr>
          <p:cNvSpPr txBox="1"/>
          <p:nvPr/>
        </p:nvSpPr>
        <p:spPr>
          <a:xfrm>
            <a:off x="9008114" y="2661870"/>
            <a:ext cx="1194559" cy="400110"/>
          </a:xfrm>
          <a:prstGeom prst="rect">
            <a:avLst/>
          </a:prstGeom>
          <a:noFill/>
        </p:spPr>
        <p:txBody>
          <a:bodyPr wrap="none" rtlCol="0">
            <a:spAutoFit/>
          </a:bodyPr>
          <a:lstStyle/>
          <a:p>
            <a:r>
              <a:rPr lang="de-DE" dirty="0"/>
              <a:t>≤10 cm</a:t>
            </a:r>
          </a:p>
        </p:txBody>
      </p:sp>
      <p:sp>
        <p:nvSpPr>
          <p:cNvPr id="11" name="Textfeld 10">
            <a:extLst>
              <a:ext uri="{FF2B5EF4-FFF2-40B4-BE49-F238E27FC236}">
                <a16:creationId xmlns:a16="http://schemas.microsoft.com/office/drawing/2014/main" id="{07B566C8-A48B-42B1-848D-688926F84D1E}"/>
              </a:ext>
            </a:extLst>
          </p:cNvPr>
          <p:cNvSpPr txBox="1"/>
          <p:nvPr/>
        </p:nvSpPr>
        <p:spPr>
          <a:xfrm>
            <a:off x="5658517" y="2922163"/>
            <a:ext cx="1194559" cy="400110"/>
          </a:xfrm>
          <a:prstGeom prst="rect">
            <a:avLst/>
          </a:prstGeom>
          <a:noFill/>
        </p:spPr>
        <p:txBody>
          <a:bodyPr wrap="none" rtlCol="0">
            <a:spAutoFit/>
          </a:bodyPr>
          <a:lstStyle/>
          <a:p>
            <a:r>
              <a:rPr lang="de-DE" dirty="0"/>
              <a:t>≤10 cm</a:t>
            </a:r>
          </a:p>
        </p:txBody>
      </p:sp>
      <p:sp>
        <p:nvSpPr>
          <p:cNvPr id="12" name="Ellipse 11">
            <a:extLst>
              <a:ext uri="{FF2B5EF4-FFF2-40B4-BE49-F238E27FC236}">
                <a16:creationId xmlns:a16="http://schemas.microsoft.com/office/drawing/2014/main" id="{D91A4C5E-954F-4849-AF03-2D15B0064B0B}"/>
              </a:ext>
            </a:extLst>
          </p:cNvPr>
          <p:cNvSpPr/>
          <p:nvPr/>
        </p:nvSpPr>
        <p:spPr bwMode="auto">
          <a:xfrm>
            <a:off x="9182460" y="3008731"/>
            <a:ext cx="832507" cy="777848"/>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3" name="Ellipse 12">
            <a:extLst>
              <a:ext uri="{FF2B5EF4-FFF2-40B4-BE49-F238E27FC236}">
                <a16:creationId xmlns:a16="http://schemas.microsoft.com/office/drawing/2014/main" id="{9FD9D395-5CDD-4CF7-96BE-711DE580E0B9}"/>
              </a:ext>
            </a:extLst>
          </p:cNvPr>
          <p:cNvSpPr/>
          <p:nvPr/>
        </p:nvSpPr>
        <p:spPr bwMode="auto">
          <a:xfrm>
            <a:off x="5002777" y="3101058"/>
            <a:ext cx="832507" cy="777848"/>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3" name="Textfeld 2">
            <a:extLst>
              <a:ext uri="{FF2B5EF4-FFF2-40B4-BE49-F238E27FC236}">
                <a16:creationId xmlns:a16="http://schemas.microsoft.com/office/drawing/2014/main" id="{81752701-56A4-4559-8F2B-8AA077985F3D}"/>
              </a:ext>
            </a:extLst>
          </p:cNvPr>
          <p:cNvSpPr txBox="1"/>
          <p:nvPr/>
        </p:nvSpPr>
        <p:spPr>
          <a:xfrm>
            <a:off x="8179200" y="2108195"/>
            <a:ext cx="3017173" cy="400110"/>
          </a:xfrm>
          <a:prstGeom prst="rect">
            <a:avLst/>
          </a:prstGeom>
          <a:noFill/>
        </p:spPr>
        <p:txBody>
          <a:bodyPr wrap="none" rtlCol="0">
            <a:spAutoFit/>
          </a:bodyPr>
          <a:lstStyle/>
          <a:p>
            <a:r>
              <a:rPr lang="de-DE" dirty="0" err="1"/>
              <a:t>Outlier</a:t>
            </a:r>
            <a:r>
              <a:rPr lang="de-DE" dirty="0"/>
              <a:t> </a:t>
            </a:r>
            <a:r>
              <a:rPr lang="de-DE" dirty="0" err="1"/>
              <a:t>within</a:t>
            </a:r>
            <a:r>
              <a:rPr lang="de-DE" dirty="0"/>
              <a:t> ±20 cm</a:t>
            </a:r>
          </a:p>
        </p:txBody>
      </p:sp>
    </p:spTree>
    <p:extLst>
      <p:ext uri="{BB962C8B-B14F-4D97-AF65-F5344CB8AC3E}">
        <p14:creationId xmlns:p14="http://schemas.microsoft.com/office/powerpoint/2010/main" val="3880320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FD8E95C-A417-4F5E-AED7-7BE598249DBD}"/>
              </a:ext>
            </a:extLst>
          </p:cNvPr>
          <p:cNvPicPr>
            <a:picLocks noChangeAspect="1"/>
          </p:cNvPicPr>
          <p:nvPr/>
        </p:nvPicPr>
        <p:blipFill>
          <a:blip r:embed="rId2"/>
          <a:stretch>
            <a:fillRect/>
          </a:stretch>
        </p:blipFill>
        <p:spPr>
          <a:xfrm>
            <a:off x="2530679" y="1039788"/>
            <a:ext cx="7130642" cy="5347982"/>
          </a:xfrm>
          <a:prstGeom prst="rect">
            <a:avLst/>
          </a:prstGeom>
        </p:spPr>
      </p:pic>
      <p:sp>
        <p:nvSpPr>
          <p:cNvPr id="2" name="Titel 1">
            <a:extLst>
              <a:ext uri="{FF2B5EF4-FFF2-40B4-BE49-F238E27FC236}">
                <a16:creationId xmlns:a16="http://schemas.microsoft.com/office/drawing/2014/main" id="{B3958579-5B2E-472E-8C09-FD5AE9705299}"/>
              </a:ext>
            </a:extLst>
          </p:cNvPr>
          <p:cNvSpPr>
            <a:spLocks noGrp="1"/>
          </p:cNvSpPr>
          <p:nvPr>
            <p:ph type="title"/>
          </p:nvPr>
        </p:nvSpPr>
        <p:spPr>
          <a:xfrm>
            <a:off x="353913" y="620688"/>
            <a:ext cx="9847100" cy="838200"/>
          </a:xfrm>
        </p:spPr>
        <p:txBody>
          <a:bodyPr/>
          <a:lstStyle/>
          <a:p>
            <a:r>
              <a:rPr lang="de-DE" dirty="0"/>
              <a:t>Speed </a:t>
            </a:r>
            <a:r>
              <a:rPr lang="de-DE" dirty="0" err="1"/>
              <a:t>Profiles</a:t>
            </a:r>
            <a:r>
              <a:rPr lang="de-DE" dirty="0"/>
              <a:t> – Vehicle (</a:t>
            </a:r>
            <a:r>
              <a:rPr lang="de-DE" dirty="0" err="1"/>
              <a:t>recorded</a:t>
            </a:r>
            <a:r>
              <a:rPr lang="de-DE" dirty="0"/>
              <a:t>) &amp; Dummy (</a:t>
            </a:r>
            <a:r>
              <a:rPr lang="de-DE" dirty="0" err="1"/>
              <a:t>sync‘ed</a:t>
            </a:r>
            <a:r>
              <a:rPr lang="de-DE" dirty="0"/>
              <a:t>)</a:t>
            </a:r>
          </a:p>
        </p:txBody>
      </p:sp>
      <p:cxnSp>
        <p:nvCxnSpPr>
          <p:cNvPr id="6" name="Gerader Verbinder 5">
            <a:extLst>
              <a:ext uri="{FF2B5EF4-FFF2-40B4-BE49-F238E27FC236}">
                <a16:creationId xmlns:a16="http://schemas.microsoft.com/office/drawing/2014/main" id="{A867E9A0-E08D-4BA1-B8E8-6FFBDD21F324}"/>
              </a:ext>
            </a:extLst>
          </p:cNvPr>
          <p:cNvCxnSpPr/>
          <p:nvPr/>
        </p:nvCxnSpPr>
        <p:spPr bwMode="auto">
          <a:xfrm>
            <a:off x="6761527" y="2097248"/>
            <a:ext cx="2474752" cy="0"/>
          </a:xfrm>
          <a:prstGeom prst="line">
            <a:avLst/>
          </a:prstGeom>
          <a:noFill/>
          <a:ln w="38100" cap="flat" cmpd="sng" algn="ctr">
            <a:solidFill>
              <a:srgbClr val="FF0000"/>
            </a:solidFill>
            <a:prstDash val="dash"/>
            <a:round/>
            <a:headEnd type="none" w="med" len="med"/>
            <a:tailEnd type="none" w="med" len="med"/>
          </a:ln>
          <a:effectLst/>
        </p:spPr>
      </p:cxnSp>
      <p:sp>
        <p:nvSpPr>
          <p:cNvPr id="7" name="Textfeld 6">
            <a:extLst>
              <a:ext uri="{FF2B5EF4-FFF2-40B4-BE49-F238E27FC236}">
                <a16:creationId xmlns:a16="http://schemas.microsoft.com/office/drawing/2014/main" id="{F5EFC3B6-736C-4AF1-A404-B82628AE5950}"/>
              </a:ext>
            </a:extLst>
          </p:cNvPr>
          <p:cNvSpPr txBox="1"/>
          <p:nvPr/>
        </p:nvSpPr>
        <p:spPr>
          <a:xfrm>
            <a:off x="9236279" y="1743305"/>
            <a:ext cx="2048959" cy="707886"/>
          </a:xfrm>
          <a:prstGeom prst="rect">
            <a:avLst/>
          </a:prstGeom>
          <a:noFill/>
        </p:spPr>
        <p:txBody>
          <a:bodyPr wrap="none" rtlCol="0">
            <a:spAutoFit/>
          </a:bodyPr>
          <a:lstStyle/>
          <a:p>
            <a:r>
              <a:rPr lang="de-DE" dirty="0" err="1">
                <a:solidFill>
                  <a:srgbClr val="FF0000"/>
                </a:solidFill>
              </a:rPr>
              <a:t>Desired</a:t>
            </a:r>
            <a:r>
              <a:rPr lang="de-DE" dirty="0">
                <a:solidFill>
                  <a:srgbClr val="FF0000"/>
                </a:solidFill>
              </a:rPr>
              <a:t> Speed</a:t>
            </a:r>
            <a:br>
              <a:rPr lang="de-DE" dirty="0">
                <a:solidFill>
                  <a:srgbClr val="FF0000"/>
                </a:solidFill>
              </a:rPr>
            </a:br>
            <a:r>
              <a:rPr lang="de-DE" dirty="0">
                <a:solidFill>
                  <a:srgbClr val="FF0000"/>
                </a:solidFill>
              </a:rPr>
              <a:t>± 1 km/h</a:t>
            </a:r>
          </a:p>
        </p:txBody>
      </p:sp>
      <p:cxnSp>
        <p:nvCxnSpPr>
          <p:cNvPr id="8" name="Gerader Verbinder 7">
            <a:extLst>
              <a:ext uri="{FF2B5EF4-FFF2-40B4-BE49-F238E27FC236}">
                <a16:creationId xmlns:a16="http://schemas.microsoft.com/office/drawing/2014/main" id="{D68B1DE2-6111-4BF2-8CCF-2D710685F42B}"/>
              </a:ext>
            </a:extLst>
          </p:cNvPr>
          <p:cNvCxnSpPr/>
          <p:nvPr/>
        </p:nvCxnSpPr>
        <p:spPr bwMode="auto">
          <a:xfrm>
            <a:off x="6761527" y="2296274"/>
            <a:ext cx="2474752" cy="0"/>
          </a:xfrm>
          <a:prstGeom prst="line">
            <a:avLst/>
          </a:prstGeom>
          <a:noFill/>
          <a:ln w="12700" cap="flat" cmpd="sng" algn="ctr">
            <a:solidFill>
              <a:srgbClr val="FF0000"/>
            </a:solidFill>
            <a:prstDash val="dash"/>
            <a:round/>
            <a:headEnd type="none" w="med" len="med"/>
            <a:tailEnd type="none" w="med" len="med"/>
          </a:ln>
          <a:effectLst/>
        </p:spPr>
      </p:cxnSp>
      <p:cxnSp>
        <p:nvCxnSpPr>
          <p:cNvPr id="9" name="Gerader Verbinder 8">
            <a:extLst>
              <a:ext uri="{FF2B5EF4-FFF2-40B4-BE49-F238E27FC236}">
                <a16:creationId xmlns:a16="http://schemas.microsoft.com/office/drawing/2014/main" id="{FBD32C73-1C39-4DAB-8F60-7377757FAB2F}"/>
              </a:ext>
            </a:extLst>
          </p:cNvPr>
          <p:cNvCxnSpPr/>
          <p:nvPr/>
        </p:nvCxnSpPr>
        <p:spPr bwMode="auto">
          <a:xfrm>
            <a:off x="6761527" y="1877988"/>
            <a:ext cx="2474752" cy="0"/>
          </a:xfrm>
          <a:prstGeom prst="line">
            <a:avLst/>
          </a:prstGeom>
          <a:noFill/>
          <a:ln w="12700" cap="flat" cmpd="sng" algn="ctr">
            <a:solidFill>
              <a:srgbClr val="FF0000"/>
            </a:solidFill>
            <a:prstDash val="dash"/>
            <a:round/>
            <a:headEnd type="none" w="med" len="med"/>
            <a:tailEnd type="none" w="med" len="med"/>
          </a:ln>
          <a:effectLst/>
        </p:spPr>
      </p:cxnSp>
    </p:spTree>
    <p:extLst>
      <p:ext uri="{BB962C8B-B14F-4D97-AF65-F5344CB8AC3E}">
        <p14:creationId xmlns:p14="http://schemas.microsoft.com/office/powerpoint/2010/main" val="2565050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07FCA-91E5-43F6-8345-43A917C4A6D3}"/>
              </a:ext>
            </a:extLst>
          </p:cNvPr>
          <p:cNvSpPr>
            <a:spLocks noGrp="1"/>
          </p:cNvSpPr>
          <p:nvPr>
            <p:ph type="title"/>
          </p:nvPr>
        </p:nvSpPr>
        <p:spPr/>
        <p:txBody>
          <a:bodyPr/>
          <a:lstStyle/>
          <a:p>
            <a:r>
              <a:rPr lang="de-DE" dirty="0"/>
              <a:t>Motivation</a:t>
            </a:r>
          </a:p>
        </p:txBody>
      </p:sp>
      <p:sp>
        <p:nvSpPr>
          <p:cNvPr id="3" name="Inhaltsplatzhalter 2">
            <a:extLst>
              <a:ext uri="{FF2B5EF4-FFF2-40B4-BE49-F238E27FC236}">
                <a16:creationId xmlns:a16="http://schemas.microsoft.com/office/drawing/2014/main" id="{A2218AF0-F781-415A-AD0A-F34DBFE51332}"/>
              </a:ext>
            </a:extLst>
          </p:cNvPr>
          <p:cNvSpPr>
            <a:spLocks noGrp="1"/>
          </p:cNvSpPr>
          <p:nvPr>
            <p:ph idx="1"/>
          </p:nvPr>
        </p:nvSpPr>
        <p:spPr>
          <a:xfrm>
            <a:off x="335361" y="1375794"/>
            <a:ext cx="11247967" cy="2197916"/>
          </a:xfrm>
        </p:spPr>
        <p:txBody>
          <a:bodyPr/>
          <a:lstStyle/>
          <a:p>
            <a:r>
              <a:rPr lang="de-DE" dirty="0"/>
              <a:t>Regulation 151-00 </a:t>
            </a:r>
            <a:r>
              <a:rPr lang="de-DE" dirty="0" err="1"/>
              <a:t>guarantees</a:t>
            </a:r>
            <a:r>
              <a:rPr lang="de-DE" dirty="0"/>
              <a:t> </a:t>
            </a:r>
            <a:r>
              <a:rPr lang="de-DE" dirty="0" err="1"/>
              <a:t>that</a:t>
            </a:r>
            <a:r>
              <a:rPr lang="de-DE" dirty="0"/>
              <a:t> </a:t>
            </a:r>
            <a:r>
              <a:rPr lang="de-DE" dirty="0" err="1"/>
              <a:t>drivers</a:t>
            </a:r>
            <a:r>
              <a:rPr lang="de-DE" dirty="0"/>
              <a:t> </a:t>
            </a:r>
            <a:r>
              <a:rPr lang="de-DE" dirty="0" err="1"/>
              <a:t>of</a:t>
            </a:r>
            <a:r>
              <a:rPr lang="de-DE" dirty="0"/>
              <a:t> heavy </a:t>
            </a:r>
            <a:r>
              <a:rPr lang="de-DE" dirty="0" err="1"/>
              <a:t>vehicles</a:t>
            </a:r>
            <a:r>
              <a:rPr lang="de-DE" dirty="0"/>
              <a:t> </a:t>
            </a:r>
            <a:r>
              <a:rPr lang="de-DE" dirty="0" err="1"/>
              <a:t>are</a:t>
            </a:r>
            <a:r>
              <a:rPr lang="de-DE" dirty="0"/>
              <a:t> </a:t>
            </a:r>
            <a:r>
              <a:rPr lang="de-DE" dirty="0" err="1"/>
              <a:t>notified</a:t>
            </a:r>
            <a:r>
              <a:rPr lang="de-DE" dirty="0"/>
              <a:t> </a:t>
            </a:r>
            <a:r>
              <a:rPr lang="de-DE" dirty="0" err="1"/>
              <a:t>about</a:t>
            </a:r>
            <a:r>
              <a:rPr lang="de-DE" dirty="0"/>
              <a:t> </a:t>
            </a:r>
            <a:r>
              <a:rPr lang="de-DE" dirty="0" err="1"/>
              <a:t>endangered</a:t>
            </a:r>
            <a:r>
              <a:rPr lang="de-DE" dirty="0"/>
              <a:t> </a:t>
            </a:r>
            <a:r>
              <a:rPr lang="de-DE" dirty="0" err="1"/>
              <a:t>bicyclists</a:t>
            </a:r>
            <a:r>
              <a:rPr lang="de-DE" dirty="0"/>
              <a:t> in due time.</a:t>
            </a:r>
          </a:p>
          <a:p>
            <a:endParaRPr lang="de-DE" dirty="0"/>
          </a:p>
          <a:p>
            <a:r>
              <a:rPr lang="de-DE" dirty="0"/>
              <a:t>Main </a:t>
            </a:r>
            <a:r>
              <a:rPr lang="de-DE" dirty="0" err="1"/>
              <a:t>critisicm</a:t>
            </a:r>
            <a:r>
              <a:rPr lang="de-DE" dirty="0"/>
              <a:t>: </a:t>
            </a:r>
            <a:r>
              <a:rPr lang="de-DE" b="1" dirty="0"/>
              <a:t>Information </a:t>
            </a:r>
            <a:r>
              <a:rPr lang="de-DE" b="1" dirty="0" err="1"/>
              <a:t>signal</a:t>
            </a:r>
            <a:r>
              <a:rPr lang="de-DE" b="1" dirty="0"/>
              <a:t> </a:t>
            </a:r>
            <a:r>
              <a:rPr lang="de-DE" b="1" dirty="0" err="1"/>
              <a:t>is</a:t>
            </a:r>
            <a:r>
              <a:rPr lang="de-DE" b="1" dirty="0"/>
              <a:t> </a:t>
            </a:r>
            <a:r>
              <a:rPr lang="de-DE" b="1" dirty="0" err="1"/>
              <a:t>given</a:t>
            </a:r>
            <a:r>
              <a:rPr lang="de-DE" b="1" dirty="0"/>
              <a:t> </a:t>
            </a:r>
            <a:r>
              <a:rPr lang="de-DE" b="1" dirty="0" err="1"/>
              <a:t>too</a:t>
            </a:r>
            <a:r>
              <a:rPr lang="de-DE" b="1" dirty="0"/>
              <a:t> </a:t>
            </a:r>
            <a:r>
              <a:rPr lang="de-DE" b="1" dirty="0" err="1"/>
              <a:t>early</a:t>
            </a:r>
            <a:endParaRPr lang="de-DE" b="1" dirty="0"/>
          </a:p>
          <a:p>
            <a:endParaRPr lang="de-DE" dirty="0"/>
          </a:p>
          <a:p>
            <a:r>
              <a:rPr lang="de-DE" dirty="0"/>
              <a:t>Solution: New, alternative </a:t>
            </a:r>
            <a:r>
              <a:rPr lang="de-DE" dirty="0" err="1"/>
              <a:t>test</a:t>
            </a:r>
            <a:r>
              <a:rPr lang="de-DE" dirty="0"/>
              <a:t> </a:t>
            </a:r>
            <a:r>
              <a:rPr lang="de-DE" dirty="0" err="1"/>
              <a:t>procedure</a:t>
            </a:r>
            <a:endParaRPr lang="de-DE" dirty="0"/>
          </a:p>
          <a:p>
            <a:endParaRPr lang="de-DE" dirty="0"/>
          </a:p>
          <a:p>
            <a:r>
              <a:rPr lang="de-DE" dirty="0"/>
              <a:t>Alternative </a:t>
            </a:r>
            <a:r>
              <a:rPr lang="de-DE" dirty="0" err="1"/>
              <a:t>test</a:t>
            </a:r>
            <a:r>
              <a:rPr lang="de-DE" dirty="0"/>
              <a:t> </a:t>
            </a:r>
            <a:r>
              <a:rPr lang="de-DE" dirty="0" err="1"/>
              <a:t>procedure</a:t>
            </a:r>
            <a:r>
              <a:rPr lang="de-DE" dirty="0"/>
              <a:t> </a:t>
            </a:r>
            <a:r>
              <a:rPr lang="de-DE" dirty="0" err="1"/>
              <a:t>allows</a:t>
            </a:r>
            <a:r>
              <a:rPr lang="de-DE" dirty="0"/>
              <a:t> </a:t>
            </a:r>
            <a:r>
              <a:rPr lang="de-DE" dirty="0" err="1"/>
              <a:t>verification</a:t>
            </a:r>
            <a:r>
              <a:rPr lang="de-DE" dirty="0"/>
              <a:t> </a:t>
            </a:r>
            <a:r>
              <a:rPr lang="de-DE" dirty="0" err="1"/>
              <a:t>of</a:t>
            </a:r>
            <a:r>
              <a:rPr lang="de-DE" dirty="0"/>
              <a:t> AEBS </a:t>
            </a:r>
            <a:r>
              <a:rPr lang="de-DE" dirty="0" err="1"/>
              <a:t>for</a:t>
            </a:r>
            <a:r>
              <a:rPr lang="de-DE" dirty="0"/>
              <a:t> BSIS (original </a:t>
            </a:r>
            <a:r>
              <a:rPr lang="de-DE" dirty="0" err="1"/>
              <a:t>test</a:t>
            </a:r>
            <a:r>
              <a:rPr lang="de-DE" dirty="0"/>
              <a:t> </a:t>
            </a:r>
            <a:r>
              <a:rPr lang="de-DE" dirty="0" err="1"/>
              <a:t>procedure</a:t>
            </a:r>
            <a:r>
              <a:rPr lang="de-DE" dirty="0"/>
              <a:t> </a:t>
            </a:r>
            <a:r>
              <a:rPr lang="de-DE" dirty="0" err="1"/>
              <a:t>does</a:t>
            </a:r>
            <a:r>
              <a:rPr lang="de-DE" dirty="0"/>
              <a:t> not)</a:t>
            </a:r>
          </a:p>
          <a:p>
            <a:endParaRPr lang="de-DE" dirty="0"/>
          </a:p>
        </p:txBody>
      </p:sp>
    </p:spTree>
    <p:extLst>
      <p:ext uri="{BB962C8B-B14F-4D97-AF65-F5344CB8AC3E}">
        <p14:creationId xmlns:p14="http://schemas.microsoft.com/office/powerpoint/2010/main" val="4215859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F8BE7C-72E7-4F0D-AF78-7418F46676BE}"/>
              </a:ext>
            </a:extLst>
          </p:cNvPr>
          <p:cNvSpPr>
            <a:spLocks noGrp="1"/>
          </p:cNvSpPr>
          <p:nvPr>
            <p:ph type="title"/>
          </p:nvPr>
        </p:nvSpPr>
        <p:spPr/>
        <p:txBody>
          <a:bodyPr/>
          <a:lstStyle/>
          <a:p>
            <a:r>
              <a:rPr lang="de-DE" dirty="0"/>
              <a:t>Equipment (</a:t>
            </a:r>
            <a:r>
              <a:rPr lang="de-DE" dirty="0" err="1"/>
              <a:t>for</a:t>
            </a:r>
            <a:r>
              <a:rPr lang="de-DE" dirty="0"/>
              <a:t> </a:t>
            </a:r>
            <a:r>
              <a:rPr lang="de-DE" dirty="0" err="1"/>
              <a:t>reference</a:t>
            </a:r>
            <a:r>
              <a:rPr lang="de-DE" dirty="0"/>
              <a:t>)</a:t>
            </a:r>
          </a:p>
        </p:txBody>
      </p:sp>
      <p:sp>
        <p:nvSpPr>
          <p:cNvPr id="3" name="Inhaltsplatzhalter 2">
            <a:extLst>
              <a:ext uri="{FF2B5EF4-FFF2-40B4-BE49-F238E27FC236}">
                <a16:creationId xmlns:a16="http://schemas.microsoft.com/office/drawing/2014/main" id="{201404CE-DE55-48BD-BB5D-F8317CE9313E}"/>
              </a:ext>
            </a:extLst>
          </p:cNvPr>
          <p:cNvSpPr>
            <a:spLocks noGrp="1"/>
          </p:cNvSpPr>
          <p:nvPr>
            <p:ph idx="1"/>
          </p:nvPr>
        </p:nvSpPr>
        <p:spPr/>
        <p:txBody>
          <a:bodyPr/>
          <a:lstStyle/>
          <a:p>
            <a:r>
              <a:rPr lang="de-DE" dirty="0"/>
              <a:t>Daimler Actros (last </a:t>
            </a:r>
            <a:r>
              <a:rPr lang="de-DE" dirty="0" err="1"/>
              <a:t>generation</a:t>
            </a:r>
            <a:r>
              <a:rPr lang="de-DE" dirty="0"/>
              <a:t>), </a:t>
            </a:r>
            <a:r>
              <a:rPr lang="de-DE" dirty="0" err="1"/>
              <a:t>driven</a:t>
            </a:r>
            <a:r>
              <a:rPr lang="de-DE" dirty="0"/>
              <a:t> in </a:t>
            </a:r>
            <a:r>
              <a:rPr lang="de-DE" dirty="0" err="1"/>
              <a:t>automatic</a:t>
            </a:r>
            <a:r>
              <a:rPr lang="de-DE" dirty="0"/>
              <a:t> </a:t>
            </a:r>
            <a:r>
              <a:rPr lang="de-DE" dirty="0" err="1"/>
              <a:t>transmission</a:t>
            </a:r>
            <a:r>
              <a:rPr lang="de-DE" dirty="0"/>
              <a:t> </a:t>
            </a:r>
            <a:r>
              <a:rPr lang="de-DE" dirty="0" err="1"/>
              <a:t>mode</a:t>
            </a:r>
            <a:endParaRPr lang="de-DE" dirty="0"/>
          </a:p>
          <a:p>
            <a:r>
              <a:rPr lang="de-DE" dirty="0"/>
              <a:t>ABD „SR60“ + „CBAR“ </a:t>
            </a:r>
            <a:r>
              <a:rPr lang="de-DE" dirty="0" err="1"/>
              <a:t>Driving</a:t>
            </a:r>
            <a:r>
              <a:rPr lang="de-DE" dirty="0"/>
              <a:t> </a:t>
            </a:r>
            <a:r>
              <a:rPr lang="de-DE" dirty="0" err="1"/>
              <a:t>robots</a:t>
            </a:r>
            <a:endParaRPr lang="de-DE" dirty="0"/>
          </a:p>
          <a:p>
            <a:r>
              <a:rPr lang="de-DE" dirty="0" err="1"/>
              <a:t>Genesys</a:t>
            </a:r>
            <a:r>
              <a:rPr lang="de-DE" dirty="0"/>
              <a:t> „ADMA-G“ Version 3 DGPS-IMU</a:t>
            </a:r>
          </a:p>
          <a:p>
            <a:r>
              <a:rPr lang="de-DE" dirty="0"/>
              <a:t>4active Systems „</a:t>
            </a:r>
            <a:r>
              <a:rPr lang="de-DE" dirty="0" err="1"/>
              <a:t>FreeBoard</a:t>
            </a:r>
            <a:r>
              <a:rPr lang="de-DE" dirty="0"/>
              <a:t> Small“ </a:t>
            </a:r>
            <a:r>
              <a:rPr lang="de-DE" dirty="0" err="1"/>
              <a:t>self-driving</a:t>
            </a:r>
            <a:r>
              <a:rPr lang="de-DE" dirty="0"/>
              <a:t> </a:t>
            </a:r>
            <a:r>
              <a:rPr lang="de-DE" dirty="0" err="1"/>
              <a:t>dummy</a:t>
            </a:r>
            <a:r>
              <a:rPr lang="de-DE" dirty="0"/>
              <a:t> </a:t>
            </a:r>
            <a:r>
              <a:rPr lang="de-DE" dirty="0" err="1"/>
              <a:t>platform</a:t>
            </a:r>
            <a:endParaRPr lang="de-DE" dirty="0"/>
          </a:p>
          <a:p>
            <a:r>
              <a:rPr lang="de-DE" dirty="0" err="1"/>
              <a:t>Syncronisation</a:t>
            </a:r>
            <a:r>
              <a:rPr lang="de-DE" dirty="0"/>
              <a:t> via ADMA </a:t>
            </a:r>
            <a:r>
              <a:rPr lang="de-DE" dirty="0" err="1"/>
              <a:t>protocol</a:t>
            </a:r>
            <a:r>
              <a:rPr lang="de-DE" dirty="0"/>
              <a:t> and WiFi network</a:t>
            </a:r>
          </a:p>
          <a:p>
            <a:endParaRPr lang="de-DE" dirty="0"/>
          </a:p>
        </p:txBody>
      </p:sp>
    </p:spTree>
    <p:extLst>
      <p:ext uri="{BB962C8B-B14F-4D97-AF65-F5344CB8AC3E}">
        <p14:creationId xmlns:p14="http://schemas.microsoft.com/office/powerpoint/2010/main" val="98891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FCA1A2-4F12-4270-9FE5-E16218F57DA7}"/>
              </a:ext>
            </a:extLst>
          </p:cNvPr>
          <p:cNvSpPr>
            <a:spLocks noGrp="1"/>
          </p:cNvSpPr>
          <p:nvPr>
            <p:ph type="title"/>
          </p:nvPr>
        </p:nvSpPr>
        <p:spPr/>
        <p:txBody>
          <a:bodyPr/>
          <a:lstStyle/>
          <a:p>
            <a:r>
              <a:rPr lang="de-DE" dirty="0" err="1"/>
              <a:t>Conclusion</a:t>
            </a:r>
            <a:endParaRPr lang="de-DE" dirty="0"/>
          </a:p>
        </p:txBody>
      </p:sp>
      <p:sp>
        <p:nvSpPr>
          <p:cNvPr id="3" name="Inhaltsplatzhalter 2">
            <a:extLst>
              <a:ext uri="{FF2B5EF4-FFF2-40B4-BE49-F238E27FC236}">
                <a16:creationId xmlns:a16="http://schemas.microsoft.com/office/drawing/2014/main" id="{BFBE8BE7-068B-47DF-811F-254B9B4EBE44}"/>
              </a:ext>
            </a:extLst>
          </p:cNvPr>
          <p:cNvSpPr>
            <a:spLocks noGrp="1"/>
          </p:cNvSpPr>
          <p:nvPr>
            <p:ph idx="1"/>
          </p:nvPr>
        </p:nvSpPr>
        <p:spPr>
          <a:xfrm>
            <a:off x="335361" y="1283516"/>
            <a:ext cx="11247967" cy="4883370"/>
          </a:xfrm>
        </p:spPr>
        <p:txBody>
          <a:bodyPr/>
          <a:lstStyle/>
          <a:p>
            <a:r>
              <a:rPr lang="de-DE" dirty="0"/>
              <a:t>Robot </a:t>
            </a:r>
            <a:r>
              <a:rPr lang="de-DE" dirty="0" err="1"/>
              <a:t>testing</a:t>
            </a:r>
            <a:r>
              <a:rPr lang="de-DE" dirty="0"/>
              <a:t> </a:t>
            </a:r>
            <a:r>
              <a:rPr lang="de-DE" dirty="0" err="1"/>
              <a:t>allows</a:t>
            </a:r>
            <a:r>
              <a:rPr lang="de-DE" dirty="0"/>
              <a:t> a robust </a:t>
            </a:r>
            <a:r>
              <a:rPr lang="de-DE" dirty="0" err="1"/>
              <a:t>assessment</a:t>
            </a:r>
            <a:r>
              <a:rPr lang="de-DE" dirty="0"/>
              <a:t> </a:t>
            </a:r>
            <a:r>
              <a:rPr lang="de-DE" dirty="0" err="1"/>
              <a:t>of</a:t>
            </a:r>
            <a:r>
              <a:rPr lang="de-DE" dirty="0"/>
              <a:t> Blind Spot Assist Systems</a:t>
            </a:r>
          </a:p>
          <a:p>
            <a:r>
              <a:rPr lang="de-DE" dirty="0"/>
              <a:t>Robot </a:t>
            </a:r>
            <a:r>
              <a:rPr lang="de-DE" dirty="0" err="1"/>
              <a:t>testing</a:t>
            </a:r>
            <a:r>
              <a:rPr lang="de-DE" dirty="0"/>
              <a:t> </a:t>
            </a:r>
            <a:r>
              <a:rPr lang="de-DE" dirty="0" err="1"/>
              <a:t>would</a:t>
            </a:r>
            <a:r>
              <a:rPr lang="de-DE" dirty="0"/>
              <a:t> </a:t>
            </a:r>
            <a:r>
              <a:rPr lang="de-DE" dirty="0" err="1"/>
              <a:t>allow</a:t>
            </a:r>
            <a:r>
              <a:rPr lang="de-DE" dirty="0"/>
              <a:t> </a:t>
            </a:r>
            <a:r>
              <a:rPr lang="de-DE" dirty="0" err="1"/>
              <a:t>assessment</a:t>
            </a:r>
            <a:r>
              <a:rPr lang="de-DE" dirty="0"/>
              <a:t> </a:t>
            </a:r>
            <a:r>
              <a:rPr lang="de-DE" dirty="0" err="1"/>
              <a:t>of</a:t>
            </a:r>
            <a:r>
              <a:rPr lang="de-DE" dirty="0"/>
              <a:t> Blind Spot AEB </a:t>
            </a:r>
            <a:r>
              <a:rPr lang="de-DE" dirty="0" err="1"/>
              <a:t>systems</a:t>
            </a:r>
            <a:r>
              <a:rPr lang="de-DE" dirty="0"/>
              <a:t> </a:t>
            </a:r>
            <a:r>
              <a:rPr lang="de-DE" dirty="0" err="1"/>
              <a:t>as</a:t>
            </a:r>
            <a:r>
              <a:rPr lang="de-DE" dirty="0"/>
              <a:t> </a:t>
            </a:r>
            <a:r>
              <a:rPr lang="de-DE" dirty="0" err="1"/>
              <a:t>well</a:t>
            </a:r>
            <a:r>
              <a:rPr lang="de-DE" dirty="0"/>
              <a:t> (R151 </a:t>
            </a:r>
            <a:r>
              <a:rPr lang="de-DE" dirty="0" err="1"/>
              <a:t>test</a:t>
            </a:r>
            <a:r>
              <a:rPr lang="de-DE" dirty="0"/>
              <a:t> </a:t>
            </a:r>
            <a:r>
              <a:rPr lang="de-DE" dirty="0" err="1"/>
              <a:t>procedure</a:t>
            </a:r>
            <a:r>
              <a:rPr lang="de-DE" dirty="0"/>
              <a:t> </a:t>
            </a:r>
            <a:r>
              <a:rPr lang="de-DE" dirty="0" err="1"/>
              <a:t>does</a:t>
            </a:r>
            <a:r>
              <a:rPr lang="de-DE" dirty="0"/>
              <a:t> not!), </a:t>
            </a:r>
            <a:r>
              <a:rPr lang="de-DE" dirty="0" err="1"/>
              <a:t>sync</a:t>
            </a:r>
            <a:r>
              <a:rPr lang="de-DE" dirty="0"/>
              <a:t> </a:t>
            </a:r>
            <a:r>
              <a:rPr lang="de-DE" dirty="0" err="1"/>
              <a:t>tuning</a:t>
            </a:r>
            <a:r>
              <a:rPr lang="de-DE" dirty="0"/>
              <a:t> </a:t>
            </a:r>
            <a:r>
              <a:rPr lang="de-DE" dirty="0" err="1"/>
              <a:t>needed</a:t>
            </a:r>
            <a:endParaRPr lang="de-DE" dirty="0"/>
          </a:p>
          <a:p>
            <a:r>
              <a:rPr lang="de-DE" dirty="0" err="1"/>
              <a:t>Repeatability</a:t>
            </a:r>
            <a:r>
              <a:rPr lang="de-DE" dirty="0"/>
              <a:t> and </a:t>
            </a:r>
            <a:r>
              <a:rPr lang="de-DE" dirty="0" err="1"/>
              <a:t>accuracy</a:t>
            </a:r>
            <a:r>
              <a:rPr lang="de-DE" dirty="0"/>
              <a:t> </a:t>
            </a:r>
            <a:r>
              <a:rPr lang="de-DE" dirty="0" err="1"/>
              <a:t>is</a:t>
            </a:r>
            <a:r>
              <a:rPr lang="de-DE" dirty="0"/>
              <a:t> </a:t>
            </a:r>
            <a:r>
              <a:rPr lang="de-DE" dirty="0" err="1"/>
              <a:t>sufficient</a:t>
            </a:r>
            <a:r>
              <a:rPr lang="de-DE" dirty="0"/>
              <a:t> (</a:t>
            </a:r>
            <a:r>
              <a:rPr lang="de-DE" dirty="0" err="1"/>
              <a:t>when</a:t>
            </a:r>
            <a:r>
              <a:rPr lang="de-DE" dirty="0"/>
              <a:t> </a:t>
            </a:r>
            <a:r>
              <a:rPr lang="de-DE" dirty="0" err="1"/>
              <a:t>synchronized</a:t>
            </a:r>
            <a:r>
              <a:rPr lang="de-DE" dirty="0"/>
              <a:t> </a:t>
            </a:r>
            <a:r>
              <a:rPr lang="de-DE" dirty="0" err="1"/>
              <a:t>with</a:t>
            </a:r>
            <a:r>
              <a:rPr lang="de-DE" dirty="0"/>
              <a:t> </a:t>
            </a:r>
            <a:r>
              <a:rPr lang="de-DE" dirty="0" err="1"/>
              <a:t>dummy</a:t>
            </a:r>
            <a:r>
              <a:rPr lang="de-DE" dirty="0"/>
              <a:t>)</a:t>
            </a:r>
          </a:p>
          <a:p>
            <a:r>
              <a:rPr lang="de-DE" dirty="0" err="1"/>
              <a:t>How</a:t>
            </a:r>
            <a:r>
              <a:rPr lang="de-DE" dirty="0"/>
              <a:t> </a:t>
            </a:r>
            <a:r>
              <a:rPr lang="de-DE" dirty="0" err="1"/>
              <a:t>should</a:t>
            </a:r>
            <a:r>
              <a:rPr lang="de-DE" dirty="0"/>
              <a:t> </a:t>
            </a:r>
            <a:r>
              <a:rPr lang="de-DE" dirty="0" err="1"/>
              <a:t>the</a:t>
            </a:r>
            <a:r>
              <a:rPr lang="de-DE" dirty="0"/>
              <a:t> </a:t>
            </a:r>
            <a:r>
              <a:rPr lang="de-DE" dirty="0" err="1"/>
              <a:t>vehicles</a:t>
            </a:r>
            <a:r>
              <a:rPr lang="de-DE" dirty="0"/>
              <a:t> </a:t>
            </a:r>
            <a:r>
              <a:rPr lang="de-DE" dirty="0" err="1"/>
              <a:t>be</a:t>
            </a:r>
            <a:r>
              <a:rPr lang="de-DE" dirty="0"/>
              <a:t> </a:t>
            </a:r>
            <a:r>
              <a:rPr lang="de-DE" dirty="0" err="1"/>
              <a:t>driven</a:t>
            </a:r>
            <a:r>
              <a:rPr lang="de-DE" dirty="0"/>
              <a:t> in </a:t>
            </a:r>
            <a:r>
              <a:rPr lang="de-DE" dirty="0" err="1"/>
              <a:t>turns</a:t>
            </a:r>
            <a:r>
              <a:rPr lang="de-DE" dirty="0"/>
              <a:t>?</a:t>
            </a:r>
          </a:p>
          <a:p>
            <a:endParaRPr lang="de-DE" dirty="0"/>
          </a:p>
        </p:txBody>
      </p:sp>
    </p:spTree>
    <p:extLst>
      <p:ext uri="{BB962C8B-B14F-4D97-AF65-F5344CB8AC3E}">
        <p14:creationId xmlns:p14="http://schemas.microsoft.com/office/powerpoint/2010/main" val="3797918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2939E0C4-B769-4782-82A3-95A685C22628}"/>
              </a:ext>
            </a:extLst>
          </p:cNvPr>
          <p:cNvSpPr>
            <a:spLocks noGrp="1"/>
          </p:cNvSpPr>
          <p:nvPr>
            <p:ph type="subTitle" idx="1"/>
          </p:nvPr>
        </p:nvSpPr>
        <p:spPr/>
        <p:txBody>
          <a:bodyPr/>
          <a:lstStyle/>
          <a:p>
            <a:r>
              <a:rPr lang="de-DE" sz="5400" dirty="0" err="1"/>
              <a:t>Trajectories</a:t>
            </a:r>
            <a:r>
              <a:rPr lang="de-DE" sz="5400" dirty="0"/>
              <a:t> </a:t>
            </a:r>
            <a:r>
              <a:rPr lang="de-DE" sz="5400" dirty="0" err="1"/>
              <a:t>for</a:t>
            </a:r>
            <a:r>
              <a:rPr lang="de-DE" sz="5400" dirty="0"/>
              <a:t> VUT</a:t>
            </a:r>
          </a:p>
        </p:txBody>
      </p:sp>
    </p:spTree>
    <p:extLst>
      <p:ext uri="{BB962C8B-B14F-4D97-AF65-F5344CB8AC3E}">
        <p14:creationId xmlns:p14="http://schemas.microsoft.com/office/powerpoint/2010/main" val="3278917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65DEBE-D976-46B8-860F-695D48C7D1DB}"/>
              </a:ext>
            </a:extLst>
          </p:cNvPr>
          <p:cNvSpPr>
            <a:spLocks noGrp="1"/>
          </p:cNvSpPr>
          <p:nvPr>
            <p:ph type="title"/>
          </p:nvPr>
        </p:nvSpPr>
        <p:spPr/>
        <p:txBody>
          <a:bodyPr/>
          <a:lstStyle/>
          <a:p>
            <a:r>
              <a:rPr lang="de-DE" dirty="0" err="1"/>
              <a:t>Trajectory</a:t>
            </a:r>
            <a:r>
              <a:rPr lang="de-DE" dirty="0"/>
              <a:t> Definition </a:t>
            </a:r>
            <a:r>
              <a:rPr lang="de-DE" dirty="0" err="1"/>
              <a:t>for</a:t>
            </a:r>
            <a:r>
              <a:rPr lang="de-DE" dirty="0"/>
              <a:t> Alternative Test </a:t>
            </a:r>
            <a:r>
              <a:rPr lang="de-DE" dirty="0" err="1"/>
              <a:t>Procedure</a:t>
            </a:r>
            <a:endParaRPr lang="de-DE" dirty="0"/>
          </a:p>
        </p:txBody>
      </p:sp>
      <p:sp>
        <p:nvSpPr>
          <p:cNvPr id="3" name="Inhaltsplatzhalter 2">
            <a:extLst>
              <a:ext uri="{FF2B5EF4-FFF2-40B4-BE49-F238E27FC236}">
                <a16:creationId xmlns:a16="http://schemas.microsoft.com/office/drawing/2014/main" id="{7AE91EB6-8BD2-4B9C-BAD0-DD8AF1956712}"/>
              </a:ext>
            </a:extLst>
          </p:cNvPr>
          <p:cNvSpPr>
            <a:spLocks noGrp="1"/>
          </p:cNvSpPr>
          <p:nvPr>
            <p:ph idx="1"/>
          </p:nvPr>
        </p:nvSpPr>
        <p:spPr>
          <a:xfrm>
            <a:off x="335361" y="1392572"/>
            <a:ext cx="11247967" cy="4774314"/>
          </a:xfrm>
        </p:spPr>
        <p:txBody>
          <a:bodyPr/>
          <a:lstStyle/>
          <a:p>
            <a:r>
              <a:rPr lang="de-DE" dirty="0" err="1"/>
              <a:t>Several</a:t>
            </a:r>
            <a:r>
              <a:rPr lang="de-DE" dirty="0"/>
              <a:t> </a:t>
            </a:r>
            <a:r>
              <a:rPr lang="de-DE" dirty="0" err="1"/>
              <a:t>runs</a:t>
            </a:r>
            <a:r>
              <a:rPr lang="de-DE" dirty="0"/>
              <a:t> </a:t>
            </a:r>
            <a:r>
              <a:rPr lang="de-DE" dirty="0" err="1"/>
              <a:t>for</a:t>
            </a:r>
            <a:r>
              <a:rPr lang="de-DE" dirty="0"/>
              <a:t> different </a:t>
            </a:r>
            <a:r>
              <a:rPr lang="de-DE" dirty="0" err="1"/>
              <a:t>kinds</a:t>
            </a:r>
            <a:r>
              <a:rPr lang="de-DE" dirty="0"/>
              <a:t> </a:t>
            </a:r>
            <a:r>
              <a:rPr lang="de-DE" dirty="0" err="1"/>
              <a:t>of</a:t>
            </a:r>
            <a:r>
              <a:rPr lang="de-DE" dirty="0"/>
              <a:t> </a:t>
            </a:r>
            <a:r>
              <a:rPr lang="de-DE" dirty="0" err="1"/>
              <a:t>vehicle</a:t>
            </a:r>
            <a:r>
              <a:rPr lang="de-DE" dirty="0"/>
              <a:t> </a:t>
            </a:r>
            <a:r>
              <a:rPr lang="de-DE" dirty="0" err="1"/>
              <a:t>available</a:t>
            </a:r>
            <a:endParaRPr lang="de-DE" dirty="0"/>
          </a:p>
          <a:p>
            <a:pPr lvl="1"/>
            <a:r>
              <a:rPr lang="de-DE" dirty="0"/>
              <a:t>All </a:t>
            </a:r>
            <a:r>
              <a:rPr lang="de-DE" dirty="0" err="1"/>
              <a:t>manufacturers</a:t>
            </a:r>
            <a:r>
              <a:rPr lang="de-DE" dirty="0"/>
              <a:t> </a:t>
            </a:r>
            <a:r>
              <a:rPr lang="de-DE" dirty="0" err="1"/>
              <a:t>were</a:t>
            </a:r>
            <a:r>
              <a:rPr lang="de-DE" dirty="0"/>
              <a:t> </a:t>
            </a:r>
            <a:r>
              <a:rPr lang="de-DE" dirty="0" err="1"/>
              <a:t>invited</a:t>
            </a:r>
            <a:r>
              <a:rPr lang="de-DE" dirty="0"/>
              <a:t> </a:t>
            </a:r>
            <a:r>
              <a:rPr lang="de-DE" dirty="0" err="1"/>
              <a:t>to</a:t>
            </a:r>
            <a:r>
              <a:rPr lang="de-DE" dirty="0"/>
              <a:t> </a:t>
            </a:r>
            <a:r>
              <a:rPr lang="de-DE" dirty="0" err="1"/>
              <a:t>supply</a:t>
            </a:r>
            <a:r>
              <a:rPr lang="de-DE" dirty="0"/>
              <a:t> </a:t>
            </a:r>
            <a:r>
              <a:rPr lang="de-DE" dirty="0" err="1"/>
              <a:t>data</a:t>
            </a:r>
            <a:endParaRPr lang="de-DE" dirty="0"/>
          </a:p>
          <a:p>
            <a:pPr lvl="1"/>
            <a:r>
              <a:rPr lang="de-DE" dirty="0"/>
              <a:t>Truck</a:t>
            </a:r>
          </a:p>
          <a:p>
            <a:pPr lvl="1"/>
            <a:r>
              <a:rPr lang="de-DE" dirty="0"/>
              <a:t>Truck &amp; Trailer</a:t>
            </a:r>
          </a:p>
          <a:p>
            <a:pPr lvl="1"/>
            <a:r>
              <a:rPr lang="de-DE" dirty="0" err="1"/>
              <a:t>Tractor</a:t>
            </a:r>
            <a:r>
              <a:rPr lang="de-DE" dirty="0"/>
              <a:t> &amp; Semitrailer</a:t>
            </a:r>
          </a:p>
          <a:p>
            <a:pPr lvl="1"/>
            <a:r>
              <a:rPr lang="de-DE" dirty="0"/>
              <a:t>Different </a:t>
            </a:r>
            <a:r>
              <a:rPr lang="de-DE" dirty="0" err="1"/>
              <a:t>lane</a:t>
            </a:r>
            <a:r>
              <a:rPr lang="de-DE" dirty="0"/>
              <a:t> </a:t>
            </a:r>
            <a:r>
              <a:rPr lang="de-DE" dirty="0" err="1"/>
              <a:t>width</a:t>
            </a:r>
            <a:r>
              <a:rPr lang="de-DE" dirty="0"/>
              <a:t> </a:t>
            </a:r>
            <a:r>
              <a:rPr lang="de-DE" dirty="0" err="1"/>
              <a:t>of</a:t>
            </a:r>
            <a:r>
              <a:rPr lang="de-DE" dirty="0"/>
              <a:t> </a:t>
            </a:r>
            <a:r>
              <a:rPr lang="de-DE" dirty="0" err="1"/>
              <a:t>target</a:t>
            </a:r>
            <a:r>
              <a:rPr lang="de-DE" dirty="0"/>
              <a:t> </a:t>
            </a:r>
            <a:r>
              <a:rPr lang="de-DE" dirty="0" err="1"/>
              <a:t>lane</a:t>
            </a:r>
            <a:endParaRPr lang="de-DE" dirty="0"/>
          </a:p>
          <a:p>
            <a:r>
              <a:rPr lang="de-DE" dirty="0" err="1"/>
              <a:t>Required</a:t>
            </a:r>
            <a:r>
              <a:rPr lang="de-DE" dirty="0"/>
              <a:t> </a:t>
            </a:r>
            <a:r>
              <a:rPr lang="de-DE" dirty="0" err="1"/>
              <a:t>is</a:t>
            </a:r>
            <a:r>
              <a:rPr lang="de-DE" dirty="0"/>
              <a:t> a </a:t>
            </a:r>
            <a:r>
              <a:rPr lang="de-DE" dirty="0" err="1"/>
              <a:t>generic</a:t>
            </a:r>
            <a:r>
              <a:rPr lang="de-DE" dirty="0"/>
              <a:t> </a:t>
            </a:r>
            <a:r>
              <a:rPr lang="de-DE" dirty="0" err="1"/>
              <a:t>specification</a:t>
            </a:r>
            <a:r>
              <a:rPr lang="de-DE" dirty="0"/>
              <a:t> </a:t>
            </a:r>
            <a:r>
              <a:rPr lang="de-DE" dirty="0" err="1"/>
              <a:t>for</a:t>
            </a:r>
            <a:r>
              <a:rPr lang="de-DE" dirty="0"/>
              <a:t> </a:t>
            </a:r>
            <a:r>
              <a:rPr lang="de-DE" dirty="0" err="1"/>
              <a:t>the</a:t>
            </a:r>
            <a:r>
              <a:rPr lang="de-DE" dirty="0"/>
              <a:t> </a:t>
            </a:r>
            <a:r>
              <a:rPr lang="de-DE" dirty="0" err="1"/>
              <a:t>turning</a:t>
            </a:r>
            <a:r>
              <a:rPr lang="de-DE" dirty="0"/>
              <a:t> </a:t>
            </a:r>
            <a:r>
              <a:rPr lang="de-DE" dirty="0" err="1"/>
              <a:t>path</a:t>
            </a:r>
            <a:endParaRPr lang="de-DE" dirty="0"/>
          </a:p>
          <a:p>
            <a:r>
              <a:rPr lang="de-DE" dirty="0" err="1"/>
              <a:t>Vehicles</a:t>
            </a:r>
            <a:r>
              <a:rPr lang="de-DE" dirty="0"/>
              <a:t> </a:t>
            </a:r>
            <a:r>
              <a:rPr lang="de-DE" dirty="0" err="1"/>
              <a:t>should</a:t>
            </a:r>
            <a:r>
              <a:rPr lang="de-DE" dirty="0"/>
              <a:t> </a:t>
            </a:r>
            <a:r>
              <a:rPr lang="de-DE" dirty="0" err="1"/>
              <a:t>be</a:t>
            </a:r>
            <a:r>
              <a:rPr lang="de-DE" dirty="0"/>
              <a:t> </a:t>
            </a:r>
            <a:r>
              <a:rPr lang="de-DE" dirty="0" err="1"/>
              <a:t>driven</a:t>
            </a:r>
            <a:r>
              <a:rPr lang="de-DE" dirty="0"/>
              <a:t> </a:t>
            </a:r>
            <a:r>
              <a:rPr lang="de-DE" dirty="0" err="1"/>
              <a:t>according</a:t>
            </a:r>
            <a:r>
              <a:rPr lang="de-DE" dirty="0"/>
              <a:t> </a:t>
            </a:r>
            <a:r>
              <a:rPr lang="de-DE" dirty="0" err="1"/>
              <a:t>to</a:t>
            </a:r>
            <a:r>
              <a:rPr lang="de-DE" dirty="0"/>
              <a:t> </a:t>
            </a:r>
            <a:r>
              <a:rPr lang="de-DE" dirty="0" err="1"/>
              <a:t>specification</a:t>
            </a:r>
            <a:r>
              <a:rPr lang="de-DE" dirty="0"/>
              <a:t> (</a:t>
            </a:r>
            <a:r>
              <a:rPr lang="de-DE" dirty="0" err="1"/>
              <a:t>without</a:t>
            </a:r>
            <a:r>
              <a:rPr lang="de-DE" dirty="0"/>
              <a:t> </a:t>
            </a:r>
            <a:r>
              <a:rPr lang="de-DE" dirty="0" err="1"/>
              <a:t>dummy</a:t>
            </a:r>
            <a:r>
              <a:rPr lang="de-DE" dirty="0"/>
              <a:t>), </a:t>
            </a:r>
            <a:r>
              <a:rPr lang="de-DE" dirty="0" err="1"/>
              <a:t>this</a:t>
            </a:r>
            <a:r>
              <a:rPr lang="de-DE" dirty="0"/>
              <a:t> will </a:t>
            </a:r>
            <a:r>
              <a:rPr lang="de-DE" dirty="0" err="1"/>
              <a:t>be</a:t>
            </a:r>
            <a:r>
              <a:rPr lang="de-DE" dirty="0"/>
              <a:t> </a:t>
            </a:r>
            <a:r>
              <a:rPr lang="de-DE" dirty="0" err="1"/>
              <a:t>recorded</a:t>
            </a:r>
            <a:r>
              <a:rPr lang="de-DE" dirty="0"/>
              <a:t> </a:t>
            </a:r>
            <a:r>
              <a:rPr lang="de-DE" dirty="0" err="1"/>
              <a:t>as</a:t>
            </a:r>
            <a:r>
              <a:rPr lang="de-DE" dirty="0"/>
              <a:t> </a:t>
            </a:r>
            <a:r>
              <a:rPr lang="de-DE" dirty="0" err="1"/>
              <a:t>basis</a:t>
            </a:r>
            <a:r>
              <a:rPr lang="de-DE" dirty="0"/>
              <a:t> </a:t>
            </a:r>
            <a:r>
              <a:rPr lang="de-DE" dirty="0" err="1"/>
              <a:t>for</a:t>
            </a:r>
            <a:r>
              <a:rPr lang="de-DE" dirty="0"/>
              <a:t> </a:t>
            </a:r>
            <a:r>
              <a:rPr lang="de-DE" dirty="0" err="1"/>
              <a:t>the</a:t>
            </a:r>
            <a:r>
              <a:rPr lang="de-DE" dirty="0"/>
              <a:t> </a:t>
            </a:r>
            <a:r>
              <a:rPr lang="de-DE" dirty="0" err="1"/>
              <a:t>robot</a:t>
            </a:r>
            <a:r>
              <a:rPr lang="de-DE" dirty="0"/>
              <a:t> </a:t>
            </a:r>
            <a:r>
              <a:rPr lang="de-DE" dirty="0" err="1"/>
              <a:t>control</a:t>
            </a:r>
            <a:endParaRPr lang="de-DE" dirty="0"/>
          </a:p>
          <a:p>
            <a:r>
              <a:rPr lang="de-DE" dirty="0"/>
              <a:t>This </a:t>
            </a:r>
            <a:r>
              <a:rPr lang="de-DE" dirty="0" err="1"/>
              <a:t>is</a:t>
            </a:r>
            <a:r>
              <a:rPr lang="de-DE" dirty="0"/>
              <a:t> </a:t>
            </a:r>
            <a:r>
              <a:rPr lang="de-DE" u="sng" dirty="0" err="1"/>
              <a:t>independent</a:t>
            </a:r>
            <a:r>
              <a:rPr lang="de-DE" dirty="0"/>
              <a:t> </a:t>
            </a:r>
            <a:r>
              <a:rPr lang="de-DE" dirty="0" err="1"/>
              <a:t>from</a:t>
            </a:r>
            <a:r>
              <a:rPr lang="de-DE" dirty="0"/>
              <a:t> </a:t>
            </a:r>
            <a:r>
              <a:rPr lang="de-DE" dirty="0" err="1"/>
              <a:t>dummy</a:t>
            </a:r>
            <a:r>
              <a:rPr lang="de-DE" dirty="0"/>
              <a:t> lateral </a:t>
            </a:r>
            <a:r>
              <a:rPr lang="de-DE" dirty="0" err="1"/>
              <a:t>distance</a:t>
            </a:r>
            <a:r>
              <a:rPr lang="de-DE" dirty="0"/>
              <a:t>!</a:t>
            </a:r>
          </a:p>
        </p:txBody>
      </p:sp>
    </p:spTree>
    <p:extLst>
      <p:ext uri="{BB962C8B-B14F-4D97-AF65-F5344CB8AC3E}">
        <p14:creationId xmlns:p14="http://schemas.microsoft.com/office/powerpoint/2010/main" val="3031088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61F898B6-9DD6-40A2-B0D5-67626F2EF4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2033" y="1341442"/>
            <a:ext cx="8947933" cy="5034191"/>
          </a:xfrm>
          <a:prstGeom prst="rect">
            <a:avLst/>
          </a:prstGeom>
        </p:spPr>
      </p:pic>
      <p:sp>
        <p:nvSpPr>
          <p:cNvPr id="2" name="Titel 1">
            <a:extLst>
              <a:ext uri="{FF2B5EF4-FFF2-40B4-BE49-F238E27FC236}">
                <a16:creationId xmlns:a16="http://schemas.microsoft.com/office/drawing/2014/main" id="{E4CB963F-4490-4D5B-BFBE-F8EC87102EAB}"/>
              </a:ext>
            </a:extLst>
          </p:cNvPr>
          <p:cNvSpPr>
            <a:spLocks noGrp="1"/>
          </p:cNvSpPr>
          <p:nvPr>
            <p:ph type="title"/>
          </p:nvPr>
        </p:nvSpPr>
        <p:spPr/>
        <p:txBody>
          <a:bodyPr/>
          <a:lstStyle/>
          <a:p>
            <a:r>
              <a:rPr lang="de-DE" dirty="0" err="1"/>
              <a:t>Overview</a:t>
            </a:r>
            <a:r>
              <a:rPr lang="de-DE" dirty="0"/>
              <a:t> and </a:t>
            </a:r>
            <a:r>
              <a:rPr lang="de-DE" dirty="0" err="1"/>
              <a:t>combination</a:t>
            </a:r>
            <a:r>
              <a:rPr lang="de-DE" dirty="0"/>
              <a:t> </a:t>
            </a:r>
            <a:r>
              <a:rPr lang="de-DE" dirty="0" err="1"/>
              <a:t>of</a:t>
            </a:r>
            <a:r>
              <a:rPr lang="de-DE" dirty="0"/>
              <a:t> </a:t>
            </a:r>
            <a:r>
              <a:rPr lang="de-DE" dirty="0" err="1"/>
              <a:t>available</a:t>
            </a:r>
            <a:r>
              <a:rPr lang="de-DE" dirty="0"/>
              <a:t> </a:t>
            </a:r>
            <a:r>
              <a:rPr lang="de-DE" dirty="0" err="1"/>
              <a:t>data</a:t>
            </a:r>
            <a:endParaRPr lang="de-DE" dirty="0"/>
          </a:p>
        </p:txBody>
      </p:sp>
      <p:sp>
        <p:nvSpPr>
          <p:cNvPr id="5" name="Textfeld 4">
            <a:extLst>
              <a:ext uri="{FF2B5EF4-FFF2-40B4-BE49-F238E27FC236}">
                <a16:creationId xmlns:a16="http://schemas.microsoft.com/office/drawing/2014/main" id="{E510C091-7D8F-4BB5-AE5E-70DEF0A58173}"/>
              </a:ext>
            </a:extLst>
          </p:cNvPr>
          <p:cNvSpPr txBox="1"/>
          <p:nvPr/>
        </p:nvSpPr>
        <p:spPr>
          <a:xfrm>
            <a:off x="2145572" y="3317095"/>
            <a:ext cx="3804247" cy="400110"/>
          </a:xfrm>
          <a:prstGeom prst="rect">
            <a:avLst/>
          </a:prstGeom>
          <a:noFill/>
        </p:spPr>
        <p:txBody>
          <a:bodyPr wrap="none" rtlCol="0">
            <a:spAutoFit/>
          </a:bodyPr>
          <a:lstStyle/>
          <a:p>
            <a:r>
              <a:rPr lang="de-DE" dirty="0">
                <a:solidFill>
                  <a:srgbClr val="FF0000"/>
                </a:solidFill>
              </a:rPr>
              <a:t>4 = 1 + 3, so not </a:t>
            </a:r>
            <a:r>
              <a:rPr lang="de-DE" dirty="0" err="1">
                <a:solidFill>
                  <a:srgbClr val="FF0000"/>
                </a:solidFill>
              </a:rPr>
              <a:t>necessary</a:t>
            </a:r>
            <a:endParaRPr lang="de-DE" dirty="0">
              <a:solidFill>
                <a:srgbClr val="FF0000"/>
              </a:solidFill>
            </a:endParaRPr>
          </a:p>
        </p:txBody>
      </p:sp>
    </p:spTree>
    <p:extLst>
      <p:ext uri="{BB962C8B-B14F-4D97-AF65-F5344CB8AC3E}">
        <p14:creationId xmlns:p14="http://schemas.microsoft.com/office/powerpoint/2010/main" val="3885069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09C346-E217-41B0-8D94-EDC5A91D9EF3}"/>
              </a:ext>
            </a:extLst>
          </p:cNvPr>
          <p:cNvSpPr>
            <a:spLocks noGrp="1"/>
          </p:cNvSpPr>
          <p:nvPr>
            <p:ph type="title"/>
          </p:nvPr>
        </p:nvSpPr>
        <p:spPr>
          <a:xfrm>
            <a:off x="93854" y="0"/>
            <a:ext cx="9530027" cy="838200"/>
          </a:xfrm>
        </p:spPr>
        <p:txBody>
          <a:bodyPr/>
          <a:lstStyle/>
          <a:p>
            <a:r>
              <a:rPr lang="de-DE" dirty="0"/>
              <a:t>Busses</a:t>
            </a:r>
          </a:p>
        </p:txBody>
      </p:sp>
      <p:pic>
        <p:nvPicPr>
          <p:cNvPr id="3" name="Grafik 2">
            <a:extLst>
              <a:ext uri="{FF2B5EF4-FFF2-40B4-BE49-F238E27FC236}">
                <a16:creationId xmlns:a16="http://schemas.microsoft.com/office/drawing/2014/main" id="{A55773BC-C45D-42A4-92F1-9E1E992168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795205"/>
            <a:ext cx="12157799" cy="3004989"/>
          </a:xfrm>
          <a:prstGeom prst="rect">
            <a:avLst/>
          </a:prstGeom>
        </p:spPr>
      </p:pic>
      <p:sp>
        <p:nvSpPr>
          <p:cNvPr id="5" name="Textfeld 4">
            <a:extLst>
              <a:ext uri="{FF2B5EF4-FFF2-40B4-BE49-F238E27FC236}">
                <a16:creationId xmlns:a16="http://schemas.microsoft.com/office/drawing/2014/main" id="{D833ABF9-A126-459B-BFD0-8C22BC9261A1}"/>
              </a:ext>
            </a:extLst>
          </p:cNvPr>
          <p:cNvSpPr txBox="1"/>
          <p:nvPr/>
        </p:nvSpPr>
        <p:spPr>
          <a:xfrm>
            <a:off x="1365295" y="2843868"/>
            <a:ext cx="348172" cy="400110"/>
          </a:xfrm>
          <a:prstGeom prst="rect">
            <a:avLst/>
          </a:prstGeom>
          <a:noFill/>
        </p:spPr>
        <p:txBody>
          <a:bodyPr wrap="none" rtlCol="0">
            <a:spAutoFit/>
          </a:bodyPr>
          <a:lstStyle/>
          <a:p>
            <a:r>
              <a:rPr lang="de-DE" dirty="0">
                <a:solidFill>
                  <a:srgbClr val="FF0000"/>
                </a:solidFill>
              </a:rPr>
              <a:t>4</a:t>
            </a:r>
          </a:p>
        </p:txBody>
      </p:sp>
      <p:sp>
        <p:nvSpPr>
          <p:cNvPr id="6" name="Textfeld 5">
            <a:extLst>
              <a:ext uri="{FF2B5EF4-FFF2-40B4-BE49-F238E27FC236}">
                <a16:creationId xmlns:a16="http://schemas.microsoft.com/office/drawing/2014/main" id="{DBA3FDB0-EF24-4E14-86D5-C628C3807FDA}"/>
              </a:ext>
            </a:extLst>
          </p:cNvPr>
          <p:cNvSpPr txBox="1"/>
          <p:nvPr/>
        </p:nvSpPr>
        <p:spPr>
          <a:xfrm>
            <a:off x="7636390" y="4212068"/>
            <a:ext cx="348172" cy="400110"/>
          </a:xfrm>
          <a:prstGeom prst="rect">
            <a:avLst/>
          </a:prstGeom>
          <a:noFill/>
        </p:spPr>
        <p:txBody>
          <a:bodyPr wrap="none" rtlCol="0">
            <a:spAutoFit/>
          </a:bodyPr>
          <a:lstStyle/>
          <a:p>
            <a:r>
              <a:rPr lang="de-DE" dirty="0">
                <a:solidFill>
                  <a:srgbClr val="FF0000"/>
                </a:solidFill>
              </a:rPr>
              <a:t>5</a:t>
            </a:r>
          </a:p>
        </p:txBody>
      </p:sp>
      <p:sp>
        <p:nvSpPr>
          <p:cNvPr id="7" name="Geschweifte Klammer rechts 6">
            <a:extLst>
              <a:ext uri="{FF2B5EF4-FFF2-40B4-BE49-F238E27FC236}">
                <a16:creationId xmlns:a16="http://schemas.microsoft.com/office/drawing/2014/main" id="{75E763C3-010B-44BC-B013-6C9A3DE0D9CB}"/>
              </a:ext>
            </a:extLst>
          </p:cNvPr>
          <p:cNvSpPr/>
          <p:nvPr/>
        </p:nvSpPr>
        <p:spPr bwMode="auto">
          <a:xfrm rot="5400000">
            <a:off x="7575584" y="-154969"/>
            <a:ext cx="469784" cy="8264289"/>
          </a:xfrm>
          <a:prstGeom prst="rightBrac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1819929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A3F52E9D-FC40-484D-9B65-7331D01F27E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0446" t="1882" r="8499" b="6188"/>
          <a:stretch/>
        </p:blipFill>
        <p:spPr>
          <a:xfrm>
            <a:off x="2197916" y="545284"/>
            <a:ext cx="9882232" cy="5621601"/>
          </a:xfrm>
          <a:prstGeom prst="rect">
            <a:avLst/>
          </a:prstGeom>
        </p:spPr>
      </p:pic>
      <p:sp>
        <p:nvSpPr>
          <p:cNvPr id="2" name="Titel 1">
            <a:extLst>
              <a:ext uri="{FF2B5EF4-FFF2-40B4-BE49-F238E27FC236}">
                <a16:creationId xmlns:a16="http://schemas.microsoft.com/office/drawing/2014/main" id="{B3C87394-3FBD-47E4-A41C-94B013940D71}"/>
              </a:ext>
            </a:extLst>
          </p:cNvPr>
          <p:cNvSpPr>
            <a:spLocks noGrp="1"/>
          </p:cNvSpPr>
          <p:nvPr>
            <p:ph type="title"/>
          </p:nvPr>
        </p:nvSpPr>
        <p:spPr/>
        <p:txBody>
          <a:bodyPr/>
          <a:lstStyle/>
          <a:p>
            <a:r>
              <a:rPr lang="de-DE" dirty="0" err="1"/>
              <a:t>Envelope</a:t>
            </a:r>
            <a:r>
              <a:rPr lang="de-DE" dirty="0"/>
              <a:t> 1</a:t>
            </a:r>
          </a:p>
        </p:txBody>
      </p:sp>
      <p:sp>
        <p:nvSpPr>
          <p:cNvPr id="3" name="Inhaltsplatzhalter 2">
            <a:extLst>
              <a:ext uri="{FF2B5EF4-FFF2-40B4-BE49-F238E27FC236}">
                <a16:creationId xmlns:a16="http://schemas.microsoft.com/office/drawing/2014/main" id="{49149861-9752-48E2-B3A8-8525E15EECC5}"/>
              </a:ext>
            </a:extLst>
          </p:cNvPr>
          <p:cNvSpPr>
            <a:spLocks noGrp="1"/>
          </p:cNvSpPr>
          <p:nvPr>
            <p:ph idx="1"/>
          </p:nvPr>
        </p:nvSpPr>
        <p:spPr>
          <a:xfrm>
            <a:off x="335361" y="2038524"/>
            <a:ext cx="11247967" cy="4128361"/>
          </a:xfrm>
        </p:spPr>
        <p:txBody>
          <a:bodyPr/>
          <a:lstStyle/>
          <a:p>
            <a:r>
              <a:rPr lang="de-DE" dirty="0" err="1"/>
              <a:t>Several</a:t>
            </a:r>
            <a:r>
              <a:rPr lang="de-DE" dirty="0"/>
              <a:t> </a:t>
            </a:r>
            <a:r>
              <a:rPr lang="de-DE" dirty="0" err="1"/>
              <a:t>test</a:t>
            </a:r>
            <a:r>
              <a:rPr lang="de-DE" dirty="0"/>
              <a:t> </a:t>
            </a:r>
            <a:r>
              <a:rPr lang="de-DE" dirty="0" err="1"/>
              <a:t>runs</a:t>
            </a:r>
            <a:r>
              <a:rPr lang="de-DE" dirty="0"/>
              <a:t> </a:t>
            </a:r>
            <a:r>
              <a:rPr lang="de-DE" dirty="0" err="1"/>
              <a:t>of</a:t>
            </a:r>
            <a:r>
              <a:rPr lang="de-DE" dirty="0"/>
              <a:t> a </a:t>
            </a:r>
            <a:r>
              <a:rPr lang="de-DE" dirty="0" err="1"/>
              <a:t>single</a:t>
            </a:r>
            <a:r>
              <a:rPr lang="de-DE" dirty="0"/>
              <a:t> </a:t>
            </a:r>
            <a:r>
              <a:rPr lang="de-DE" dirty="0" err="1"/>
              <a:t>truck</a:t>
            </a:r>
            <a:endParaRPr lang="de-DE" dirty="0"/>
          </a:p>
          <a:p>
            <a:r>
              <a:rPr lang="de-DE" dirty="0"/>
              <a:t>Target </a:t>
            </a:r>
            <a:r>
              <a:rPr lang="de-DE" dirty="0" err="1"/>
              <a:t>lane</a:t>
            </a:r>
            <a:r>
              <a:rPr lang="de-DE" dirty="0"/>
              <a:t> </a:t>
            </a:r>
            <a:r>
              <a:rPr lang="de-DE" dirty="0" err="1"/>
              <a:t>width</a:t>
            </a:r>
            <a:r>
              <a:rPr lang="de-DE" dirty="0"/>
              <a:t>: 5 &amp; 6 m</a:t>
            </a:r>
          </a:p>
          <a:p>
            <a:r>
              <a:rPr lang="de-DE" dirty="0"/>
              <a:t>„</a:t>
            </a:r>
            <a:r>
              <a:rPr lang="de-DE" dirty="0" err="1"/>
              <a:t>Envelope</a:t>
            </a:r>
            <a:r>
              <a:rPr lang="de-DE" dirty="0"/>
              <a:t>“ </a:t>
            </a:r>
            <a:r>
              <a:rPr lang="de-DE" dirty="0" err="1"/>
              <a:t>for</a:t>
            </a:r>
            <a:r>
              <a:rPr lang="de-DE" dirty="0"/>
              <a:t> all </a:t>
            </a:r>
            <a:r>
              <a:rPr lang="de-DE" dirty="0" err="1"/>
              <a:t>test</a:t>
            </a:r>
            <a:r>
              <a:rPr lang="de-DE" dirty="0"/>
              <a:t> </a:t>
            </a:r>
            <a:r>
              <a:rPr lang="de-DE" dirty="0" err="1"/>
              <a:t>runs</a:t>
            </a:r>
            <a:endParaRPr lang="de-DE" dirty="0"/>
          </a:p>
          <a:p>
            <a:r>
              <a:rPr lang="de-DE" dirty="0"/>
              <a:t>„</a:t>
            </a:r>
            <a:r>
              <a:rPr lang="de-DE" dirty="0" err="1"/>
              <a:t>Envelope</a:t>
            </a:r>
            <a:r>
              <a:rPr lang="de-DE" dirty="0"/>
              <a:t>“ </a:t>
            </a:r>
            <a:r>
              <a:rPr lang="de-DE" dirty="0" err="1"/>
              <a:t>given</a:t>
            </a:r>
            <a:r>
              <a:rPr lang="de-DE" dirty="0"/>
              <a:t> per </a:t>
            </a:r>
            <a:r>
              <a:rPr lang="de-DE" dirty="0" err="1"/>
              <a:t>dedicated</a:t>
            </a:r>
            <a:r>
              <a:rPr lang="de-DE" dirty="0"/>
              <a:t> </a:t>
            </a:r>
            <a:r>
              <a:rPr lang="de-DE" dirty="0" err="1"/>
              <a:t>positions</a:t>
            </a:r>
            <a:r>
              <a:rPr lang="de-DE" dirty="0"/>
              <a:t> </a:t>
            </a:r>
          </a:p>
          <a:p>
            <a:r>
              <a:rPr lang="de-DE" dirty="0"/>
              <a:t>Vehicle </a:t>
            </a:r>
            <a:r>
              <a:rPr lang="de-DE" dirty="0" err="1"/>
              <a:t>should</a:t>
            </a:r>
            <a:r>
              <a:rPr lang="de-DE" dirty="0"/>
              <a:t> </a:t>
            </a:r>
            <a:r>
              <a:rPr lang="de-DE" dirty="0" err="1"/>
              <a:t>be</a:t>
            </a:r>
            <a:r>
              <a:rPr lang="de-DE" dirty="0"/>
              <a:t> </a:t>
            </a:r>
            <a:r>
              <a:rPr lang="de-DE" dirty="0" err="1"/>
              <a:t>driven</a:t>
            </a:r>
            <a:r>
              <a:rPr lang="de-DE" dirty="0"/>
              <a:t> in </a:t>
            </a:r>
            <a:r>
              <a:rPr lang="de-DE" dirty="0" err="1"/>
              <a:t>the</a:t>
            </a:r>
            <a:r>
              <a:rPr lang="de-DE" dirty="0"/>
              <a:t> </a:t>
            </a:r>
            <a:r>
              <a:rPr lang="de-DE" dirty="0" err="1"/>
              <a:t>envelope</a:t>
            </a:r>
            <a:endParaRPr lang="de-DE" dirty="0"/>
          </a:p>
          <a:p>
            <a:r>
              <a:rPr lang="de-DE" dirty="0" err="1"/>
              <a:t>Envelope</a:t>
            </a:r>
            <a:r>
              <a:rPr lang="de-DE" dirty="0"/>
              <a:t> </a:t>
            </a:r>
            <a:r>
              <a:rPr lang="de-DE" dirty="0" err="1"/>
              <a:t>given</a:t>
            </a:r>
            <a:r>
              <a:rPr lang="de-DE" dirty="0"/>
              <a:t> per </a:t>
            </a:r>
            <a:r>
              <a:rPr lang="de-DE" dirty="0" err="1"/>
              <a:t>dedicated</a:t>
            </a:r>
            <a:r>
              <a:rPr lang="de-DE" dirty="0"/>
              <a:t> </a:t>
            </a:r>
            <a:r>
              <a:rPr lang="de-DE" dirty="0" err="1"/>
              <a:t>points</a:t>
            </a:r>
            <a:r>
              <a:rPr lang="de-DE" dirty="0"/>
              <a:t> </a:t>
            </a:r>
            <a:r>
              <a:rPr lang="de-DE" dirty="0" err="1"/>
              <a:t>as</a:t>
            </a:r>
            <a:r>
              <a:rPr lang="de-DE" dirty="0"/>
              <a:t> </a:t>
            </a:r>
            <a:r>
              <a:rPr lang="de-DE" dirty="0" err="1"/>
              <a:t>shown</a:t>
            </a:r>
            <a:endParaRPr lang="de-DE" dirty="0"/>
          </a:p>
          <a:p>
            <a:r>
              <a:rPr lang="de-DE" dirty="0"/>
              <a:t>Speed </a:t>
            </a:r>
            <a:r>
              <a:rPr lang="de-DE" dirty="0" err="1"/>
              <a:t>control</a:t>
            </a:r>
            <a:r>
              <a:rPr lang="de-DE" dirty="0"/>
              <a:t> open </a:t>
            </a:r>
            <a:r>
              <a:rPr lang="de-DE" dirty="0" err="1"/>
              <a:t>to</a:t>
            </a:r>
            <a:r>
              <a:rPr lang="de-DE" dirty="0"/>
              <a:t> </a:t>
            </a:r>
            <a:r>
              <a:rPr lang="de-DE" dirty="0" err="1"/>
              <a:t>the</a:t>
            </a:r>
            <a:r>
              <a:rPr lang="de-DE" dirty="0"/>
              <a:t> </a:t>
            </a:r>
            <a:r>
              <a:rPr lang="de-DE" dirty="0" err="1"/>
              <a:t>driver</a:t>
            </a:r>
            <a:endParaRPr lang="de-DE" dirty="0"/>
          </a:p>
          <a:p>
            <a:endParaRPr lang="de-DE" dirty="0"/>
          </a:p>
        </p:txBody>
      </p:sp>
      <p:grpSp>
        <p:nvGrpSpPr>
          <p:cNvPr id="5" name="Gruppieren 4">
            <a:extLst>
              <a:ext uri="{FF2B5EF4-FFF2-40B4-BE49-F238E27FC236}">
                <a16:creationId xmlns:a16="http://schemas.microsoft.com/office/drawing/2014/main" id="{58C67C68-8764-4E1B-9484-22F5EC230BDC}"/>
              </a:ext>
            </a:extLst>
          </p:cNvPr>
          <p:cNvGrpSpPr/>
          <p:nvPr/>
        </p:nvGrpSpPr>
        <p:grpSpPr>
          <a:xfrm>
            <a:off x="8353104" y="2349524"/>
            <a:ext cx="1755310" cy="754685"/>
            <a:chOff x="4236440" y="3234377"/>
            <a:chExt cx="1753299" cy="754168"/>
          </a:xfrm>
        </p:grpSpPr>
        <p:sp>
          <p:nvSpPr>
            <p:cNvPr id="6" name="Rechteck 5">
              <a:extLst>
                <a:ext uri="{FF2B5EF4-FFF2-40B4-BE49-F238E27FC236}">
                  <a16:creationId xmlns:a16="http://schemas.microsoft.com/office/drawing/2014/main" id="{DFB1754D-3ADB-41E8-8622-7399A2F0DC44}"/>
                </a:ext>
              </a:extLst>
            </p:cNvPr>
            <p:cNvSpPr/>
            <p:nvPr/>
          </p:nvSpPr>
          <p:spPr>
            <a:xfrm>
              <a:off x="4236440" y="3280096"/>
              <a:ext cx="1753299"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68A189FF-AE04-4111-83A8-6BEE8C0F83AD}"/>
                </a:ext>
              </a:extLst>
            </p:cNvPr>
            <p:cNvSpPr/>
            <p:nvPr/>
          </p:nvSpPr>
          <p:spPr>
            <a:xfrm>
              <a:off x="4379053"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D9245489-B8AB-427B-B20D-E110D87D8221}"/>
                </a:ext>
              </a:extLst>
            </p:cNvPr>
            <p:cNvSpPr/>
            <p:nvPr/>
          </p:nvSpPr>
          <p:spPr>
            <a:xfrm>
              <a:off x="4601361"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EA944E07-8AAC-49A8-94B4-3B00DD33AF75}"/>
                </a:ext>
              </a:extLst>
            </p:cNvPr>
            <p:cNvSpPr/>
            <p:nvPr/>
          </p:nvSpPr>
          <p:spPr>
            <a:xfrm>
              <a:off x="4379053"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12643ADC-00D8-4A6E-9AF5-15E7526535F0}"/>
                </a:ext>
              </a:extLst>
            </p:cNvPr>
            <p:cNvSpPr/>
            <p:nvPr/>
          </p:nvSpPr>
          <p:spPr>
            <a:xfrm>
              <a:off x="4601361"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CB0E4E80-778E-49A0-A8BA-BCD6B3773908}"/>
                </a:ext>
              </a:extLst>
            </p:cNvPr>
            <p:cNvSpPr/>
            <p:nvPr/>
          </p:nvSpPr>
          <p:spPr>
            <a:xfrm>
              <a:off x="5626216"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716C948F-437C-47DC-8C6F-950D1A9521C2}"/>
                </a:ext>
              </a:extLst>
            </p:cNvPr>
            <p:cNvSpPr/>
            <p:nvPr/>
          </p:nvSpPr>
          <p:spPr>
            <a:xfrm>
              <a:off x="5626216"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9510139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fik 21">
            <a:extLst>
              <a:ext uri="{FF2B5EF4-FFF2-40B4-BE49-F238E27FC236}">
                <a16:creationId xmlns:a16="http://schemas.microsoft.com/office/drawing/2014/main" id="{236535B1-6FD6-4CE5-B769-69B49DAA7CA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0458" t="2705" r="6903" b="5227"/>
          <a:stretch/>
        </p:blipFill>
        <p:spPr>
          <a:xfrm>
            <a:off x="1635853" y="607321"/>
            <a:ext cx="10075179" cy="5629991"/>
          </a:xfrm>
          <a:prstGeom prst="rect">
            <a:avLst/>
          </a:prstGeom>
        </p:spPr>
      </p:pic>
      <p:grpSp>
        <p:nvGrpSpPr>
          <p:cNvPr id="23" name="Gruppieren 22">
            <a:extLst>
              <a:ext uri="{FF2B5EF4-FFF2-40B4-BE49-F238E27FC236}">
                <a16:creationId xmlns:a16="http://schemas.microsoft.com/office/drawing/2014/main" id="{17A3DC73-9856-4127-AD01-9CF79CCDF65F}"/>
              </a:ext>
            </a:extLst>
          </p:cNvPr>
          <p:cNvGrpSpPr/>
          <p:nvPr/>
        </p:nvGrpSpPr>
        <p:grpSpPr>
          <a:xfrm>
            <a:off x="3983311" y="4136484"/>
            <a:ext cx="3640121" cy="754168"/>
            <a:chOff x="4338509" y="3248734"/>
            <a:chExt cx="3640121" cy="754168"/>
          </a:xfrm>
        </p:grpSpPr>
        <p:grpSp>
          <p:nvGrpSpPr>
            <p:cNvPr id="5" name="Gruppieren 4">
              <a:extLst>
                <a:ext uri="{FF2B5EF4-FFF2-40B4-BE49-F238E27FC236}">
                  <a16:creationId xmlns:a16="http://schemas.microsoft.com/office/drawing/2014/main" id="{6D3EB7D5-2BEB-41EF-822A-4B814ADB4349}"/>
                </a:ext>
              </a:extLst>
            </p:cNvPr>
            <p:cNvGrpSpPr/>
            <p:nvPr/>
          </p:nvGrpSpPr>
          <p:grpSpPr>
            <a:xfrm>
              <a:off x="6225331" y="3248734"/>
              <a:ext cx="1753299" cy="754168"/>
              <a:chOff x="4236440" y="3234377"/>
              <a:chExt cx="1753299" cy="754168"/>
            </a:xfrm>
          </p:grpSpPr>
          <p:sp>
            <p:nvSpPr>
              <p:cNvPr id="6" name="Rechteck 5">
                <a:extLst>
                  <a:ext uri="{FF2B5EF4-FFF2-40B4-BE49-F238E27FC236}">
                    <a16:creationId xmlns:a16="http://schemas.microsoft.com/office/drawing/2014/main" id="{26F895D6-E747-4423-8A7F-5C0DFDAEA393}"/>
                  </a:ext>
                </a:extLst>
              </p:cNvPr>
              <p:cNvSpPr/>
              <p:nvPr/>
            </p:nvSpPr>
            <p:spPr>
              <a:xfrm>
                <a:off x="4236440" y="3280096"/>
                <a:ext cx="1753299"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547F7719-923A-4B19-B434-83FBABEF255C}"/>
                  </a:ext>
                </a:extLst>
              </p:cNvPr>
              <p:cNvSpPr/>
              <p:nvPr/>
            </p:nvSpPr>
            <p:spPr>
              <a:xfrm>
                <a:off x="4379053"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FF1989D3-16B7-4253-B679-165AB0684599}"/>
                  </a:ext>
                </a:extLst>
              </p:cNvPr>
              <p:cNvSpPr/>
              <p:nvPr/>
            </p:nvSpPr>
            <p:spPr>
              <a:xfrm>
                <a:off x="4601361"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56DA9C89-C054-49D2-80A9-73C8A2887BA5}"/>
                  </a:ext>
                </a:extLst>
              </p:cNvPr>
              <p:cNvSpPr/>
              <p:nvPr/>
            </p:nvSpPr>
            <p:spPr>
              <a:xfrm>
                <a:off x="4379053"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06BEB014-60B2-46FD-9259-24AEE491D61B}"/>
                  </a:ext>
                </a:extLst>
              </p:cNvPr>
              <p:cNvSpPr/>
              <p:nvPr/>
            </p:nvSpPr>
            <p:spPr>
              <a:xfrm>
                <a:off x="4601361"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DB0DE9FC-9771-4D99-9FB9-9EF056B4059D}"/>
                  </a:ext>
                </a:extLst>
              </p:cNvPr>
              <p:cNvSpPr/>
              <p:nvPr/>
            </p:nvSpPr>
            <p:spPr>
              <a:xfrm>
                <a:off x="5626216"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91A207AA-C7DD-4EE8-8C27-53396BA5AC8E}"/>
                  </a:ext>
                </a:extLst>
              </p:cNvPr>
              <p:cNvSpPr/>
              <p:nvPr/>
            </p:nvSpPr>
            <p:spPr>
              <a:xfrm>
                <a:off x="5626216"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3" name="Gruppieren 12">
              <a:extLst>
                <a:ext uri="{FF2B5EF4-FFF2-40B4-BE49-F238E27FC236}">
                  <a16:creationId xmlns:a16="http://schemas.microsoft.com/office/drawing/2014/main" id="{A8352A9A-B8D2-4E4E-A790-59381F787A08}"/>
                </a:ext>
              </a:extLst>
            </p:cNvPr>
            <p:cNvGrpSpPr/>
            <p:nvPr/>
          </p:nvGrpSpPr>
          <p:grpSpPr>
            <a:xfrm>
              <a:off x="4338509" y="3248734"/>
              <a:ext cx="1753299" cy="754168"/>
              <a:chOff x="4236440" y="3234377"/>
              <a:chExt cx="1753299" cy="754168"/>
            </a:xfrm>
          </p:grpSpPr>
          <p:sp>
            <p:nvSpPr>
              <p:cNvPr id="14" name="Rechteck 13">
                <a:extLst>
                  <a:ext uri="{FF2B5EF4-FFF2-40B4-BE49-F238E27FC236}">
                    <a16:creationId xmlns:a16="http://schemas.microsoft.com/office/drawing/2014/main" id="{A6902638-2790-497B-9FAF-4E4EBDF4CA5C}"/>
                  </a:ext>
                </a:extLst>
              </p:cNvPr>
              <p:cNvSpPr/>
              <p:nvPr/>
            </p:nvSpPr>
            <p:spPr>
              <a:xfrm>
                <a:off x="4236440" y="3280096"/>
                <a:ext cx="1753299"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88DB3477-3289-413E-96DE-1CEC4168D4EF}"/>
                  </a:ext>
                </a:extLst>
              </p:cNvPr>
              <p:cNvSpPr/>
              <p:nvPr/>
            </p:nvSpPr>
            <p:spPr>
              <a:xfrm>
                <a:off x="4379053"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BC136FE3-6407-4157-A23E-89371C49006A}"/>
                  </a:ext>
                </a:extLst>
              </p:cNvPr>
              <p:cNvSpPr/>
              <p:nvPr/>
            </p:nvSpPr>
            <p:spPr>
              <a:xfrm>
                <a:off x="4379053"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1D394900-AA4B-4BF7-94D3-9EFADA9467DB}"/>
                  </a:ext>
                </a:extLst>
              </p:cNvPr>
              <p:cNvSpPr/>
              <p:nvPr/>
            </p:nvSpPr>
            <p:spPr>
              <a:xfrm>
                <a:off x="5626216"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61D984E-8CCF-441B-BF3D-853847934ABC}"/>
                  </a:ext>
                </a:extLst>
              </p:cNvPr>
              <p:cNvSpPr/>
              <p:nvPr/>
            </p:nvSpPr>
            <p:spPr>
              <a:xfrm>
                <a:off x="5626216"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9" name="Gerader Verbinder 18">
              <a:extLst>
                <a:ext uri="{FF2B5EF4-FFF2-40B4-BE49-F238E27FC236}">
                  <a16:creationId xmlns:a16="http://schemas.microsoft.com/office/drawing/2014/main" id="{D430E09F-DA66-4A78-8897-6571F7F7F211}"/>
                </a:ext>
              </a:extLst>
            </p:cNvPr>
            <p:cNvCxnSpPr>
              <a:stCxn id="14" idx="3"/>
              <a:endCxn id="6" idx="1"/>
            </p:cNvCxnSpPr>
            <p:nvPr/>
          </p:nvCxnSpPr>
          <p:spPr>
            <a:xfrm>
              <a:off x="6091808" y="3625818"/>
              <a:ext cx="133523"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0" name="Textfeld 19">
            <a:extLst>
              <a:ext uri="{FF2B5EF4-FFF2-40B4-BE49-F238E27FC236}">
                <a16:creationId xmlns:a16="http://schemas.microsoft.com/office/drawing/2014/main" id="{D288CC7B-6B9D-4307-B385-3042907BF0A1}"/>
              </a:ext>
            </a:extLst>
          </p:cNvPr>
          <p:cNvSpPr txBox="1"/>
          <p:nvPr/>
        </p:nvSpPr>
        <p:spPr>
          <a:xfrm>
            <a:off x="8858775" y="1826334"/>
            <a:ext cx="837089" cy="369332"/>
          </a:xfrm>
          <a:prstGeom prst="rect">
            <a:avLst/>
          </a:prstGeom>
          <a:noFill/>
        </p:spPr>
        <p:txBody>
          <a:bodyPr wrap="none" rtlCol="0">
            <a:spAutoFit/>
          </a:bodyPr>
          <a:lstStyle/>
          <a:p>
            <a:r>
              <a:rPr lang="de-DE" dirty="0" err="1"/>
              <a:t>Outlier</a:t>
            </a:r>
            <a:endParaRPr lang="de-DE" dirty="0"/>
          </a:p>
        </p:txBody>
      </p:sp>
      <p:cxnSp>
        <p:nvCxnSpPr>
          <p:cNvPr id="21" name="Gerade Verbindung mit Pfeil 20">
            <a:extLst>
              <a:ext uri="{FF2B5EF4-FFF2-40B4-BE49-F238E27FC236}">
                <a16:creationId xmlns:a16="http://schemas.microsoft.com/office/drawing/2014/main" id="{27757B4D-5CA9-4FE8-835A-EAE3CB20FE3F}"/>
              </a:ext>
            </a:extLst>
          </p:cNvPr>
          <p:cNvCxnSpPr>
            <a:cxnSpLocks/>
          </p:cNvCxnSpPr>
          <p:nvPr/>
        </p:nvCxnSpPr>
        <p:spPr>
          <a:xfrm flipV="1">
            <a:off x="9714451" y="1654123"/>
            <a:ext cx="606363" cy="363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021F73E7-2992-4D12-8CB7-BBD1D5B1B3A6}"/>
              </a:ext>
            </a:extLst>
          </p:cNvPr>
          <p:cNvSpPr>
            <a:spLocks noGrp="1"/>
          </p:cNvSpPr>
          <p:nvPr>
            <p:ph idx="1"/>
          </p:nvPr>
        </p:nvSpPr>
        <p:spPr/>
        <p:txBody>
          <a:bodyPr/>
          <a:lstStyle/>
          <a:p>
            <a:r>
              <a:rPr lang="de-DE" dirty="0" err="1"/>
              <a:t>Several</a:t>
            </a:r>
            <a:r>
              <a:rPr lang="de-DE" dirty="0"/>
              <a:t> </a:t>
            </a:r>
            <a:r>
              <a:rPr lang="de-DE" dirty="0" err="1"/>
              <a:t>test</a:t>
            </a:r>
            <a:r>
              <a:rPr lang="de-DE" dirty="0"/>
              <a:t> </a:t>
            </a:r>
            <a:r>
              <a:rPr lang="de-DE" dirty="0" err="1"/>
              <a:t>runs</a:t>
            </a:r>
            <a:r>
              <a:rPr lang="de-DE" dirty="0"/>
              <a:t> </a:t>
            </a:r>
            <a:r>
              <a:rPr lang="de-DE" dirty="0" err="1"/>
              <a:t>of</a:t>
            </a:r>
            <a:r>
              <a:rPr lang="de-DE" dirty="0"/>
              <a:t> a </a:t>
            </a:r>
            <a:r>
              <a:rPr lang="de-DE" dirty="0" err="1"/>
              <a:t>truck</a:t>
            </a:r>
            <a:r>
              <a:rPr lang="de-DE" dirty="0"/>
              <a:t> &amp; </a:t>
            </a:r>
            <a:r>
              <a:rPr lang="de-DE" dirty="0" err="1"/>
              <a:t>trailer</a:t>
            </a:r>
            <a:endParaRPr lang="de-DE" dirty="0"/>
          </a:p>
          <a:p>
            <a:r>
              <a:rPr lang="de-DE" dirty="0"/>
              <a:t>Target </a:t>
            </a:r>
            <a:r>
              <a:rPr lang="de-DE" dirty="0" err="1"/>
              <a:t>lane</a:t>
            </a:r>
            <a:r>
              <a:rPr lang="de-DE" dirty="0"/>
              <a:t> </a:t>
            </a:r>
            <a:r>
              <a:rPr lang="de-DE" dirty="0" err="1"/>
              <a:t>width</a:t>
            </a:r>
            <a:r>
              <a:rPr lang="de-DE" dirty="0"/>
              <a:t>: 7 &amp; 9 m</a:t>
            </a:r>
          </a:p>
          <a:p>
            <a:r>
              <a:rPr lang="de-DE" dirty="0"/>
              <a:t>„</a:t>
            </a:r>
            <a:r>
              <a:rPr lang="de-DE" dirty="0" err="1"/>
              <a:t>Envelope</a:t>
            </a:r>
            <a:r>
              <a:rPr lang="de-DE" dirty="0"/>
              <a:t>“</a:t>
            </a:r>
          </a:p>
        </p:txBody>
      </p:sp>
      <p:sp>
        <p:nvSpPr>
          <p:cNvPr id="2" name="Titel 1">
            <a:extLst>
              <a:ext uri="{FF2B5EF4-FFF2-40B4-BE49-F238E27FC236}">
                <a16:creationId xmlns:a16="http://schemas.microsoft.com/office/drawing/2014/main" id="{EA3ADD52-89F1-42F7-BFFF-291F33E48EA1}"/>
              </a:ext>
            </a:extLst>
          </p:cNvPr>
          <p:cNvSpPr>
            <a:spLocks noGrp="1"/>
          </p:cNvSpPr>
          <p:nvPr>
            <p:ph type="title"/>
          </p:nvPr>
        </p:nvSpPr>
        <p:spPr/>
        <p:txBody>
          <a:bodyPr/>
          <a:lstStyle/>
          <a:p>
            <a:r>
              <a:rPr lang="de-DE" dirty="0" err="1"/>
              <a:t>Envelope</a:t>
            </a:r>
            <a:r>
              <a:rPr lang="de-DE" dirty="0"/>
              <a:t> 2</a:t>
            </a:r>
          </a:p>
        </p:txBody>
      </p:sp>
    </p:spTree>
    <p:extLst>
      <p:ext uri="{BB962C8B-B14F-4D97-AF65-F5344CB8AC3E}">
        <p14:creationId xmlns:p14="http://schemas.microsoft.com/office/powerpoint/2010/main" val="562197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a:extLst>
              <a:ext uri="{FF2B5EF4-FFF2-40B4-BE49-F238E27FC236}">
                <a16:creationId xmlns:a16="http://schemas.microsoft.com/office/drawing/2014/main" id="{FC2DCD80-7E3C-4FDA-AB44-3736E9F439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0528" t="5227" r="12477" b="6615"/>
          <a:stretch/>
        </p:blipFill>
        <p:spPr>
          <a:xfrm>
            <a:off x="2657917" y="620688"/>
            <a:ext cx="9387280" cy="5390905"/>
          </a:xfrm>
          <a:prstGeom prst="rect">
            <a:avLst/>
          </a:prstGeom>
        </p:spPr>
      </p:pic>
      <p:sp>
        <p:nvSpPr>
          <p:cNvPr id="2" name="Titel 1">
            <a:extLst>
              <a:ext uri="{FF2B5EF4-FFF2-40B4-BE49-F238E27FC236}">
                <a16:creationId xmlns:a16="http://schemas.microsoft.com/office/drawing/2014/main" id="{AE77B3D0-C25E-4085-A6D3-3584B854BBF2}"/>
              </a:ext>
            </a:extLst>
          </p:cNvPr>
          <p:cNvSpPr>
            <a:spLocks noGrp="1"/>
          </p:cNvSpPr>
          <p:nvPr>
            <p:ph type="title"/>
          </p:nvPr>
        </p:nvSpPr>
        <p:spPr/>
        <p:txBody>
          <a:bodyPr/>
          <a:lstStyle/>
          <a:p>
            <a:r>
              <a:rPr lang="de-DE" dirty="0" err="1"/>
              <a:t>Envelope</a:t>
            </a:r>
            <a:r>
              <a:rPr lang="de-DE" dirty="0"/>
              <a:t> 3</a:t>
            </a:r>
          </a:p>
        </p:txBody>
      </p:sp>
      <p:grpSp>
        <p:nvGrpSpPr>
          <p:cNvPr id="5" name="Gruppieren 4">
            <a:extLst>
              <a:ext uri="{FF2B5EF4-FFF2-40B4-BE49-F238E27FC236}">
                <a16:creationId xmlns:a16="http://schemas.microsoft.com/office/drawing/2014/main" id="{3328C033-583D-4BAB-8DEA-7F116E4820FF}"/>
              </a:ext>
            </a:extLst>
          </p:cNvPr>
          <p:cNvGrpSpPr/>
          <p:nvPr/>
        </p:nvGrpSpPr>
        <p:grpSpPr>
          <a:xfrm>
            <a:off x="5236131" y="5060896"/>
            <a:ext cx="2355906" cy="756869"/>
            <a:chOff x="2643933" y="3735861"/>
            <a:chExt cx="2355906" cy="756869"/>
          </a:xfrm>
        </p:grpSpPr>
        <p:sp>
          <p:nvSpPr>
            <p:cNvPr id="6" name="Rechteck 5">
              <a:extLst>
                <a:ext uri="{FF2B5EF4-FFF2-40B4-BE49-F238E27FC236}">
                  <a16:creationId xmlns:a16="http://schemas.microsoft.com/office/drawing/2014/main" id="{9DE593EF-FF2F-4066-8432-60B58AC5B5D8}"/>
                </a:ext>
              </a:extLst>
            </p:cNvPr>
            <p:cNvSpPr/>
            <p:nvPr/>
          </p:nvSpPr>
          <p:spPr>
            <a:xfrm>
              <a:off x="4121794" y="3784150"/>
              <a:ext cx="878045"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 name="Gruppieren 6">
              <a:extLst>
                <a:ext uri="{FF2B5EF4-FFF2-40B4-BE49-F238E27FC236}">
                  <a16:creationId xmlns:a16="http://schemas.microsoft.com/office/drawing/2014/main" id="{4434805F-C074-43B7-A062-FB97015813AF}"/>
                </a:ext>
              </a:extLst>
            </p:cNvPr>
            <p:cNvGrpSpPr/>
            <p:nvPr/>
          </p:nvGrpSpPr>
          <p:grpSpPr>
            <a:xfrm>
              <a:off x="2643933" y="3738562"/>
              <a:ext cx="1753299" cy="754168"/>
              <a:chOff x="4236440" y="3234377"/>
              <a:chExt cx="1753299" cy="754168"/>
            </a:xfrm>
          </p:grpSpPr>
          <p:sp>
            <p:nvSpPr>
              <p:cNvPr id="12" name="Rechteck 11">
                <a:extLst>
                  <a:ext uri="{FF2B5EF4-FFF2-40B4-BE49-F238E27FC236}">
                    <a16:creationId xmlns:a16="http://schemas.microsoft.com/office/drawing/2014/main" id="{AACCC4FA-884B-4279-852B-1ADC897BDA32}"/>
                  </a:ext>
                </a:extLst>
              </p:cNvPr>
              <p:cNvSpPr/>
              <p:nvPr/>
            </p:nvSpPr>
            <p:spPr>
              <a:xfrm>
                <a:off x="4236440" y="3280096"/>
                <a:ext cx="1753299"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3D8EAA4C-447A-498C-8E79-E88B0DCAAB40}"/>
                  </a:ext>
                </a:extLst>
              </p:cNvPr>
              <p:cNvSpPr/>
              <p:nvPr/>
            </p:nvSpPr>
            <p:spPr>
              <a:xfrm>
                <a:off x="4379053"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9FAF347B-F76E-4DDA-9382-4FED0E04B325}"/>
                  </a:ext>
                </a:extLst>
              </p:cNvPr>
              <p:cNvSpPr/>
              <p:nvPr/>
            </p:nvSpPr>
            <p:spPr>
              <a:xfrm>
                <a:off x="4379053"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98B8050C-387B-4775-914C-6FF113B9477D}"/>
                  </a:ext>
                </a:extLst>
              </p:cNvPr>
              <p:cNvSpPr/>
              <p:nvPr/>
            </p:nvSpPr>
            <p:spPr>
              <a:xfrm>
                <a:off x="4627925"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158E770A-794B-40B6-B69C-73D8BBEC938F}"/>
                  </a:ext>
                </a:extLst>
              </p:cNvPr>
              <p:cNvSpPr/>
              <p:nvPr/>
            </p:nvSpPr>
            <p:spPr>
              <a:xfrm>
                <a:off x="4627925"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Rechteck 7">
              <a:extLst>
                <a:ext uri="{FF2B5EF4-FFF2-40B4-BE49-F238E27FC236}">
                  <a16:creationId xmlns:a16="http://schemas.microsoft.com/office/drawing/2014/main" id="{F9653590-1CB3-4033-92AC-044B2252A262}"/>
                </a:ext>
              </a:extLst>
            </p:cNvPr>
            <p:cNvSpPr/>
            <p:nvPr/>
          </p:nvSpPr>
          <p:spPr>
            <a:xfrm>
              <a:off x="4167934" y="3738562"/>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3C48EAF1-A9B9-46B5-BB04-931191AB9466}"/>
                </a:ext>
              </a:extLst>
            </p:cNvPr>
            <p:cNvSpPr/>
            <p:nvPr/>
          </p:nvSpPr>
          <p:spPr>
            <a:xfrm>
              <a:off x="4167934" y="4447011"/>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D5A6A9D4-C856-434B-B62C-F03188FC9571}"/>
                </a:ext>
              </a:extLst>
            </p:cNvPr>
            <p:cNvSpPr/>
            <p:nvPr/>
          </p:nvSpPr>
          <p:spPr>
            <a:xfrm>
              <a:off x="4759359" y="3735861"/>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E5A34325-5789-4772-8C70-D75367344C04}"/>
                </a:ext>
              </a:extLst>
            </p:cNvPr>
            <p:cNvSpPr/>
            <p:nvPr/>
          </p:nvSpPr>
          <p:spPr>
            <a:xfrm>
              <a:off x="4759359" y="4444310"/>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a:extLst>
              <a:ext uri="{FF2B5EF4-FFF2-40B4-BE49-F238E27FC236}">
                <a16:creationId xmlns:a16="http://schemas.microsoft.com/office/drawing/2014/main" id="{379E18B8-B536-4136-A885-56F825842287}"/>
              </a:ext>
            </a:extLst>
          </p:cNvPr>
          <p:cNvGrpSpPr/>
          <p:nvPr/>
        </p:nvGrpSpPr>
        <p:grpSpPr>
          <a:xfrm>
            <a:off x="5838738" y="4021213"/>
            <a:ext cx="1753299" cy="754168"/>
            <a:chOff x="4236440" y="3234377"/>
            <a:chExt cx="1753299" cy="754168"/>
          </a:xfrm>
        </p:grpSpPr>
        <p:sp>
          <p:nvSpPr>
            <p:cNvPr id="18" name="Rechteck 17">
              <a:extLst>
                <a:ext uri="{FF2B5EF4-FFF2-40B4-BE49-F238E27FC236}">
                  <a16:creationId xmlns:a16="http://schemas.microsoft.com/office/drawing/2014/main" id="{BA6991DB-D139-4AE5-8175-002BD437706C}"/>
                </a:ext>
              </a:extLst>
            </p:cNvPr>
            <p:cNvSpPr/>
            <p:nvPr/>
          </p:nvSpPr>
          <p:spPr>
            <a:xfrm>
              <a:off x="4236440" y="3280096"/>
              <a:ext cx="1753299" cy="66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67DE577D-A2F7-4D74-8D4A-D19C0293BC0D}"/>
                </a:ext>
              </a:extLst>
            </p:cNvPr>
            <p:cNvSpPr/>
            <p:nvPr/>
          </p:nvSpPr>
          <p:spPr>
            <a:xfrm>
              <a:off x="4379053"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6CC31091-860D-4C15-B0DF-C8281078F6CF}"/>
                </a:ext>
              </a:extLst>
            </p:cNvPr>
            <p:cNvSpPr/>
            <p:nvPr/>
          </p:nvSpPr>
          <p:spPr>
            <a:xfrm>
              <a:off x="4601361"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a:extLst>
                <a:ext uri="{FF2B5EF4-FFF2-40B4-BE49-F238E27FC236}">
                  <a16:creationId xmlns:a16="http://schemas.microsoft.com/office/drawing/2014/main" id="{48333EDF-9582-457C-A905-DB15079F58D9}"/>
                </a:ext>
              </a:extLst>
            </p:cNvPr>
            <p:cNvSpPr/>
            <p:nvPr/>
          </p:nvSpPr>
          <p:spPr>
            <a:xfrm>
              <a:off x="4379053"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a:extLst>
                <a:ext uri="{FF2B5EF4-FFF2-40B4-BE49-F238E27FC236}">
                  <a16:creationId xmlns:a16="http://schemas.microsoft.com/office/drawing/2014/main" id="{FE319747-66B1-4F91-B788-C6C90C5C002D}"/>
                </a:ext>
              </a:extLst>
            </p:cNvPr>
            <p:cNvSpPr/>
            <p:nvPr/>
          </p:nvSpPr>
          <p:spPr>
            <a:xfrm>
              <a:off x="4601361"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a:extLst>
                <a:ext uri="{FF2B5EF4-FFF2-40B4-BE49-F238E27FC236}">
                  <a16:creationId xmlns:a16="http://schemas.microsoft.com/office/drawing/2014/main" id="{496CE766-65DE-4A80-83A5-BA42CAC07252}"/>
                </a:ext>
              </a:extLst>
            </p:cNvPr>
            <p:cNvSpPr/>
            <p:nvPr/>
          </p:nvSpPr>
          <p:spPr>
            <a:xfrm>
              <a:off x="5626216" y="3234377"/>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a:extLst>
                <a:ext uri="{FF2B5EF4-FFF2-40B4-BE49-F238E27FC236}">
                  <a16:creationId xmlns:a16="http://schemas.microsoft.com/office/drawing/2014/main" id="{715AE26D-12EC-4A44-A24B-715144605554}"/>
                </a:ext>
              </a:extLst>
            </p:cNvPr>
            <p:cNvSpPr/>
            <p:nvPr/>
          </p:nvSpPr>
          <p:spPr>
            <a:xfrm>
              <a:off x="5626216" y="3942826"/>
              <a:ext cx="159391"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 name="Inhaltsplatzhalter 2">
            <a:extLst>
              <a:ext uri="{FF2B5EF4-FFF2-40B4-BE49-F238E27FC236}">
                <a16:creationId xmlns:a16="http://schemas.microsoft.com/office/drawing/2014/main" id="{87077F5F-7BC7-46A9-84DC-4DF46D43AB74}"/>
              </a:ext>
            </a:extLst>
          </p:cNvPr>
          <p:cNvSpPr>
            <a:spLocks noGrp="1"/>
          </p:cNvSpPr>
          <p:nvPr>
            <p:ph idx="1"/>
          </p:nvPr>
        </p:nvSpPr>
        <p:spPr/>
        <p:txBody>
          <a:bodyPr/>
          <a:lstStyle/>
          <a:p>
            <a:r>
              <a:rPr lang="de-DE" dirty="0" err="1"/>
              <a:t>Several</a:t>
            </a:r>
            <a:r>
              <a:rPr lang="de-DE" dirty="0"/>
              <a:t> </a:t>
            </a:r>
            <a:r>
              <a:rPr lang="de-DE" dirty="0" err="1"/>
              <a:t>test</a:t>
            </a:r>
            <a:r>
              <a:rPr lang="de-DE" dirty="0"/>
              <a:t> </a:t>
            </a:r>
            <a:r>
              <a:rPr lang="de-DE" dirty="0" err="1"/>
              <a:t>runs</a:t>
            </a:r>
            <a:r>
              <a:rPr lang="de-DE" dirty="0"/>
              <a:t> </a:t>
            </a:r>
            <a:r>
              <a:rPr lang="de-DE" dirty="0" err="1"/>
              <a:t>for</a:t>
            </a:r>
            <a:r>
              <a:rPr lang="de-DE" dirty="0"/>
              <a:t> </a:t>
            </a:r>
            <a:r>
              <a:rPr lang="de-DE" dirty="0" err="1"/>
              <a:t>single</a:t>
            </a:r>
            <a:r>
              <a:rPr lang="de-DE" dirty="0"/>
              <a:t> </a:t>
            </a:r>
            <a:r>
              <a:rPr lang="de-DE" dirty="0" err="1"/>
              <a:t>truck</a:t>
            </a:r>
            <a:br>
              <a:rPr lang="de-DE" dirty="0"/>
            </a:br>
            <a:r>
              <a:rPr lang="de-DE" dirty="0"/>
              <a:t>&amp; </a:t>
            </a:r>
            <a:r>
              <a:rPr lang="de-DE" dirty="0" err="1"/>
              <a:t>tractor-semitrailer</a:t>
            </a:r>
            <a:endParaRPr lang="de-DE" dirty="0"/>
          </a:p>
          <a:p>
            <a:r>
              <a:rPr lang="de-DE" dirty="0"/>
              <a:t>Target </a:t>
            </a:r>
            <a:r>
              <a:rPr lang="de-DE" dirty="0" err="1"/>
              <a:t>lane</a:t>
            </a:r>
            <a:r>
              <a:rPr lang="de-DE" dirty="0"/>
              <a:t> </a:t>
            </a:r>
            <a:r>
              <a:rPr lang="de-DE" dirty="0" err="1"/>
              <a:t>widths</a:t>
            </a:r>
            <a:r>
              <a:rPr lang="de-DE" dirty="0"/>
              <a:t>: 7, 11 (</a:t>
            </a:r>
            <a:r>
              <a:rPr lang="de-DE" dirty="0" err="1"/>
              <a:t>truck</a:t>
            </a:r>
            <a:r>
              <a:rPr lang="de-DE" dirty="0"/>
              <a:t>)</a:t>
            </a:r>
            <a:br>
              <a:rPr lang="de-DE" dirty="0"/>
            </a:br>
            <a:r>
              <a:rPr lang="de-DE" dirty="0"/>
              <a:t>&amp; 11 (</a:t>
            </a:r>
            <a:r>
              <a:rPr lang="de-DE" dirty="0" err="1"/>
              <a:t>tractor-semitrailer</a:t>
            </a:r>
            <a:r>
              <a:rPr lang="de-DE" dirty="0"/>
              <a:t>)</a:t>
            </a:r>
          </a:p>
          <a:p>
            <a:r>
              <a:rPr lang="de-DE" dirty="0"/>
              <a:t>„</a:t>
            </a:r>
            <a:r>
              <a:rPr lang="de-DE" dirty="0" err="1"/>
              <a:t>Envelope</a:t>
            </a:r>
            <a:r>
              <a:rPr lang="de-DE" dirty="0"/>
              <a:t>“</a:t>
            </a:r>
          </a:p>
        </p:txBody>
      </p:sp>
    </p:spTree>
    <p:extLst>
      <p:ext uri="{BB962C8B-B14F-4D97-AF65-F5344CB8AC3E}">
        <p14:creationId xmlns:p14="http://schemas.microsoft.com/office/powerpoint/2010/main" val="1558465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10BC1A-0D6D-4C31-9CCD-90608E6A829E}"/>
              </a:ext>
            </a:extLst>
          </p:cNvPr>
          <p:cNvSpPr>
            <a:spLocks noGrp="1"/>
          </p:cNvSpPr>
          <p:nvPr>
            <p:ph type="title"/>
          </p:nvPr>
        </p:nvSpPr>
        <p:spPr/>
        <p:txBody>
          <a:bodyPr/>
          <a:lstStyle/>
          <a:p>
            <a:r>
              <a:rPr lang="de-DE" dirty="0" err="1"/>
              <a:t>Envelope</a:t>
            </a:r>
            <a:r>
              <a:rPr lang="de-DE" dirty="0"/>
              <a:t> </a:t>
            </a:r>
            <a:r>
              <a:rPr lang="de-DE" dirty="0" err="1"/>
              <a:t>new</a:t>
            </a:r>
            <a:r>
              <a:rPr lang="de-DE" dirty="0"/>
              <a:t> 4 (Bus 1)</a:t>
            </a:r>
          </a:p>
        </p:txBody>
      </p:sp>
      <p:pic>
        <p:nvPicPr>
          <p:cNvPr id="4" name="Inhaltsplatzhalter 3">
            <a:extLst>
              <a:ext uri="{FF2B5EF4-FFF2-40B4-BE49-F238E27FC236}">
                <a16:creationId xmlns:a16="http://schemas.microsoft.com/office/drawing/2014/main" id="{8CC81CD6-E46C-4D06-9A23-127AF3D49EB2}"/>
              </a:ext>
            </a:extLst>
          </p:cNvPr>
          <p:cNvPicPr>
            <a:picLocks noGrp="1" noChangeAspect="1"/>
          </p:cNvPicPr>
          <p:nvPr>
            <p:ph idx="1"/>
          </p:nvPr>
        </p:nvPicPr>
        <p:blipFill>
          <a:blip r:embed="rId2"/>
          <a:stretch>
            <a:fillRect/>
          </a:stretch>
        </p:blipFill>
        <p:spPr>
          <a:xfrm>
            <a:off x="4681056" y="542495"/>
            <a:ext cx="7510943" cy="5633208"/>
          </a:xfrm>
          <a:prstGeom prst="rect">
            <a:avLst/>
          </a:prstGeom>
        </p:spPr>
      </p:pic>
    </p:spTree>
    <p:extLst>
      <p:ext uri="{BB962C8B-B14F-4D97-AF65-F5344CB8AC3E}">
        <p14:creationId xmlns:p14="http://schemas.microsoft.com/office/powerpoint/2010/main" val="474594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2939E0C4-B769-4782-82A3-95A685C22628}"/>
              </a:ext>
            </a:extLst>
          </p:cNvPr>
          <p:cNvSpPr>
            <a:spLocks noGrp="1"/>
          </p:cNvSpPr>
          <p:nvPr>
            <p:ph type="subTitle" idx="1"/>
          </p:nvPr>
        </p:nvSpPr>
        <p:spPr/>
        <p:txBody>
          <a:bodyPr/>
          <a:lstStyle/>
          <a:p>
            <a:r>
              <a:rPr lang="de-DE" sz="5400" dirty="0" err="1"/>
              <a:t>Introduction</a:t>
            </a:r>
            <a:r>
              <a:rPr lang="de-DE" sz="5400" dirty="0"/>
              <a:t> &amp; </a:t>
            </a:r>
            <a:r>
              <a:rPr lang="de-DE" sz="5400" dirty="0" err="1"/>
              <a:t>Recapitulation</a:t>
            </a:r>
            <a:endParaRPr lang="de-DE" sz="5400" dirty="0"/>
          </a:p>
        </p:txBody>
      </p:sp>
    </p:spTree>
    <p:extLst>
      <p:ext uri="{BB962C8B-B14F-4D97-AF65-F5344CB8AC3E}">
        <p14:creationId xmlns:p14="http://schemas.microsoft.com/office/powerpoint/2010/main" val="1383509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B574E-647D-4C9C-96FB-44229E2D5991}"/>
              </a:ext>
            </a:extLst>
          </p:cNvPr>
          <p:cNvSpPr>
            <a:spLocks noGrp="1"/>
          </p:cNvSpPr>
          <p:nvPr>
            <p:ph type="title"/>
          </p:nvPr>
        </p:nvSpPr>
        <p:spPr/>
        <p:txBody>
          <a:bodyPr/>
          <a:lstStyle/>
          <a:p>
            <a:r>
              <a:rPr lang="de-DE" dirty="0" err="1"/>
              <a:t>Envelope</a:t>
            </a:r>
            <a:r>
              <a:rPr lang="de-DE" dirty="0"/>
              <a:t> </a:t>
            </a:r>
            <a:r>
              <a:rPr lang="de-DE" dirty="0" err="1"/>
              <a:t>new</a:t>
            </a:r>
            <a:r>
              <a:rPr lang="de-DE" dirty="0"/>
              <a:t> 5 (Bus 2)</a:t>
            </a:r>
          </a:p>
        </p:txBody>
      </p:sp>
      <p:pic>
        <p:nvPicPr>
          <p:cNvPr id="4" name="Grafik 3">
            <a:extLst>
              <a:ext uri="{FF2B5EF4-FFF2-40B4-BE49-F238E27FC236}">
                <a16:creationId xmlns:a16="http://schemas.microsoft.com/office/drawing/2014/main" id="{C66B9BAC-D9D3-4957-906F-4D143DEDE1BE}"/>
              </a:ext>
            </a:extLst>
          </p:cNvPr>
          <p:cNvPicPr>
            <a:picLocks noChangeAspect="1"/>
          </p:cNvPicPr>
          <p:nvPr/>
        </p:nvPicPr>
        <p:blipFill>
          <a:blip r:embed="rId2"/>
          <a:stretch>
            <a:fillRect/>
          </a:stretch>
        </p:blipFill>
        <p:spPr>
          <a:xfrm>
            <a:off x="4444068" y="547905"/>
            <a:ext cx="7747932" cy="5810949"/>
          </a:xfrm>
          <a:prstGeom prst="rect">
            <a:avLst/>
          </a:prstGeom>
        </p:spPr>
      </p:pic>
    </p:spTree>
    <p:extLst>
      <p:ext uri="{BB962C8B-B14F-4D97-AF65-F5344CB8AC3E}">
        <p14:creationId xmlns:p14="http://schemas.microsoft.com/office/powerpoint/2010/main" val="40815047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9B6D23-0CF6-436A-8DFD-11A3991D7BF1}"/>
              </a:ext>
            </a:extLst>
          </p:cNvPr>
          <p:cNvSpPr>
            <a:spLocks noGrp="1"/>
          </p:cNvSpPr>
          <p:nvPr>
            <p:ph type="title"/>
          </p:nvPr>
        </p:nvSpPr>
        <p:spPr/>
        <p:txBody>
          <a:bodyPr/>
          <a:lstStyle/>
          <a:p>
            <a:r>
              <a:rPr lang="de-DE" dirty="0" err="1"/>
              <a:t>Conclusion</a:t>
            </a:r>
            <a:endParaRPr lang="de-DE" dirty="0"/>
          </a:p>
        </p:txBody>
      </p:sp>
      <p:graphicFrame>
        <p:nvGraphicFramePr>
          <p:cNvPr id="4" name="Inhaltsplatzhalter 3">
            <a:extLst>
              <a:ext uri="{FF2B5EF4-FFF2-40B4-BE49-F238E27FC236}">
                <a16:creationId xmlns:a16="http://schemas.microsoft.com/office/drawing/2014/main" id="{6C3A301A-A81D-41EC-8FF7-BDA631BFE008}"/>
              </a:ext>
            </a:extLst>
          </p:cNvPr>
          <p:cNvGraphicFramePr>
            <a:graphicFrameLocks noGrp="1"/>
          </p:cNvGraphicFramePr>
          <p:nvPr>
            <p:ph idx="1"/>
            <p:extLst>
              <p:ext uri="{D42A27DB-BD31-4B8C-83A1-F6EECF244321}">
                <p14:modId xmlns:p14="http://schemas.microsoft.com/office/powerpoint/2010/main" val="1211198454"/>
              </p:ext>
            </p:extLst>
          </p:nvPr>
        </p:nvGraphicFramePr>
        <p:xfrm>
          <a:off x="334963" y="1854200"/>
          <a:ext cx="11249026" cy="3474720"/>
        </p:xfrm>
        <a:graphic>
          <a:graphicData uri="http://schemas.openxmlformats.org/drawingml/2006/table">
            <a:tbl>
              <a:tblPr firstRow="1" bandRow="1">
                <a:tableStyleId>{5C22544A-7EE6-4342-B048-85BDC9FD1C3A}</a:tableStyleId>
              </a:tblPr>
              <a:tblGrid>
                <a:gridCol w="5624513">
                  <a:extLst>
                    <a:ext uri="{9D8B030D-6E8A-4147-A177-3AD203B41FA5}">
                      <a16:colId xmlns:a16="http://schemas.microsoft.com/office/drawing/2014/main" val="3627645936"/>
                    </a:ext>
                  </a:extLst>
                </a:gridCol>
                <a:gridCol w="5624513">
                  <a:extLst>
                    <a:ext uri="{9D8B030D-6E8A-4147-A177-3AD203B41FA5}">
                      <a16:colId xmlns:a16="http://schemas.microsoft.com/office/drawing/2014/main" val="286822860"/>
                    </a:ext>
                  </a:extLst>
                </a:gridCol>
              </a:tblGrid>
              <a:tr h="370840">
                <a:tc>
                  <a:txBody>
                    <a:bodyPr/>
                    <a:lstStyle/>
                    <a:p>
                      <a:r>
                        <a:rPr lang="de-DE" dirty="0"/>
                        <a:t>Kind </a:t>
                      </a:r>
                      <a:r>
                        <a:rPr lang="de-DE" dirty="0" err="1"/>
                        <a:t>of</a:t>
                      </a:r>
                      <a:r>
                        <a:rPr lang="de-DE" dirty="0"/>
                        <a:t> </a:t>
                      </a:r>
                      <a:r>
                        <a:rPr lang="de-DE" dirty="0" err="1"/>
                        <a:t>vehicle</a:t>
                      </a:r>
                      <a:endParaRPr lang="de-DE" dirty="0"/>
                    </a:p>
                  </a:txBody>
                  <a:tcPr/>
                </a:tc>
                <a:tc>
                  <a:txBody>
                    <a:bodyPr/>
                    <a:lstStyle/>
                    <a:p>
                      <a:r>
                        <a:rPr lang="de-DE" dirty="0"/>
                        <a:t>Relevant </a:t>
                      </a:r>
                      <a:r>
                        <a:rPr lang="de-DE" dirty="0" err="1"/>
                        <a:t>envelope</a:t>
                      </a:r>
                      <a:endParaRPr lang="de-DE" dirty="0"/>
                    </a:p>
                  </a:txBody>
                  <a:tcPr/>
                </a:tc>
                <a:extLst>
                  <a:ext uri="{0D108BD9-81ED-4DB2-BD59-A6C34878D82A}">
                    <a16:rowId xmlns:a16="http://schemas.microsoft.com/office/drawing/2014/main" val="3535601240"/>
                  </a:ext>
                </a:extLst>
              </a:tr>
              <a:tr h="370840">
                <a:tc>
                  <a:txBody>
                    <a:bodyPr/>
                    <a:lstStyle/>
                    <a:p>
                      <a:r>
                        <a:rPr lang="de-DE" dirty="0"/>
                        <a:t>Single </a:t>
                      </a:r>
                      <a:r>
                        <a:rPr lang="de-DE" dirty="0" err="1"/>
                        <a:t>trucks</a:t>
                      </a:r>
                      <a:r>
                        <a:rPr lang="de-DE" dirty="0"/>
                        <a:t>, </a:t>
                      </a:r>
                      <a:r>
                        <a:rPr lang="de-DE" dirty="0" err="1"/>
                        <a:t>single</a:t>
                      </a:r>
                      <a:r>
                        <a:rPr lang="de-DE" dirty="0"/>
                        <a:t> </a:t>
                      </a:r>
                      <a:r>
                        <a:rPr lang="de-DE" dirty="0" err="1"/>
                        <a:t>tractors</a:t>
                      </a:r>
                      <a:endParaRPr lang="de-DE" dirty="0"/>
                    </a:p>
                  </a:txBody>
                  <a:tcPr/>
                </a:tc>
                <a:tc>
                  <a:txBody>
                    <a:bodyPr/>
                    <a:lstStyle/>
                    <a:p>
                      <a:r>
                        <a:rPr lang="de-DE" dirty="0"/>
                        <a:t>1, 3</a:t>
                      </a:r>
                    </a:p>
                  </a:txBody>
                  <a:tcPr/>
                </a:tc>
                <a:extLst>
                  <a:ext uri="{0D108BD9-81ED-4DB2-BD59-A6C34878D82A}">
                    <a16:rowId xmlns:a16="http://schemas.microsoft.com/office/drawing/2014/main" val="2054929240"/>
                  </a:ext>
                </a:extLst>
              </a:tr>
              <a:tr h="370840">
                <a:tc>
                  <a:txBody>
                    <a:bodyPr/>
                    <a:lstStyle/>
                    <a:p>
                      <a:r>
                        <a:rPr lang="de-DE" dirty="0"/>
                        <a:t>Single </a:t>
                      </a:r>
                      <a:r>
                        <a:rPr lang="de-DE" dirty="0" err="1"/>
                        <a:t>trucks</a:t>
                      </a:r>
                      <a:r>
                        <a:rPr lang="de-DE" dirty="0"/>
                        <a:t> </a:t>
                      </a:r>
                      <a:r>
                        <a:rPr lang="de-DE" dirty="0" err="1"/>
                        <a:t>equipped</a:t>
                      </a:r>
                      <a:r>
                        <a:rPr lang="de-DE" dirty="0"/>
                        <a:t> </a:t>
                      </a:r>
                      <a:r>
                        <a:rPr lang="de-DE" dirty="0" err="1"/>
                        <a:t>to</a:t>
                      </a:r>
                      <a:r>
                        <a:rPr lang="de-DE" dirty="0"/>
                        <a:t> </a:t>
                      </a:r>
                      <a:r>
                        <a:rPr lang="de-DE" dirty="0" err="1"/>
                        <a:t>tow</a:t>
                      </a:r>
                      <a:r>
                        <a:rPr lang="de-DE" dirty="0"/>
                        <a:t> </a:t>
                      </a:r>
                      <a:r>
                        <a:rPr lang="de-DE" dirty="0" err="1"/>
                        <a:t>trailers</a:t>
                      </a:r>
                      <a:endParaRPr lang="de-DE" dirty="0"/>
                    </a:p>
                  </a:txBody>
                  <a:tcPr/>
                </a:tc>
                <a:tc>
                  <a:txBody>
                    <a:bodyPr/>
                    <a:lstStyle/>
                    <a:p>
                      <a:r>
                        <a:rPr lang="de-DE" dirty="0"/>
                        <a:t>1, 2, 3</a:t>
                      </a:r>
                    </a:p>
                  </a:txBody>
                  <a:tcPr/>
                </a:tc>
                <a:extLst>
                  <a:ext uri="{0D108BD9-81ED-4DB2-BD59-A6C34878D82A}">
                    <a16:rowId xmlns:a16="http://schemas.microsoft.com/office/drawing/2014/main" val="176879670"/>
                  </a:ext>
                </a:extLst>
              </a:tr>
              <a:tr h="370840">
                <a:tc>
                  <a:txBody>
                    <a:bodyPr/>
                    <a:lstStyle/>
                    <a:p>
                      <a:r>
                        <a:rPr lang="de-DE" dirty="0" err="1"/>
                        <a:t>Tractors</a:t>
                      </a:r>
                      <a:r>
                        <a:rPr lang="de-DE" dirty="0"/>
                        <a:t> </a:t>
                      </a:r>
                      <a:r>
                        <a:rPr lang="de-DE" dirty="0" err="1"/>
                        <a:t>equipped</a:t>
                      </a:r>
                      <a:r>
                        <a:rPr lang="de-DE" dirty="0"/>
                        <a:t> </a:t>
                      </a:r>
                      <a:r>
                        <a:rPr lang="de-DE" dirty="0" err="1"/>
                        <a:t>to</a:t>
                      </a:r>
                      <a:r>
                        <a:rPr lang="de-DE" dirty="0"/>
                        <a:t> </a:t>
                      </a:r>
                      <a:r>
                        <a:rPr lang="de-DE" dirty="0" err="1"/>
                        <a:t>tow</a:t>
                      </a:r>
                      <a:r>
                        <a:rPr lang="de-DE" dirty="0"/>
                        <a:t> </a:t>
                      </a:r>
                      <a:r>
                        <a:rPr lang="de-DE" dirty="0" err="1"/>
                        <a:t>semitrailers</a:t>
                      </a:r>
                      <a:endParaRPr lang="de-DE" dirty="0"/>
                    </a:p>
                  </a:txBody>
                  <a:tcPr/>
                </a:tc>
                <a:tc>
                  <a:txBody>
                    <a:bodyPr/>
                    <a:lstStyle/>
                    <a:p>
                      <a:r>
                        <a:rPr lang="de-DE" dirty="0"/>
                        <a:t>3</a:t>
                      </a:r>
                    </a:p>
                  </a:txBody>
                  <a:tcPr/>
                </a:tc>
                <a:extLst>
                  <a:ext uri="{0D108BD9-81ED-4DB2-BD59-A6C34878D82A}">
                    <a16:rowId xmlns:a16="http://schemas.microsoft.com/office/drawing/2014/main" val="493477318"/>
                  </a:ext>
                </a:extLst>
              </a:tr>
              <a:tr h="370840">
                <a:tc>
                  <a:txBody>
                    <a:bodyPr/>
                    <a:lstStyle/>
                    <a:p>
                      <a:r>
                        <a:rPr lang="de-DE" dirty="0"/>
                        <a:t>M3 Class I</a:t>
                      </a:r>
                    </a:p>
                  </a:txBody>
                  <a:tcPr/>
                </a:tc>
                <a:tc>
                  <a:txBody>
                    <a:bodyPr/>
                    <a:lstStyle/>
                    <a:p>
                      <a:r>
                        <a:rPr lang="de-DE" dirty="0"/>
                        <a:t>4,5</a:t>
                      </a:r>
                    </a:p>
                  </a:txBody>
                  <a:tcPr/>
                </a:tc>
                <a:extLst>
                  <a:ext uri="{0D108BD9-81ED-4DB2-BD59-A6C34878D82A}">
                    <a16:rowId xmlns:a16="http://schemas.microsoft.com/office/drawing/2014/main" val="4190928698"/>
                  </a:ext>
                </a:extLst>
              </a:tr>
              <a:tr h="370840">
                <a:tc>
                  <a:txBody>
                    <a:bodyPr/>
                    <a:lstStyle/>
                    <a:p>
                      <a:r>
                        <a:rPr lang="de-DE" dirty="0"/>
                        <a:t>M3 Other</a:t>
                      </a:r>
                    </a:p>
                  </a:txBody>
                  <a:tcPr/>
                </a:tc>
                <a:tc>
                  <a:txBody>
                    <a:bodyPr/>
                    <a:lstStyle/>
                    <a:p>
                      <a:r>
                        <a:rPr lang="de-DE" dirty="0"/>
                        <a:t>5</a:t>
                      </a:r>
                    </a:p>
                  </a:txBody>
                  <a:tcPr/>
                </a:tc>
                <a:extLst>
                  <a:ext uri="{0D108BD9-81ED-4DB2-BD59-A6C34878D82A}">
                    <a16:rowId xmlns:a16="http://schemas.microsoft.com/office/drawing/2014/main" val="2442146011"/>
                  </a:ext>
                </a:extLst>
              </a:tr>
            </a:tbl>
          </a:graphicData>
        </a:graphic>
      </p:graphicFrame>
    </p:spTree>
    <p:extLst>
      <p:ext uri="{BB962C8B-B14F-4D97-AF65-F5344CB8AC3E}">
        <p14:creationId xmlns:p14="http://schemas.microsoft.com/office/powerpoint/2010/main" val="2677162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2939E0C4-B769-4782-82A3-95A685C22628}"/>
              </a:ext>
            </a:extLst>
          </p:cNvPr>
          <p:cNvSpPr>
            <a:spLocks noGrp="1"/>
          </p:cNvSpPr>
          <p:nvPr>
            <p:ph type="subTitle" idx="1"/>
          </p:nvPr>
        </p:nvSpPr>
        <p:spPr/>
        <p:txBody>
          <a:bodyPr/>
          <a:lstStyle/>
          <a:p>
            <a:r>
              <a:rPr lang="de-DE" sz="5400" dirty="0" err="1"/>
              <a:t>Bringing</a:t>
            </a:r>
            <a:r>
              <a:rPr lang="de-DE" sz="5400" dirty="0"/>
              <a:t> </a:t>
            </a:r>
            <a:r>
              <a:rPr lang="de-DE" sz="5400" dirty="0" err="1"/>
              <a:t>it</a:t>
            </a:r>
            <a:r>
              <a:rPr lang="de-DE" sz="5400" dirty="0"/>
              <a:t> all </a:t>
            </a:r>
            <a:r>
              <a:rPr lang="de-DE" sz="5400" dirty="0" err="1"/>
              <a:t>together</a:t>
            </a:r>
            <a:endParaRPr lang="de-DE" sz="5400" dirty="0"/>
          </a:p>
        </p:txBody>
      </p:sp>
    </p:spTree>
    <p:extLst>
      <p:ext uri="{BB962C8B-B14F-4D97-AF65-F5344CB8AC3E}">
        <p14:creationId xmlns:p14="http://schemas.microsoft.com/office/powerpoint/2010/main" val="3923467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9975C4-B22D-4007-840A-670803E59BFE}"/>
              </a:ext>
            </a:extLst>
          </p:cNvPr>
          <p:cNvSpPr>
            <a:spLocks noGrp="1"/>
          </p:cNvSpPr>
          <p:nvPr>
            <p:ph type="title"/>
          </p:nvPr>
        </p:nvSpPr>
        <p:spPr/>
        <p:txBody>
          <a:bodyPr/>
          <a:lstStyle/>
          <a:p>
            <a:r>
              <a:rPr lang="de-DE" dirty="0" err="1"/>
              <a:t>Changes</a:t>
            </a:r>
            <a:r>
              <a:rPr lang="de-DE" dirty="0"/>
              <a:t> </a:t>
            </a:r>
            <a:r>
              <a:rPr lang="de-DE" dirty="0" err="1"/>
              <a:t>to</a:t>
            </a:r>
            <a:r>
              <a:rPr lang="de-DE" dirty="0"/>
              <a:t> </a:t>
            </a:r>
            <a:r>
              <a:rPr lang="de-DE" dirty="0" err="1"/>
              <a:t>the</a:t>
            </a:r>
            <a:r>
              <a:rPr lang="de-DE" dirty="0"/>
              <a:t> </a:t>
            </a:r>
            <a:r>
              <a:rPr lang="de-DE" dirty="0" err="1"/>
              <a:t>core</a:t>
            </a:r>
            <a:r>
              <a:rPr lang="de-DE" dirty="0"/>
              <a:t> </a:t>
            </a:r>
            <a:r>
              <a:rPr lang="de-DE" dirty="0" err="1"/>
              <a:t>test</a:t>
            </a:r>
            <a:endParaRPr lang="de-DE" dirty="0"/>
          </a:p>
        </p:txBody>
      </p:sp>
      <p:sp>
        <p:nvSpPr>
          <p:cNvPr id="5" name="Inhaltsplatzhalter 4">
            <a:extLst>
              <a:ext uri="{FF2B5EF4-FFF2-40B4-BE49-F238E27FC236}">
                <a16:creationId xmlns:a16="http://schemas.microsoft.com/office/drawing/2014/main" id="{B33DFF87-8B27-4672-A447-1CE8DD302C80}"/>
              </a:ext>
            </a:extLst>
          </p:cNvPr>
          <p:cNvSpPr>
            <a:spLocks noGrp="1"/>
          </p:cNvSpPr>
          <p:nvPr>
            <p:ph idx="1"/>
          </p:nvPr>
        </p:nvSpPr>
        <p:spPr/>
        <p:txBody>
          <a:bodyPr/>
          <a:lstStyle/>
          <a:p>
            <a:pPr marL="0" marR="11340" indent="0" algn="just">
              <a:buNone/>
            </a:pPr>
            <a:r>
              <a:rPr lang="en-US" kern="100" dirty="0">
                <a:latin typeface="Times New Roman" panose="02020603050405020304" pitchFamily="18" charset="0"/>
              </a:rPr>
              <a:t>“6.5.7.	</a:t>
            </a:r>
            <a:r>
              <a:rPr lang="en-US" b="1" kern="100" dirty="0">
                <a:latin typeface="Times New Roman" panose="02020603050405020304" pitchFamily="18" charset="0"/>
              </a:rPr>
              <a:t>Verification of Blind Spot Information signal</a:t>
            </a:r>
          </a:p>
          <a:p>
            <a:pPr marL="0" marR="11340" indent="0" algn="just">
              <a:buNone/>
            </a:pPr>
            <a:r>
              <a:rPr lang="en-US" b="1" kern="100" dirty="0">
                <a:latin typeface="Times New Roman" panose="02020603050405020304" pitchFamily="18" charset="0"/>
              </a:rPr>
              <a:t>	Verification of the Blind Spot Information signal can be made by following two methods, at the manufacturer's choosing: </a:t>
            </a:r>
          </a:p>
          <a:p>
            <a:pPr marL="0" marR="11340" indent="0" algn="just">
              <a:buNone/>
            </a:pPr>
            <a:r>
              <a:rPr lang="en-US" b="1" kern="100" dirty="0">
                <a:latin typeface="Times New Roman" panose="02020603050405020304" pitchFamily="18" charset="0"/>
              </a:rPr>
              <a:t>(a)</a:t>
            </a:r>
            <a:r>
              <a:rPr lang="en-US" kern="100" dirty="0">
                <a:latin typeface="Times New Roman" panose="02020603050405020304" pitchFamily="18" charset="0"/>
              </a:rPr>
              <a:t>	Verify if the Blind Spot Information signal has been activated before the vehicle crosses line C in Figure 1 of Appendix 1 to this Regulation, and if the Blind Spot Information signal has not been activated before the vehicle crosses line D in Figure 1.</a:t>
            </a:r>
          </a:p>
          <a:p>
            <a:pPr marL="0" marR="11340" indent="0" algn="just">
              <a:buNone/>
            </a:pPr>
            <a:r>
              <a:rPr lang="en-US" b="1" kern="100" dirty="0">
                <a:latin typeface="Times New Roman" panose="02020603050405020304" pitchFamily="18" charset="0"/>
              </a:rPr>
              <a:t>(b)</a:t>
            </a:r>
            <a:r>
              <a:rPr lang="en-US" kern="100" dirty="0">
                <a:latin typeface="Times New Roman" panose="02020603050405020304" pitchFamily="18" charset="0"/>
              </a:rPr>
              <a:t> 	</a:t>
            </a:r>
            <a:r>
              <a:rPr lang="en-US" b="1" kern="100" dirty="0">
                <a:latin typeface="Times New Roman" panose="02020603050405020304" pitchFamily="18" charset="0"/>
              </a:rPr>
              <a:t>The activation of the blind spot information signal may be checked using the test procedure as specified in Annex 4 to this regulation.”</a:t>
            </a:r>
          </a:p>
          <a:p>
            <a:pPr marL="0" indent="0">
              <a:buNone/>
            </a:pPr>
            <a:endParaRPr lang="de-DE" dirty="0"/>
          </a:p>
        </p:txBody>
      </p:sp>
    </p:spTree>
    <p:extLst>
      <p:ext uri="{BB962C8B-B14F-4D97-AF65-F5344CB8AC3E}">
        <p14:creationId xmlns:p14="http://schemas.microsoft.com/office/powerpoint/2010/main" val="29959642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A1F8C5-16C7-4437-B00A-C2B30BFD0E4A}"/>
              </a:ext>
            </a:extLst>
          </p:cNvPr>
          <p:cNvSpPr>
            <a:spLocks noGrp="1"/>
          </p:cNvSpPr>
          <p:nvPr>
            <p:ph type="title"/>
          </p:nvPr>
        </p:nvSpPr>
        <p:spPr>
          <a:xfrm>
            <a:off x="102244" y="0"/>
            <a:ext cx="9530027" cy="838200"/>
          </a:xfrm>
        </p:spPr>
        <p:txBody>
          <a:bodyPr/>
          <a:lstStyle/>
          <a:p>
            <a:r>
              <a:rPr lang="de-DE" dirty="0"/>
              <a:t>Annex 4: </a:t>
            </a:r>
            <a:r>
              <a:rPr lang="de-DE" dirty="0" err="1"/>
              <a:t>Prerequisites</a:t>
            </a:r>
            <a:endParaRPr lang="de-DE" dirty="0"/>
          </a:p>
        </p:txBody>
      </p:sp>
      <p:sp>
        <p:nvSpPr>
          <p:cNvPr id="3" name="Inhaltsplatzhalter 2">
            <a:extLst>
              <a:ext uri="{FF2B5EF4-FFF2-40B4-BE49-F238E27FC236}">
                <a16:creationId xmlns:a16="http://schemas.microsoft.com/office/drawing/2014/main" id="{569E2A74-9B22-42B2-B0F3-2C91EE6E2D01}"/>
              </a:ext>
            </a:extLst>
          </p:cNvPr>
          <p:cNvSpPr>
            <a:spLocks noGrp="1"/>
          </p:cNvSpPr>
          <p:nvPr>
            <p:ph idx="1"/>
          </p:nvPr>
        </p:nvSpPr>
        <p:spPr>
          <a:xfrm>
            <a:off x="276638" y="567865"/>
            <a:ext cx="11247967" cy="5571268"/>
          </a:xfrm>
        </p:spPr>
        <p:txBody>
          <a:bodyPr/>
          <a:lstStyle/>
          <a:p>
            <a:pPr marL="0" marR="11340" indent="0" algn="just">
              <a:buNone/>
            </a:pPr>
            <a:r>
              <a:rPr lang="en-US" sz="1800" kern="100" dirty="0">
                <a:latin typeface="Times New Roman" panose="02020603050405020304" pitchFamily="18" charset="0"/>
              </a:rPr>
              <a:t>1. 	Test procedure</a:t>
            </a:r>
          </a:p>
          <a:p>
            <a:pPr marL="0" marR="11340" indent="0" algn="just">
              <a:buNone/>
            </a:pPr>
            <a:r>
              <a:rPr lang="en-US" sz="1800" kern="100" dirty="0">
                <a:latin typeface="Times New Roman" panose="02020603050405020304" pitchFamily="18" charset="0"/>
              </a:rPr>
              <a:t>1.1.	Verify that the vehicle and the test track are in the condition as required per section 6 and its subparagraphs.</a:t>
            </a:r>
          </a:p>
          <a:p>
            <a:pPr marL="0" marR="11340" indent="0" algn="just">
              <a:buNone/>
            </a:pPr>
            <a:r>
              <a:rPr lang="en-US" sz="1800" kern="100" dirty="0">
                <a:latin typeface="Times New Roman" panose="02020603050405020304" pitchFamily="18" charset="0"/>
              </a:rPr>
              <a:t>1.2.	Equip the vehicle with the following equipment:</a:t>
            </a:r>
          </a:p>
          <a:p>
            <a:pPr marL="0" marR="11340" indent="0" algn="just">
              <a:buNone/>
            </a:pPr>
            <a:r>
              <a:rPr lang="en-US" sz="1800" kern="100" dirty="0">
                <a:latin typeface="Times New Roman" panose="02020603050405020304" pitchFamily="18" charset="0"/>
              </a:rPr>
              <a:t>1.2.1.	A position measurement system, able to measure the vehicle position with an accuracy of [5] cm, such as a differential GPS and inertial measurement unit fusion system, sampling at no less than 100 Hz.</a:t>
            </a:r>
          </a:p>
          <a:p>
            <a:pPr marL="0" marR="11340" indent="0" algn="just">
              <a:buNone/>
            </a:pPr>
            <a:r>
              <a:rPr lang="en-US" sz="1800" kern="100" dirty="0">
                <a:latin typeface="Times New Roman" panose="02020603050405020304" pitchFamily="18" charset="0"/>
              </a:rPr>
              <a:t>1.2.2.	A driving system that is able to modulate the direction, deceleration and acceleration of the vehicle under test in order to follow recorded trajectories with an accuracy of [50] cm when comparing recorded and replayed trajectory over time. </a:t>
            </a:r>
          </a:p>
          <a:p>
            <a:pPr marL="0" marR="11340" indent="0" algn="just">
              <a:buNone/>
            </a:pPr>
            <a:r>
              <a:rPr lang="en-US" sz="1800" kern="100" dirty="0">
                <a:latin typeface="Times New Roman" panose="02020603050405020304" pitchFamily="18" charset="0"/>
              </a:rPr>
              <a:t>	If the driving system does not allow a sufficient manual control, it may be absent during the recording of the trajectory as defined in paragraph 1.3 below.</a:t>
            </a:r>
          </a:p>
          <a:p>
            <a:pPr marL="0" marR="11340" indent="0" algn="just">
              <a:buNone/>
            </a:pPr>
            <a:r>
              <a:rPr lang="en-US" sz="1800" kern="100" dirty="0">
                <a:latin typeface="Times New Roman" panose="02020603050405020304" pitchFamily="18" charset="0"/>
              </a:rPr>
              <a:t>1.2.3.	A system to detect the information and warning signals after their activation with a time delay of not more than [25] </a:t>
            </a:r>
            <a:r>
              <a:rPr lang="en-US" sz="1800" kern="100" dirty="0" err="1">
                <a:latin typeface="Times New Roman" panose="02020603050405020304" pitchFamily="18" charset="0"/>
              </a:rPr>
              <a:t>ms.</a:t>
            </a:r>
            <a:endParaRPr lang="en-US" sz="1800" kern="100" dirty="0">
              <a:latin typeface="Times New Roman" panose="02020603050405020304" pitchFamily="18" charset="0"/>
            </a:endParaRPr>
          </a:p>
        </p:txBody>
      </p:sp>
    </p:spTree>
    <p:extLst>
      <p:ext uri="{BB962C8B-B14F-4D97-AF65-F5344CB8AC3E}">
        <p14:creationId xmlns:p14="http://schemas.microsoft.com/office/powerpoint/2010/main" val="40010069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14DE98-8B39-4435-9C6B-C9F04BF40BE2}"/>
              </a:ext>
            </a:extLst>
          </p:cNvPr>
          <p:cNvSpPr>
            <a:spLocks noGrp="1"/>
          </p:cNvSpPr>
          <p:nvPr>
            <p:ph type="title"/>
          </p:nvPr>
        </p:nvSpPr>
        <p:spPr/>
        <p:txBody>
          <a:bodyPr/>
          <a:lstStyle/>
          <a:p>
            <a:r>
              <a:rPr lang="de-DE" dirty="0"/>
              <a:t>Annex 4: </a:t>
            </a:r>
            <a:r>
              <a:rPr lang="de-DE" dirty="0" err="1"/>
              <a:t>Procedure</a:t>
            </a:r>
            <a:r>
              <a:rPr lang="de-DE" dirty="0"/>
              <a:t> </a:t>
            </a:r>
            <a:r>
              <a:rPr lang="de-DE" dirty="0" err="1"/>
              <a:t>to</a:t>
            </a:r>
            <a:r>
              <a:rPr lang="de-DE" dirty="0"/>
              <a:t> </a:t>
            </a:r>
            <a:r>
              <a:rPr lang="de-DE" dirty="0" err="1"/>
              <a:t>record</a:t>
            </a:r>
            <a:r>
              <a:rPr lang="de-DE" dirty="0"/>
              <a:t> </a:t>
            </a:r>
            <a:r>
              <a:rPr lang="de-DE" dirty="0" err="1"/>
              <a:t>the</a:t>
            </a:r>
            <a:r>
              <a:rPr lang="de-DE" dirty="0"/>
              <a:t> </a:t>
            </a:r>
            <a:r>
              <a:rPr lang="de-DE" dirty="0" err="1"/>
              <a:t>trajectories</a:t>
            </a:r>
            <a:endParaRPr lang="de-DE" dirty="0"/>
          </a:p>
        </p:txBody>
      </p:sp>
      <p:sp>
        <p:nvSpPr>
          <p:cNvPr id="3" name="Inhaltsplatzhalter 2">
            <a:extLst>
              <a:ext uri="{FF2B5EF4-FFF2-40B4-BE49-F238E27FC236}">
                <a16:creationId xmlns:a16="http://schemas.microsoft.com/office/drawing/2014/main" id="{4C20D108-6548-4D4D-8974-75DF8348C832}"/>
              </a:ext>
            </a:extLst>
          </p:cNvPr>
          <p:cNvSpPr>
            <a:spLocks noGrp="1"/>
          </p:cNvSpPr>
          <p:nvPr>
            <p:ph idx="1"/>
          </p:nvPr>
        </p:nvSpPr>
        <p:spPr/>
        <p:txBody>
          <a:bodyPr/>
          <a:lstStyle/>
          <a:p>
            <a:pPr marL="0" marR="11340" indent="0" algn="just">
              <a:buNone/>
            </a:pPr>
            <a:r>
              <a:rPr lang="en-US" sz="2000" kern="100" dirty="0">
                <a:latin typeface="Times New Roman" panose="02020603050405020304" pitchFamily="18" charset="0"/>
              </a:rPr>
              <a:t>1.3	Drive manually and record vehicle position over time for all relevant envelopes described in Appendix 1 for the vehicle under test. Modulate the speed as necessary during the turn while staying in the performance requirements as specified in section 5.3.1. (e.g. up to 30 km/h vehicle speed). The initial speed as specified in Appendix 1 should be maintained until passing a line corresponding to x=-30 in the coordinate system as specified in Appendix 1.</a:t>
            </a:r>
          </a:p>
          <a:p>
            <a:pPr marL="0" marR="11340" indent="0" algn="just">
              <a:buNone/>
            </a:pPr>
            <a:r>
              <a:rPr lang="en-US" sz="2000" kern="100" dirty="0">
                <a:latin typeface="Times New Roman" panose="02020603050405020304" pitchFamily="18" charset="0"/>
              </a:rPr>
              <a:t>	The vehicle shall be driven in such a way that the vehicle front is inside the envelopes at all times. This shall be verified with the measured data. </a:t>
            </a:r>
          </a:p>
          <a:p>
            <a:pPr marL="0" marR="11340" indent="0" algn="just">
              <a:buNone/>
            </a:pPr>
            <a:r>
              <a:rPr lang="en-US" sz="2000" kern="100" dirty="0">
                <a:latin typeface="Times New Roman" panose="02020603050405020304" pitchFamily="18" charset="0"/>
              </a:rPr>
              <a:t>	A marking of the positions using markers is permitted but not necessary.</a:t>
            </a:r>
          </a:p>
          <a:p>
            <a:pPr marL="0" marR="11340" indent="0" algn="just">
              <a:buNone/>
            </a:pPr>
            <a:r>
              <a:rPr lang="en-US" sz="2000" kern="100" dirty="0">
                <a:latin typeface="Times New Roman" panose="02020603050405020304" pitchFamily="18" charset="0"/>
              </a:rPr>
              <a:t>	If deemed justified by the technical service, any other trajectories that would be driven with the given vehicle to negotiate 90° turns may be tested as well.</a:t>
            </a:r>
          </a:p>
          <a:p>
            <a:pPr marL="0" marR="11340" indent="0" algn="just">
              <a:buNone/>
            </a:pPr>
            <a:endParaRPr lang="en-US" sz="2000" kern="100" dirty="0">
              <a:latin typeface="Times New Roman" panose="02020603050405020304" pitchFamily="18" charset="0"/>
            </a:endParaRPr>
          </a:p>
        </p:txBody>
      </p:sp>
    </p:spTree>
    <p:extLst>
      <p:ext uri="{BB962C8B-B14F-4D97-AF65-F5344CB8AC3E}">
        <p14:creationId xmlns:p14="http://schemas.microsoft.com/office/powerpoint/2010/main" val="38429218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569F01-EF45-4F95-ACA3-E19C7E328692}"/>
              </a:ext>
            </a:extLst>
          </p:cNvPr>
          <p:cNvSpPr>
            <a:spLocks noGrp="1"/>
          </p:cNvSpPr>
          <p:nvPr>
            <p:ph type="title"/>
          </p:nvPr>
        </p:nvSpPr>
        <p:spPr>
          <a:xfrm>
            <a:off x="110633" y="0"/>
            <a:ext cx="9530027" cy="838200"/>
          </a:xfrm>
        </p:spPr>
        <p:txBody>
          <a:bodyPr/>
          <a:lstStyle/>
          <a:p>
            <a:r>
              <a:rPr lang="de-DE" dirty="0"/>
              <a:t>Annex 4: </a:t>
            </a:r>
            <a:r>
              <a:rPr lang="de-DE" dirty="0" err="1"/>
              <a:t>Procedure</a:t>
            </a:r>
            <a:r>
              <a:rPr lang="de-DE" dirty="0"/>
              <a:t> </a:t>
            </a:r>
            <a:r>
              <a:rPr lang="de-DE" dirty="0" err="1"/>
              <a:t>to</a:t>
            </a:r>
            <a:r>
              <a:rPr lang="de-DE" dirty="0"/>
              <a:t> perform </a:t>
            </a:r>
            <a:r>
              <a:rPr lang="de-DE" dirty="0" err="1"/>
              <a:t>the</a:t>
            </a:r>
            <a:r>
              <a:rPr lang="de-DE" dirty="0"/>
              <a:t> </a:t>
            </a:r>
            <a:r>
              <a:rPr lang="de-DE" dirty="0" err="1"/>
              <a:t>actual</a:t>
            </a:r>
            <a:r>
              <a:rPr lang="de-DE" dirty="0"/>
              <a:t> </a:t>
            </a:r>
            <a:r>
              <a:rPr lang="de-DE" dirty="0" err="1"/>
              <a:t>tests</a:t>
            </a:r>
            <a:endParaRPr lang="de-DE" dirty="0"/>
          </a:p>
        </p:txBody>
      </p:sp>
      <p:sp>
        <p:nvSpPr>
          <p:cNvPr id="3" name="Inhaltsplatzhalter 2">
            <a:extLst>
              <a:ext uri="{FF2B5EF4-FFF2-40B4-BE49-F238E27FC236}">
                <a16:creationId xmlns:a16="http://schemas.microsoft.com/office/drawing/2014/main" id="{EFF71962-5B8F-4207-ABB4-6DA2054820A1}"/>
              </a:ext>
            </a:extLst>
          </p:cNvPr>
          <p:cNvSpPr>
            <a:spLocks noGrp="1"/>
          </p:cNvSpPr>
          <p:nvPr>
            <p:ph idx="1"/>
          </p:nvPr>
        </p:nvSpPr>
        <p:spPr>
          <a:xfrm>
            <a:off x="335361" y="604007"/>
            <a:ext cx="11247967" cy="5562879"/>
          </a:xfrm>
        </p:spPr>
        <p:txBody>
          <a:bodyPr/>
          <a:lstStyle/>
          <a:p>
            <a:pPr marL="0" marR="11340" indent="0" algn="just">
              <a:buNone/>
            </a:pPr>
            <a:r>
              <a:rPr lang="en-US" sz="2000" kern="100" dirty="0">
                <a:latin typeface="Times New Roman" panose="02020603050405020304" pitchFamily="18" charset="0"/>
              </a:rPr>
              <a:t>1.4	Drive the tests according to the table in appendix 1, using the driving system and the trajectories as recorded while performing paragraph 1.4 of this annex, ensuring the bicycle dummy robot is synchronized to impact the vehicle under test at the respective impact position (the front right corner or a position 6 m behind the front right corner of the vehicle) and is travelling on the respective y coordinate. </a:t>
            </a:r>
          </a:p>
          <a:p>
            <a:pPr marL="0" marR="11340" indent="0" algn="just">
              <a:buNone/>
            </a:pPr>
            <a:r>
              <a:rPr lang="en-US" sz="2000" kern="100" dirty="0">
                <a:latin typeface="Times New Roman" panose="02020603050405020304" pitchFamily="18" charset="0"/>
              </a:rPr>
              <a:t>	It may be necessary and shall be allowed to synchronize the dummy robot against a replay of the VUT trajectories (with full driving system control over speed and steering) rather than against the originally recorded trajectory while driving manually.</a:t>
            </a:r>
          </a:p>
          <a:p>
            <a:pPr marL="0" marR="11340" indent="0" algn="just">
              <a:buNone/>
            </a:pPr>
            <a:r>
              <a:rPr lang="en-US" sz="2000" kern="100" dirty="0">
                <a:latin typeface="Times New Roman" panose="02020603050405020304" pitchFamily="18" charset="0"/>
              </a:rPr>
              <a:t>	The dummy speed shall be at the respective speed with a tolerance of +- 2 km/h at all times. The dummy shall be moving at speed sufficiently ahead for the blind spot information system to pick it up as a moving target.</a:t>
            </a:r>
          </a:p>
          <a:p>
            <a:pPr marL="0" marR="11340" indent="0" algn="just">
              <a:buNone/>
            </a:pPr>
            <a:r>
              <a:rPr lang="en-US" sz="2000" kern="100" dirty="0">
                <a:latin typeface="Times New Roman" panose="02020603050405020304" pitchFamily="18" charset="0"/>
              </a:rPr>
              <a:t>	If the correct collision position for each VUT trajectory has been verified with a test run without a dummy on the carrier platform and repeatability of the test setup has been verified as well, the test may be aborted after detection of the information signal.</a:t>
            </a:r>
          </a:p>
        </p:txBody>
      </p:sp>
    </p:spTree>
    <p:extLst>
      <p:ext uri="{BB962C8B-B14F-4D97-AF65-F5344CB8AC3E}">
        <p14:creationId xmlns:p14="http://schemas.microsoft.com/office/powerpoint/2010/main" val="41564866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B3AB0D-CD86-45CB-8937-CD1323B8FDF1}"/>
              </a:ext>
            </a:extLst>
          </p:cNvPr>
          <p:cNvSpPr>
            <a:spLocks noGrp="1"/>
          </p:cNvSpPr>
          <p:nvPr>
            <p:ph type="title"/>
          </p:nvPr>
        </p:nvSpPr>
        <p:spPr/>
        <p:txBody>
          <a:bodyPr/>
          <a:lstStyle/>
          <a:p>
            <a:r>
              <a:rPr lang="de-DE" dirty="0"/>
              <a:t>Annex 4: </a:t>
            </a:r>
            <a:r>
              <a:rPr lang="de-DE" dirty="0" err="1"/>
              <a:t>Calculation</a:t>
            </a:r>
            <a:r>
              <a:rPr lang="de-DE" dirty="0"/>
              <a:t> </a:t>
            </a:r>
            <a:r>
              <a:rPr lang="de-DE" dirty="0" err="1"/>
              <a:t>of</a:t>
            </a:r>
            <a:r>
              <a:rPr lang="de-DE" dirty="0"/>
              <a:t> LPI</a:t>
            </a:r>
          </a:p>
        </p:txBody>
      </p:sp>
      <p:sp>
        <p:nvSpPr>
          <p:cNvPr id="3" name="Inhaltsplatzhalter 2">
            <a:extLst>
              <a:ext uri="{FF2B5EF4-FFF2-40B4-BE49-F238E27FC236}">
                <a16:creationId xmlns:a16="http://schemas.microsoft.com/office/drawing/2014/main" id="{53207DE2-E226-4CC8-AA7A-79F9C0654551}"/>
              </a:ext>
            </a:extLst>
          </p:cNvPr>
          <p:cNvSpPr>
            <a:spLocks noGrp="1"/>
          </p:cNvSpPr>
          <p:nvPr>
            <p:ph idx="1"/>
          </p:nvPr>
        </p:nvSpPr>
        <p:spPr>
          <a:xfrm>
            <a:off x="353913" y="1577365"/>
            <a:ext cx="11247967" cy="4312684"/>
          </a:xfrm>
        </p:spPr>
        <p:txBody>
          <a:bodyPr/>
          <a:lstStyle/>
          <a:p>
            <a:pPr marL="0" marR="11340" indent="0" algn="just">
              <a:buNone/>
            </a:pPr>
            <a:r>
              <a:rPr lang="en-US" sz="1800" b="1" kern="100" dirty="0">
                <a:latin typeface="Times New Roman" panose="02020603050405020304" pitchFamily="18" charset="0"/>
              </a:rPr>
              <a:t>1.5.	Calculate the stopping distance with respect to passing the bicycle trajectory for each individual trajectory and each available sampling point, taking into account a possible vehicle deceleration of 5 m/s² and a reaction time of 1.4 seconds.</a:t>
            </a:r>
          </a:p>
          <a:p>
            <a:pPr marL="0" marR="11340" indent="0" algn="just">
              <a:buNone/>
            </a:pPr>
            <a:r>
              <a:rPr lang="en-US" sz="1800" b="1" kern="100" dirty="0">
                <a:latin typeface="Times New Roman" panose="02020603050405020304" pitchFamily="18" charset="0"/>
              </a:rPr>
              <a:t>	The calculation may be performed in the following manner:</a:t>
            </a:r>
          </a:p>
          <a:p>
            <a:pPr marL="0" marR="11340" indent="0" algn="just">
              <a:buNone/>
            </a:pPr>
            <a:r>
              <a:rPr lang="en-US" sz="1800" b="1" kern="100" dirty="0">
                <a:latin typeface="Times New Roman" panose="02020603050405020304" pitchFamily="18" charset="0"/>
              </a:rPr>
              <a:t>	Calculate the required braking distance </a:t>
            </a:r>
            <a:r>
              <a:rPr lang="en-US" sz="1800" b="1" i="1" kern="100" dirty="0" err="1">
                <a:latin typeface="Times New Roman" panose="02020603050405020304" pitchFamily="18" charset="0"/>
              </a:rPr>
              <a:t>d</a:t>
            </a:r>
            <a:r>
              <a:rPr lang="en-US" sz="1800" b="1" kern="100" baseline="-25000" dirty="0" err="1">
                <a:latin typeface="Times New Roman" panose="02020603050405020304" pitchFamily="18" charset="0"/>
              </a:rPr>
              <a:t>brake</a:t>
            </a:r>
            <a:r>
              <a:rPr lang="en-US" sz="1800" b="1" kern="100" dirty="0">
                <a:latin typeface="Times New Roman" panose="02020603050405020304" pitchFamily="18" charset="0"/>
              </a:rPr>
              <a:t> for each data point on the trajectory, using the following equation:</a:t>
            </a:r>
          </a:p>
          <a:p>
            <a:pPr marL="0" marR="11340" indent="0" algn="just">
              <a:buNone/>
            </a:pPr>
            <a:br>
              <a:rPr lang="en-US" sz="1800" b="1" kern="100" dirty="0">
                <a:latin typeface="SimSun" panose="02010600030101010101" pitchFamily="2" charset="-122"/>
              </a:rPr>
            </a:br>
            <a:r>
              <a:rPr lang="en-US" sz="1800" b="1" kern="100" dirty="0">
                <a:latin typeface="Times New Roman" panose="02020603050405020304" pitchFamily="18" charset="0"/>
              </a:rPr>
              <a:t>using the actual vehicle speed </a:t>
            </a:r>
            <a:r>
              <a:rPr lang="en-US" sz="1800" b="1" i="1" kern="100" dirty="0">
                <a:latin typeface="Times New Roman" panose="02020603050405020304" pitchFamily="18" charset="0"/>
              </a:rPr>
              <a:t>v</a:t>
            </a:r>
            <a:r>
              <a:rPr lang="en-US" sz="1800" b="1" kern="100" dirty="0">
                <a:latin typeface="Times New Roman" panose="02020603050405020304" pitchFamily="18" charset="0"/>
              </a:rPr>
              <a:t> in m/s.</a:t>
            </a:r>
            <a:endParaRPr lang="en-US" sz="1800" b="1" kern="100" dirty="0">
              <a:latin typeface="SimSun" panose="02010600030101010101" pitchFamily="2" charset="-122"/>
            </a:endParaRPr>
          </a:p>
          <a:p>
            <a:pPr marL="0" marR="11340" indent="0" algn="just">
              <a:buNone/>
            </a:pPr>
            <a:r>
              <a:rPr lang="en-US" sz="1800" b="1" kern="100" dirty="0">
                <a:latin typeface="Times New Roman" panose="02020603050405020304" pitchFamily="18" charset="0"/>
              </a:rPr>
              <a:t>	The distance of the VUT front right corner on its path to the bicycle line of movement shall be </a:t>
            </a:r>
            <a:r>
              <a:rPr lang="en-US" sz="1800" b="1" i="1" kern="100" dirty="0" err="1">
                <a:latin typeface="Times New Roman" panose="02020603050405020304" pitchFamily="18" charset="0"/>
              </a:rPr>
              <a:t>d</a:t>
            </a:r>
            <a:r>
              <a:rPr lang="en-US" sz="1800" b="1" kern="100" baseline="-25000" dirty="0" err="1">
                <a:latin typeface="Times New Roman" panose="02020603050405020304" pitchFamily="18" charset="0"/>
              </a:rPr>
              <a:t>Bicycletrajecrory</a:t>
            </a:r>
            <a:r>
              <a:rPr lang="en-US" sz="1800" b="1" kern="100" baseline="-25000" dirty="0">
                <a:latin typeface="Times New Roman" panose="02020603050405020304" pitchFamily="18" charset="0"/>
              </a:rPr>
              <a:t>.</a:t>
            </a:r>
          </a:p>
          <a:p>
            <a:pPr marL="0" marR="11340" indent="0" algn="just">
              <a:buNone/>
            </a:pPr>
            <a:r>
              <a:rPr lang="en-US" sz="1800" b="1" kern="100" dirty="0">
                <a:latin typeface="Times New Roman" panose="02020603050405020304" pitchFamily="18" charset="0"/>
              </a:rPr>
              <a:t>	The position of the last point of information then is given by the first time where the following condition applies:</a:t>
            </a:r>
          </a:p>
          <a:p>
            <a:pPr marL="0" marR="11340" indent="0" algn="just">
              <a:buNone/>
            </a:pPr>
            <a:r>
              <a:rPr lang="en-US" sz="1800" b="1" kern="100" dirty="0">
                <a:latin typeface="Times New Roman" panose="02020603050405020304" pitchFamily="18" charset="0"/>
              </a:rPr>
              <a:t>	|</a:t>
            </a:r>
            <a:r>
              <a:rPr lang="en-US" sz="1800" b="1" i="1" kern="100" dirty="0" err="1">
                <a:latin typeface="Times New Roman" panose="02020603050405020304" pitchFamily="18" charset="0"/>
              </a:rPr>
              <a:t>d</a:t>
            </a:r>
            <a:r>
              <a:rPr lang="en-US" sz="1800" b="1" kern="100" baseline="-25000" dirty="0" err="1">
                <a:latin typeface="Times New Roman" panose="02020603050405020304" pitchFamily="18" charset="0"/>
              </a:rPr>
              <a:t>Bicycletrajecrory</a:t>
            </a:r>
            <a:r>
              <a:rPr lang="en-US" sz="1800" b="1" kern="100" baseline="-25000" dirty="0">
                <a:latin typeface="Times New Roman" panose="02020603050405020304" pitchFamily="18" charset="0"/>
              </a:rPr>
              <a:t>. </a:t>
            </a:r>
            <a:r>
              <a:rPr lang="en-US" sz="1800" b="1" kern="100" dirty="0">
                <a:latin typeface="Times New Roman" panose="02020603050405020304" pitchFamily="18" charset="0"/>
              </a:rPr>
              <a:t>- </a:t>
            </a:r>
            <a:r>
              <a:rPr lang="en-US" sz="1800" b="1" i="1" kern="100" dirty="0" err="1">
                <a:latin typeface="Times New Roman" panose="02020603050405020304" pitchFamily="18" charset="0"/>
              </a:rPr>
              <a:t>d</a:t>
            </a:r>
            <a:r>
              <a:rPr lang="en-US" sz="1800" b="1" kern="100" baseline="-25000" dirty="0" err="1">
                <a:latin typeface="Times New Roman" panose="02020603050405020304" pitchFamily="18" charset="0"/>
              </a:rPr>
              <a:t>brake,total</a:t>
            </a:r>
            <a:r>
              <a:rPr lang="en-US" sz="1800" b="1" kern="100" dirty="0">
                <a:latin typeface="Times New Roman" panose="02020603050405020304" pitchFamily="18" charset="0"/>
              </a:rPr>
              <a:t> | &lt; [0.35] m</a:t>
            </a:r>
          </a:p>
        </p:txBody>
      </p:sp>
      <p:pic>
        <p:nvPicPr>
          <p:cNvPr id="4" name="Grafik 3">
            <a:extLst>
              <a:ext uri="{FF2B5EF4-FFF2-40B4-BE49-F238E27FC236}">
                <a16:creationId xmlns:a16="http://schemas.microsoft.com/office/drawing/2014/main" id="{D5F954CC-4440-435A-8F80-8DA391A50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84181" y="3593970"/>
            <a:ext cx="8969410" cy="910918"/>
          </a:xfrm>
          <a:prstGeom prst="rect">
            <a:avLst/>
          </a:prstGeom>
        </p:spPr>
      </p:pic>
    </p:spTree>
    <p:extLst>
      <p:ext uri="{BB962C8B-B14F-4D97-AF65-F5344CB8AC3E}">
        <p14:creationId xmlns:p14="http://schemas.microsoft.com/office/powerpoint/2010/main" val="36818235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8B7C2F-4358-4C91-BDC5-5ABC43822A9F}"/>
              </a:ext>
            </a:extLst>
          </p:cNvPr>
          <p:cNvSpPr>
            <a:spLocks noGrp="1"/>
          </p:cNvSpPr>
          <p:nvPr>
            <p:ph type="title"/>
          </p:nvPr>
        </p:nvSpPr>
        <p:spPr/>
        <p:txBody>
          <a:bodyPr/>
          <a:lstStyle/>
          <a:p>
            <a:r>
              <a:rPr lang="de-DE" dirty="0"/>
              <a:t>Annex 4 – Final </a:t>
            </a:r>
            <a:r>
              <a:rPr lang="de-DE" dirty="0" err="1"/>
              <a:t>paragraphs</a:t>
            </a:r>
            <a:endParaRPr lang="de-DE" dirty="0"/>
          </a:p>
        </p:txBody>
      </p:sp>
      <p:sp>
        <p:nvSpPr>
          <p:cNvPr id="3" name="Inhaltsplatzhalter 2">
            <a:extLst>
              <a:ext uri="{FF2B5EF4-FFF2-40B4-BE49-F238E27FC236}">
                <a16:creationId xmlns:a16="http://schemas.microsoft.com/office/drawing/2014/main" id="{73B24A05-5485-419A-84C2-148D55D267F1}"/>
              </a:ext>
            </a:extLst>
          </p:cNvPr>
          <p:cNvSpPr>
            <a:spLocks noGrp="1"/>
          </p:cNvSpPr>
          <p:nvPr>
            <p:ph idx="1"/>
          </p:nvPr>
        </p:nvSpPr>
        <p:spPr/>
        <p:txBody>
          <a:bodyPr/>
          <a:lstStyle/>
          <a:p>
            <a:pPr marL="0" marR="11340" indent="0" algn="just">
              <a:buNone/>
            </a:pPr>
            <a:r>
              <a:rPr lang="en-US" kern="100" dirty="0">
                <a:latin typeface="Times New Roman" panose="02020603050405020304" pitchFamily="18" charset="0"/>
              </a:rPr>
              <a:t>1.6	The test procedure is considered to be passed, and consequently the vehicle is deemed to have fulfilled paragraphs 6.5.6, 6.5.7 and 6.5.10, if the information signal is given at a distance (on the path coordinate of the individual trajectories) greater than the stopping distance (on the path coordinate of the individual trajectories) as calculated in paragraph 1.4 above for all required test runs conducted according to paragraph 1.5 above.</a:t>
            </a:r>
          </a:p>
          <a:p>
            <a:pPr marL="0" marR="11340" indent="0" algn="just">
              <a:buNone/>
            </a:pPr>
            <a:r>
              <a:rPr lang="en-US" kern="100" dirty="0">
                <a:latin typeface="Times New Roman" panose="02020603050405020304" pitchFamily="18" charset="0"/>
              </a:rPr>
              <a:t>1.7	All measurement data (in the form of plots) and all calculations done in paragraph 1.4 shall be included in a test report with regard to this annex. The test report shall be annexed to the certificate.</a:t>
            </a:r>
          </a:p>
        </p:txBody>
      </p:sp>
    </p:spTree>
    <p:extLst>
      <p:ext uri="{BB962C8B-B14F-4D97-AF65-F5344CB8AC3E}">
        <p14:creationId xmlns:p14="http://schemas.microsoft.com/office/powerpoint/2010/main" val="473336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EA38C3-80A7-46A9-8679-24E64B0248AF}"/>
              </a:ext>
            </a:extLst>
          </p:cNvPr>
          <p:cNvSpPr>
            <a:spLocks noGrp="1"/>
          </p:cNvSpPr>
          <p:nvPr>
            <p:ph type="title"/>
          </p:nvPr>
        </p:nvSpPr>
        <p:spPr/>
        <p:txBody>
          <a:bodyPr/>
          <a:lstStyle/>
          <a:p>
            <a:r>
              <a:rPr lang="de-DE" dirty="0"/>
              <a:t>Appendix 1 </a:t>
            </a:r>
            <a:r>
              <a:rPr lang="de-DE" dirty="0" err="1"/>
              <a:t>to</a:t>
            </a:r>
            <a:r>
              <a:rPr lang="de-DE" dirty="0"/>
              <a:t> Annex 4</a:t>
            </a:r>
          </a:p>
        </p:txBody>
      </p:sp>
      <p:sp>
        <p:nvSpPr>
          <p:cNvPr id="3" name="Inhaltsplatzhalter 2">
            <a:extLst>
              <a:ext uri="{FF2B5EF4-FFF2-40B4-BE49-F238E27FC236}">
                <a16:creationId xmlns:a16="http://schemas.microsoft.com/office/drawing/2014/main" id="{02F614A9-3C13-4B11-BAF4-A2E3A9BF02FE}"/>
              </a:ext>
            </a:extLst>
          </p:cNvPr>
          <p:cNvSpPr>
            <a:spLocks noGrp="1"/>
          </p:cNvSpPr>
          <p:nvPr>
            <p:ph idx="1"/>
          </p:nvPr>
        </p:nvSpPr>
        <p:spPr/>
        <p:txBody>
          <a:bodyPr/>
          <a:lstStyle/>
          <a:p>
            <a:r>
              <a:rPr lang="de-DE" dirty="0"/>
              <a:t>Suggestion </a:t>
            </a:r>
            <a:r>
              <a:rPr lang="de-DE" dirty="0" err="1"/>
              <a:t>to</a:t>
            </a:r>
            <a:r>
              <a:rPr lang="de-DE" dirty="0"/>
              <a:t> just </a:t>
            </a:r>
            <a:br>
              <a:rPr lang="de-DE" dirty="0"/>
            </a:br>
            <a:r>
              <a:rPr lang="de-DE" dirty="0" err="1"/>
              <a:t>put</a:t>
            </a:r>
            <a:r>
              <a:rPr lang="de-DE" dirty="0"/>
              <a:t> </a:t>
            </a:r>
            <a:r>
              <a:rPr lang="de-DE" dirty="0" err="1"/>
              <a:t>the</a:t>
            </a:r>
            <a:r>
              <a:rPr lang="de-DE" dirty="0"/>
              <a:t> </a:t>
            </a:r>
            <a:r>
              <a:rPr lang="de-DE" dirty="0" err="1"/>
              <a:t>envelope</a:t>
            </a:r>
            <a:r>
              <a:rPr lang="de-DE" dirty="0"/>
              <a:t> </a:t>
            </a:r>
            <a:br>
              <a:rPr lang="de-DE" dirty="0"/>
            </a:br>
            <a:r>
              <a:rPr lang="de-DE" dirty="0" err="1"/>
              <a:t>pictures</a:t>
            </a:r>
            <a:endParaRPr lang="de-DE" dirty="0"/>
          </a:p>
        </p:txBody>
      </p:sp>
      <p:pic>
        <p:nvPicPr>
          <p:cNvPr id="4" name="Grafik 3">
            <a:extLst>
              <a:ext uri="{FF2B5EF4-FFF2-40B4-BE49-F238E27FC236}">
                <a16:creationId xmlns:a16="http://schemas.microsoft.com/office/drawing/2014/main" id="{C04EA12B-6F7B-4782-B16E-DB1A7991EA5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491" t="4640" r="7867" b="6190"/>
          <a:stretch/>
        </p:blipFill>
        <p:spPr>
          <a:xfrm>
            <a:off x="3850546" y="1682418"/>
            <a:ext cx="8212824" cy="4554894"/>
          </a:xfrm>
          <a:prstGeom prst="rect">
            <a:avLst/>
          </a:prstGeom>
        </p:spPr>
      </p:pic>
    </p:spTree>
    <p:extLst>
      <p:ext uri="{BB962C8B-B14F-4D97-AF65-F5344CB8AC3E}">
        <p14:creationId xmlns:p14="http://schemas.microsoft.com/office/powerpoint/2010/main" val="27688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618D22-A3DF-4CDC-879B-8E6D1D483B56}"/>
              </a:ext>
            </a:extLst>
          </p:cNvPr>
          <p:cNvSpPr>
            <a:spLocks noGrp="1"/>
          </p:cNvSpPr>
          <p:nvPr>
            <p:ph type="title"/>
          </p:nvPr>
        </p:nvSpPr>
        <p:spPr/>
        <p:txBody>
          <a:bodyPr/>
          <a:lstStyle/>
          <a:p>
            <a:r>
              <a:rPr lang="de-DE" dirty="0"/>
              <a:t>Possible </a:t>
            </a:r>
            <a:r>
              <a:rPr lang="de-DE" dirty="0" err="1"/>
              <a:t>information</a:t>
            </a:r>
            <a:r>
              <a:rPr lang="de-DE" dirty="0"/>
              <a:t> </a:t>
            </a:r>
            <a:r>
              <a:rPr lang="de-DE" dirty="0" err="1"/>
              <a:t>signal</a:t>
            </a:r>
            <a:r>
              <a:rPr lang="de-DE" dirty="0"/>
              <a:t> </a:t>
            </a:r>
            <a:r>
              <a:rPr lang="de-DE" dirty="0" err="1"/>
              <a:t>timings</a:t>
            </a:r>
            <a:endParaRPr lang="de-DE" dirty="0"/>
          </a:p>
        </p:txBody>
      </p:sp>
      <p:sp>
        <p:nvSpPr>
          <p:cNvPr id="3" name="Inhaltsplatzhalter 2">
            <a:extLst>
              <a:ext uri="{FF2B5EF4-FFF2-40B4-BE49-F238E27FC236}">
                <a16:creationId xmlns:a16="http://schemas.microsoft.com/office/drawing/2014/main" id="{86343221-2140-447C-9B8C-8DBF65A67CCF}"/>
              </a:ext>
            </a:extLst>
          </p:cNvPr>
          <p:cNvSpPr>
            <a:spLocks noGrp="1"/>
          </p:cNvSpPr>
          <p:nvPr>
            <p:ph idx="1"/>
          </p:nvPr>
        </p:nvSpPr>
        <p:spPr>
          <a:xfrm>
            <a:off x="335361" y="1538734"/>
            <a:ext cx="11247967" cy="843739"/>
          </a:xfrm>
        </p:spPr>
        <p:txBody>
          <a:bodyPr/>
          <a:lstStyle/>
          <a:p>
            <a:r>
              <a:rPr lang="de-DE" b="1" dirty="0"/>
              <a:t>1</a:t>
            </a:r>
            <a:r>
              <a:rPr lang="de-DE" dirty="0"/>
              <a:t> </a:t>
            </a:r>
            <a:r>
              <a:rPr lang="de-DE" dirty="0" err="1"/>
              <a:t>before</a:t>
            </a:r>
            <a:r>
              <a:rPr lang="de-DE" dirty="0"/>
              <a:t> potential </a:t>
            </a:r>
            <a:r>
              <a:rPr lang="de-DE" dirty="0" err="1"/>
              <a:t>swerving</a:t>
            </a:r>
            <a:r>
              <a:rPr lang="de-DE" dirty="0"/>
              <a:t> (</a:t>
            </a:r>
            <a:r>
              <a:rPr lang="de-DE" dirty="0" err="1"/>
              <a:t>as</a:t>
            </a:r>
            <a:r>
              <a:rPr lang="de-DE" dirty="0"/>
              <a:t> </a:t>
            </a:r>
            <a:r>
              <a:rPr lang="de-DE" dirty="0" err="1"/>
              <a:t>implemented</a:t>
            </a:r>
            <a:r>
              <a:rPr lang="de-DE" dirty="0"/>
              <a:t> in </a:t>
            </a:r>
            <a:r>
              <a:rPr lang="de-DE" dirty="0" err="1"/>
              <a:t>current</a:t>
            </a:r>
            <a:r>
              <a:rPr lang="de-DE" dirty="0"/>
              <a:t> R151)</a:t>
            </a:r>
          </a:p>
          <a:p>
            <a:r>
              <a:rPr lang="de-DE" b="1" dirty="0"/>
              <a:t>2</a:t>
            </a:r>
            <a:r>
              <a:rPr lang="de-DE" dirty="0"/>
              <a:t> </a:t>
            </a:r>
            <a:r>
              <a:rPr lang="de-DE" dirty="0" err="1"/>
              <a:t>for</a:t>
            </a:r>
            <a:r>
              <a:rPr lang="de-DE" dirty="0"/>
              <a:t> </a:t>
            </a:r>
            <a:r>
              <a:rPr lang="de-DE" dirty="0" err="1"/>
              <a:t>comfortable</a:t>
            </a:r>
            <a:r>
              <a:rPr lang="de-DE" dirty="0"/>
              <a:t> </a:t>
            </a:r>
            <a:r>
              <a:rPr lang="de-DE" dirty="0" err="1"/>
              <a:t>stopping</a:t>
            </a:r>
            <a:r>
              <a:rPr lang="de-DE" dirty="0"/>
              <a:t> (</a:t>
            </a:r>
            <a:r>
              <a:rPr lang="de-DE" dirty="0" err="1"/>
              <a:t>as</a:t>
            </a:r>
            <a:r>
              <a:rPr lang="de-DE" dirty="0"/>
              <a:t> </a:t>
            </a:r>
            <a:r>
              <a:rPr lang="de-DE" dirty="0" err="1"/>
              <a:t>proposed</a:t>
            </a:r>
            <a:r>
              <a:rPr lang="de-DE" dirty="0"/>
              <a:t> in initial </a:t>
            </a:r>
            <a:r>
              <a:rPr lang="de-DE" dirty="0" err="1"/>
              <a:t>document</a:t>
            </a:r>
            <a:r>
              <a:rPr lang="de-DE" dirty="0"/>
              <a:t>)</a:t>
            </a:r>
          </a:p>
          <a:p>
            <a:r>
              <a:rPr lang="de-DE" b="1" dirty="0"/>
              <a:t>3</a:t>
            </a:r>
            <a:r>
              <a:rPr lang="de-DE" dirty="0"/>
              <a:t> possible auto-</a:t>
            </a:r>
            <a:r>
              <a:rPr lang="de-DE" dirty="0" err="1"/>
              <a:t>brake</a:t>
            </a:r>
            <a:r>
              <a:rPr lang="de-DE" dirty="0"/>
              <a:t> </a:t>
            </a:r>
            <a:r>
              <a:rPr lang="de-DE" dirty="0" err="1"/>
              <a:t>activation</a:t>
            </a:r>
            <a:endParaRPr lang="de-DE" dirty="0"/>
          </a:p>
        </p:txBody>
      </p:sp>
      <p:sp>
        <p:nvSpPr>
          <p:cNvPr id="4" name="Rechteck 3">
            <a:extLst>
              <a:ext uri="{FF2B5EF4-FFF2-40B4-BE49-F238E27FC236}">
                <a16:creationId xmlns:a16="http://schemas.microsoft.com/office/drawing/2014/main" id="{AE8B09A2-C497-4FE9-AFAC-3097B83D49F6}"/>
              </a:ext>
            </a:extLst>
          </p:cNvPr>
          <p:cNvSpPr/>
          <p:nvPr/>
        </p:nvSpPr>
        <p:spPr bwMode="auto">
          <a:xfrm rot="21205202">
            <a:off x="3969527" y="4915442"/>
            <a:ext cx="1484851" cy="41106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5" name="Rechteck 4">
            <a:extLst>
              <a:ext uri="{FF2B5EF4-FFF2-40B4-BE49-F238E27FC236}">
                <a16:creationId xmlns:a16="http://schemas.microsoft.com/office/drawing/2014/main" id="{2F1A6661-531C-4174-913D-B79DEBD0F2B9}"/>
              </a:ext>
            </a:extLst>
          </p:cNvPr>
          <p:cNvSpPr/>
          <p:nvPr/>
        </p:nvSpPr>
        <p:spPr bwMode="auto">
          <a:xfrm rot="19642587">
            <a:off x="5175232" y="4704838"/>
            <a:ext cx="729842" cy="385893"/>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6" name="Rechteck 5">
            <a:extLst>
              <a:ext uri="{FF2B5EF4-FFF2-40B4-BE49-F238E27FC236}">
                <a16:creationId xmlns:a16="http://schemas.microsoft.com/office/drawing/2014/main" id="{62E4E29E-AA64-4382-A761-D970C6EF7DF6}"/>
              </a:ext>
            </a:extLst>
          </p:cNvPr>
          <p:cNvSpPr/>
          <p:nvPr/>
        </p:nvSpPr>
        <p:spPr bwMode="auto">
          <a:xfrm>
            <a:off x="1524908" y="4955022"/>
            <a:ext cx="1484851" cy="41106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7" name="Rechteck 6">
            <a:extLst>
              <a:ext uri="{FF2B5EF4-FFF2-40B4-BE49-F238E27FC236}">
                <a16:creationId xmlns:a16="http://schemas.microsoft.com/office/drawing/2014/main" id="{3093CCF3-A828-45FD-8E4F-8ED8117AFCA3}"/>
              </a:ext>
            </a:extLst>
          </p:cNvPr>
          <p:cNvSpPr/>
          <p:nvPr/>
        </p:nvSpPr>
        <p:spPr bwMode="auto">
          <a:xfrm>
            <a:off x="2742121" y="4978534"/>
            <a:ext cx="729842" cy="385893"/>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grpSp>
        <p:nvGrpSpPr>
          <p:cNvPr id="8" name="Gruppieren 7">
            <a:extLst>
              <a:ext uri="{FF2B5EF4-FFF2-40B4-BE49-F238E27FC236}">
                <a16:creationId xmlns:a16="http://schemas.microsoft.com/office/drawing/2014/main" id="{340944BC-A575-4803-8D64-7BA493F0A7E6}"/>
              </a:ext>
            </a:extLst>
          </p:cNvPr>
          <p:cNvGrpSpPr/>
          <p:nvPr/>
        </p:nvGrpSpPr>
        <p:grpSpPr>
          <a:xfrm rot="2771280">
            <a:off x="7138920" y="4301856"/>
            <a:ext cx="1980982" cy="411060"/>
            <a:chOff x="7098438" y="4307998"/>
            <a:chExt cx="1980982" cy="411060"/>
          </a:xfrm>
        </p:grpSpPr>
        <p:sp>
          <p:nvSpPr>
            <p:cNvPr id="9" name="Rechteck 8">
              <a:extLst>
                <a:ext uri="{FF2B5EF4-FFF2-40B4-BE49-F238E27FC236}">
                  <a16:creationId xmlns:a16="http://schemas.microsoft.com/office/drawing/2014/main" id="{6901454B-3007-466B-99AC-1BCBE536E809}"/>
                </a:ext>
              </a:extLst>
            </p:cNvPr>
            <p:cNvSpPr/>
            <p:nvPr/>
          </p:nvSpPr>
          <p:spPr bwMode="auto">
            <a:xfrm rot="20252119">
              <a:off x="7098438" y="4307998"/>
              <a:ext cx="1484851" cy="41106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0" name="Rechteck 9">
              <a:extLst>
                <a:ext uri="{FF2B5EF4-FFF2-40B4-BE49-F238E27FC236}">
                  <a16:creationId xmlns:a16="http://schemas.microsoft.com/office/drawing/2014/main" id="{F511CEFA-BE19-4428-A59A-656FFE601F9E}"/>
                </a:ext>
              </a:extLst>
            </p:cNvPr>
            <p:cNvSpPr/>
            <p:nvPr/>
          </p:nvSpPr>
          <p:spPr bwMode="auto">
            <a:xfrm rot="2680618">
              <a:off x="8349578" y="4320583"/>
              <a:ext cx="729842" cy="385893"/>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grpSp>
      <p:sp>
        <p:nvSpPr>
          <p:cNvPr id="11" name="Rechteck 10">
            <a:extLst>
              <a:ext uri="{FF2B5EF4-FFF2-40B4-BE49-F238E27FC236}">
                <a16:creationId xmlns:a16="http://schemas.microsoft.com/office/drawing/2014/main" id="{7E3BAD28-B7C5-4341-B490-CA87FA101478}"/>
              </a:ext>
            </a:extLst>
          </p:cNvPr>
          <p:cNvSpPr/>
          <p:nvPr/>
        </p:nvSpPr>
        <p:spPr bwMode="auto">
          <a:xfrm rot="20252119">
            <a:off x="6118197" y="3841803"/>
            <a:ext cx="1484851" cy="41106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2" name="Rechteck 11">
            <a:extLst>
              <a:ext uri="{FF2B5EF4-FFF2-40B4-BE49-F238E27FC236}">
                <a16:creationId xmlns:a16="http://schemas.microsoft.com/office/drawing/2014/main" id="{F3E0B4CA-E90A-477F-B88E-612C0FF8F81C}"/>
              </a:ext>
            </a:extLst>
          </p:cNvPr>
          <p:cNvSpPr/>
          <p:nvPr/>
        </p:nvSpPr>
        <p:spPr bwMode="auto">
          <a:xfrm rot="2680618">
            <a:off x="7369337" y="3854388"/>
            <a:ext cx="729842" cy="385893"/>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pic>
        <p:nvPicPr>
          <p:cNvPr id="13" name="Grafik 12" descr="Radfahren">
            <a:extLst>
              <a:ext uri="{FF2B5EF4-FFF2-40B4-BE49-F238E27FC236}">
                <a16:creationId xmlns:a16="http://schemas.microsoft.com/office/drawing/2014/main" id="{669AC7FA-C009-44D8-B42B-A48EE09EDA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3200" y="5594781"/>
            <a:ext cx="561426" cy="561426"/>
          </a:xfrm>
          <a:prstGeom prst="rect">
            <a:avLst/>
          </a:prstGeom>
        </p:spPr>
      </p:pic>
      <p:pic>
        <p:nvPicPr>
          <p:cNvPr id="14" name="Grafik 13" descr="Radfahren">
            <a:extLst>
              <a:ext uri="{FF2B5EF4-FFF2-40B4-BE49-F238E27FC236}">
                <a16:creationId xmlns:a16="http://schemas.microsoft.com/office/drawing/2014/main" id="{7ACFC315-3A7C-42BF-9DE3-7C87CE6E971C}"/>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78727" y="5550204"/>
            <a:ext cx="561426" cy="561426"/>
          </a:xfrm>
          <a:prstGeom prst="rect">
            <a:avLst/>
          </a:prstGeom>
        </p:spPr>
      </p:pic>
      <p:pic>
        <p:nvPicPr>
          <p:cNvPr id="15" name="Grafik 14" descr="Radfahren">
            <a:extLst>
              <a:ext uri="{FF2B5EF4-FFF2-40B4-BE49-F238E27FC236}">
                <a16:creationId xmlns:a16="http://schemas.microsoft.com/office/drawing/2014/main" id="{330A62DA-D63F-43BE-AA57-C0FE3C61DEB3}"/>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281775" y="5514667"/>
            <a:ext cx="561426" cy="561426"/>
          </a:xfrm>
          <a:prstGeom prst="rect">
            <a:avLst/>
          </a:prstGeom>
        </p:spPr>
      </p:pic>
      <p:sp>
        <p:nvSpPr>
          <p:cNvPr id="16" name="Ellipse 15">
            <a:extLst>
              <a:ext uri="{FF2B5EF4-FFF2-40B4-BE49-F238E27FC236}">
                <a16:creationId xmlns:a16="http://schemas.microsoft.com/office/drawing/2014/main" id="{4525F3CD-C2D3-4BD8-B1F3-EE8536A09A26}"/>
              </a:ext>
            </a:extLst>
          </p:cNvPr>
          <p:cNvSpPr/>
          <p:nvPr/>
        </p:nvSpPr>
        <p:spPr bwMode="auto">
          <a:xfrm>
            <a:off x="1330864" y="4021615"/>
            <a:ext cx="561426" cy="56263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Verdana" pitchFamily="34" charset="0"/>
              </a:rPr>
              <a:t>1</a:t>
            </a:r>
          </a:p>
        </p:txBody>
      </p:sp>
      <p:sp>
        <p:nvSpPr>
          <p:cNvPr id="17" name="Ellipse 16">
            <a:extLst>
              <a:ext uri="{FF2B5EF4-FFF2-40B4-BE49-F238E27FC236}">
                <a16:creationId xmlns:a16="http://schemas.microsoft.com/office/drawing/2014/main" id="{D7432DB7-D727-41F0-B1C1-AFBFD3A08F27}"/>
              </a:ext>
            </a:extLst>
          </p:cNvPr>
          <p:cNvSpPr/>
          <p:nvPr/>
        </p:nvSpPr>
        <p:spPr bwMode="auto">
          <a:xfrm>
            <a:off x="4495454" y="4006103"/>
            <a:ext cx="561426" cy="56263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Verdana" pitchFamily="34" charset="0"/>
              </a:rPr>
              <a:t>2</a:t>
            </a:r>
          </a:p>
        </p:txBody>
      </p:sp>
      <p:sp>
        <p:nvSpPr>
          <p:cNvPr id="18" name="Ellipse 17">
            <a:extLst>
              <a:ext uri="{FF2B5EF4-FFF2-40B4-BE49-F238E27FC236}">
                <a16:creationId xmlns:a16="http://schemas.microsoft.com/office/drawing/2014/main" id="{0895E21A-0B7B-4970-8243-5709961F5B46}"/>
              </a:ext>
            </a:extLst>
          </p:cNvPr>
          <p:cNvSpPr/>
          <p:nvPr/>
        </p:nvSpPr>
        <p:spPr bwMode="auto">
          <a:xfrm>
            <a:off x="9042861" y="3999929"/>
            <a:ext cx="561426" cy="56263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Verdana" pitchFamily="34" charset="0"/>
              </a:rPr>
              <a:t>3</a:t>
            </a:r>
          </a:p>
        </p:txBody>
      </p:sp>
      <p:sp>
        <p:nvSpPr>
          <p:cNvPr id="20" name="Textfeld 19">
            <a:extLst>
              <a:ext uri="{FF2B5EF4-FFF2-40B4-BE49-F238E27FC236}">
                <a16:creationId xmlns:a16="http://schemas.microsoft.com/office/drawing/2014/main" id="{DD2D8CB7-5677-4292-8BD5-4A279E46F808}"/>
              </a:ext>
            </a:extLst>
          </p:cNvPr>
          <p:cNvSpPr txBox="1"/>
          <p:nvPr/>
        </p:nvSpPr>
        <p:spPr>
          <a:xfrm>
            <a:off x="5485931" y="5365359"/>
            <a:ext cx="2466061" cy="707886"/>
          </a:xfrm>
          <a:prstGeom prst="rect">
            <a:avLst/>
          </a:prstGeom>
          <a:noFill/>
        </p:spPr>
        <p:txBody>
          <a:bodyPr wrap="none" rtlCol="0">
            <a:spAutoFit/>
          </a:bodyPr>
          <a:lstStyle/>
          <a:p>
            <a:r>
              <a:rPr lang="de-DE" dirty="0" err="1"/>
              <a:t>Sufficient</a:t>
            </a:r>
            <a:br>
              <a:rPr lang="de-DE" dirty="0"/>
            </a:br>
            <a:r>
              <a:rPr lang="de-DE" dirty="0" err="1"/>
              <a:t>to</a:t>
            </a:r>
            <a:r>
              <a:rPr lang="de-DE" dirty="0"/>
              <a:t> </a:t>
            </a:r>
            <a:r>
              <a:rPr lang="de-DE" dirty="0" err="1"/>
              <a:t>initiate</a:t>
            </a:r>
            <a:r>
              <a:rPr lang="de-DE" dirty="0"/>
              <a:t> </a:t>
            </a:r>
            <a:r>
              <a:rPr lang="de-DE" dirty="0" err="1"/>
              <a:t>braking</a:t>
            </a:r>
            <a:endParaRPr lang="de-DE" dirty="0"/>
          </a:p>
        </p:txBody>
      </p:sp>
      <p:sp>
        <p:nvSpPr>
          <p:cNvPr id="21" name="Textfeld 20">
            <a:extLst>
              <a:ext uri="{FF2B5EF4-FFF2-40B4-BE49-F238E27FC236}">
                <a16:creationId xmlns:a16="http://schemas.microsoft.com/office/drawing/2014/main" id="{D36D49AD-600A-4010-9B64-78D133269DE7}"/>
              </a:ext>
            </a:extLst>
          </p:cNvPr>
          <p:cNvSpPr txBox="1"/>
          <p:nvPr/>
        </p:nvSpPr>
        <p:spPr>
          <a:xfrm>
            <a:off x="9099225" y="5305334"/>
            <a:ext cx="2175340" cy="707886"/>
          </a:xfrm>
          <a:prstGeom prst="rect">
            <a:avLst/>
          </a:prstGeom>
          <a:noFill/>
        </p:spPr>
        <p:txBody>
          <a:bodyPr wrap="none" rtlCol="0">
            <a:spAutoFit/>
          </a:bodyPr>
          <a:lstStyle/>
          <a:p>
            <a:r>
              <a:rPr lang="de-DE" dirty="0" err="1"/>
              <a:t>Sufficient</a:t>
            </a:r>
            <a:br>
              <a:rPr lang="de-DE" dirty="0"/>
            </a:br>
            <a:r>
              <a:rPr lang="de-DE" dirty="0" err="1"/>
              <a:t>for</a:t>
            </a:r>
            <a:r>
              <a:rPr lang="de-DE" dirty="0"/>
              <a:t> Auto-Brake!</a:t>
            </a:r>
          </a:p>
        </p:txBody>
      </p:sp>
      <p:cxnSp>
        <p:nvCxnSpPr>
          <p:cNvPr id="22" name="Gerade Verbindung mit Pfeil 21">
            <a:extLst>
              <a:ext uri="{FF2B5EF4-FFF2-40B4-BE49-F238E27FC236}">
                <a16:creationId xmlns:a16="http://schemas.microsoft.com/office/drawing/2014/main" id="{91873243-A86C-414D-8610-9A6CF212D792}"/>
              </a:ext>
            </a:extLst>
          </p:cNvPr>
          <p:cNvCxnSpPr>
            <a:cxnSpLocks/>
          </p:cNvCxnSpPr>
          <p:nvPr/>
        </p:nvCxnSpPr>
        <p:spPr bwMode="auto">
          <a:xfrm>
            <a:off x="246384" y="5476974"/>
            <a:ext cx="2998823" cy="0"/>
          </a:xfrm>
          <a:prstGeom prst="straightConnector1">
            <a:avLst/>
          </a:prstGeom>
          <a:noFill/>
          <a:ln w="76200" cap="flat" cmpd="sng" algn="ctr">
            <a:solidFill>
              <a:srgbClr val="FF0000"/>
            </a:solidFill>
            <a:prstDash val="solid"/>
            <a:round/>
            <a:headEnd type="triangle"/>
            <a:tailEnd type="triangle"/>
          </a:ln>
          <a:effectLst/>
        </p:spPr>
      </p:cxnSp>
      <p:cxnSp>
        <p:nvCxnSpPr>
          <p:cNvPr id="23" name="Gerade Verbindung mit Pfeil 22">
            <a:extLst>
              <a:ext uri="{FF2B5EF4-FFF2-40B4-BE49-F238E27FC236}">
                <a16:creationId xmlns:a16="http://schemas.microsoft.com/office/drawing/2014/main" id="{B12EA478-9D14-418F-BBEB-C24ABE5B44CB}"/>
              </a:ext>
            </a:extLst>
          </p:cNvPr>
          <p:cNvCxnSpPr>
            <a:cxnSpLocks/>
          </p:cNvCxnSpPr>
          <p:nvPr/>
        </p:nvCxnSpPr>
        <p:spPr bwMode="auto">
          <a:xfrm>
            <a:off x="4908628" y="5441448"/>
            <a:ext cx="946888" cy="0"/>
          </a:xfrm>
          <a:prstGeom prst="straightConnector1">
            <a:avLst/>
          </a:prstGeom>
          <a:noFill/>
          <a:ln w="76200" cap="flat" cmpd="sng" algn="ctr">
            <a:solidFill>
              <a:srgbClr val="FF0000"/>
            </a:solidFill>
            <a:prstDash val="solid"/>
            <a:round/>
            <a:headEnd type="triangle"/>
            <a:tailEnd type="triangle"/>
          </a:ln>
          <a:effectLst/>
        </p:spPr>
      </p:cxnSp>
      <p:cxnSp>
        <p:nvCxnSpPr>
          <p:cNvPr id="24" name="Gerade Verbindung mit Pfeil 23">
            <a:extLst>
              <a:ext uri="{FF2B5EF4-FFF2-40B4-BE49-F238E27FC236}">
                <a16:creationId xmlns:a16="http://schemas.microsoft.com/office/drawing/2014/main" id="{939D9C23-255A-4202-99B6-13B2C84D28ED}"/>
              </a:ext>
            </a:extLst>
          </p:cNvPr>
          <p:cNvCxnSpPr>
            <a:cxnSpLocks/>
          </p:cNvCxnSpPr>
          <p:nvPr/>
        </p:nvCxnSpPr>
        <p:spPr bwMode="auto">
          <a:xfrm>
            <a:off x="8537799" y="5305334"/>
            <a:ext cx="0" cy="418666"/>
          </a:xfrm>
          <a:prstGeom prst="straightConnector1">
            <a:avLst/>
          </a:prstGeom>
          <a:noFill/>
          <a:ln w="76200" cap="flat" cmpd="sng" algn="ctr">
            <a:solidFill>
              <a:srgbClr val="FF0000"/>
            </a:solidFill>
            <a:prstDash val="solid"/>
            <a:round/>
            <a:headEnd type="triangle"/>
            <a:tailEnd type="triangle"/>
          </a:ln>
          <a:effectLst/>
        </p:spPr>
      </p:cxnSp>
      <p:sp>
        <p:nvSpPr>
          <p:cNvPr id="25" name="Textfeld 24">
            <a:extLst>
              <a:ext uri="{FF2B5EF4-FFF2-40B4-BE49-F238E27FC236}">
                <a16:creationId xmlns:a16="http://schemas.microsoft.com/office/drawing/2014/main" id="{4FE354AB-F809-4F32-8B44-31355EE8B72B}"/>
              </a:ext>
            </a:extLst>
          </p:cNvPr>
          <p:cNvSpPr txBox="1"/>
          <p:nvPr/>
        </p:nvSpPr>
        <p:spPr>
          <a:xfrm>
            <a:off x="73200" y="3548460"/>
            <a:ext cx="2422458" cy="400110"/>
          </a:xfrm>
          <a:prstGeom prst="rect">
            <a:avLst/>
          </a:prstGeom>
          <a:noFill/>
        </p:spPr>
        <p:txBody>
          <a:bodyPr wrap="none" rtlCol="0">
            <a:spAutoFit/>
          </a:bodyPr>
          <a:lstStyle/>
          <a:p>
            <a:r>
              <a:rPr lang="de-DE" i="1" dirty="0">
                <a:solidFill>
                  <a:schemeClr val="tx1">
                    <a:lumMod val="50000"/>
                    <a:lumOff val="50000"/>
                  </a:schemeClr>
                </a:solidFill>
              </a:rPr>
              <a:t>Figure qualitative</a:t>
            </a:r>
          </a:p>
        </p:txBody>
      </p:sp>
    </p:spTree>
    <p:extLst>
      <p:ext uri="{BB962C8B-B14F-4D97-AF65-F5344CB8AC3E}">
        <p14:creationId xmlns:p14="http://schemas.microsoft.com/office/powerpoint/2010/main" val="1293389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4B9402-3A83-406B-92EA-C86F0339328F}"/>
              </a:ext>
            </a:extLst>
          </p:cNvPr>
          <p:cNvSpPr>
            <a:spLocks noGrp="1"/>
          </p:cNvSpPr>
          <p:nvPr>
            <p:ph type="title"/>
          </p:nvPr>
        </p:nvSpPr>
        <p:spPr/>
        <p:txBody>
          <a:bodyPr/>
          <a:lstStyle/>
          <a:p>
            <a:r>
              <a:rPr lang="de-DE" dirty="0"/>
              <a:t>Appendix 1 </a:t>
            </a:r>
            <a:r>
              <a:rPr lang="de-DE" dirty="0" err="1"/>
              <a:t>to</a:t>
            </a:r>
            <a:r>
              <a:rPr lang="de-DE" dirty="0"/>
              <a:t> Annex 4 – </a:t>
            </a:r>
            <a:r>
              <a:rPr lang="de-DE" dirty="0" err="1"/>
              <a:t>What</a:t>
            </a:r>
            <a:r>
              <a:rPr lang="de-DE" dirty="0"/>
              <a:t> </a:t>
            </a:r>
            <a:r>
              <a:rPr lang="de-DE" dirty="0" err="1"/>
              <a:t>to</a:t>
            </a:r>
            <a:r>
              <a:rPr lang="de-DE" dirty="0"/>
              <a:t> do</a:t>
            </a:r>
          </a:p>
        </p:txBody>
      </p:sp>
      <p:pic>
        <p:nvPicPr>
          <p:cNvPr id="6" name="Grafik 5">
            <a:extLst>
              <a:ext uri="{FF2B5EF4-FFF2-40B4-BE49-F238E27FC236}">
                <a16:creationId xmlns:a16="http://schemas.microsoft.com/office/drawing/2014/main" id="{B348E8C1-7B07-4CB1-AB40-AA9835B3C6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08060" y="1039788"/>
            <a:ext cx="6549182" cy="5313952"/>
          </a:xfrm>
          <a:prstGeom prst="rect">
            <a:avLst/>
          </a:prstGeom>
        </p:spPr>
      </p:pic>
    </p:spTree>
    <p:extLst>
      <p:ext uri="{BB962C8B-B14F-4D97-AF65-F5344CB8AC3E}">
        <p14:creationId xmlns:p14="http://schemas.microsoft.com/office/powerpoint/2010/main" val="2221261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D47856-D2E2-43F5-84E9-A9C58303D407}"/>
              </a:ext>
            </a:extLst>
          </p:cNvPr>
          <p:cNvSpPr>
            <a:spLocks noGrp="1"/>
          </p:cNvSpPr>
          <p:nvPr>
            <p:ph type="title"/>
          </p:nvPr>
        </p:nvSpPr>
        <p:spPr>
          <a:xfrm>
            <a:off x="142613" y="0"/>
            <a:ext cx="9530027" cy="838200"/>
          </a:xfrm>
        </p:spPr>
        <p:txBody>
          <a:bodyPr/>
          <a:lstStyle/>
          <a:p>
            <a:r>
              <a:rPr lang="de-DE" dirty="0"/>
              <a:t>R151 </a:t>
            </a:r>
            <a:r>
              <a:rPr lang="de-DE" dirty="0" err="1"/>
              <a:t>requirements</a:t>
            </a:r>
            <a:r>
              <a:rPr lang="de-DE" dirty="0"/>
              <a:t> …</a:t>
            </a:r>
          </a:p>
        </p:txBody>
      </p:sp>
      <p:sp>
        <p:nvSpPr>
          <p:cNvPr id="3" name="Inhaltsplatzhalter 2">
            <a:extLst>
              <a:ext uri="{FF2B5EF4-FFF2-40B4-BE49-F238E27FC236}">
                <a16:creationId xmlns:a16="http://schemas.microsoft.com/office/drawing/2014/main" id="{276CB5A7-DD69-4F99-BD8F-184055C64EFA}"/>
              </a:ext>
            </a:extLst>
          </p:cNvPr>
          <p:cNvSpPr>
            <a:spLocks noGrp="1"/>
          </p:cNvSpPr>
          <p:nvPr>
            <p:ph idx="1"/>
          </p:nvPr>
        </p:nvSpPr>
        <p:spPr>
          <a:xfrm>
            <a:off x="335362" y="620785"/>
            <a:ext cx="7122452" cy="5546101"/>
          </a:xfrm>
        </p:spPr>
        <p:txBody>
          <a:bodyPr/>
          <a:lstStyle/>
          <a:p>
            <a:r>
              <a:rPr lang="en-GB" sz="2000" dirty="0"/>
              <a:t>The BSIS shall inform the driver about nearby </a:t>
            </a:r>
            <a:r>
              <a:rPr lang="en-GB" sz="2000" i="1" dirty="0">
                <a:solidFill>
                  <a:srgbClr val="0070C0"/>
                </a:solidFill>
              </a:rPr>
              <a:t>bicycles that might be endangered during a potential turn, by means of an optical signal, so that the vehicle can be stopped before crossing the bicycle trajectory</a:t>
            </a:r>
            <a:r>
              <a:rPr lang="en-GB" sz="2000" dirty="0"/>
              <a:t>.</a:t>
            </a:r>
            <a:endParaRPr lang="de-DE" sz="2000" dirty="0"/>
          </a:p>
          <a:p>
            <a:r>
              <a:rPr lang="en-GB" sz="2000" dirty="0"/>
              <a:t>It shall also inform the driver about approaching bicycles while the vehicle is stationary </a:t>
            </a:r>
            <a:r>
              <a:rPr lang="en-GB" sz="2000" i="1" dirty="0">
                <a:solidFill>
                  <a:srgbClr val="0070C0"/>
                </a:solidFill>
              </a:rPr>
              <a:t>before the bicycle reaches the vehicle front, taking into account a reaction time of 1.4 seconds.</a:t>
            </a:r>
            <a:r>
              <a:rPr lang="en-GB" sz="2000" dirty="0"/>
              <a:t> This shall be tested according to paragraph 6.6.</a:t>
            </a:r>
            <a:endParaRPr lang="de-DE" sz="2000" dirty="0"/>
          </a:p>
          <a:p>
            <a:r>
              <a:rPr lang="en-GB" sz="2000" dirty="0"/>
              <a:t>The BSIS shall warn the driver, by means of an optical signal, acoustical signal, haptic signal or any combination of these signals, when the risk of a collision increases.</a:t>
            </a:r>
            <a:endParaRPr lang="de-DE" sz="2000" dirty="0"/>
          </a:p>
          <a:p>
            <a:pPr marL="0" indent="0">
              <a:buNone/>
            </a:pPr>
            <a:endParaRPr lang="de-DE" sz="2000" dirty="0"/>
          </a:p>
        </p:txBody>
      </p:sp>
      <p:sp>
        <p:nvSpPr>
          <p:cNvPr id="4" name="Textfeld 3">
            <a:extLst>
              <a:ext uri="{FF2B5EF4-FFF2-40B4-BE49-F238E27FC236}">
                <a16:creationId xmlns:a16="http://schemas.microsoft.com/office/drawing/2014/main" id="{8AC32429-2BDD-480B-8567-A0974E876BD6}"/>
              </a:ext>
            </a:extLst>
          </p:cNvPr>
          <p:cNvSpPr txBox="1"/>
          <p:nvPr/>
        </p:nvSpPr>
        <p:spPr>
          <a:xfrm>
            <a:off x="8178480" y="1136457"/>
            <a:ext cx="2988319" cy="1015663"/>
          </a:xfrm>
          <a:prstGeom prst="rect">
            <a:avLst/>
          </a:prstGeom>
          <a:noFill/>
        </p:spPr>
        <p:txBody>
          <a:bodyPr wrap="none" rtlCol="0">
            <a:spAutoFit/>
          </a:bodyPr>
          <a:lstStyle/>
          <a:p>
            <a:r>
              <a:rPr lang="de-DE" b="1" dirty="0"/>
              <a:t>Needs additional </a:t>
            </a:r>
            <a:br>
              <a:rPr lang="de-DE" b="1" dirty="0"/>
            </a:br>
            <a:r>
              <a:rPr lang="de-DE" b="1" dirty="0" err="1"/>
              <a:t>definitions</a:t>
            </a:r>
            <a:r>
              <a:rPr lang="de-DE" b="1" dirty="0"/>
              <a:t> </a:t>
            </a:r>
            <a:r>
              <a:rPr lang="de-DE" b="1" dirty="0" err="1"/>
              <a:t>or</a:t>
            </a:r>
            <a:r>
              <a:rPr lang="de-DE" b="1" dirty="0"/>
              <a:t> at</a:t>
            </a:r>
            <a:br>
              <a:rPr lang="de-DE" b="1" dirty="0"/>
            </a:br>
            <a:r>
              <a:rPr lang="de-DE" b="1" dirty="0"/>
              <a:t>least </a:t>
            </a:r>
            <a:r>
              <a:rPr lang="de-DE" b="1" dirty="0" err="1"/>
              <a:t>interpretation</a:t>
            </a:r>
            <a:endParaRPr lang="de-DE" b="1" dirty="0"/>
          </a:p>
        </p:txBody>
      </p:sp>
      <p:sp>
        <p:nvSpPr>
          <p:cNvPr id="5" name="Textfeld 4">
            <a:extLst>
              <a:ext uri="{FF2B5EF4-FFF2-40B4-BE49-F238E27FC236}">
                <a16:creationId xmlns:a16="http://schemas.microsoft.com/office/drawing/2014/main" id="{75D582C0-209E-4EF4-B85D-7134A665D256}"/>
              </a:ext>
            </a:extLst>
          </p:cNvPr>
          <p:cNvSpPr txBox="1"/>
          <p:nvPr/>
        </p:nvSpPr>
        <p:spPr>
          <a:xfrm>
            <a:off x="8245806" y="3075057"/>
            <a:ext cx="2853666" cy="707886"/>
          </a:xfrm>
          <a:prstGeom prst="rect">
            <a:avLst/>
          </a:prstGeom>
          <a:noFill/>
        </p:spPr>
        <p:txBody>
          <a:bodyPr wrap="none" rtlCol="0">
            <a:spAutoFit/>
          </a:bodyPr>
          <a:lstStyle/>
          <a:p>
            <a:r>
              <a:rPr lang="de-DE" b="1" dirty="0"/>
              <a:t>Clear </a:t>
            </a:r>
            <a:r>
              <a:rPr lang="de-DE" b="1" dirty="0" err="1"/>
              <a:t>performance</a:t>
            </a:r>
            <a:br>
              <a:rPr lang="de-DE" b="1" dirty="0"/>
            </a:br>
            <a:r>
              <a:rPr lang="de-DE" b="1" dirty="0" err="1"/>
              <a:t>requirement</a:t>
            </a:r>
            <a:endParaRPr lang="de-DE" b="1" dirty="0"/>
          </a:p>
        </p:txBody>
      </p:sp>
      <p:sp>
        <p:nvSpPr>
          <p:cNvPr id="6" name="Textfeld 5">
            <a:extLst>
              <a:ext uri="{FF2B5EF4-FFF2-40B4-BE49-F238E27FC236}">
                <a16:creationId xmlns:a16="http://schemas.microsoft.com/office/drawing/2014/main" id="{9BF7BF09-D95A-40FE-9956-242C1DFB9E25}"/>
              </a:ext>
            </a:extLst>
          </p:cNvPr>
          <p:cNvSpPr txBox="1"/>
          <p:nvPr/>
        </p:nvSpPr>
        <p:spPr>
          <a:xfrm>
            <a:off x="8083906" y="4789086"/>
            <a:ext cx="3177473" cy="400110"/>
          </a:xfrm>
          <a:prstGeom prst="rect">
            <a:avLst/>
          </a:prstGeom>
          <a:noFill/>
        </p:spPr>
        <p:txBody>
          <a:bodyPr wrap="none" rtlCol="0">
            <a:spAutoFit/>
          </a:bodyPr>
          <a:lstStyle/>
          <a:p>
            <a:r>
              <a:rPr lang="de-DE" b="1" dirty="0"/>
              <a:t>Needs </a:t>
            </a:r>
            <a:r>
              <a:rPr lang="de-DE" b="1" dirty="0" err="1"/>
              <a:t>interpretation</a:t>
            </a:r>
            <a:endParaRPr lang="de-DE" b="1" dirty="0"/>
          </a:p>
        </p:txBody>
      </p:sp>
    </p:spTree>
    <p:extLst>
      <p:ext uri="{BB962C8B-B14F-4D97-AF65-F5344CB8AC3E}">
        <p14:creationId xmlns:p14="http://schemas.microsoft.com/office/powerpoint/2010/main" val="3131406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62F236-34E2-4103-BF73-DFA90FA16829}"/>
              </a:ext>
            </a:extLst>
          </p:cNvPr>
          <p:cNvSpPr>
            <a:spLocks noGrp="1"/>
          </p:cNvSpPr>
          <p:nvPr>
            <p:ph type="title"/>
          </p:nvPr>
        </p:nvSpPr>
        <p:spPr/>
        <p:txBody>
          <a:bodyPr/>
          <a:lstStyle/>
          <a:p>
            <a:r>
              <a:rPr lang="de-DE" dirty="0" err="1"/>
              <a:t>Proposal</a:t>
            </a:r>
            <a:r>
              <a:rPr lang="de-DE" dirty="0"/>
              <a:t> </a:t>
            </a:r>
            <a:r>
              <a:rPr lang="de-DE" dirty="0" err="1"/>
              <a:t>for</a:t>
            </a:r>
            <a:r>
              <a:rPr lang="de-DE" dirty="0"/>
              <a:t> alternative </a:t>
            </a:r>
            <a:r>
              <a:rPr lang="de-DE" dirty="0" err="1"/>
              <a:t>test</a:t>
            </a:r>
            <a:r>
              <a:rPr lang="de-DE" dirty="0"/>
              <a:t> </a:t>
            </a:r>
            <a:r>
              <a:rPr lang="de-DE" dirty="0" err="1"/>
              <a:t>method</a:t>
            </a:r>
            <a:endParaRPr lang="de-DE" dirty="0"/>
          </a:p>
        </p:txBody>
      </p:sp>
      <p:sp>
        <p:nvSpPr>
          <p:cNvPr id="3" name="Inhaltsplatzhalter 2">
            <a:extLst>
              <a:ext uri="{FF2B5EF4-FFF2-40B4-BE49-F238E27FC236}">
                <a16:creationId xmlns:a16="http://schemas.microsoft.com/office/drawing/2014/main" id="{C3789CB7-F265-4A68-A18E-578DCE2DAEF4}"/>
              </a:ext>
            </a:extLst>
          </p:cNvPr>
          <p:cNvSpPr>
            <a:spLocks noGrp="1"/>
          </p:cNvSpPr>
          <p:nvPr>
            <p:ph idx="1"/>
          </p:nvPr>
        </p:nvSpPr>
        <p:spPr>
          <a:xfrm>
            <a:off x="335361" y="1367406"/>
            <a:ext cx="11247967" cy="4799480"/>
          </a:xfrm>
        </p:spPr>
        <p:txBody>
          <a:bodyPr/>
          <a:lstStyle/>
          <a:p>
            <a:r>
              <a:rPr lang="de-DE" dirty="0"/>
              <a:t>1. </a:t>
            </a:r>
            <a:r>
              <a:rPr lang="de-DE" dirty="0" err="1"/>
              <a:t>When</a:t>
            </a:r>
            <a:r>
              <a:rPr lang="de-DE" dirty="0"/>
              <a:t> </a:t>
            </a:r>
            <a:r>
              <a:rPr lang="de-DE" dirty="0" err="1"/>
              <a:t>using</a:t>
            </a:r>
            <a:r>
              <a:rPr lang="de-DE" dirty="0"/>
              <a:t> </a:t>
            </a:r>
            <a:r>
              <a:rPr lang="de-DE" dirty="0" err="1"/>
              <a:t>driving</a:t>
            </a:r>
            <a:r>
              <a:rPr lang="de-DE" dirty="0"/>
              <a:t> and </a:t>
            </a:r>
            <a:r>
              <a:rPr lang="de-DE" dirty="0" err="1"/>
              <a:t>dummy</a:t>
            </a:r>
            <a:r>
              <a:rPr lang="de-DE" dirty="0"/>
              <a:t> </a:t>
            </a:r>
            <a:r>
              <a:rPr lang="de-DE" dirty="0" err="1"/>
              <a:t>robots</a:t>
            </a:r>
            <a:r>
              <a:rPr lang="de-DE" dirty="0"/>
              <a:t>, all </a:t>
            </a:r>
            <a:r>
              <a:rPr lang="de-DE" dirty="0" err="1"/>
              <a:t>vehicle</a:t>
            </a:r>
            <a:r>
              <a:rPr lang="de-DE" dirty="0"/>
              <a:t> </a:t>
            </a:r>
            <a:r>
              <a:rPr lang="de-DE" dirty="0" err="1"/>
              <a:t>movements</a:t>
            </a:r>
            <a:r>
              <a:rPr lang="de-DE" dirty="0"/>
              <a:t> </a:t>
            </a:r>
            <a:r>
              <a:rPr lang="de-DE" dirty="0" err="1"/>
              <a:t>are</a:t>
            </a:r>
            <a:r>
              <a:rPr lang="de-DE" dirty="0"/>
              <a:t> </a:t>
            </a:r>
            <a:r>
              <a:rPr lang="de-DE" dirty="0" err="1"/>
              <a:t>pre-programmed</a:t>
            </a:r>
            <a:endParaRPr lang="de-DE" dirty="0"/>
          </a:p>
          <a:p>
            <a:r>
              <a:rPr lang="de-DE" dirty="0"/>
              <a:t>2. Every </a:t>
            </a:r>
            <a:r>
              <a:rPr lang="de-DE" dirty="0" err="1"/>
              <a:t>vehicle</a:t>
            </a:r>
            <a:r>
              <a:rPr lang="de-DE" dirty="0"/>
              <a:t> </a:t>
            </a:r>
            <a:r>
              <a:rPr lang="de-DE" dirty="0" err="1"/>
              <a:t>location</a:t>
            </a:r>
            <a:r>
              <a:rPr lang="de-DE" dirty="0"/>
              <a:t> </a:t>
            </a:r>
            <a:r>
              <a:rPr lang="de-DE" dirty="0" err="1"/>
              <a:t>is</a:t>
            </a:r>
            <a:r>
              <a:rPr lang="de-DE" dirty="0"/>
              <a:t> </a:t>
            </a:r>
            <a:r>
              <a:rPr lang="de-DE" dirty="0" err="1"/>
              <a:t>known</a:t>
            </a:r>
            <a:r>
              <a:rPr lang="de-DE" dirty="0"/>
              <a:t> at all </a:t>
            </a:r>
            <a:r>
              <a:rPr lang="de-DE" dirty="0" err="1"/>
              <a:t>times</a:t>
            </a:r>
            <a:endParaRPr lang="de-DE" dirty="0"/>
          </a:p>
          <a:p>
            <a:r>
              <a:rPr lang="de-DE" dirty="0"/>
              <a:t>3. </a:t>
            </a:r>
            <a:r>
              <a:rPr lang="de-DE" dirty="0" err="1"/>
              <a:t>It</a:t>
            </a:r>
            <a:r>
              <a:rPr lang="de-DE" dirty="0"/>
              <a:t> </a:t>
            </a:r>
            <a:r>
              <a:rPr lang="de-DE" dirty="0" err="1"/>
              <a:t>is</a:t>
            </a:r>
            <a:r>
              <a:rPr lang="de-DE" dirty="0"/>
              <a:t> possible </a:t>
            </a:r>
            <a:r>
              <a:rPr lang="de-DE" dirty="0" err="1"/>
              <a:t>to</a:t>
            </a:r>
            <a:r>
              <a:rPr lang="de-DE" dirty="0"/>
              <a:t> </a:t>
            </a:r>
            <a:r>
              <a:rPr lang="de-DE" dirty="0" err="1"/>
              <a:t>verify</a:t>
            </a:r>
            <a:r>
              <a:rPr lang="de-DE" dirty="0"/>
              <a:t> </a:t>
            </a:r>
            <a:r>
              <a:rPr lang="de-DE" dirty="0" err="1"/>
              <a:t>the</a:t>
            </a:r>
            <a:r>
              <a:rPr lang="de-DE" dirty="0"/>
              <a:t> </a:t>
            </a:r>
            <a:r>
              <a:rPr lang="de-DE" dirty="0" err="1"/>
              <a:t>signal</a:t>
            </a:r>
            <a:r>
              <a:rPr lang="de-DE" dirty="0"/>
              <a:t> </a:t>
            </a:r>
            <a:r>
              <a:rPr lang="de-DE" dirty="0" err="1"/>
              <a:t>activation</a:t>
            </a:r>
            <a:r>
              <a:rPr lang="de-DE" dirty="0"/>
              <a:t> </a:t>
            </a:r>
            <a:r>
              <a:rPr lang="de-DE" dirty="0" err="1"/>
              <a:t>without</a:t>
            </a:r>
            <a:r>
              <a:rPr lang="de-DE" dirty="0"/>
              <a:t> </a:t>
            </a:r>
            <a:r>
              <a:rPr lang="de-DE" dirty="0" err="1"/>
              <a:t>impact</a:t>
            </a:r>
            <a:r>
              <a:rPr lang="de-DE" dirty="0"/>
              <a:t> </a:t>
            </a:r>
            <a:r>
              <a:rPr lang="de-DE" dirty="0" err="1"/>
              <a:t>to</a:t>
            </a:r>
            <a:r>
              <a:rPr lang="de-DE" dirty="0"/>
              <a:t> </a:t>
            </a:r>
            <a:r>
              <a:rPr lang="de-DE" dirty="0" err="1"/>
              <a:t>the</a:t>
            </a:r>
            <a:r>
              <a:rPr lang="de-DE" dirty="0"/>
              <a:t> </a:t>
            </a:r>
            <a:r>
              <a:rPr lang="de-DE" dirty="0" err="1"/>
              <a:t>dummy</a:t>
            </a:r>
            <a:endParaRPr lang="de-DE" dirty="0"/>
          </a:p>
          <a:p>
            <a:r>
              <a:rPr lang="de-DE" dirty="0"/>
              <a:t>4. </a:t>
            </a:r>
            <a:r>
              <a:rPr lang="de-DE" dirty="0" err="1"/>
              <a:t>It</a:t>
            </a:r>
            <a:r>
              <a:rPr lang="de-DE" dirty="0"/>
              <a:t> </a:t>
            </a:r>
            <a:r>
              <a:rPr lang="de-DE" dirty="0" err="1"/>
              <a:t>is</a:t>
            </a:r>
            <a:r>
              <a:rPr lang="de-DE" dirty="0"/>
              <a:t> possible </a:t>
            </a:r>
            <a:r>
              <a:rPr lang="de-DE" dirty="0" err="1"/>
              <a:t>to</a:t>
            </a:r>
            <a:r>
              <a:rPr lang="de-DE" dirty="0"/>
              <a:t> </a:t>
            </a:r>
            <a:r>
              <a:rPr lang="de-DE" dirty="0" err="1"/>
              <a:t>verify</a:t>
            </a:r>
            <a:r>
              <a:rPr lang="de-DE" dirty="0"/>
              <a:t> </a:t>
            </a:r>
            <a:r>
              <a:rPr lang="de-DE" dirty="0" err="1"/>
              <a:t>the</a:t>
            </a:r>
            <a:r>
              <a:rPr lang="de-DE" dirty="0"/>
              <a:t> </a:t>
            </a:r>
            <a:r>
              <a:rPr lang="de-DE" dirty="0" err="1"/>
              <a:t>signal</a:t>
            </a:r>
            <a:r>
              <a:rPr lang="de-DE" dirty="0"/>
              <a:t> </a:t>
            </a:r>
            <a:r>
              <a:rPr lang="de-DE" dirty="0" err="1"/>
              <a:t>activation</a:t>
            </a:r>
            <a:r>
              <a:rPr lang="de-DE" dirty="0"/>
              <a:t> in </a:t>
            </a:r>
            <a:r>
              <a:rPr lang="de-DE" dirty="0" err="1"/>
              <a:t>more</a:t>
            </a:r>
            <a:r>
              <a:rPr lang="de-DE" dirty="0"/>
              <a:t> </a:t>
            </a:r>
            <a:r>
              <a:rPr lang="de-DE" dirty="0" err="1"/>
              <a:t>realistic</a:t>
            </a:r>
            <a:r>
              <a:rPr lang="de-DE" dirty="0"/>
              <a:t> </a:t>
            </a:r>
            <a:r>
              <a:rPr lang="de-DE" dirty="0" err="1"/>
              <a:t>scenarios</a:t>
            </a:r>
            <a:r>
              <a:rPr lang="de-DE" dirty="0"/>
              <a:t> (</a:t>
            </a:r>
            <a:r>
              <a:rPr lang="de-DE" dirty="0" err="1"/>
              <a:t>including</a:t>
            </a:r>
            <a:r>
              <a:rPr lang="de-DE" dirty="0"/>
              <a:t> </a:t>
            </a:r>
            <a:r>
              <a:rPr lang="de-DE" dirty="0" err="1"/>
              <a:t>swerving</a:t>
            </a:r>
            <a:r>
              <a:rPr lang="de-DE" dirty="0"/>
              <a:t> </a:t>
            </a:r>
            <a:r>
              <a:rPr lang="de-DE" dirty="0" err="1"/>
              <a:t>to</a:t>
            </a:r>
            <a:r>
              <a:rPr lang="de-DE" dirty="0"/>
              <a:t> </a:t>
            </a:r>
            <a:r>
              <a:rPr lang="de-DE" dirty="0" err="1"/>
              <a:t>the</a:t>
            </a:r>
            <a:r>
              <a:rPr lang="de-DE" dirty="0"/>
              <a:t> outside)</a:t>
            </a:r>
          </a:p>
          <a:p>
            <a:r>
              <a:rPr lang="de-DE" dirty="0"/>
              <a:t>5. </a:t>
            </a:r>
            <a:r>
              <a:rPr lang="de-DE" dirty="0" err="1"/>
              <a:t>It</a:t>
            </a:r>
            <a:r>
              <a:rPr lang="de-DE" dirty="0"/>
              <a:t> </a:t>
            </a:r>
            <a:r>
              <a:rPr lang="de-DE" dirty="0" err="1"/>
              <a:t>is</a:t>
            </a:r>
            <a:r>
              <a:rPr lang="de-DE" dirty="0"/>
              <a:t> </a:t>
            </a:r>
            <a:r>
              <a:rPr lang="de-DE" dirty="0" err="1"/>
              <a:t>safe</a:t>
            </a:r>
            <a:r>
              <a:rPr lang="de-DE" dirty="0"/>
              <a:t> </a:t>
            </a:r>
            <a:r>
              <a:rPr lang="de-DE" dirty="0" err="1"/>
              <a:t>to</a:t>
            </a:r>
            <a:r>
              <a:rPr lang="de-DE" dirty="0"/>
              <a:t> </a:t>
            </a:r>
            <a:r>
              <a:rPr lang="de-DE" dirty="0" err="1"/>
              <a:t>return</a:t>
            </a:r>
            <a:r>
              <a:rPr lang="de-DE" dirty="0"/>
              <a:t> </a:t>
            </a:r>
            <a:r>
              <a:rPr lang="de-DE" dirty="0" err="1"/>
              <a:t>to</a:t>
            </a:r>
            <a:r>
              <a:rPr lang="de-DE" dirty="0"/>
              <a:t> </a:t>
            </a:r>
            <a:r>
              <a:rPr lang="de-DE" dirty="0" err="1"/>
              <a:t>the</a:t>
            </a:r>
            <a:r>
              <a:rPr lang="de-DE" dirty="0"/>
              <a:t> „</a:t>
            </a:r>
            <a:r>
              <a:rPr lang="de-DE" dirty="0" err="1"/>
              <a:t>old</a:t>
            </a:r>
            <a:r>
              <a:rPr lang="de-DE" dirty="0"/>
              <a:t>“ pass-fail-</a:t>
            </a:r>
            <a:r>
              <a:rPr lang="de-DE" dirty="0" err="1"/>
              <a:t>criteria</a:t>
            </a:r>
            <a:r>
              <a:rPr lang="de-DE" dirty="0"/>
              <a:t>!</a:t>
            </a:r>
          </a:p>
          <a:p>
            <a:r>
              <a:rPr lang="de-DE" dirty="0"/>
              <a:t>6. NO </a:t>
            </a:r>
            <a:r>
              <a:rPr lang="de-DE" dirty="0" err="1"/>
              <a:t>changes</a:t>
            </a:r>
            <a:r>
              <a:rPr lang="de-DE" dirty="0"/>
              <a:t> </a:t>
            </a:r>
            <a:r>
              <a:rPr lang="de-DE" dirty="0" err="1"/>
              <a:t>to</a:t>
            </a:r>
            <a:r>
              <a:rPr lang="de-DE" dirty="0"/>
              <a:t> </a:t>
            </a:r>
            <a:r>
              <a:rPr lang="de-DE" dirty="0" err="1"/>
              <a:t>actual</a:t>
            </a:r>
            <a:r>
              <a:rPr lang="de-DE" dirty="0"/>
              <a:t> </a:t>
            </a:r>
            <a:r>
              <a:rPr lang="de-DE" dirty="0" err="1"/>
              <a:t>specification</a:t>
            </a:r>
            <a:r>
              <a:rPr lang="de-DE" dirty="0"/>
              <a:t> </a:t>
            </a:r>
            <a:r>
              <a:rPr lang="de-DE" dirty="0" err="1"/>
              <a:t>section</a:t>
            </a:r>
            <a:r>
              <a:rPr lang="de-DE" dirty="0"/>
              <a:t> in R151 </a:t>
            </a:r>
            <a:r>
              <a:rPr lang="de-DE" dirty="0" err="1"/>
              <a:t>required</a:t>
            </a:r>
            <a:endParaRPr lang="de-DE" dirty="0"/>
          </a:p>
          <a:p>
            <a:endParaRPr lang="de-DE" dirty="0"/>
          </a:p>
        </p:txBody>
      </p:sp>
    </p:spTree>
    <p:extLst>
      <p:ext uri="{BB962C8B-B14F-4D97-AF65-F5344CB8AC3E}">
        <p14:creationId xmlns:p14="http://schemas.microsoft.com/office/powerpoint/2010/main" val="3005544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2939E0C4-B769-4782-82A3-95A685C22628}"/>
              </a:ext>
            </a:extLst>
          </p:cNvPr>
          <p:cNvSpPr>
            <a:spLocks noGrp="1"/>
          </p:cNvSpPr>
          <p:nvPr>
            <p:ph type="subTitle" idx="1"/>
          </p:nvPr>
        </p:nvSpPr>
        <p:spPr/>
        <p:txBody>
          <a:bodyPr/>
          <a:lstStyle/>
          <a:p>
            <a:r>
              <a:rPr lang="de-DE" sz="5400" dirty="0"/>
              <a:t>Technical </a:t>
            </a:r>
            <a:r>
              <a:rPr lang="de-DE" sz="5400" dirty="0" err="1"/>
              <a:t>Feasibility</a:t>
            </a:r>
            <a:endParaRPr lang="de-DE" sz="5400" dirty="0"/>
          </a:p>
        </p:txBody>
      </p:sp>
    </p:spTree>
    <p:extLst>
      <p:ext uri="{BB962C8B-B14F-4D97-AF65-F5344CB8AC3E}">
        <p14:creationId xmlns:p14="http://schemas.microsoft.com/office/powerpoint/2010/main" val="4244460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7AECB3-239D-4AE8-8D22-75804A18EAE8}"/>
              </a:ext>
            </a:extLst>
          </p:cNvPr>
          <p:cNvSpPr>
            <a:spLocks noGrp="1"/>
          </p:cNvSpPr>
          <p:nvPr>
            <p:ph type="title"/>
          </p:nvPr>
        </p:nvSpPr>
        <p:spPr/>
        <p:txBody>
          <a:bodyPr/>
          <a:lstStyle/>
          <a:p>
            <a:r>
              <a:rPr lang="de-DE" dirty="0"/>
              <a:t>Central </a:t>
            </a:r>
            <a:r>
              <a:rPr lang="de-DE" dirty="0" err="1"/>
              <a:t>question</a:t>
            </a:r>
            <a:r>
              <a:rPr lang="de-DE" dirty="0"/>
              <a:t>:</a:t>
            </a:r>
          </a:p>
        </p:txBody>
      </p:sp>
      <p:sp>
        <p:nvSpPr>
          <p:cNvPr id="3" name="Inhaltsplatzhalter 2">
            <a:extLst>
              <a:ext uri="{FF2B5EF4-FFF2-40B4-BE49-F238E27FC236}">
                <a16:creationId xmlns:a16="http://schemas.microsoft.com/office/drawing/2014/main" id="{4CBE0058-EA23-4A3C-9DA2-84473DA6310D}"/>
              </a:ext>
            </a:extLst>
          </p:cNvPr>
          <p:cNvSpPr>
            <a:spLocks noGrp="1"/>
          </p:cNvSpPr>
          <p:nvPr>
            <p:ph idx="1"/>
          </p:nvPr>
        </p:nvSpPr>
        <p:spPr/>
        <p:txBody>
          <a:bodyPr/>
          <a:lstStyle/>
          <a:p>
            <a:r>
              <a:rPr lang="de-DE" dirty="0"/>
              <a:t>„Will </a:t>
            </a:r>
            <a:r>
              <a:rPr lang="de-DE" dirty="0" err="1"/>
              <a:t>it</a:t>
            </a:r>
            <a:r>
              <a:rPr lang="de-DE" dirty="0"/>
              <a:t> </a:t>
            </a:r>
            <a:r>
              <a:rPr lang="de-DE" dirty="0" err="1"/>
              <a:t>be</a:t>
            </a:r>
            <a:r>
              <a:rPr lang="de-DE" dirty="0"/>
              <a:t> possible </a:t>
            </a:r>
            <a:r>
              <a:rPr lang="de-DE" dirty="0" err="1"/>
              <a:t>to</a:t>
            </a:r>
            <a:r>
              <a:rPr lang="de-DE" dirty="0"/>
              <a:t> </a:t>
            </a:r>
            <a:r>
              <a:rPr lang="de-DE" dirty="0" err="1"/>
              <a:t>drive</a:t>
            </a:r>
            <a:r>
              <a:rPr lang="de-DE" dirty="0"/>
              <a:t> </a:t>
            </a:r>
            <a:r>
              <a:rPr lang="de-DE" dirty="0" err="1"/>
              <a:t>the</a:t>
            </a:r>
            <a:r>
              <a:rPr lang="de-DE" dirty="0"/>
              <a:t> </a:t>
            </a:r>
            <a:r>
              <a:rPr lang="de-DE" dirty="0" err="1"/>
              <a:t>vehicle</a:t>
            </a:r>
            <a:r>
              <a:rPr lang="de-DE" dirty="0"/>
              <a:t> </a:t>
            </a:r>
            <a:r>
              <a:rPr lang="de-DE" dirty="0" err="1"/>
              <a:t>naturally</a:t>
            </a:r>
            <a:r>
              <a:rPr lang="de-DE" dirty="0"/>
              <a:t> and </a:t>
            </a:r>
            <a:r>
              <a:rPr lang="de-DE" dirty="0" err="1"/>
              <a:t>add</a:t>
            </a:r>
            <a:r>
              <a:rPr lang="de-DE" dirty="0"/>
              <a:t> a </a:t>
            </a:r>
            <a:r>
              <a:rPr lang="de-DE" dirty="0" err="1"/>
              <a:t>bicycle</a:t>
            </a:r>
            <a:r>
              <a:rPr lang="de-DE" dirty="0"/>
              <a:t> </a:t>
            </a:r>
            <a:r>
              <a:rPr lang="de-DE" dirty="0" err="1"/>
              <a:t>dummy</a:t>
            </a:r>
            <a:r>
              <a:rPr lang="de-DE" dirty="0"/>
              <a:t> </a:t>
            </a:r>
            <a:r>
              <a:rPr lang="de-DE" dirty="0" err="1"/>
              <a:t>to</a:t>
            </a:r>
            <a:r>
              <a:rPr lang="de-DE" dirty="0"/>
              <a:t> </a:t>
            </a:r>
            <a:r>
              <a:rPr lang="de-DE" dirty="0" err="1"/>
              <a:t>verify</a:t>
            </a:r>
            <a:r>
              <a:rPr lang="de-DE" dirty="0"/>
              <a:t> </a:t>
            </a:r>
            <a:r>
              <a:rPr lang="de-DE" dirty="0" err="1"/>
              <a:t>the</a:t>
            </a:r>
            <a:r>
              <a:rPr lang="de-DE" dirty="0"/>
              <a:t> </a:t>
            </a:r>
            <a:r>
              <a:rPr lang="de-DE" dirty="0" err="1"/>
              <a:t>functionality</a:t>
            </a:r>
            <a:r>
              <a:rPr lang="de-DE" dirty="0"/>
              <a:t> </a:t>
            </a:r>
            <a:r>
              <a:rPr lang="de-DE" dirty="0" err="1"/>
              <a:t>of</a:t>
            </a:r>
            <a:r>
              <a:rPr lang="de-DE" dirty="0"/>
              <a:t> </a:t>
            </a:r>
            <a:r>
              <a:rPr lang="de-DE" dirty="0" err="1"/>
              <a:t>the</a:t>
            </a:r>
            <a:r>
              <a:rPr lang="de-DE" dirty="0"/>
              <a:t> </a:t>
            </a:r>
            <a:r>
              <a:rPr lang="de-DE" dirty="0" err="1"/>
              <a:t>system</a:t>
            </a:r>
            <a:r>
              <a:rPr lang="de-DE" dirty="0"/>
              <a:t>?“</a:t>
            </a:r>
          </a:p>
          <a:p>
            <a:r>
              <a:rPr lang="de-DE" dirty="0" err="1"/>
              <a:t>Driving</a:t>
            </a:r>
            <a:r>
              <a:rPr lang="de-DE" dirty="0"/>
              <a:t> Robots</a:t>
            </a:r>
          </a:p>
          <a:p>
            <a:r>
              <a:rPr lang="de-DE" dirty="0"/>
              <a:t>Dummy Robots</a:t>
            </a:r>
          </a:p>
          <a:p>
            <a:r>
              <a:rPr lang="de-DE" dirty="0"/>
              <a:t>Recording </a:t>
            </a:r>
            <a:r>
              <a:rPr lang="de-DE" dirty="0" err="1"/>
              <a:t>of</a:t>
            </a:r>
            <a:r>
              <a:rPr lang="de-DE" dirty="0"/>
              <a:t> </a:t>
            </a:r>
            <a:r>
              <a:rPr lang="de-DE" dirty="0" err="1"/>
              <a:t>Trajectories</a:t>
            </a:r>
            <a:endParaRPr lang="de-DE" dirty="0"/>
          </a:p>
        </p:txBody>
      </p:sp>
    </p:spTree>
    <p:extLst>
      <p:ext uri="{BB962C8B-B14F-4D97-AF65-F5344CB8AC3E}">
        <p14:creationId xmlns:p14="http://schemas.microsoft.com/office/powerpoint/2010/main" val="3950185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377DA9-6949-4CCA-A75E-E4227BAA7DA9}"/>
              </a:ext>
            </a:extLst>
          </p:cNvPr>
          <p:cNvSpPr>
            <a:spLocks noGrp="1"/>
          </p:cNvSpPr>
          <p:nvPr>
            <p:ph type="title"/>
          </p:nvPr>
        </p:nvSpPr>
        <p:spPr>
          <a:xfrm>
            <a:off x="0" y="0"/>
            <a:ext cx="9530027" cy="537029"/>
          </a:xfrm>
        </p:spPr>
        <p:txBody>
          <a:bodyPr/>
          <a:lstStyle/>
          <a:p>
            <a:r>
              <a:rPr lang="de-DE" dirty="0"/>
              <a:t>Robot Implementation </a:t>
            </a:r>
            <a:r>
              <a:rPr lang="de-DE" dirty="0" err="1"/>
              <a:t>Overview</a:t>
            </a:r>
            <a:endParaRPr lang="de-DE" dirty="0"/>
          </a:p>
        </p:txBody>
      </p:sp>
      <p:pic>
        <p:nvPicPr>
          <p:cNvPr id="7" name="Grafik 6">
            <a:extLst>
              <a:ext uri="{FF2B5EF4-FFF2-40B4-BE49-F238E27FC236}">
                <a16:creationId xmlns:a16="http://schemas.microsoft.com/office/drawing/2014/main" id="{6051BCBF-7766-4007-9827-3D3F2615478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20803" y="1385837"/>
            <a:ext cx="4073858" cy="4917821"/>
          </a:xfrm>
          <a:prstGeom prst="rect">
            <a:avLst/>
          </a:prstGeom>
          <a:effectLst>
            <a:outerShdw blurRad="50800" dist="38100" dir="2700000" algn="tl" rotWithShape="0">
              <a:prstClr val="black">
                <a:alpha val="40000"/>
              </a:prstClr>
            </a:outerShdw>
          </a:effectLst>
        </p:spPr>
      </p:pic>
      <p:pic>
        <p:nvPicPr>
          <p:cNvPr id="9" name="Grafik 8">
            <a:extLst>
              <a:ext uri="{FF2B5EF4-FFF2-40B4-BE49-F238E27FC236}">
                <a16:creationId xmlns:a16="http://schemas.microsoft.com/office/drawing/2014/main" id="{84CF9EC1-0246-4FCF-AC34-C69DF9ADE9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260" y="1107480"/>
            <a:ext cx="2243139" cy="2636938"/>
          </a:xfrm>
          <a:prstGeom prst="rect">
            <a:avLst/>
          </a:prstGeom>
          <a:effectLst>
            <a:outerShdw blurRad="50800" dist="38100" dir="2700000" algn="tl" rotWithShape="0">
              <a:prstClr val="black">
                <a:alpha val="40000"/>
              </a:prstClr>
            </a:outerShdw>
          </a:effectLst>
        </p:spPr>
      </p:pic>
      <p:pic>
        <p:nvPicPr>
          <p:cNvPr id="11" name="Grafik 10">
            <a:extLst>
              <a:ext uri="{FF2B5EF4-FFF2-40B4-BE49-F238E27FC236}">
                <a16:creationId xmlns:a16="http://schemas.microsoft.com/office/drawing/2014/main" id="{130F3D5D-9916-492A-A4C9-59848EF896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30886" y="1107480"/>
            <a:ext cx="4361930" cy="3271447"/>
          </a:xfrm>
          <a:prstGeom prst="rect">
            <a:avLst/>
          </a:prstGeom>
          <a:effectLst>
            <a:outerShdw blurRad="50800" dist="38100" dir="2700000" algn="tl" rotWithShape="0">
              <a:prstClr val="black">
                <a:alpha val="40000"/>
              </a:prstClr>
            </a:outerShdw>
          </a:effectLst>
        </p:spPr>
      </p:pic>
      <p:sp>
        <p:nvSpPr>
          <p:cNvPr id="12" name="Textfeld 11">
            <a:extLst>
              <a:ext uri="{FF2B5EF4-FFF2-40B4-BE49-F238E27FC236}">
                <a16:creationId xmlns:a16="http://schemas.microsoft.com/office/drawing/2014/main" id="{EB2E0B4D-909C-497D-8878-983CBDE2CCDE}"/>
              </a:ext>
            </a:extLst>
          </p:cNvPr>
          <p:cNvSpPr txBox="1"/>
          <p:nvPr/>
        </p:nvSpPr>
        <p:spPr>
          <a:xfrm>
            <a:off x="-4913" y="707370"/>
            <a:ext cx="1229825" cy="400110"/>
          </a:xfrm>
          <a:prstGeom prst="rect">
            <a:avLst/>
          </a:prstGeom>
          <a:noFill/>
        </p:spPr>
        <p:txBody>
          <a:bodyPr wrap="none" rtlCol="0">
            <a:spAutoFit/>
          </a:bodyPr>
          <a:lstStyle/>
          <a:p>
            <a:r>
              <a:rPr lang="de-DE" b="1" u="sng" dirty="0"/>
              <a:t>Vehicle</a:t>
            </a:r>
          </a:p>
        </p:txBody>
      </p:sp>
      <p:sp>
        <p:nvSpPr>
          <p:cNvPr id="13" name="Textfeld 12">
            <a:extLst>
              <a:ext uri="{FF2B5EF4-FFF2-40B4-BE49-F238E27FC236}">
                <a16:creationId xmlns:a16="http://schemas.microsoft.com/office/drawing/2014/main" id="{24F7D6F5-28A0-45D8-A090-6951863A500A}"/>
              </a:ext>
            </a:extLst>
          </p:cNvPr>
          <p:cNvSpPr txBox="1"/>
          <p:nvPr/>
        </p:nvSpPr>
        <p:spPr>
          <a:xfrm>
            <a:off x="2725832" y="675228"/>
            <a:ext cx="4078361" cy="400110"/>
          </a:xfrm>
          <a:prstGeom prst="rect">
            <a:avLst/>
          </a:prstGeom>
          <a:noFill/>
        </p:spPr>
        <p:txBody>
          <a:bodyPr wrap="none" rtlCol="0">
            <a:spAutoFit/>
          </a:bodyPr>
          <a:lstStyle/>
          <a:p>
            <a:r>
              <a:rPr lang="de-DE" b="1" u="sng" dirty="0"/>
              <a:t>Sensor: ADMA G DGPS IMU</a:t>
            </a:r>
          </a:p>
        </p:txBody>
      </p:sp>
      <p:sp>
        <p:nvSpPr>
          <p:cNvPr id="14" name="Textfeld 13">
            <a:extLst>
              <a:ext uri="{FF2B5EF4-FFF2-40B4-BE49-F238E27FC236}">
                <a16:creationId xmlns:a16="http://schemas.microsoft.com/office/drawing/2014/main" id="{F930081C-A753-404D-B709-83FD96B3DCFB}"/>
              </a:ext>
            </a:extLst>
          </p:cNvPr>
          <p:cNvSpPr txBox="1"/>
          <p:nvPr/>
        </p:nvSpPr>
        <p:spPr>
          <a:xfrm>
            <a:off x="7876630" y="669562"/>
            <a:ext cx="3179075" cy="707886"/>
          </a:xfrm>
          <a:prstGeom prst="rect">
            <a:avLst/>
          </a:prstGeom>
          <a:noFill/>
        </p:spPr>
        <p:txBody>
          <a:bodyPr wrap="none" rtlCol="0">
            <a:spAutoFit/>
          </a:bodyPr>
          <a:lstStyle/>
          <a:p>
            <a:r>
              <a:rPr lang="de-DE" b="1" u="sng" dirty="0"/>
              <a:t>Actor: ABD SR 60</a:t>
            </a:r>
            <a:br>
              <a:rPr lang="de-DE" b="1" u="sng" dirty="0"/>
            </a:br>
            <a:r>
              <a:rPr lang="de-DE" dirty="0"/>
              <a:t>(60 </a:t>
            </a:r>
            <a:r>
              <a:rPr lang="de-DE" dirty="0" err="1"/>
              <a:t>Nm</a:t>
            </a:r>
            <a:r>
              <a:rPr lang="de-DE" dirty="0"/>
              <a:t> </a:t>
            </a:r>
            <a:r>
              <a:rPr lang="de-DE" dirty="0" err="1"/>
              <a:t>steering</a:t>
            </a:r>
            <a:r>
              <a:rPr lang="de-DE" dirty="0"/>
              <a:t> </a:t>
            </a:r>
            <a:r>
              <a:rPr lang="de-DE" dirty="0" err="1"/>
              <a:t>robot</a:t>
            </a:r>
            <a:r>
              <a:rPr lang="de-DE" dirty="0"/>
              <a:t>)</a:t>
            </a:r>
          </a:p>
        </p:txBody>
      </p:sp>
      <p:sp>
        <p:nvSpPr>
          <p:cNvPr id="15" name="Textfeld 14">
            <a:extLst>
              <a:ext uri="{FF2B5EF4-FFF2-40B4-BE49-F238E27FC236}">
                <a16:creationId xmlns:a16="http://schemas.microsoft.com/office/drawing/2014/main" id="{2E74D3E4-D02D-4378-A844-203804A9C35F}"/>
              </a:ext>
            </a:extLst>
          </p:cNvPr>
          <p:cNvSpPr txBox="1"/>
          <p:nvPr/>
        </p:nvSpPr>
        <p:spPr>
          <a:xfrm>
            <a:off x="4323128" y="4949378"/>
            <a:ext cx="2745688" cy="1015663"/>
          </a:xfrm>
          <a:prstGeom prst="rect">
            <a:avLst/>
          </a:prstGeom>
          <a:noFill/>
        </p:spPr>
        <p:txBody>
          <a:bodyPr wrap="none" rtlCol="0">
            <a:spAutoFit/>
          </a:bodyPr>
          <a:lstStyle/>
          <a:p>
            <a:r>
              <a:rPr lang="de-DE" b="1" u="sng" dirty="0"/>
              <a:t>Actor: ABD CBAR</a:t>
            </a:r>
          </a:p>
          <a:p>
            <a:r>
              <a:rPr lang="de-DE" dirty="0"/>
              <a:t>(</a:t>
            </a:r>
            <a:r>
              <a:rPr lang="de-DE" dirty="0" err="1"/>
              <a:t>combined</a:t>
            </a:r>
            <a:r>
              <a:rPr lang="de-DE" dirty="0"/>
              <a:t> </a:t>
            </a:r>
            <a:r>
              <a:rPr lang="de-DE" dirty="0" err="1"/>
              <a:t>brake</a:t>
            </a:r>
            <a:r>
              <a:rPr lang="de-DE" dirty="0"/>
              <a:t> + </a:t>
            </a:r>
            <a:br>
              <a:rPr lang="de-DE" dirty="0"/>
            </a:br>
            <a:r>
              <a:rPr lang="de-DE" dirty="0" err="1"/>
              <a:t>accelerator</a:t>
            </a:r>
            <a:r>
              <a:rPr lang="de-DE" dirty="0"/>
              <a:t> </a:t>
            </a:r>
            <a:r>
              <a:rPr lang="de-DE" dirty="0" err="1"/>
              <a:t>robot</a:t>
            </a:r>
            <a:r>
              <a:rPr lang="de-DE" dirty="0"/>
              <a:t>)</a:t>
            </a:r>
          </a:p>
        </p:txBody>
      </p:sp>
      <p:sp>
        <p:nvSpPr>
          <p:cNvPr id="16" name="Ellipse 15">
            <a:extLst>
              <a:ext uri="{FF2B5EF4-FFF2-40B4-BE49-F238E27FC236}">
                <a16:creationId xmlns:a16="http://schemas.microsoft.com/office/drawing/2014/main" id="{E8024567-D4BC-4870-BF04-55112BE24335}"/>
              </a:ext>
            </a:extLst>
          </p:cNvPr>
          <p:cNvSpPr/>
          <p:nvPr/>
        </p:nvSpPr>
        <p:spPr bwMode="auto">
          <a:xfrm>
            <a:off x="9185945" y="4026716"/>
            <a:ext cx="1543574" cy="1610686"/>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17" name="Ellipse 16">
            <a:extLst>
              <a:ext uri="{FF2B5EF4-FFF2-40B4-BE49-F238E27FC236}">
                <a16:creationId xmlns:a16="http://schemas.microsoft.com/office/drawing/2014/main" id="{A590120E-D75E-4567-A582-9FA5A7C85A2B}"/>
              </a:ext>
            </a:extLst>
          </p:cNvPr>
          <p:cNvSpPr/>
          <p:nvPr/>
        </p:nvSpPr>
        <p:spPr bwMode="auto">
          <a:xfrm>
            <a:off x="8835006" y="2166952"/>
            <a:ext cx="1894513" cy="1677795"/>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cxnSp>
        <p:nvCxnSpPr>
          <p:cNvPr id="19" name="Gerader Verbinder 18">
            <a:extLst>
              <a:ext uri="{FF2B5EF4-FFF2-40B4-BE49-F238E27FC236}">
                <a16:creationId xmlns:a16="http://schemas.microsoft.com/office/drawing/2014/main" id="{40A7BF31-1D5D-4931-8DD3-995B3DD9A408}"/>
              </a:ext>
            </a:extLst>
          </p:cNvPr>
          <p:cNvCxnSpPr>
            <a:stCxn id="17" idx="0"/>
          </p:cNvCxnSpPr>
          <p:nvPr/>
        </p:nvCxnSpPr>
        <p:spPr bwMode="auto">
          <a:xfrm flipH="1" flipV="1">
            <a:off x="9622172" y="1317072"/>
            <a:ext cx="160091" cy="849880"/>
          </a:xfrm>
          <a:prstGeom prst="line">
            <a:avLst/>
          </a:prstGeom>
          <a:noFill/>
          <a:ln w="76200" cap="flat" cmpd="sng" algn="ctr">
            <a:solidFill>
              <a:srgbClr val="FF0000"/>
            </a:solidFill>
            <a:prstDash val="solid"/>
            <a:round/>
            <a:headEnd type="none" w="med" len="med"/>
            <a:tailEnd type="none" w="med" len="med"/>
          </a:ln>
          <a:effectLst/>
        </p:spPr>
      </p:cxnSp>
      <p:cxnSp>
        <p:nvCxnSpPr>
          <p:cNvPr id="20" name="Gerader Verbinder 19">
            <a:extLst>
              <a:ext uri="{FF2B5EF4-FFF2-40B4-BE49-F238E27FC236}">
                <a16:creationId xmlns:a16="http://schemas.microsoft.com/office/drawing/2014/main" id="{35EBA4D4-14CA-4C93-B3C9-CE7213A1C636}"/>
              </a:ext>
            </a:extLst>
          </p:cNvPr>
          <p:cNvCxnSpPr>
            <a:cxnSpLocks/>
            <a:stCxn id="16" idx="2"/>
          </p:cNvCxnSpPr>
          <p:nvPr/>
        </p:nvCxnSpPr>
        <p:spPr bwMode="auto">
          <a:xfrm flipH="1">
            <a:off x="7254675" y="4832059"/>
            <a:ext cx="1931270" cy="283102"/>
          </a:xfrm>
          <a:prstGeom prst="line">
            <a:avLst/>
          </a:prstGeom>
          <a:noFill/>
          <a:ln w="76200" cap="flat" cmpd="sng" algn="ctr">
            <a:solidFill>
              <a:srgbClr val="FF0000"/>
            </a:solidFill>
            <a:prstDash val="solid"/>
            <a:round/>
            <a:headEnd type="none" w="med" len="med"/>
            <a:tailEnd type="none" w="med" len="med"/>
          </a:ln>
          <a:effectLst/>
        </p:spPr>
      </p:cxnSp>
      <p:sp>
        <p:nvSpPr>
          <p:cNvPr id="22" name="Ellipse 21">
            <a:extLst>
              <a:ext uri="{FF2B5EF4-FFF2-40B4-BE49-F238E27FC236}">
                <a16:creationId xmlns:a16="http://schemas.microsoft.com/office/drawing/2014/main" id="{A9C61D2C-BF7A-43E2-88C5-EB331F48C167}"/>
              </a:ext>
            </a:extLst>
          </p:cNvPr>
          <p:cNvSpPr/>
          <p:nvPr/>
        </p:nvSpPr>
        <p:spPr bwMode="auto">
          <a:xfrm>
            <a:off x="4508209" y="2166952"/>
            <a:ext cx="600686" cy="561995"/>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
        <p:nvSpPr>
          <p:cNvPr id="23" name="Ellipse 22">
            <a:extLst>
              <a:ext uri="{FF2B5EF4-FFF2-40B4-BE49-F238E27FC236}">
                <a16:creationId xmlns:a16="http://schemas.microsoft.com/office/drawing/2014/main" id="{42D7258C-3BE6-457D-BE5A-6FD0F7CA5836}"/>
              </a:ext>
            </a:extLst>
          </p:cNvPr>
          <p:cNvSpPr/>
          <p:nvPr/>
        </p:nvSpPr>
        <p:spPr bwMode="auto">
          <a:xfrm>
            <a:off x="5086516" y="2842949"/>
            <a:ext cx="836112" cy="901469"/>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3808217186"/>
      </p:ext>
    </p:extLst>
  </p:cSld>
  <p:clrMapOvr>
    <a:masterClrMapping/>
  </p:clrMapOvr>
</p:sld>
</file>

<file path=ppt/theme/theme1.xml><?xml version="1.0" encoding="utf-8"?>
<a:theme xmlns:a="http://schemas.openxmlformats.org/drawingml/2006/main" name="bastmuster07">
  <a:themeElements>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fontScheme name="bastmuster07">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2">
        <a:dk1>
          <a:srgbClr val="000000"/>
        </a:dk1>
        <a:lt1>
          <a:srgbClr val="FFFFFF"/>
        </a:lt1>
        <a:dk2>
          <a:srgbClr val="000000"/>
        </a:dk2>
        <a:lt2>
          <a:srgbClr val="808080"/>
        </a:lt2>
        <a:accent1>
          <a:srgbClr val="54B631"/>
        </a:accent1>
        <a:accent2>
          <a:srgbClr val="CC8648"/>
        </a:accent2>
        <a:accent3>
          <a:srgbClr val="FFFFFF"/>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3">
        <a:dk1>
          <a:srgbClr val="000000"/>
        </a:dk1>
        <a:lt1>
          <a:srgbClr val="F4FAF4"/>
        </a:lt1>
        <a:dk2>
          <a:srgbClr val="6E6E6E"/>
        </a:dk2>
        <a:lt2>
          <a:srgbClr val="AAAAAA"/>
        </a:lt2>
        <a:accent1>
          <a:srgbClr val="8CD26E"/>
        </a:accent1>
        <a:accent2>
          <a:srgbClr val="DCB48C"/>
        </a:accent2>
        <a:accent3>
          <a:srgbClr val="F8FCF8"/>
        </a:accent3>
        <a:accent4>
          <a:srgbClr val="000000"/>
        </a:accent4>
        <a:accent5>
          <a:srgbClr val="C5E5BA"/>
        </a:accent5>
        <a:accent6>
          <a:srgbClr val="C7A37E"/>
        </a:accent6>
        <a:hlink>
          <a:srgbClr val="A0AAC8"/>
        </a:hlink>
        <a:folHlink>
          <a:srgbClr val="FAF05A"/>
        </a:folHlink>
      </a:clrScheme>
      <a:clrMap bg1="lt1" tx1="dk1" bg2="lt2" tx2="dk2" accent1="accent1" accent2="accent2" accent3="accent3" accent4="accent4" accent5="accent5" accent6="accent6" hlink="hlink" folHlink="folHlink"/>
    </a:extraClrScheme>
    <a:extraClrScheme>
      <a:clrScheme name="bastmuster07 4">
        <a:dk1>
          <a:srgbClr val="000000"/>
        </a:dk1>
        <a:lt1>
          <a:srgbClr val="F4FAF4"/>
        </a:lt1>
        <a:dk2>
          <a:srgbClr val="000000"/>
        </a:dk2>
        <a:lt2>
          <a:srgbClr val="808080"/>
        </a:lt2>
        <a:accent1>
          <a:srgbClr val="32641E"/>
        </a:accent1>
        <a:accent2>
          <a:srgbClr val="8C5A28"/>
        </a:accent2>
        <a:accent3>
          <a:srgbClr val="F8FCF8"/>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5">
        <a:dk1>
          <a:srgbClr val="000000"/>
        </a:dk1>
        <a:lt1>
          <a:srgbClr val="96C896"/>
        </a:lt1>
        <a:dk2>
          <a:srgbClr val="000000"/>
        </a:dk2>
        <a:lt2>
          <a:srgbClr val="808080"/>
        </a:lt2>
        <a:accent1>
          <a:srgbClr val="32641E"/>
        </a:accent1>
        <a:accent2>
          <a:srgbClr val="8C5A28"/>
        </a:accent2>
        <a:accent3>
          <a:srgbClr val="C9E0C9"/>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6">
        <a:dk1>
          <a:srgbClr val="000000"/>
        </a:dk1>
        <a:lt1>
          <a:srgbClr val="3399FF"/>
        </a:lt1>
        <a:dk2>
          <a:srgbClr val="000000"/>
        </a:dk2>
        <a:lt2>
          <a:srgbClr val="808080"/>
        </a:lt2>
        <a:accent1>
          <a:srgbClr val="99CCFF"/>
        </a:accent1>
        <a:accent2>
          <a:srgbClr val="CCCCFF"/>
        </a:accent2>
        <a:accent3>
          <a:srgbClr val="ADCA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stmuster07 7">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stmuster07 8">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stmuster07 9">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Vorlage_16zu9</Template>
  <TotalTime>0</TotalTime>
  <Words>2003</Words>
  <Application>Microsoft Office PowerPoint</Application>
  <PresentationFormat>Breedbeeld</PresentationFormat>
  <Paragraphs>181</Paragraphs>
  <Slides>40</Slides>
  <Notes>0</Notes>
  <HiddenSlides>1</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40</vt:i4>
      </vt:variant>
    </vt:vector>
  </HeadingPairs>
  <TitlesOfParts>
    <vt:vector size="45" baseType="lpstr">
      <vt:lpstr>SimSun</vt:lpstr>
      <vt:lpstr>Times New Roman</vt:lpstr>
      <vt:lpstr>Verdana</vt:lpstr>
      <vt:lpstr>Wingdings</vt:lpstr>
      <vt:lpstr>bastmuster07</vt:lpstr>
      <vt:lpstr>BSIS Alternative Test Procedure</vt:lpstr>
      <vt:lpstr>Motivation</vt:lpstr>
      <vt:lpstr>PowerPoint-presentatie</vt:lpstr>
      <vt:lpstr>Possible information signal timings</vt:lpstr>
      <vt:lpstr>R151 requirements …</vt:lpstr>
      <vt:lpstr>Proposal for alternative test method</vt:lpstr>
      <vt:lpstr>PowerPoint-presentatie</vt:lpstr>
      <vt:lpstr>Central question:</vt:lpstr>
      <vt:lpstr>Robot Implementation Overview</vt:lpstr>
      <vt:lpstr>Steering Controller (Details)</vt:lpstr>
      <vt:lpstr>Investigated Variants</vt:lpstr>
      <vt:lpstr>Accuracy results for trajectories from other vehicles: 15 km/h, Klothoide  ±0.35 m error</vt:lpstr>
      <vt:lpstr>Position accuracy if trajectory recorded with the exact same vehicle: approx. 5 cm!</vt:lpstr>
      <vt:lpstr>Actual vs.  Desired Speed: Speed accuracy is not as good as expected due to shifting (slow gearbox).  Possible to improve with sync‘ed dummy.</vt:lpstr>
      <vt:lpstr>Procedure</vt:lpstr>
      <vt:lpstr>Videos</vt:lpstr>
      <vt:lpstr>Results: Repeatability of Impact Situation</vt:lpstr>
      <vt:lpstr>Measurement Data</vt:lpstr>
      <vt:lpstr>Speed Profiles – Vehicle (recorded) &amp; Dummy (sync‘ed)</vt:lpstr>
      <vt:lpstr>Equipment (for reference)</vt:lpstr>
      <vt:lpstr>Conclusion</vt:lpstr>
      <vt:lpstr>PowerPoint-presentatie</vt:lpstr>
      <vt:lpstr>Trajectory Definition for Alternative Test Procedure</vt:lpstr>
      <vt:lpstr>Overview and combination of available data</vt:lpstr>
      <vt:lpstr>Busses</vt:lpstr>
      <vt:lpstr>Envelope 1</vt:lpstr>
      <vt:lpstr>Envelope 2</vt:lpstr>
      <vt:lpstr>Envelope 3</vt:lpstr>
      <vt:lpstr>Envelope new 4 (Bus 1)</vt:lpstr>
      <vt:lpstr>Envelope new 5 (Bus 2)</vt:lpstr>
      <vt:lpstr>Conclusion</vt:lpstr>
      <vt:lpstr>PowerPoint-presentatie</vt:lpstr>
      <vt:lpstr>Changes to the core test</vt:lpstr>
      <vt:lpstr>Annex 4: Prerequisites</vt:lpstr>
      <vt:lpstr>Annex 4: Procedure to record the trajectories</vt:lpstr>
      <vt:lpstr>Annex 4: Procedure to perform the actual tests</vt:lpstr>
      <vt:lpstr>Annex 4: Calculation of LPI</vt:lpstr>
      <vt:lpstr>Annex 4 – Final paragraphs</vt:lpstr>
      <vt:lpstr>Appendix 1 to Annex 4</vt:lpstr>
      <vt:lpstr>Appendix 1 to Annex 4 – What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BSIS Alternative Test Procedure – Phase 1</dc:title>
  <dc:creator>Seiniger, Patrick</dc:creator>
  <cp:lastModifiedBy>Johan Broeders</cp:lastModifiedBy>
  <cp:revision>51</cp:revision>
  <dcterms:created xsi:type="dcterms:W3CDTF">2020-11-30T13:24:05Z</dcterms:created>
  <dcterms:modified xsi:type="dcterms:W3CDTF">2021-09-02T11:56:40Z</dcterms:modified>
</cp:coreProperties>
</file>