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2" r:id="rId4"/>
  </p:sldMasterIdLst>
  <p:sldIdLst>
    <p:sldId id="257" r:id="rId5"/>
    <p:sldId id="756" r:id="rId6"/>
    <p:sldId id="776" r:id="rId7"/>
    <p:sldId id="777" r:id="rId8"/>
    <p:sldId id="778" r:id="rId9"/>
    <p:sldId id="779" r:id="rId10"/>
    <p:sldId id="780" r:id="rId11"/>
    <p:sldId id="775" r:id="rId12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ain Knight" initials="IK" lastIdx="6" clrIdx="0">
    <p:extLst>
      <p:ext uri="{19B8F6BF-5375-455C-9EA6-DF929625EA0E}">
        <p15:presenceInfo xmlns:p15="http://schemas.microsoft.com/office/powerpoint/2012/main" userId="Iain Knight" providerId="None"/>
      </p:ext>
    </p:extLst>
  </p:cmAuthor>
  <p:cmAuthor id="2" name="Johan Broeders" initials="JB" lastIdx="11" clrIdx="1">
    <p:extLst>
      <p:ext uri="{19B8F6BF-5375-455C-9EA6-DF929625EA0E}">
        <p15:presenceInfo xmlns:p15="http://schemas.microsoft.com/office/powerpoint/2012/main" userId="S-1-5-21-1332221160-1415407890-2118856591-5157" providerId="AD"/>
      </p:ext>
    </p:extLst>
  </p:cmAuthor>
  <p:cmAuthor id="3" name="Johannes Peter BAUER" initials="JPB" lastIdx="3" clrIdx="2">
    <p:extLst>
      <p:ext uri="{19B8F6BF-5375-455C-9EA6-DF929625EA0E}">
        <p15:presenceInfo xmlns:p15="http://schemas.microsoft.com/office/powerpoint/2012/main" userId="S::jpb@acea.be::7122d12b-2013-4221-a27f-20b6afcba400" providerId="AD"/>
      </p:ext>
    </p:extLst>
  </p:cmAuthor>
  <p:cmAuthor id="4" name="Tomas Vive Larsen" initials="TVL" lastIdx="3" clrIdx="3">
    <p:extLst>
      <p:ext uri="{19B8F6BF-5375-455C-9EA6-DF929625EA0E}">
        <p15:presenceInfo xmlns:p15="http://schemas.microsoft.com/office/powerpoint/2012/main" userId="S::tovl@trafikstyrelsen.dk::9f668816-0ae9-4bb8-922e-e2a5b4f821b2" providerId="AD"/>
      </p:ext>
    </p:extLst>
  </p:cmAuthor>
  <p:cmAuthor id="5" name="Steve Summerskill" initials="SS" lastIdx="21" clrIdx="4">
    <p:extLst>
      <p:ext uri="{19B8F6BF-5375-455C-9EA6-DF929625EA0E}">
        <p15:presenceInfo xmlns:p15="http://schemas.microsoft.com/office/powerpoint/2012/main" userId="S::cdsjs2@lunet.lboro.ac.uk::d7e6bcc4-3357-4cef-ba48-7ca2313f5db8" providerId="AD"/>
      </p:ext>
    </p:extLst>
  </p:cmAuthor>
  <p:cmAuthor id="6" name="Iain Knight" initials="IK [2]" lastIdx="1" clrIdx="5">
    <p:extLst>
      <p:ext uri="{19B8F6BF-5375-455C-9EA6-DF929625EA0E}">
        <p15:presenceInfo xmlns:p15="http://schemas.microsoft.com/office/powerpoint/2012/main" userId="53d44175fa025da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9B02"/>
    <a:srgbClr val="D8ECDB"/>
    <a:srgbClr val="BCE6F6"/>
    <a:srgbClr val="FBD0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EC1709-9C4E-4C32-BBE2-38BDD8EFA571}" v="1" dt="2021-09-06T07:04:33.9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19" autoAdjust="0"/>
  </p:normalViewPr>
  <p:slideViewPr>
    <p:cSldViewPr snapToGrid="0">
      <p:cViewPr varScale="1">
        <p:scale>
          <a:sx n="110" d="100"/>
          <a:sy n="11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 Broeders" userId="b75809dd-f2de-4da2-9aff-d3bdf67db9af" providerId="ADAL" clId="{AFEC1709-9C4E-4C32-BBE2-38BDD8EFA571}"/>
    <pc:docChg chg="modSld">
      <pc:chgData name="Johan Broeders" userId="b75809dd-f2de-4da2-9aff-d3bdf67db9af" providerId="ADAL" clId="{AFEC1709-9C4E-4C32-BBE2-38BDD8EFA571}" dt="2021-09-06T07:04:39.145" v="15" actId="20577"/>
      <pc:docMkLst>
        <pc:docMk/>
      </pc:docMkLst>
      <pc:sldChg chg="addSp modSp mod">
        <pc:chgData name="Johan Broeders" userId="b75809dd-f2de-4da2-9aff-d3bdf67db9af" providerId="ADAL" clId="{AFEC1709-9C4E-4C32-BBE2-38BDD8EFA571}" dt="2021-09-06T07:04:39.145" v="15" actId="20577"/>
        <pc:sldMkLst>
          <pc:docMk/>
          <pc:sldMk cId="2475805559" sldId="257"/>
        </pc:sldMkLst>
        <pc:spChg chg="add mod">
          <ac:chgData name="Johan Broeders" userId="b75809dd-f2de-4da2-9aff-d3bdf67db9af" providerId="ADAL" clId="{AFEC1709-9C4E-4C32-BBE2-38BDD8EFA571}" dt="2021-09-06T07:04:39.145" v="15" actId="20577"/>
          <ac:spMkLst>
            <pc:docMk/>
            <pc:sldMk cId="2475805559" sldId="257"/>
            <ac:spMk id="4" creationId="{473ED916-73A5-4F8F-ACD2-65CEE63C6F0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9/6/2021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11" r:id="rId5"/>
    <p:sldLayoutId id="2147483760" r:id="rId6"/>
    <p:sldLayoutId id="2147483762" r:id="rId7"/>
    <p:sldLayoutId id="2147483706" r:id="rId8"/>
    <p:sldLayoutId id="2147483709" r:id="rId9"/>
    <p:sldLayoutId id="2147483707" r:id="rId10"/>
    <p:sldLayoutId id="2147483708" r:id="rId11"/>
  </p:sldLayoutIdLst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cid:image003.png@01D710F4.0EBD718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6D7A0BC-0046-4CAA-8E7F-DCAFE511E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21E816-31F5-48BB-BD02-D15F2F18B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</p:spPr>
        <p:txBody>
          <a:bodyPr>
            <a:normAutofit fontScale="90000"/>
          </a:bodyPr>
          <a:lstStyle/>
          <a:p>
            <a:r>
              <a:rPr lang="en-US" dirty="0"/>
              <a:t>Task Force Direct Vision: Progress &amp; Status of the draft regulation &amp; Key discussion points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6E6B-3353-491C-A3C6-F278D6CED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468233"/>
          </a:xfrm>
        </p:spPr>
        <p:txBody>
          <a:bodyPr>
            <a:normAutofit/>
          </a:bodyPr>
          <a:lstStyle/>
          <a:p>
            <a:r>
              <a:rPr lang="en-US" dirty="0"/>
              <a:t>Iain Knight &amp; Johannes Peter Bauer </a:t>
            </a:r>
            <a:r>
              <a:rPr lang="en-US"/>
              <a:t>on behalf of the Task force</a:t>
            </a:r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7C6334F-6411-41EC-AD7D-179EDD8B5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B02CEE-3AF8-4349-9B3E-8970E6DF62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A01CF0-3FB5-44EB-B7DE-F2E86374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73ED916-73A5-4F8F-ACD2-65CEE63C6F0E}"/>
              </a:ext>
            </a:extLst>
          </p:cNvPr>
          <p:cNvSpPr txBox="1"/>
          <p:nvPr/>
        </p:nvSpPr>
        <p:spPr>
          <a:xfrm>
            <a:off x="10398034" y="6496594"/>
            <a:ext cx="1766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VRU-Proxi-20-05</a:t>
            </a:r>
          </a:p>
        </p:txBody>
      </p:sp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09C6D-650F-4690-B996-F1C4C1D8B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3ED1E-1BF5-451B-8E2A-2403E76C1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903182"/>
          </a:xfrm>
        </p:spPr>
        <p:txBody>
          <a:bodyPr>
            <a:normAutofit/>
          </a:bodyPr>
          <a:lstStyle/>
          <a:p>
            <a:r>
              <a:rPr lang="en-GB" dirty="0"/>
              <a:t>High Level overview of the latest status</a:t>
            </a:r>
          </a:p>
          <a:p>
            <a:pPr lvl="1"/>
            <a:r>
              <a:rPr lang="en-GB" dirty="0"/>
              <a:t>Implementing agreed (VRU </a:t>
            </a:r>
            <a:r>
              <a:rPr lang="en-GB" dirty="0" err="1"/>
              <a:t>Proxi</a:t>
            </a:r>
            <a:r>
              <a:rPr lang="en-GB" dirty="0"/>
              <a:t> 19) ‘Hybrid’ approach and limit values in regulatory text</a:t>
            </a:r>
          </a:p>
          <a:p>
            <a:pPr lvl="1"/>
            <a:r>
              <a:rPr lang="en-GB" dirty="0"/>
              <a:t>Physical test method</a:t>
            </a:r>
          </a:p>
          <a:p>
            <a:pPr lvl="1"/>
            <a:r>
              <a:rPr lang="en-GB" dirty="0"/>
              <a:t>Developing a simplified approach for M2/N2 [and M3] vehicles</a:t>
            </a:r>
          </a:p>
          <a:p>
            <a:pPr lvl="1"/>
            <a:r>
              <a:rPr lang="en-GB" dirty="0"/>
              <a:t>The potential for small exemptions for existing vehicle types compensated by active safety</a:t>
            </a:r>
          </a:p>
          <a:p>
            <a:pPr lvl="1"/>
            <a:r>
              <a:rPr lang="en-GB" dirty="0"/>
              <a:t>The potential to reduce unnecessary design constraints associated with the frontal limit value</a:t>
            </a:r>
          </a:p>
        </p:txBody>
      </p:sp>
    </p:spTree>
    <p:extLst>
      <p:ext uri="{BB962C8B-B14F-4D97-AF65-F5344CB8AC3E}">
        <p14:creationId xmlns:p14="http://schemas.microsoft.com/office/powerpoint/2010/main" val="1912481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95C39-2876-4EBB-9C3B-EEA91440E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Core Regulatory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1BFD8C-EE80-4DF8-9111-0FC5DC569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Initial draft incorporating latest agreements complete (except information doc)</a:t>
            </a:r>
          </a:p>
          <a:p>
            <a:r>
              <a:rPr lang="en-GB" dirty="0"/>
              <a:t>Text added to define separated views to each side, separated by A-pillars, to enable agreed hybrid approach</a:t>
            </a:r>
          </a:p>
          <a:p>
            <a:r>
              <a:rPr lang="en-GB" dirty="0"/>
              <a:t>Limit values applied as shown</a:t>
            </a:r>
          </a:p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FB11B4B-AFBA-4CB5-8F7C-EA4AF7590D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168448"/>
              </p:ext>
            </p:extLst>
          </p:nvPr>
        </p:nvGraphicFramePr>
        <p:xfrm>
          <a:off x="5224327" y="5150054"/>
          <a:ext cx="6115050" cy="914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8445">
                  <a:extLst>
                    <a:ext uri="{9D8B030D-6E8A-4147-A177-3AD203B41FA5}">
                      <a16:colId xmlns:a16="http://schemas.microsoft.com/office/drawing/2014/main" val="2231279262"/>
                    </a:ext>
                  </a:extLst>
                </a:gridCol>
                <a:gridCol w="1528445">
                  <a:extLst>
                    <a:ext uri="{9D8B030D-6E8A-4147-A177-3AD203B41FA5}">
                      <a16:colId xmlns:a16="http://schemas.microsoft.com/office/drawing/2014/main" val="2356510205"/>
                    </a:ext>
                  </a:extLst>
                </a:gridCol>
                <a:gridCol w="1529080">
                  <a:extLst>
                    <a:ext uri="{9D8B030D-6E8A-4147-A177-3AD203B41FA5}">
                      <a16:colId xmlns:a16="http://schemas.microsoft.com/office/drawing/2014/main" val="1803110947"/>
                    </a:ext>
                  </a:extLst>
                </a:gridCol>
                <a:gridCol w="1529080">
                  <a:extLst>
                    <a:ext uri="{9D8B030D-6E8A-4147-A177-3AD203B41FA5}">
                      <a16:colId xmlns:a16="http://schemas.microsoft.com/office/drawing/2014/main" val="2388281963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Minimum Volume (m</a:t>
                      </a:r>
                      <a:r>
                        <a:rPr lang="en-GB" sz="1000" baseline="30000">
                          <a:effectLst/>
                        </a:rPr>
                        <a:t>3</a:t>
                      </a:r>
                      <a:r>
                        <a:rPr lang="en-GB" sz="1000">
                          <a:effectLst/>
                        </a:rPr>
                        <a:t>) by Direct Vision Level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800116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3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9012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Visible Volume (Nearside)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3.4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Not Specified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Not Specified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8183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Visible Volume (Front)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1.8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1.0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1.0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194723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Visible Volume (Offside)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2.8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Not Specified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Not Specified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1361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Visible Volume (Total)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11.2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>
                          <a:effectLst/>
                        </a:rPr>
                        <a:t>8.0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en-GB" sz="1000" dirty="0">
                          <a:effectLst/>
                        </a:rPr>
                        <a:t>7.0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85077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9651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B08CD-4B11-4182-BEAF-83FC1D724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Physical test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3D7ED-96EF-489B-A46C-FBA8C3F95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Practical testing has been completed by LDS with no major difficulties, some small refinements</a:t>
            </a:r>
          </a:p>
          <a:p>
            <a:r>
              <a:rPr lang="en-GB" dirty="0"/>
              <a:t>Results from simulating the physical method show there is no single height for measurement that accurately represents volume across all truck designs studied. </a:t>
            </a:r>
          </a:p>
          <a:p>
            <a:pPr lvl="1"/>
            <a:r>
              <a:rPr lang="en-GB" dirty="0"/>
              <a:t>Evaluating at 5</a:t>
            </a:r>
            <a:r>
              <a:rPr lang="en-GB" baseline="30000" dirty="0"/>
              <a:t>th</a:t>
            </a:r>
            <a:r>
              <a:rPr lang="en-GB" dirty="0"/>
              <a:t> female shoulder height under-estimates volume for tall vehicles. </a:t>
            </a:r>
          </a:p>
          <a:p>
            <a:pPr lvl="1"/>
            <a:r>
              <a:rPr lang="en-GB" dirty="0"/>
              <a:t>Evaluating at top of assessment zone (95</a:t>
            </a:r>
            <a:r>
              <a:rPr lang="en-GB" baseline="30000" dirty="0"/>
              <a:t>th</a:t>
            </a:r>
            <a:r>
              <a:rPr lang="en-GB" dirty="0"/>
              <a:t> male shoulder height) under-estimates volume for low vehicles</a:t>
            </a:r>
          </a:p>
          <a:p>
            <a:r>
              <a:rPr lang="en-GB" dirty="0"/>
              <a:t>Options for solution</a:t>
            </a:r>
          </a:p>
          <a:p>
            <a:pPr lvl="1"/>
            <a:r>
              <a:rPr lang="en-GB" dirty="0"/>
              <a:t>Evaluate at 3 heights (improved accuracy, additional test effort)</a:t>
            </a:r>
          </a:p>
          <a:p>
            <a:pPr lvl="1"/>
            <a:r>
              <a:rPr lang="en-GB" dirty="0"/>
              <a:t>Evaluate at top of zone (vehicles that are under-estimated pass by a large margin so does not affect approval. Risk: unintended consequence, new designs?)</a:t>
            </a:r>
          </a:p>
          <a:p>
            <a:r>
              <a:rPr lang="en-GB" dirty="0"/>
              <a:t>Initial decision  - implement in regulatory text at 3 heights and simplify later if further analysis concludes it is reasonable.</a:t>
            </a:r>
          </a:p>
        </p:txBody>
      </p:sp>
    </p:spTree>
    <p:extLst>
      <p:ext uri="{BB962C8B-B14F-4D97-AF65-F5344CB8AC3E}">
        <p14:creationId xmlns:p14="http://schemas.microsoft.com/office/powerpoint/2010/main" val="1047024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316DB-17CF-4708-8B2B-211CFA944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M2, N2 and [M3] Vehicles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C8736A-8AE9-4862-8DA6-CB1CFBD12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Draft Regulatory text developed, subject to validation by OICA</a:t>
            </a:r>
          </a:p>
          <a:p>
            <a:r>
              <a:rPr lang="en-GB" dirty="0"/>
              <a:t>Principle</a:t>
            </a:r>
          </a:p>
          <a:p>
            <a:pPr lvl="1"/>
            <a:r>
              <a:rPr lang="en-GB" dirty="0"/>
              <a:t>M2/N2 derived from N1 can be approved according to revised R125 as alternative</a:t>
            </a:r>
          </a:p>
          <a:p>
            <a:pPr lvl="1"/>
            <a:r>
              <a:rPr lang="en-GB" dirty="0"/>
              <a:t>Other M2/N2 [and M3] in practice will usually greatly exceed level 1 requirements and can be deemed to comply if certain geometrical criteria showing they are suitably low to the ground are met</a:t>
            </a:r>
          </a:p>
        </p:txBody>
      </p:sp>
    </p:spTree>
    <p:extLst>
      <p:ext uri="{BB962C8B-B14F-4D97-AF65-F5344CB8AC3E}">
        <p14:creationId xmlns:p14="http://schemas.microsoft.com/office/powerpoint/2010/main" val="2951622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FAF9A-9124-428A-9697-15EC27F2F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Small Exemptions for existing types &amp; compensation by Active 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0528F-5322-4BC6-888D-E6980EE8D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Agreed to add a proposal for an amendment with Transitional Provisions to enable this</a:t>
            </a:r>
          </a:p>
          <a:p>
            <a:r>
              <a:rPr lang="en-GB" dirty="0"/>
              <a:t>Aim: to develop proposal in parallel with finalisation of core proposal so CPs are informed of all intentions when deciding on core proposal</a:t>
            </a:r>
          </a:p>
          <a:p>
            <a:r>
              <a:rPr lang="en-GB" dirty="0"/>
              <a:t>Initial discussions around:</a:t>
            </a:r>
          </a:p>
          <a:p>
            <a:pPr lvl="1"/>
            <a:r>
              <a:rPr lang="en-GB" dirty="0"/>
              <a:t>The use of height measures to identify the relevant vehicles and any risks of incentivising height increases</a:t>
            </a:r>
          </a:p>
          <a:p>
            <a:pPr lvl="1"/>
            <a:r>
              <a:rPr lang="en-GB" dirty="0"/>
              <a:t>Mechanisms to ensure only partial exemptions – i.e. vehicles still apply all vision improvements (e.g. CMS, lower door windows) even if they still can’t meet main limit value</a:t>
            </a:r>
          </a:p>
          <a:p>
            <a:pPr lvl="1"/>
            <a:r>
              <a:rPr lang="en-GB" dirty="0"/>
              <a:t>The format of the active safety compensation required (e.g. “Motion Inhibit” system for moving off situation)</a:t>
            </a:r>
          </a:p>
        </p:txBody>
      </p:sp>
    </p:spTree>
    <p:extLst>
      <p:ext uri="{BB962C8B-B14F-4D97-AF65-F5344CB8AC3E}">
        <p14:creationId xmlns:p14="http://schemas.microsoft.com/office/powerpoint/2010/main" val="3547611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AF4E4-D2FB-4F2F-8017-1578B4343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Minimising design constraints associated with application of a ‘separated approach’ with limits to each side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B825C-AF31-45FB-9655-00C950087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890875"/>
            <a:ext cx="5706397" cy="4553467"/>
          </a:xfrm>
        </p:spPr>
        <p:txBody>
          <a:bodyPr/>
          <a:lstStyle/>
          <a:p>
            <a:r>
              <a:rPr lang="en-GB" dirty="0"/>
              <a:t>Agreed that this is necessary but not straight forward</a:t>
            </a:r>
          </a:p>
          <a:p>
            <a:r>
              <a:rPr lang="en-GB" dirty="0"/>
              <a:t>Very likely it will need to be implemented as a subsequent amendment to 1</a:t>
            </a:r>
            <a:r>
              <a:rPr lang="en-GB" baseline="30000" dirty="0"/>
              <a:t>st</a:t>
            </a:r>
            <a:r>
              <a:rPr lang="en-GB" dirty="0"/>
              <a:t> core regulatory proposal</a:t>
            </a:r>
          </a:p>
          <a:p>
            <a:r>
              <a:rPr lang="en-GB" dirty="0"/>
              <a:t>Will be developed in parallel and as quickly as possible</a:t>
            </a:r>
          </a:p>
          <a:p>
            <a:r>
              <a:rPr lang="en-GB" dirty="0"/>
              <a:t>Agreed that a method similar to T&amp;E proposal (Option 2) appears most likely to succeed</a:t>
            </a:r>
          </a:p>
          <a:p>
            <a:pPr lvl="1"/>
            <a:r>
              <a:rPr lang="en-GB" dirty="0"/>
              <a:t>Front Zone – full width ahead of frontal plane</a:t>
            </a:r>
          </a:p>
          <a:p>
            <a:pPr lvl="1"/>
            <a:r>
              <a:rPr lang="en-GB" dirty="0"/>
              <a:t>Nearside – residual area to nearside of nearside plane</a:t>
            </a:r>
          </a:p>
          <a:p>
            <a:pPr lvl="1"/>
            <a:r>
              <a:rPr lang="en-GB" dirty="0"/>
              <a:t>Offside – residual area of offside of offside plane</a:t>
            </a:r>
          </a:p>
          <a:p>
            <a:r>
              <a:rPr lang="en-GB" dirty="0"/>
              <a:t>Agreement that ACEA &amp; LDS will work together to solve</a:t>
            </a:r>
          </a:p>
          <a:p>
            <a:r>
              <a:rPr lang="en-GB" dirty="0"/>
              <a:t>Funding support for LDS contribution is sought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19E9E4-13AD-46B1-AB26-3EEC46550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804" y="5194555"/>
            <a:ext cx="6192196" cy="166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2EC47B-D558-47E2-9FCB-21EC874FF0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6767" y="2477737"/>
            <a:ext cx="3575233" cy="19025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4D5FF9-92B7-4782-B840-2CD41FC110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953" r="9758"/>
          <a:stretch/>
        </p:blipFill>
        <p:spPr>
          <a:xfrm>
            <a:off x="6297782" y="2477737"/>
            <a:ext cx="2308791" cy="190252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837E8C2-8C2B-4EE6-92B5-E8031E03F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3005" y="2166559"/>
            <a:ext cx="3233578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Current front volume is between the A-pillars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A71F0A5-4965-4640-93F0-6F06529D55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9788" y="4925250"/>
            <a:ext cx="4960012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Proposed to change to all of assessment volume ahead of frontal plane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984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40B04-BEA0-496B-86FA-72A54F21F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226FB-E4B4-4406-997F-DD9C68B2D4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7383" y="2090057"/>
            <a:ext cx="8874034" cy="3770993"/>
          </a:xfrm>
        </p:spPr>
        <p:txBody>
          <a:bodyPr/>
          <a:lstStyle/>
          <a:p>
            <a:r>
              <a:rPr lang="en-GB" dirty="0"/>
              <a:t>Progressing well on proposal for a 1</a:t>
            </a:r>
            <a:r>
              <a:rPr lang="en-GB" baseline="30000" dirty="0"/>
              <a:t>st</a:t>
            </a:r>
            <a:r>
              <a:rPr lang="en-GB" dirty="0"/>
              <a:t> core regulatory text, based on agreements at VRU-</a:t>
            </a:r>
            <a:r>
              <a:rPr lang="en-GB" dirty="0" err="1"/>
              <a:t>Proxi</a:t>
            </a:r>
            <a:r>
              <a:rPr lang="en-GB" dirty="0"/>
              <a:t> 19</a:t>
            </a:r>
          </a:p>
          <a:p>
            <a:r>
              <a:rPr lang="en-GB" dirty="0"/>
              <a:t>Significant issues still open and likely to become parallel or subsequent amendments</a:t>
            </a:r>
          </a:p>
          <a:p>
            <a:pPr lvl="1"/>
            <a:r>
              <a:rPr lang="en-GB" dirty="0"/>
              <a:t>Exemptions existing types compensated by active safety</a:t>
            </a:r>
          </a:p>
          <a:p>
            <a:pPr lvl="1"/>
            <a:r>
              <a:rPr lang="en-GB" dirty="0"/>
              <a:t>Reducing the design dependency of limits to each side</a:t>
            </a:r>
          </a:p>
        </p:txBody>
      </p:sp>
    </p:spTree>
    <p:extLst>
      <p:ext uri="{BB962C8B-B14F-4D97-AF65-F5344CB8AC3E}">
        <p14:creationId xmlns:p14="http://schemas.microsoft.com/office/powerpoint/2010/main" val="8473938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7137a027-612c-4469-b9b0-47ca7f98f3be"/>
</p:tagLst>
</file>

<file path=ppt/theme/theme1.xml><?xml version="1.0" encoding="utf-8"?>
<a:theme xmlns:a="http://schemas.openxmlformats.org/drawingml/2006/main" name="Dividend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12D48FD714BA429D1A233797B227A8" ma:contentTypeVersion="13" ma:contentTypeDescription="Create a new document." ma:contentTypeScope="" ma:versionID="5d384358f8f2a0efabac73ab3ce6b82b">
  <xsd:schema xmlns:xsd="http://www.w3.org/2001/XMLSchema" xmlns:xs="http://www.w3.org/2001/XMLSchema" xmlns:p="http://schemas.microsoft.com/office/2006/metadata/properties" xmlns:ns3="db0645f4-2af9-4dce-b774-fa0c19e05152" xmlns:ns4="fed0414f-9f51-401e-827b-a8c57b0555b9" targetNamespace="http://schemas.microsoft.com/office/2006/metadata/properties" ma:root="true" ma:fieldsID="ff8afeb50c40283844fb650b9ea9008c" ns3:_="" ns4:_="">
    <xsd:import namespace="db0645f4-2af9-4dce-b774-fa0c19e05152"/>
    <xsd:import namespace="fed0414f-9f51-401e-827b-a8c57b0555b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0645f4-2af9-4dce-b774-fa0c19e051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d0414f-9f51-401e-827b-a8c57b0555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fed0414f-9f51-401e-827b-a8c57b0555b9" xsi:nil="true"/>
  </documentManagement>
</p:properties>
</file>

<file path=customXml/itemProps1.xml><?xml version="1.0" encoding="utf-8"?>
<ds:datastoreItem xmlns:ds="http://schemas.openxmlformats.org/officeDocument/2006/customXml" ds:itemID="{927BD4C1-B6B1-4715-ABF9-E660A51A4E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41FA64-185D-4306-B3A4-5F2C1BC2BC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0645f4-2af9-4dce-b774-fa0c19e05152"/>
    <ds:schemaRef ds:uri="fed0414f-9f51-401e-827b-a8c57b0555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289AE2-D2AE-49D1-AFAC-3A79F6794255}">
  <ds:schemaRefs>
    <ds:schemaRef ds:uri="http://purl.org/dc/elements/1.1/"/>
    <ds:schemaRef ds:uri="db0645f4-2af9-4dce-b774-fa0c19e05152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fed0414f-9f51-401e-827b-a8c57b0555b9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{C72DF44F-A572-4D71-9EA7-E993B5A56413}tf33552983</Template>
  <TotalTime>4678</TotalTime>
  <Words>700</Words>
  <Application>Microsoft Office PowerPoint</Application>
  <PresentationFormat>Breedbeeld</PresentationFormat>
  <Paragraphs>73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Franklin Gothic Book</vt:lpstr>
      <vt:lpstr>Franklin Gothic Demi</vt:lpstr>
      <vt:lpstr>Times New Roman</vt:lpstr>
      <vt:lpstr>Wingdings 2</vt:lpstr>
      <vt:lpstr>DividendVTI</vt:lpstr>
      <vt:lpstr>Task Force Direct Vision: Progress &amp; Status of the draft regulation &amp; Key discussion points</vt:lpstr>
      <vt:lpstr>Objectives</vt:lpstr>
      <vt:lpstr>Core Regulatory Text</vt:lpstr>
      <vt:lpstr>Physical test Method</vt:lpstr>
      <vt:lpstr>M2, N2 and [M3] Vehicles</vt:lpstr>
      <vt:lpstr>Small Exemptions for existing types &amp; compensation by Active safety</vt:lpstr>
      <vt:lpstr>Minimising design constraints associated with application of a ‘separated approach’ with limits to each side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Force for differential dvs limits</dc:title>
  <dc:creator>Iain Knight</dc:creator>
  <cp:lastModifiedBy>Johan Broeders</cp:lastModifiedBy>
  <cp:revision>321</cp:revision>
  <dcterms:created xsi:type="dcterms:W3CDTF">2020-09-07T09:03:39Z</dcterms:created>
  <dcterms:modified xsi:type="dcterms:W3CDTF">2021-09-06T07:04:42Z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0x0101006F12D48FD714BA429D1A233797B227A8</vt:lpwstr>
  </property>
</Properties>
</file>