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546" r:id="rId2"/>
    <p:sldId id="536" r:id="rId3"/>
    <p:sldId id="525" r:id="rId4"/>
    <p:sldId id="545" r:id="rId5"/>
    <p:sldId id="516" r:id="rId6"/>
    <p:sldId id="528" r:id="rId7"/>
    <p:sldId id="271" r:id="rId8"/>
    <p:sldId id="274" r:id="rId9"/>
    <p:sldId id="272" r:id="rId10"/>
    <p:sldId id="277" r:id="rId11"/>
    <p:sldId id="282" r:id="rId12"/>
    <p:sldId id="275" r:id="rId13"/>
    <p:sldId id="279" r:id="rId14"/>
    <p:sldId id="270" r:id="rId15"/>
    <p:sldId id="548" r:id="rId16"/>
    <p:sldId id="260" r:id="rId17"/>
    <p:sldId id="265" r:id="rId18"/>
    <p:sldId id="266"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1D0156-5DD0-4784-8BC5-B41E4E081456}" v="1" dt="2021-09-07T12:49:00.40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09"/>
    <p:restoredTop sz="94784"/>
  </p:normalViewPr>
  <p:slideViewPr>
    <p:cSldViewPr snapToGrid="0" snapToObjects="1">
      <p:cViewPr varScale="1">
        <p:scale>
          <a:sx n="104" d="100"/>
          <a:sy n="104" d="100"/>
        </p:scale>
        <p:origin x="1176" y="114"/>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601D0156-5DD0-4784-8BC5-B41E4E081456}"/>
    <pc:docChg chg="modSld">
      <pc:chgData name="Johan Broeders" userId="b75809dd-f2de-4da2-9aff-d3bdf67db9af" providerId="ADAL" clId="{601D0156-5DD0-4784-8BC5-B41E4E081456}" dt="2021-09-07T12:49:06.266" v="6" actId="1076"/>
      <pc:docMkLst>
        <pc:docMk/>
      </pc:docMkLst>
      <pc:sldChg chg="addSp modSp mod">
        <pc:chgData name="Johan Broeders" userId="b75809dd-f2de-4da2-9aff-d3bdf67db9af" providerId="ADAL" clId="{601D0156-5DD0-4784-8BC5-B41E4E081456}" dt="2021-09-07T12:49:06.266" v="6" actId="1076"/>
        <pc:sldMkLst>
          <pc:docMk/>
          <pc:sldMk cId="3945330683" sldId="546"/>
        </pc:sldMkLst>
        <pc:spChg chg="add mod">
          <ac:chgData name="Johan Broeders" userId="b75809dd-f2de-4da2-9aff-d3bdf67db9af" providerId="ADAL" clId="{601D0156-5DD0-4784-8BC5-B41E4E081456}" dt="2021-09-07T12:49:06.266" v="6" actId="1076"/>
          <ac:spMkLst>
            <pc:docMk/>
            <pc:sldMk cId="3945330683" sldId="546"/>
            <ac:spMk id="5" creationId="{19FDCAC6-9AB8-41CC-A6E1-F8082D408F39}"/>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5D99-485B-B7B0-5BBC0F537CD4}"/>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5D99-485B-B7B0-5BBC0F537CD4}"/>
              </c:ext>
            </c:extLst>
          </c:dPt>
          <c:dPt>
            <c:idx val="2"/>
            <c:bubble3D val="0"/>
            <c:spPr>
              <a:solidFill>
                <a:schemeClr val="tx2">
                  <a:alpha val="30000"/>
                </a:schemeClr>
              </a:solidFill>
              <a:ln w="19050">
                <a:noFill/>
              </a:ln>
              <a:effectLst/>
            </c:spPr>
            <c:extLst>
              <c:ext xmlns:c16="http://schemas.microsoft.com/office/drawing/2014/chart" uri="{C3380CC4-5D6E-409C-BE32-E72D297353CC}">
                <c16:uniqueId val="{00000005-5D99-485B-B7B0-5BBC0F537CD4}"/>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5D99-485B-B7B0-5BBC0F537CD4}"/>
              </c:ext>
            </c:extLst>
          </c:dPt>
          <c:dPt>
            <c:idx val="4"/>
            <c:bubble3D val="0"/>
            <c:spPr>
              <a:solidFill>
                <a:schemeClr val="accent5"/>
              </a:solidFill>
              <a:ln w="19050">
                <a:noFill/>
              </a:ln>
              <a:effectLst/>
            </c:spPr>
            <c:extLst>
              <c:ext xmlns:c16="http://schemas.microsoft.com/office/drawing/2014/chart" uri="{C3380CC4-5D6E-409C-BE32-E72D297353CC}">
                <c16:uniqueId val="{00000009-5D99-485B-B7B0-5BBC0F537CD4}"/>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5D99-485B-B7B0-5BBC0F537CD4}"/>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5D99-485B-B7B0-5BBC0F537CD4}"/>
              </c:ext>
            </c:extLst>
          </c:dPt>
          <c:cat>
            <c:strRef>
              <c:f>状態別事故!$A$6:$A$12</c:f>
              <c:strCache>
                <c:ptCount val="5"/>
                <c:pt idx="0">
                  <c:v>Pedestrian</c:v>
                </c:pt>
                <c:pt idx="1">
                  <c:v>Cyclist</c:v>
                </c:pt>
                <c:pt idx="2">
                  <c:v>Motorbike</c:v>
                </c:pt>
                <c:pt idx="3">
                  <c:v>Vehicle</c:v>
                </c:pt>
                <c:pt idx="4">
                  <c:v>Others</c:v>
                </c:pt>
              </c:strCache>
            </c:strRef>
          </c:cat>
          <c:val>
            <c:numRef>
              <c:f>状態別事故!$B$6:$B$12</c:f>
              <c:numCache>
                <c:formatCode>#,##0_);[Red]\(#,##0\)</c:formatCode>
                <c:ptCount val="7"/>
                <c:pt idx="0">
                  <c:v>50343</c:v>
                </c:pt>
                <c:pt idx="1">
                  <c:v>84383</c:v>
                </c:pt>
                <c:pt idx="2">
                  <c:v>54441</c:v>
                </c:pt>
                <c:pt idx="3">
                  <c:v>339530</c:v>
                </c:pt>
                <c:pt idx="4">
                  <c:v>681</c:v>
                </c:pt>
              </c:numCache>
            </c:numRef>
          </c:val>
          <c:extLst>
            <c:ext xmlns:c16="http://schemas.microsoft.com/office/drawing/2014/chart" uri="{C3380CC4-5D6E-409C-BE32-E72D297353CC}">
              <c16:uniqueId val="{0000000E-5D99-485B-B7B0-5BBC0F537CD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0502-47AC-A5D5-8EA50ECB7E19}"/>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0502-47AC-A5D5-8EA50ECB7E19}"/>
              </c:ext>
            </c:extLst>
          </c:dPt>
          <c:dPt>
            <c:idx val="2"/>
            <c:bubble3D val="0"/>
            <c:spPr>
              <a:solidFill>
                <a:schemeClr val="tx2">
                  <a:alpha val="30000"/>
                </a:schemeClr>
              </a:solidFill>
              <a:ln w="19050">
                <a:noFill/>
              </a:ln>
              <a:effectLst/>
            </c:spPr>
            <c:extLst>
              <c:ext xmlns:c16="http://schemas.microsoft.com/office/drawing/2014/chart" uri="{C3380CC4-5D6E-409C-BE32-E72D297353CC}">
                <c16:uniqueId val="{00000005-0502-47AC-A5D5-8EA50ECB7E19}"/>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0502-47AC-A5D5-8EA50ECB7E19}"/>
              </c:ext>
            </c:extLst>
          </c:dPt>
          <c:dPt>
            <c:idx val="4"/>
            <c:bubble3D val="0"/>
            <c:spPr>
              <a:solidFill>
                <a:schemeClr val="accent5"/>
              </a:solidFill>
              <a:ln w="19050">
                <a:noFill/>
              </a:ln>
              <a:effectLst/>
            </c:spPr>
            <c:extLst>
              <c:ext xmlns:c16="http://schemas.microsoft.com/office/drawing/2014/chart" uri="{C3380CC4-5D6E-409C-BE32-E72D297353CC}">
                <c16:uniqueId val="{00000009-0502-47AC-A5D5-8EA50ECB7E19}"/>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0502-47AC-A5D5-8EA50ECB7E19}"/>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0502-47AC-A5D5-8EA50ECB7E19}"/>
              </c:ext>
            </c:extLst>
          </c:dPt>
          <c:cat>
            <c:strRef>
              <c:f>状態別事故!$A$22:$A$28</c:f>
              <c:strCache>
                <c:ptCount val="5"/>
                <c:pt idx="0">
                  <c:v>Pedestrian</c:v>
                </c:pt>
                <c:pt idx="1">
                  <c:v>Cyclist</c:v>
                </c:pt>
                <c:pt idx="2">
                  <c:v>Motorbike</c:v>
                </c:pt>
                <c:pt idx="3">
                  <c:v>Vehicle</c:v>
                </c:pt>
                <c:pt idx="4">
                  <c:v>Others</c:v>
                </c:pt>
              </c:strCache>
            </c:strRef>
          </c:cat>
          <c:val>
            <c:numRef>
              <c:f>状態別事故!$B$22:$B$28</c:f>
              <c:numCache>
                <c:formatCode>#,##0_);[Red]\(#,##0\)</c:formatCode>
                <c:ptCount val="7"/>
                <c:pt idx="0">
                  <c:v>1258</c:v>
                </c:pt>
                <c:pt idx="1">
                  <c:v>453</c:v>
                </c:pt>
                <c:pt idx="2">
                  <c:v>613</c:v>
                </c:pt>
                <c:pt idx="3">
                  <c:v>1197</c:v>
                </c:pt>
                <c:pt idx="4">
                  <c:v>11</c:v>
                </c:pt>
              </c:numCache>
            </c:numRef>
          </c:val>
          <c:extLst>
            <c:ext xmlns:c16="http://schemas.microsoft.com/office/drawing/2014/chart" uri="{C3380CC4-5D6E-409C-BE32-E72D297353CC}">
              <c16:uniqueId val="{0000000E-0502-47AC-A5D5-8EA50ECB7E1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C70C-40D7-B0BF-A0726F025A8A}"/>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C70C-40D7-B0BF-A0726F025A8A}"/>
              </c:ext>
            </c:extLst>
          </c:dPt>
          <c:dPt>
            <c:idx val="2"/>
            <c:bubble3D val="0"/>
            <c:spPr>
              <a:solidFill>
                <a:schemeClr val="accent2">
                  <a:alpha val="30000"/>
                </a:schemeClr>
              </a:solidFill>
              <a:ln w="19050">
                <a:noFill/>
              </a:ln>
              <a:effectLst/>
            </c:spPr>
            <c:extLst>
              <c:ext xmlns:c16="http://schemas.microsoft.com/office/drawing/2014/chart" uri="{C3380CC4-5D6E-409C-BE32-E72D297353CC}">
                <c16:uniqueId val="{00000005-C70C-40D7-B0BF-A0726F025A8A}"/>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C70C-40D7-B0BF-A0726F025A8A}"/>
              </c:ext>
            </c:extLst>
          </c:dPt>
          <c:dPt>
            <c:idx val="4"/>
            <c:bubble3D val="0"/>
            <c:spPr>
              <a:solidFill>
                <a:schemeClr val="accent5"/>
              </a:solidFill>
              <a:ln w="19050">
                <a:noFill/>
              </a:ln>
              <a:effectLst/>
            </c:spPr>
            <c:extLst>
              <c:ext xmlns:c16="http://schemas.microsoft.com/office/drawing/2014/chart" uri="{C3380CC4-5D6E-409C-BE32-E72D297353CC}">
                <c16:uniqueId val="{00000009-C70C-40D7-B0BF-A0726F025A8A}"/>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C70C-40D7-B0BF-A0726F025A8A}"/>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C70C-40D7-B0BF-A0726F025A8A}"/>
              </c:ext>
            </c:extLst>
          </c:dPt>
          <c:cat>
            <c:strRef>
              <c:f>CtP事故!$A$6:$A$12</c:f>
              <c:strCache>
                <c:ptCount val="6"/>
                <c:pt idx="0">
                  <c:v>M1</c:v>
                </c:pt>
                <c:pt idx="1">
                  <c:v>N1</c:v>
                </c:pt>
                <c:pt idx="2">
                  <c:v>M2</c:v>
                </c:pt>
                <c:pt idx="3">
                  <c:v>N2</c:v>
                </c:pt>
                <c:pt idx="4">
                  <c:v>M3</c:v>
                </c:pt>
                <c:pt idx="5">
                  <c:v>N3</c:v>
                </c:pt>
              </c:strCache>
            </c:strRef>
          </c:cat>
          <c:val>
            <c:numRef>
              <c:f>CtP事故!$B$6:$B$12</c:f>
              <c:numCache>
                <c:formatCode>#,##0_);[Red]\(#,##0\)</c:formatCode>
                <c:ptCount val="7"/>
                <c:pt idx="0">
                  <c:v>114250</c:v>
                </c:pt>
                <c:pt idx="1">
                  <c:v>228</c:v>
                </c:pt>
                <c:pt idx="2">
                  <c:v>749</c:v>
                </c:pt>
                <c:pt idx="3">
                  <c:v>15609</c:v>
                </c:pt>
                <c:pt idx="4">
                  <c:v>4127</c:v>
                </c:pt>
                <c:pt idx="5">
                  <c:v>969</c:v>
                </c:pt>
              </c:numCache>
            </c:numRef>
          </c:val>
          <c:extLst>
            <c:ext xmlns:c16="http://schemas.microsoft.com/office/drawing/2014/chart" uri="{C3380CC4-5D6E-409C-BE32-E72D297353CC}">
              <c16:uniqueId val="{0000000E-C70C-40D7-B0BF-A0726F025A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4BC6-4BF5-9926-923D0CF2573C}"/>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4BC6-4BF5-9926-923D0CF2573C}"/>
              </c:ext>
            </c:extLst>
          </c:dPt>
          <c:dPt>
            <c:idx val="2"/>
            <c:bubble3D val="0"/>
            <c:spPr>
              <a:solidFill>
                <a:schemeClr val="accent2">
                  <a:alpha val="30000"/>
                </a:schemeClr>
              </a:solidFill>
              <a:ln w="19050">
                <a:noFill/>
              </a:ln>
              <a:effectLst/>
            </c:spPr>
            <c:extLst>
              <c:ext xmlns:c16="http://schemas.microsoft.com/office/drawing/2014/chart" uri="{C3380CC4-5D6E-409C-BE32-E72D297353CC}">
                <c16:uniqueId val="{00000005-4BC6-4BF5-9926-923D0CF2573C}"/>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4BC6-4BF5-9926-923D0CF2573C}"/>
              </c:ext>
            </c:extLst>
          </c:dPt>
          <c:dPt>
            <c:idx val="4"/>
            <c:bubble3D val="0"/>
            <c:spPr>
              <a:solidFill>
                <a:schemeClr val="accent5"/>
              </a:solidFill>
              <a:ln w="19050">
                <a:noFill/>
              </a:ln>
              <a:effectLst/>
            </c:spPr>
            <c:extLst>
              <c:ext xmlns:c16="http://schemas.microsoft.com/office/drawing/2014/chart" uri="{C3380CC4-5D6E-409C-BE32-E72D297353CC}">
                <c16:uniqueId val="{00000009-4BC6-4BF5-9926-923D0CF2573C}"/>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4BC6-4BF5-9926-923D0CF2573C}"/>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4BC6-4BF5-9926-923D0CF2573C}"/>
              </c:ext>
            </c:extLst>
          </c:dPt>
          <c:cat>
            <c:strRef>
              <c:f>CtP事故!$A$22:$A$28</c:f>
              <c:strCache>
                <c:ptCount val="6"/>
                <c:pt idx="0">
                  <c:v>M1</c:v>
                </c:pt>
                <c:pt idx="1">
                  <c:v>N1</c:v>
                </c:pt>
                <c:pt idx="2">
                  <c:v>M2</c:v>
                </c:pt>
                <c:pt idx="3">
                  <c:v>N2</c:v>
                </c:pt>
                <c:pt idx="4">
                  <c:v>M3</c:v>
                </c:pt>
                <c:pt idx="5">
                  <c:v>N3</c:v>
                </c:pt>
              </c:strCache>
            </c:strRef>
          </c:cat>
          <c:val>
            <c:numRef>
              <c:f>CtP事故!$B$22:$B$28</c:f>
              <c:numCache>
                <c:formatCode>#,##0_);[Red]\(#,##0\)</c:formatCode>
                <c:ptCount val="7"/>
                <c:pt idx="0">
                  <c:v>580</c:v>
                </c:pt>
                <c:pt idx="1">
                  <c:v>4</c:v>
                </c:pt>
                <c:pt idx="2">
                  <c:v>25</c:v>
                </c:pt>
                <c:pt idx="3">
                  <c:v>182</c:v>
                </c:pt>
                <c:pt idx="4">
                  <c:v>107</c:v>
                </c:pt>
                <c:pt idx="5">
                  <c:v>100</c:v>
                </c:pt>
              </c:numCache>
            </c:numRef>
          </c:val>
          <c:extLst>
            <c:ext xmlns:c16="http://schemas.microsoft.com/office/drawing/2014/chart" uri="{C3380CC4-5D6E-409C-BE32-E72D297353CC}">
              <c16:uniqueId val="{0000000E-4BC6-4BF5-9926-923D0CF2573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40AE7-B448-A146-8F45-57ADEB8CF33C}" type="datetimeFigureOut">
              <a:rPr kumimoji="1" lang="ja-JP" altLang="en-US" smtClean="0"/>
              <a:t>2021/9/7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015C0-E2D6-AA4A-9E41-B0EB803DDB56}" type="slidenum">
              <a:rPr kumimoji="1" lang="ja-JP" altLang="en-US" smtClean="0"/>
              <a:t>‹nr.›</a:t>
            </a:fld>
            <a:endParaRPr kumimoji="1" lang="ja-JP" altLang="en-US"/>
          </a:p>
        </p:txBody>
      </p:sp>
    </p:spTree>
    <p:extLst>
      <p:ext uri="{BB962C8B-B14F-4D97-AF65-F5344CB8AC3E}">
        <p14:creationId xmlns:p14="http://schemas.microsoft.com/office/powerpoint/2010/main" val="34995415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2</a:t>
            </a:fld>
            <a:endParaRPr lang="ja-JP" altLang="en-US"/>
          </a:p>
        </p:txBody>
      </p:sp>
    </p:spTree>
    <p:extLst>
      <p:ext uri="{BB962C8B-B14F-4D97-AF65-F5344CB8AC3E}">
        <p14:creationId xmlns:p14="http://schemas.microsoft.com/office/powerpoint/2010/main" val="1590177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3</a:t>
            </a:fld>
            <a:endParaRPr lang="ja-JP" altLang="en-US"/>
          </a:p>
        </p:txBody>
      </p:sp>
    </p:spTree>
    <p:extLst>
      <p:ext uri="{BB962C8B-B14F-4D97-AF65-F5344CB8AC3E}">
        <p14:creationId xmlns:p14="http://schemas.microsoft.com/office/powerpoint/2010/main" val="97290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4</a:t>
            </a:fld>
            <a:endParaRPr lang="ja-JP" altLang="en-US"/>
          </a:p>
        </p:txBody>
      </p:sp>
    </p:spTree>
    <p:extLst>
      <p:ext uri="{BB962C8B-B14F-4D97-AF65-F5344CB8AC3E}">
        <p14:creationId xmlns:p14="http://schemas.microsoft.com/office/powerpoint/2010/main" val="3393712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5</a:t>
            </a:fld>
            <a:endParaRPr lang="ja-JP" altLang="en-US"/>
          </a:p>
        </p:txBody>
      </p:sp>
    </p:spTree>
    <p:extLst>
      <p:ext uri="{BB962C8B-B14F-4D97-AF65-F5344CB8AC3E}">
        <p14:creationId xmlns:p14="http://schemas.microsoft.com/office/powerpoint/2010/main" val="134225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6</a:t>
            </a:fld>
            <a:endParaRPr lang="ja-JP" altLang="en-US"/>
          </a:p>
        </p:txBody>
      </p:sp>
    </p:spTree>
    <p:extLst>
      <p:ext uri="{BB962C8B-B14F-4D97-AF65-F5344CB8AC3E}">
        <p14:creationId xmlns:p14="http://schemas.microsoft.com/office/powerpoint/2010/main" val="22003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16</a:t>
            </a:fld>
            <a:endParaRPr kumimoji="1" lang="ja-JP" altLang="en-US"/>
          </a:p>
        </p:txBody>
      </p:sp>
    </p:spTree>
    <p:extLst>
      <p:ext uri="{BB962C8B-B14F-4D97-AF65-F5344CB8AC3E}">
        <p14:creationId xmlns:p14="http://schemas.microsoft.com/office/powerpoint/2010/main" val="1690418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17</a:t>
            </a:fld>
            <a:endParaRPr kumimoji="1" lang="ja-JP" altLang="en-US"/>
          </a:p>
        </p:txBody>
      </p:sp>
    </p:spTree>
    <p:extLst>
      <p:ext uri="{BB962C8B-B14F-4D97-AF65-F5344CB8AC3E}">
        <p14:creationId xmlns:p14="http://schemas.microsoft.com/office/powerpoint/2010/main" val="2895866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18</a:t>
            </a:fld>
            <a:endParaRPr kumimoji="1" lang="ja-JP" altLang="en-US"/>
          </a:p>
        </p:txBody>
      </p:sp>
    </p:spTree>
    <p:extLst>
      <p:ext uri="{BB962C8B-B14F-4D97-AF65-F5344CB8AC3E}">
        <p14:creationId xmlns:p14="http://schemas.microsoft.com/office/powerpoint/2010/main" val="825400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3622AB-3D6F-D24D-B631-A357730560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3DCAE70-8D15-4848-9D6C-D36CA97FB4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089D91-5088-F641-AF70-500A582C0810}"/>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A2360DE0-2DAE-9243-A1C9-48608ED8F8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B1FFA5C-3EEE-484C-9B9C-5B553FF7880B}"/>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851225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1B20BF-431F-3D40-98FE-DC268023AA3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341139D-01C9-8747-BF49-71E4ADB5C4C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43B80E0-DEF9-2747-ABC9-3762D3CE3796}"/>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9BAC0AC8-E336-2D46-8AC2-A8845C02B6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A51AA80-A724-7848-952A-9C0B0880802E}"/>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026644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6EB7B6-A1AF-114F-849F-C82782DF9DD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BAD40F8-2EC0-B948-9579-B76EF733A60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B527FA-1D96-664E-A388-89481C96EDFA}"/>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E4BC33AA-CE49-2544-A0A5-0D71A67397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AE0E9ED-D2FB-AC42-AB38-E5028B0508CB}"/>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970345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E79393-6A23-1A45-9DF2-37F01F04A91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8E2359-6808-DE40-B26C-E8A3FC3A01D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D97B15-51E3-A648-BA1A-3BA0EB6960BE}"/>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F9BD5CEA-0CA1-E64F-AE3D-1BE7BE05C90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D5376F-4D22-1349-98DF-A465DBCC6C19}"/>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544178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ED6481-05F3-A64D-B152-79E64B80636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846743-70E4-8348-9C07-E3E148EDA2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4BFC3B0-DF3B-9147-AD2F-C774E6289CEA}"/>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45DFBD0E-53C4-4B47-B073-DE6C333EC08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A76BA7-BC8E-654A-B368-A2A7FB22C009}"/>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58885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80D068-EA5C-164D-8741-A45FCDB258D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9E214B2-DB0E-D64B-BB1B-C27901DC9A5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B997A67-FCDF-D94C-8D9E-6235DC3E07D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045992E-6984-AD40-BAAB-FCA7C6D58C01}"/>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6" name="フッター プレースホルダー 5">
            <a:extLst>
              <a:ext uri="{FF2B5EF4-FFF2-40B4-BE49-F238E27FC236}">
                <a16:creationId xmlns:a16="http://schemas.microsoft.com/office/drawing/2014/main" id="{29B2C684-C1EB-1A4D-ACE6-95D614F9594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68E38C-DD62-4745-BA95-A5E8CC5FA76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4097192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AA51B-C2AC-184A-AEBB-DCB010700F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A0E18F0-0A35-CF45-8A16-3ED7335F9E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A1DD7C-0F94-3142-AEBE-C6254BBC67A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FF2D78A-D9EB-2E45-88F2-3690B08E7C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E5AD20C-0A71-434B-9F56-3811C415045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44F632D-BBDE-5244-A973-4BE9DEAC4049}"/>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8" name="フッター プレースホルダー 7">
            <a:extLst>
              <a:ext uri="{FF2B5EF4-FFF2-40B4-BE49-F238E27FC236}">
                <a16:creationId xmlns:a16="http://schemas.microsoft.com/office/drawing/2014/main" id="{13154152-33F4-C044-82A4-117174B3D71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A0EF34B-920A-5643-8A0E-CB2EA716833F}"/>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514091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9C17AA-B34A-E742-8403-6BE03DE5A73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402D48A-AE82-6449-B641-7B55A665EA98}"/>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4" name="フッター プレースホルダー 3">
            <a:extLst>
              <a:ext uri="{FF2B5EF4-FFF2-40B4-BE49-F238E27FC236}">
                <a16:creationId xmlns:a16="http://schemas.microsoft.com/office/drawing/2014/main" id="{9065A97F-73EE-3947-B6DC-B3ABAF576A7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84D1AC9-C204-C14C-9647-5DF86C7FF658}"/>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933990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F0E310D-67C5-8F43-9092-399B2F9A8D37}"/>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3" name="フッター プレースホルダー 2">
            <a:extLst>
              <a:ext uri="{FF2B5EF4-FFF2-40B4-BE49-F238E27FC236}">
                <a16:creationId xmlns:a16="http://schemas.microsoft.com/office/drawing/2014/main" id="{50DFB556-A5FD-5849-AD19-FB222E95739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09EF99B-47F0-634E-A200-83EE459AED7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160805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D408C2-00E8-8D40-A721-ACD7DF223E8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4AC03B6-8E49-FD4E-8FC7-D9AA8EDDF0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B4FD720-ED92-384C-B3FB-53E5410C00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9BFB7F-1FFE-1A4E-9109-23FBFB98B30E}"/>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6" name="フッター プレースホルダー 5">
            <a:extLst>
              <a:ext uri="{FF2B5EF4-FFF2-40B4-BE49-F238E27FC236}">
                <a16:creationId xmlns:a16="http://schemas.microsoft.com/office/drawing/2014/main" id="{F3ABB212-68ED-6149-9E8A-F4A9D30E9C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06711D9-C76F-7547-A206-F6A6A0E6E1E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55341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012FB4-59E8-E14C-BB1F-EDEE0957226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7E7825B-1965-0345-9EFC-11D0BD57C0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20D4C84-1626-A64C-84C9-16E41180B3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8838E72-6240-5346-BA2B-20239980507A}"/>
              </a:ext>
            </a:extLst>
          </p:cNvPr>
          <p:cNvSpPr>
            <a:spLocks noGrp="1"/>
          </p:cNvSpPr>
          <p:nvPr>
            <p:ph type="dt" sz="half" idx="10"/>
          </p:nvPr>
        </p:nvSpPr>
        <p:spPr/>
        <p:txBody>
          <a:bodyPr/>
          <a:lstStyle/>
          <a:p>
            <a:fld id="{AD643D22-F7F0-1D4D-BFE2-E877F2EE7EEA}" type="datetimeFigureOut">
              <a:rPr kumimoji="1" lang="ja-JP" altLang="en-US" smtClean="0"/>
              <a:t>2021/9/7</a:t>
            </a:fld>
            <a:endParaRPr kumimoji="1" lang="ja-JP" altLang="en-US"/>
          </a:p>
        </p:txBody>
      </p:sp>
      <p:sp>
        <p:nvSpPr>
          <p:cNvPr id="6" name="フッター プレースホルダー 5">
            <a:extLst>
              <a:ext uri="{FF2B5EF4-FFF2-40B4-BE49-F238E27FC236}">
                <a16:creationId xmlns:a16="http://schemas.microsoft.com/office/drawing/2014/main" id="{6D48C071-0BEB-F545-A8C2-10DD249B63F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A8C659-1C07-6D4C-A381-98D7DE6FE61C}"/>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3922386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8060731-6AA2-4540-BDF8-F27CA01A75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3B0CA0C-6364-E74B-808D-54EDEFBF6D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1EE6AD-3BEA-214A-A622-A3046C0E41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643D22-F7F0-1D4D-BFE2-E877F2EE7EEA}" type="datetimeFigureOut">
              <a:rPr kumimoji="1" lang="ja-JP" altLang="en-US" smtClean="0"/>
              <a:t>2021/9/7</a:t>
            </a:fld>
            <a:endParaRPr kumimoji="1" lang="ja-JP" altLang="en-US"/>
          </a:p>
        </p:txBody>
      </p:sp>
      <p:sp>
        <p:nvSpPr>
          <p:cNvPr id="5" name="フッター プレースホルダー 4">
            <a:extLst>
              <a:ext uri="{FF2B5EF4-FFF2-40B4-BE49-F238E27FC236}">
                <a16:creationId xmlns:a16="http://schemas.microsoft.com/office/drawing/2014/main" id="{8692C36E-DABB-514E-A743-BF17687C0E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79B778-CBD7-6648-9549-422B005340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455546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5.emf"/><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564497" y="1265438"/>
            <a:ext cx="9161168" cy="1938992"/>
          </a:xfrm>
          <a:prstGeom prst="rect">
            <a:avLst/>
          </a:prstGeom>
          <a:noFill/>
        </p:spPr>
        <p:txBody>
          <a:bodyPr wrap="square" rtlCol="0">
            <a:spAutoFit/>
          </a:bodyPr>
          <a:lstStyle/>
          <a:p>
            <a:r>
              <a:rPr lang="en-GB" altLang="ja-JP" sz="2400" b="1" dirty="0">
                <a:latin typeface="Meiryo UI" panose="020B0604030504040204" pitchFamily="34" charset="-128"/>
                <a:ea typeface="Meiryo UI" panose="020B0604030504040204" pitchFamily="34" charset="-128"/>
              </a:rPr>
              <a:t>New regulation proposal on uniform provisions concerning the approval of devices and motor vehicles with regard to </a:t>
            </a:r>
            <a:r>
              <a:rPr lang="en-GB" altLang="ja-JP" sz="2400" b="1" dirty="0">
                <a:solidFill>
                  <a:srgbClr val="C00000"/>
                </a:solidFill>
                <a:latin typeface="Meiryo UI" panose="020B0604030504040204" pitchFamily="34" charset="-128"/>
                <a:ea typeface="Meiryo UI" panose="020B0604030504040204" pitchFamily="34" charset="-128"/>
              </a:rPr>
              <a:t>the driver’s awareness of vulnerable road users existing front and lateral side close-proximity of vehicles</a:t>
            </a:r>
            <a:endParaRPr lang="ja-JP" altLang="ja-JP" sz="2400" b="1">
              <a:solidFill>
                <a:srgbClr val="C00000"/>
              </a:solidFill>
              <a:latin typeface="Meiryo UI" panose="020B0604030504040204" pitchFamily="34" charset="-128"/>
              <a:ea typeface="Meiryo UI" panose="020B0604030504040204" pitchFamily="34" charset="-128"/>
            </a:endParaRPr>
          </a:p>
        </p:txBody>
      </p:sp>
      <p:sp>
        <p:nvSpPr>
          <p:cNvPr id="6" name="テキスト ボックス 5">
            <a:extLst>
              <a:ext uri="{FF2B5EF4-FFF2-40B4-BE49-F238E27FC236}">
                <a16:creationId xmlns:a16="http://schemas.microsoft.com/office/drawing/2014/main" id="{70BDA04C-E35A-DA43-8523-BDDDE9E2D5C5}"/>
              </a:ext>
            </a:extLst>
          </p:cNvPr>
          <p:cNvSpPr txBox="1"/>
          <p:nvPr/>
        </p:nvSpPr>
        <p:spPr>
          <a:xfrm>
            <a:off x="3326298" y="4316431"/>
            <a:ext cx="5539402" cy="1261884"/>
          </a:xfrm>
          <a:prstGeom prst="rect">
            <a:avLst/>
          </a:prstGeom>
          <a:noFill/>
        </p:spPr>
        <p:txBody>
          <a:bodyPr wrap="none" rtlCol="0">
            <a:spAutoFit/>
          </a:bodyPr>
          <a:lstStyle/>
          <a:p>
            <a:pPr algn="ctr"/>
            <a:r>
              <a:rPr kumimoji="1" lang="en-US" altLang="ja-JP" sz="2800" b="1" dirty="0">
                <a:latin typeface="Meiryo UI" panose="020B0604030504040204" pitchFamily="34" charset="-128"/>
                <a:ea typeface="Meiryo UI" panose="020B0604030504040204" pitchFamily="34" charset="-128"/>
              </a:rPr>
              <a:t>JAPAN</a:t>
            </a:r>
            <a:r>
              <a:rPr kumimoji="1" lang="en-US" altLang="ja-JP" sz="2800" dirty="0">
                <a:latin typeface="Meiryo UI" panose="020B0604030504040204" pitchFamily="34" charset="-128"/>
                <a:ea typeface="Meiryo UI" panose="020B0604030504040204" pitchFamily="34" charset="-128"/>
              </a:rPr>
              <a:t>, </a:t>
            </a:r>
          </a:p>
          <a:p>
            <a:pPr algn="ctr"/>
            <a:r>
              <a:rPr kumimoji="1" lang="en-US" altLang="ja-JP" sz="2400" dirty="0">
                <a:latin typeface="Meiryo UI" panose="020B0604030504040204" pitchFamily="34" charset="-128"/>
                <a:ea typeface="Meiryo UI" panose="020B0604030504040204" pitchFamily="34" charset="-128"/>
              </a:rPr>
              <a:t>on behalf of</a:t>
            </a:r>
          </a:p>
          <a:p>
            <a:pPr algn="ctr"/>
            <a:r>
              <a:rPr kumimoji="1" lang="en-US" altLang="ja-JP" sz="2400" dirty="0">
                <a:latin typeface="Meiryo UI" panose="020B0604030504040204" pitchFamily="34" charset="-128"/>
                <a:ea typeface="Meiryo UI" panose="020B0604030504040204" pitchFamily="34" charset="-128"/>
              </a:rPr>
              <a:t>VRU-Proxi Informal Working Group.</a:t>
            </a:r>
            <a:endParaRPr kumimoji="1" lang="ja-JP" altLang="en-US" sz="2400" dirty="0">
              <a:latin typeface="Meiryo UI" panose="020B0604030504040204" pitchFamily="34" charset="-128"/>
              <a:ea typeface="Meiryo UI" panose="020B0604030504040204" pitchFamily="34" charset="-128"/>
            </a:endParaRPr>
          </a:p>
        </p:txBody>
      </p:sp>
      <p:sp>
        <p:nvSpPr>
          <p:cNvPr id="5" name="Tekstvak 4">
            <a:extLst>
              <a:ext uri="{FF2B5EF4-FFF2-40B4-BE49-F238E27FC236}">
                <a16:creationId xmlns:a16="http://schemas.microsoft.com/office/drawing/2014/main" id="{19FDCAC6-9AB8-41CC-A6E1-F8082D408F39}"/>
              </a:ext>
            </a:extLst>
          </p:cNvPr>
          <p:cNvSpPr txBox="1"/>
          <p:nvPr/>
        </p:nvSpPr>
        <p:spPr>
          <a:xfrm>
            <a:off x="9591608" y="6373091"/>
            <a:ext cx="2600392" cy="369332"/>
          </a:xfrm>
          <a:prstGeom prst="rect">
            <a:avLst/>
          </a:prstGeom>
          <a:noFill/>
        </p:spPr>
        <p:txBody>
          <a:bodyPr wrap="none" rtlCol="0">
            <a:spAutoFit/>
          </a:bodyPr>
          <a:lstStyle/>
          <a:p>
            <a:r>
              <a:rPr lang="nl-NL" dirty="0"/>
              <a:t>VRU-Proxi-20-08 Rev1</a:t>
            </a:r>
          </a:p>
        </p:txBody>
      </p:sp>
    </p:spTree>
    <p:extLst>
      <p:ext uri="{BB962C8B-B14F-4D97-AF65-F5344CB8AC3E}">
        <p14:creationId xmlns:p14="http://schemas.microsoft.com/office/powerpoint/2010/main" val="3945330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Combination of several means for awareness</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707886"/>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Close-proximity field of awareness shall be fully covered by the single or the combination of means for driver’s awareness.</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170182"/>
            <a:ext cx="5587386"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Example </a:t>
            </a:r>
            <a:r>
              <a:rPr lang="en-US" altLang="ja-JP" b="1" dirty="0">
                <a:solidFill>
                  <a:srgbClr val="C00000"/>
                </a:solidFill>
                <a:latin typeface="Meiryo UI" panose="020B0604030504040204" pitchFamily="34" charset="-128"/>
                <a:ea typeface="Meiryo UI" panose="020B0604030504040204" pitchFamily="34" charset="-128"/>
              </a:rPr>
              <a:t>*Right-handed drive case</a:t>
            </a:r>
            <a:endParaRPr lang="en-US" altLang="ja-JP" sz="2000" b="1" dirty="0">
              <a:solidFill>
                <a:srgbClr val="C00000"/>
              </a:solidFill>
              <a:latin typeface="Meiryo UI" panose="020B0604030504040204" pitchFamily="34" charset="-128"/>
              <a:ea typeface="Meiryo UI" panose="020B0604030504040204" pitchFamily="34" charset="-128"/>
            </a:endParaRPr>
          </a:p>
        </p:txBody>
      </p:sp>
      <p:grpSp>
        <p:nvGrpSpPr>
          <p:cNvPr id="5" name="グループ化 4">
            <a:extLst>
              <a:ext uri="{FF2B5EF4-FFF2-40B4-BE49-F238E27FC236}">
                <a16:creationId xmlns:a16="http://schemas.microsoft.com/office/drawing/2014/main" id="{C476E92C-1E26-F54A-BEDD-8E50C0D3A758}"/>
              </a:ext>
            </a:extLst>
          </p:cNvPr>
          <p:cNvGrpSpPr/>
          <p:nvPr/>
        </p:nvGrpSpPr>
        <p:grpSpPr>
          <a:xfrm>
            <a:off x="846859" y="3013049"/>
            <a:ext cx="3013647" cy="3339948"/>
            <a:chOff x="3243544" y="3107531"/>
            <a:chExt cx="3013647" cy="3339948"/>
          </a:xfrm>
        </p:grpSpPr>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フリーフォーム 5">
            <a:extLst>
              <a:ext uri="{FF2B5EF4-FFF2-40B4-BE49-F238E27FC236}">
                <a16:creationId xmlns:a16="http://schemas.microsoft.com/office/drawing/2014/main" id="{3458C003-55E3-C843-85B4-6FC0C4E71B26}"/>
              </a:ext>
            </a:extLst>
          </p:cNvPr>
          <p:cNvSpPr/>
          <p:nvPr/>
        </p:nvSpPr>
        <p:spPr>
          <a:xfrm>
            <a:off x="2937304"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1D8A22BB-A039-EB43-ABA6-584B26C55210}"/>
              </a:ext>
            </a:extLst>
          </p:cNvPr>
          <p:cNvSpPr/>
          <p:nvPr/>
        </p:nvSpPr>
        <p:spPr>
          <a:xfrm>
            <a:off x="1506448" y="3004318"/>
            <a:ext cx="1701800" cy="57573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01800" h="575733">
                <a:moveTo>
                  <a:pt x="1464734" y="575733"/>
                </a:moveTo>
                <a:lnTo>
                  <a:pt x="1701800" y="440267"/>
                </a:lnTo>
                <a:lnTo>
                  <a:pt x="1447800" y="135467"/>
                </a:lnTo>
                <a:lnTo>
                  <a:pt x="1185334" y="42333"/>
                </a:lnTo>
                <a:lnTo>
                  <a:pt x="999067" y="0"/>
                </a:lnTo>
                <a:lnTo>
                  <a:pt x="626534" y="8467"/>
                </a:lnTo>
                <a:lnTo>
                  <a:pt x="296334" y="101600"/>
                </a:lnTo>
                <a:lnTo>
                  <a:pt x="127000" y="279400"/>
                </a:lnTo>
                <a:lnTo>
                  <a:pt x="42334" y="406400"/>
                </a:lnTo>
                <a:lnTo>
                  <a:pt x="0" y="491067"/>
                </a:lnTo>
                <a:lnTo>
                  <a:pt x="237067" y="567267"/>
                </a:lnTo>
                <a:lnTo>
                  <a:pt x="347134" y="355600"/>
                </a:lnTo>
                <a:lnTo>
                  <a:pt x="541867" y="245533"/>
                </a:lnTo>
                <a:lnTo>
                  <a:pt x="770467" y="237067"/>
                </a:lnTo>
                <a:lnTo>
                  <a:pt x="1151467" y="254000"/>
                </a:lnTo>
                <a:lnTo>
                  <a:pt x="1380067" y="372533"/>
                </a:lnTo>
                <a:lnTo>
                  <a:pt x="1439334" y="508000"/>
                </a:lnTo>
                <a:lnTo>
                  <a:pt x="1464734" y="575733"/>
                </a:lnTo>
                <a:close/>
              </a:path>
            </a:pathLst>
          </a:custGeom>
          <a:solidFill>
            <a:schemeClr val="accent2">
              <a:alpha val="48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03D704E3-BF5C-C64B-A4E0-AE960B75A699}"/>
              </a:ext>
            </a:extLst>
          </p:cNvPr>
          <p:cNvSpPr/>
          <p:nvPr/>
        </p:nvSpPr>
        <p:spPr>
          <a:xfrm>
            <a:off x="1489515" y="3139785"/>
            <a:ext cx="270933" cy="1253066"/>
          </a:xfrm>
          <a:custGeom>
            <a:avLst/>
            <a:gdLst>
              <a:gd name="connsiteX0" fmla="*/ 0 w 270933"/>
              <a:gd name="connsiteY0" fmla="*/ 1253066 h 1253066"/>
              <a:gd name="connsiteX1" fmla="*/ 8467 w 270933"/>
              <a:gd name="connsiteY1" fmla="*/ 372533 h 1253066"/>
              <a:gd name="connsiteX2" fmla="*/ 93133 w 270933"/>
              <a:gd name="connsiteY2" fmla="*/ 211666 h 1253066"/>
              <a:gd name="connsiteX3" fmla="*/ 203200 w 270933"/>
              <a:gd name="connsiteY3" fmla="*/ 76200 h 1253066"/>
              <a:gd name="connsiteX4" fmla="*/ 270933 w 270933"/>
              <a:gd name="connsiteY4" fmla="*/ 0 h 1253066"/>
              <a:gd name="connsiteX5" fmla="*/ 262467 w 270933"/>
              <a:gd name="connsiteY5" fmla="*/ 1244600 h 1253066"/>
              <a:gd name="connsiteX6" fmla="*/ 0 w 270933"/>
              <a:gd name="connsiteY6" fmla="*/ 1253066 h 125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933" h="1253066">
                <a:moveTo>
                  <a:pt x="0" y="1253066"/>
                </a:moveTo>
                <a:cubicBezTo>
                  <a:pt x="2822" y="959555"/>
                  <a:pt x="5645" y="666044"/>
                  <a:pt x="8467" y="372533"/>
                </a:cubicBezTo>
                <a:lnTo>
                  <a:pt x="93133" y="211666"/>
                </a:lnTo>
                <a:lnTo>
                  <a:pt x="203200" y="76200"/>
                </a:lnTo>
                <a:lnTo>
                  <a:pt x="270933" y="0"/>
                </a:lnTo>
                <a:lnTo>
                  <a:pt x="262467" y="1244600"/>
                </a:lnTo>
                <a:lnTo>
                  <a:pt x="0" y="1253066"/>
                </a:lnTo>
                <a:close/>
              </a:path>
            </a:pathLst>
          </a:custGeom>
          <a:solidFill>
            <a:schemeClr val="accent6">
              <a:lumMod val="40000"/>
              <a:lumOff val="60000"/>
              <a:alpha val="3500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72670385-F575-1A4A-916E-51C5A503118E}"/>
              </a:ext>
            </a:extLst>
          </p:cNvPr>
          <p:cNvSpPr txBox="1"/>
          <p:nvPr/>
        </p:nvSpPr>
        <p:spPr>
          <a:xfrm>
            <a:off x="3231984"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40" name="テキスト ボックス 39">
            <a:extLst>
              <a:ext uri="{FF2B5EF4-FFF2-40B4-BE49-F238E27FC236}">
                <a16:creationId xmlns:a16="http://schemas.microsoft.com/office/drawing/2014/main" id="{1CF692A7-2296-364E-8B13-2FE3A5B14BF3}"/>
              </a:ext>
            </a:extLst>
          </p:cNvPr>
          <p:cNvSpPr txBox="1"/>
          <p:nvPr/>
        </p:nvSpPr>
        <p:spPr>
          <a:xfrm>
            <a:off x="1776047" y="2639536"/>
            <a:ext cx="1334020"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Detection system</a:t>
            </a:r>
            <a:endParaRPr kumimoji="1" lang="ja-JP" altLang="en-US" sz="1200">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CBA3B74B-A539-974C-BDF9-751040CCBCF8}"/>
              </a:ext>
            </a:extLst>
          </p:cNvPr>
          <p:cNvSpPr txBox="1"/>
          <p:nvPr/>
        </p:nvSpPr>
        <p:spPr>
          <a:xfrm>
            <a:off x="759822" y="3591359"/>
            <a:ext cx="678391"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grpSp>
        <p:nvGrpSpPr>
          <p:cNvPr id="45" name="グループ化 44">
            <a:extLst>
              <a:ext uri="{FF2B5EF4-FFF2-40B4-BE49-F238E27FC236}">
                <a16:creationId xmlns:a16="http://schemas.microsoft.com/office/drawing/2014/main" id="{6383406E-A633-CD40-9A5B-3AB7371B1079}"/>
              </a:ext>
            </a:extLst>
          </p:cNvPr>
          <p:cNvGrpSpPr/>
          <p:nvPr/>
        </p:nvGrpSpPr>
        <p:grpSpPr>
          <a:xfrm>
            <a:off x="4579302" y="3013049"/>
            <a:ext cx="3013647" cy="3339948"/>
            <a:chOff x="3243544" y="3107531"/>
            <a:chExt cx="3013647" cy="3339948"/>
          </a:xfrm>
        </p:grpSpPr>
        <p:pic>
          <p:nvPicPr>
            <p:cNvPr id="46" name="Picture 5">
              <a:extLst>
                <a:ext uri="{FF2B5EF4-FFF2-40B4-BE49-F238E27FC236}">
                  <a16:creationId xmlns:a16="http://schemas.microsoft.com/office/drawing/2014/main" id="{1595E21C-3424-9D48-A0C9-01266B242A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円/楕円 46">
              <a:extLst>
                <a:ext uri="{FF2B5EF4-FFF2-40B4-BE49-F238E27FC236}">
                  <a16:creationId xmlns:a16="http://schemas.microsoft.com/office/drawing/2014/main" id="{F14D08CE-2115-3E44-A03C-3AED5B3D926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C1473E61-463C-A244-8799-328B21A3D098}"/>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373DC897-DDB7-0042-B8C7-41D488526ACD}"/>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a:extLst>
                <a:ext uri="{FF2B5EF4-FFF2-40B4-BE49-F238E27FC236}">
                  <a16:creationId xmlns:a16="http://schemas.microsoft.com/office/drawing/2014/main" id="{67838AE2-E046-174D-B7C5-0BA07031A57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D35B053-9827-AF43-801B-5EEF39719FCA}"/>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コネクタ 51">
              <a:extLst>
                <a:ext uri="{FF2B5EF4-FFF2-40B4-BE49-F238E27FC236}">
                  <a16:creationId xmlns:a16="http://schemas.microsoft.com/office/drawing/2014/main" id="{690D3FE5-B1A5-C14F-BB81-27B8EB063D4C}"/>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3" name="円/楕円 52">
              <a:extLst>
                <a:ext uri="{FF2B5EF4-FFF2-40B4-BE49-F238E27FC236}">
                  <a16:creationId xmlns:a16="http://schemas.microsoft.com/office/drawing/2014/main" id="{39D1A7B2-0F33-C04F-A166-046DA1957BFA}"/>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a:extLst>
                <a:ext uri="{FF2B5EF4-FFF2-40B4-BE49-F238E27FC236}">
                  <a16:creationId xmlns:a16="http://schemas.microsoft.com/office/drawing/2014/main" id="{8C8B6BE1-DD9A-264D-B33A-A08485F3A815}"/>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DD670A8E-EF43-5547-B048-EAE27971C627}"/>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円/楕円 55">
              <a:extLst>
                <a:ext uri="{FF2B5EF4-FFF2-40B4-BE49-F238E27FC236}">
                  <a16:creationId xmlns:a16="http://schemas.microsoft.com/office/drawing/2014/main" id="{BE7BE4D2-DD5E-DA44-B66C-DAB151E060A6}"/>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6705D8D9-5FCB-144B-AA53-B782FA028A12}"/>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a:extLst>
                <a:ext uri="{FF2B5EF4-FFF2-40B4-BE49-F238E27FC236}">
                  <a16:creationId xmlns:a16="http://schemas.microsoft.com/office/drawing/2014/main" id="{8409C7D6-DCCA-764A-B74A-91DF596D0A00}"/>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a:extLst>
                <a:ext uri="{FF2B5EF4-FFF2-40B4-BE49-F238E27FC236}">
                  <a16:creationId xmlns:a16="http://schemas.microsoft.com/office/drawing/2014/main" id="{C0F6BA79-80C9-D74C-B11D-99756FF016B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a:extLst>
                <a:ext uri="{FF2B5EF4-FFF2-40B4-BE49-F238E27FC236}">
                  <a16:creationId xmlns:a16="http://schemas.microsoft.com/office/drawing/2014/main" id="{210FDA34-989C-BD44-B090-8B4BDF26EB06}"/>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フリーフォーム 60">
            <a:extLst>
              <a:ext uri="{FF2B5EF4-FFF2-40B4-BE49-F238E27FC236}">
                <a16:creationId xmlns:a16="http://schemas.microsoft.com/office/drawing/2014/main" id="{33C69154-BCCF-0641-B101-22788A088856}"/>
              </a:ext>
            </a:extLst>
          </p:cNvPr>
          <p:cNvSpPr/>
          <p:nvPr/>
        </p:nvSpPr>
        <p:spPr>
          <a:xfrm>
            <a:off x="6669747"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50065D36-8552-3B49-AB20-11CBFFFB93D6}"/>
              </a:ext>
            </a:extLst>
          </p:cNvPr>
          <p:cNvSpPr/>
          <p:nvPr/>
        </p:nvSpPr>
        <p:spPr>
          <a:xfrm>
            <a:off x="5203978" y="3004318"/>
            <a:ext cx="1499646"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99646" h="1387813">
                <a:moveTo>
                  <a:pt x="1499646" y="575733"/>
                </a:move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575733"/>
                </a:lnTo>
                <a:close/>
              </a:path>
            </a:pathLst>
          </a:custGeom>
          <a:solidFill>
            <a:schemeClr val="accent4">
              <a:lumMod val="40000"/>
              <a:lumOff val="60000"/>
              <a:alpha val="48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EA20F315-7A79-8449-BC3B-39E78D52E6CB}"/>
              </a:ext>
            </a:extLst>
          </p:cNvPr>
          <p:cNvSpPr txBox="1"/>
          <p:nvPr/>
        </p:nvSpPr>
        <p:spPr>
          <a:xfrm>
            <a:off x="6964427"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65" name="テキスト ボックス 64">
            <a:extLst>
              <a:ext uri="{FF2B5EF4-FFF2-40B4-BE49-F238E27FC236}">
                <a16:creationId xmlns:a16="http://schemas.microsoft.com/office/drawing/2014/main" id="{328D0F0A-EB43-5043-BCF0-1B312C7B4163}"/>
              </a:ext>
            </a:extLst>
          </p:cNvPr>
          <p:cNvSpPr txBox="1"/>
          <p:nvPr/>
        </p:nvSpPr>
        <p:spPr>
          <a:xfrm>
            <a:off x="4358750" y="2932545"/>
            <a:ext cx="1066457" cy="646331"/>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Front close-proximity mirror</a:t>
            </a:r>
            <a:endParaRPr kumimoji="1" lang="ja-JP" altLang="en-US" sz="1200">
              <a:latin typeface="Meiryo UI" panose="020B0604030504040204" pitchFamily="34" charset="-128"/>
              <a:ea typeface="Meiryo UI" panose="020B0604030504040204" pitchFamily="34" charset="-128"/>
            </a:endParaRPr>
          </a:p>
        </p:txBody>
      </p:sp>
      <p:grpSp>
        <p:nvGrpSpPr>
          <p:cNvPr id="67" name="グループ化 66">
            <a:extLst>
              <a:ext uri="{FF2B5EF4-FFF2-40B4-BE49-F238E27FC236}">
                <a16:creationId xmlns:a16="http://schemas.microsoft.com/office/drawing/2014/main" id="{F5ECF130-15D3-4746-97FD-A23E24BDD997}"/>
              </a:ext>
            </a:extLst>
          </p:cNvPr>
          <p:cNvGrpSpPr/>
          <p:nvPr/>
        </p:nvGrpSpPr>
        <p:grpSpPr>
          <a:xfrm>
            <a:off x="8266576" y="3013049"/>
            <a:ext cx="3013647" cy="3339948"/>
            <a:chOff x="3243544" y="3107531"/>
            <a:chExt cx="3013647" cy="3339948"/>
          </a:xfrm>
        </p:grpSpPr>
        <p:pic>
          <p:nvPicPr>
            <p:cNvPr id="68" name="Picture 5">
              <a:extLst>
                <a:ext uri="{FF2B5EF4-FFF2-40B4-BE49-F238E27FC236}">
                  <a16:creationId xmlns:a16="http://schemas.microsoft.com/office/drawing/2014/main" id="{34649BA1-EADE-8E40-815F-CF657B85B0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円/楕円 68">
              <a:extLst>
                <a:ext uri="{FF2B5EF4-FFF2-40B4-BE49-F238E27FC236}">
                  <a16:creationId xmlns:a16="http://schemas.microsoft.com/office/drawing/2014/main" id="{825B5A00-0052-4C4C-8875-1CA1640B6226}"/>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 name="直線コネクタ 69">
              <a:extLst>
                <a:ext uri="{FF2B5EF4-FFF2-40B4-BE49-F238E27FC236}">
                  <a16:creationId xmlns:a16="http://schemas.microsoft.com/office/drawing/2014/main" id="{FA6745AF-211F-B043-8344-522D718A3B1E}"/>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円/楕円 70">
              <a:extLst>
                <a:ext uri="{FF2B5EF4-FFF2-40B4-BE49-F238E27FC236}">
                  <a16:creationId xmlns:a16="http://schemas.microsoft.com/office/drawing/2014/main" id="{69453CA3-09DF-864A-ACF2-C7FC8E7659F5}"/>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a:extLst>
                <a:ext uri="{FF2B5EF4-FFF2-40B4-BE49-F238E27FC236}">
                  <a16:creationId xmlns:a16="http://schemas.microsoft.com/office/drawing/2014/main" id="{260846A5-BCEC-A74C-B7B8-46E82E2C7DC5}"/>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a:extLst>
                <a:ext uri="{FF2B5EF4-FFF2-40B4-BE49-F238E27FC236}">
                  <a16:creationId xmlns:a16="http://schemas.microsoft.com/office/drawing/2014/main" id="{ACA06273-E1CD-AB4B-9186-254C053EF36F}"/>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4" name="直線コネクタ 73">
              <a:extLst>
                <a:ext uri="{FF2B5EF4-FFF2-40B4-BE49-F238E27FC236}">
                  <a16:creationId xmlns:a16="http://schemas.microsoft.com/office/drawing/2014/main" id="{DA306ABE-7FD4-3341-9132-34F6C3CEF897}"/>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5" name="円/楕円 74">
              <a:extLst>
                <a:ext uri="{FF2B5EF4-FFF2-40B4-BE49-F238E27FC236}">
                  <a16:creationId xmlns:a16="http://schemas.microsoft.com/office/drawing/2014/main" id="{2F256B80-0710-3E4B-ACE9-7579943ECAD5}"/>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a:extLst>
                <a:ext uri="{FF2B5EF4-FFF2-40B4-BE49-F238E27FC236}">
                  <a16:creationId xmlns:a16="http://schemas.microsoft.com/office/drawing/2014/main" id="{DBFB9548-5344-484D-AE8B-BA1F6A5392B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7" name="直線コネクタ 76">
              <a:extLst>
                <a:ext uri="{FF2B5EF4-FFF2-40B4-BE49-F238E27FC236}">
                  <a16:creationId xmlns:a16="http://schemas.microsoft.com/office/drawing/2014/main" id="{BE45D719-0F34-E347-8168-65632D479D9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円/楕円 77">
              <a:extLst>
                <a:ext uri="{FF2B5EF4-FFF2-40B4-BE49-F238E27FC236}">
                  <a16:creationId xmlns:a16="http://schemas.microsoft.com/office/drawing/2014/main" id="{8B4FA8BF-F05B-BA49-8978-CDD36159EFBD}"/>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AC56D895-CE2F-4C4A-BF83-AEA51DC7C0A3}"/>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a:extLst>
                <a:ext uri="{FF2B5EF4-FFF2-40B4-BE49-F238E27FC236}">
                  <a16:creationId xmlns:a16="http://schemas.microsoft.com/office/drawing/2014/main" id="{8A056811-6066-1040-AF7D-5743C4B903FB}"/>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a:extLst>
                <a:ext uri="{FF2B5EF4-FFF2-40B4-BE49-F238E27FC236}">
                  <a16:creationId xmlns:a16="http://schemas.microsoft.com/office/drawing/2014/main" id="{D87F9678-3984-444F-A9C2-C888E2EA56D0}"/>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a:extLst>
                <a:ext uri="{FF2B5EF4-FFF2-40B4-BE49-F238E27FC236}">
                  <a16:creationId xmlns:a16="http://schemas.microsoft.com/office/drawing/2014/main" id="{6E11FA92-B363-5A41-B4F4-4308F85452E8}"/>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3" name="フリーフォーム 82">
            <a:extLst>
              <a:ext uri="{FF2B5EF4-FFF2-40B4-BE49-F238E27FC236}">
                <a16:creationId xmlns:a16="http://schemas.microsoft.com/office/drawing/2014/main" id="{2CFF85A3-062B-8E4D-9D42-03C1B5191AD1}"/>
              </a:ext>
            </a:extLst>
          </p:cNvPr>
          <p:cNvSpPr/>
          <p:nvPr/>
        </p:nvSpPr>
        <p:spPr>
          <a:xfrm flipH="1">
            <a:off x="8901855" y="3578876"/>
            <a:ext cx="287866" cy="809793"/>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151466 h 1159933"/>
              <a:gd name="connsiteX1" fmla="*/ 26777 w 287866"/>
              <a:gd name="connsiteY1" fmla="*/ 309108 h 1159933"/>
              <a:gd name="connsiteX2" fmla="*/ 143933 w 287866"/>
              <a:gd name="connsiteY2" fmla="*/ 0 h 1159933"/>
              <a:gd name="connsiteX3" fmla="*/ 287866 w 287866"/>
              <a:gd name="connsiteY3" fmla="*/ 237066 h 1159933"/>
              <a:gd name="connsiteX4" fmla="*/ 287866 w 287866"/>
              <a:gd name="connsiteY4" fmla="*/ 1159933 h 1159933"/>
              <a:gd name="connsiteX5" fmla="*/ 0 w 287866"/>
              <a:gd name="connsiteY5" fmla="*/ 1151466 h 1159933"/>
              <a:gd name="connsiteX0" fmla="*/ 0 w 287866"/>
              <a:gd name="connsiteY0" fmla="*/ 914400 h 922867"/>
              <a:gd name="connsiteX1" fmla="*/ 26777 w 287866"/>
              <a:gd name="connsiteY1" fmla="*/ 72042 h 922867"/>
              <a:gd name="connsiteX2" fmla="*/ 287866 w 287866"/>
              <a:gd name="connsiteY2" fmla="*/ 0 h 922867"/>
              <a:gd name="connsiteX3" fmla="*/ 287866 w 287866"/>
              <a:gd name="connsiteY3" fmla="*/ 922867 h 922867"/>
              <a:gd name="connsiteX4" fmla="*/ 0 w 287866"/>
              <a:gd name="connsiteY4" fmla="*/ 914400 h 922867"/>
              <a:gd name="connsiteX0" fmla="*/ 0 w 287866"/>
              <a:gd name="connsiteY0" fmla="*/ 842358 h 850825"/>
              <a:gd name="connsiteX1" fmla="*/ 26777 w 287866"/>
              <a:gd name="connsiteY1" fmla="*/ 0 h 850825"/>
              <a:gd name="connsiteX2" fmla="*/ 287866 w 287866"/>
              <a:gd name="connsiteY2" fmla="*/ 10485 h 850825"/>
              <a:gd name="connsiteX3" fmla="*/ 287866 w 287866"/>
              <a:gd name="connsiteY3" fmla="*/ 850825 h 850825"/>
              <a:gd name="connsiteX4" fmla="*/ 0 w 287866"/>
              <a:gd name="connsiteY4" fmla="*/ 842358 h 85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866" h="850825">
                <a:moveTo>
                  <a:pt x="0" y="842358"/>
                </a:moveTo>
                <a:lnTo>
                  <a:pt x="26777" y="0"/>
                </a:lnTo>
                <a:lnTo>
                  <a:pt x="287866" y="10485"/>
                </a:lnTo>
                <a:lnTo>
                  <a:pt x="287866" y="850825"/>
                </a:lnTo>
                <a:lnTo>
                  <a:pt x="0" y="842358"/>
                </a:lnTo>
                <a:close/>
              </a:path>
            </a:pathLst>
          </a:custGeom>
          <a:solidFill>
            <a:schemeClr val="accent6">
              <a:lumMod val="40000"/>
              <a:lumOff val="60000"/>
              <a:alpha val="39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FFC71D50-5EA4-B540-B38E-B59BB9791700}"/>
              </a:ext>
            </a:extLst>
          </p:cNvPr>
          <p:cNvSpPr/>
          <p:nvPr/>
        </p:nvSpPr>
        <p:spPr>
          <a:xfrm flipH="1">
            <a:off x="8897306" y="2979939"/>
            <a:ext cx="1752731"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 name="connsiteX0" fmla="*/ 1499646 w 1598186"/>
              <a:gd name="connsiteY0" fmla="*/ 575733 h 1387813"/>
              <a:gd name="connsiteX1" fmla="*/ 1598186 w 1598186"/>
              <a:gd name="connsiteY1" fmla="*/ 294889 h 1387813"/>
              <a:gd name="connsiteX2" fmla="*/ 1482712 w 1598186"/>
              <a:gd name="connsiteY2" fmla="*/ 135467 h 1387813"/>
              <a:gd name="connsiteX3" fmla="*/ 1220246 w 1598186"/>
              <a:gd name="connsiteY3" fmla="*/ 42333 h 1387813"/>
              <a:gd name="connsiteX4" fmla="*/ 1033979 w 1598186"/>
              <a:gd name="connsiteY4" fmla="*/ 0 h 1387813"/>
              <a:gd name="connsiteX5" fmla="*/ 661446 w 1598186"/>
              <a:gd name="connsiteY5" fmla="*/ 8467 h 1387813"/>
              <a:gd name="connsiteX6" fmla="*/ 331246 w 1598186"/>
              <a:gd name="connsiteY6" fmla="*/ 101600 h 1387813"/>
              <a:gd name="connsiteX7" fmla="*/ 161912 w 1598186"/>
              <a:gd name="connsiteY7" fmla="*/ 279400 h 1387813"/>
              <a:gd name="connsiteX8" fmla="*/ 77246 w 1598186"/>
              <a:gd name="connsiteY8" fmla="*/ 406400 h 1387813"/>
              <a:gd name="connsiteX9" fmla="*/ 8018 w 1598186"/>
              <a:gd name="connsiteY9" fmla="*/ 538131 h 1387813"/>
              <a:gd name="connsiteX10" fmla="*/ 13480 w 1598186"/>
              <a:gd name="connsiteY10" fmla="*/ 1386147 h 1387813"/>
              <a:gd name="connsiteX11" fmla="*/ 275698 w 1598186"/>
              <a:gd name="connsiteY11" fmla="*/ 1379423 h 1387813"/>
              <a:gd name="connsiteX12" fmla="*/ 271979 w 1598186"/>
              <a:gd name="connsiteY12" fmla="*/ 594161 h 1387813"/>
              <a:gd name="connsiteX13" fmla="*/ 382046 w 1598186"/>
              <a:gd name="connsiteY13" fmla="*/ 355600 h 1387813"/>
              <a:gd name="connsiteX14" fmla="*/ 576779 w 1598186"/>
              <a:gd name="connsiteY14" fmla="*/ 245533 h 1387813"/>
              <a:gd name="connsiteX15" fmla="*/ 805379 w 1598186"/>
              <a:gd name="connsiteY15" fmla="*/ 237067 h 1387813"/>
              <a:gd name="connsiteX16" fmla="*/ 1186379 w 1598186"/>
              <a:gd name="connsiteY16" fmla="*/ 254000 h 1387813"/>
              <a:gd name="connsiteX17" fmla="*/ 1414979 w 1598186"/>
              <a:gd name="connsiteY17" fmla="*/ 372533 h 1387813"/>
              <a:gd name="connsiteX18" fmla="*/ 1474246 w 1598186"/>
              <a:gd name="connsiteY18" fmla="*/ 508000 h 1387813"/>
              <a:gd name="connsiteX19" fmla="*/ 1499646 w 1598186"/>
              <a:gd name="connsiteY19" fmla="*/ 575733 h 1387813"/>
              <a:gd name="connsiteX0" fmla="*/ 1499646 w 1704512"/>
              <a:gd name="connsiteY0" fmla="*/ 575733 h 1387813"/>
              <a:gd name="connsiteX1" fmla="*/ 1704512 w 1704512"/>
              <a:gd name="connsiteY1" fmla="*/ 457921 h 1387813"/>
              <a:gd name="connsiteX2" fmla="*/ 1482712 w 1704512"/>
              <a:gd name="connsiteY2" fmla="*/ 135467 h 1387813"/>
              <a:gd name="connsiteX3" fmla="*/ 1220246 w 1704512"/>
              <a:gd name="connsiteY3" fmla="*/ 42333 h 1387813"/>
              <a:gd name="connsiteX4" fmla="*/ 1033979 w 1704512"/>
              <a:gd name="connsiteY4" fmla="*/ 0 h 1387813"/>
              <a:gd name="connsiteX5" fmla="*/ 661446 w 1704512"/>
              <a:gd name="connsiteY5" fmla="*/ 8467 h 1387813"/>
              <a:gd name="connsiteX6" fmla="*/ 331246 w 1704512"/>
              <a:gd name="connsiteY6" fmla="*/ 101600 h 1387813"/>
              <a:gd name="connsiteX7" fmla="*/ 161912 w 1704512"/>
              <a:gd name="connsiteY7" fmla="*/ 279400 h 1387813"/>
              <a:gd name="connsiteX8" fmla="*/ 77246 w 1704512"/>
              <a:gd name="connsiteY8" fmla="*/ 406400 h 1387813"/>
              <a:gd name="connsiteX9" fmla="*/ 8018 w 1704512"/>
              <a:gd name="connsiteY9" fmla="*/ 538131 h 1387813"/>
              <a:gd name="connsiteX10" fmla="*/ 13480 w 1704512"/>
              <a:gd name="connsiteY10" fmla="*/ 1386147 h 1387813"/>
              <a:gd name="connsiteX11" fmla="*/ 275698 w 1704512"/>
              <a:gd name="connsiteY11" fmla="*/ 1379423 h 1387813"/>
              <a:gd name="connsiteX12" fmla="*/ 271979 w 1704512"/>
              <a:gd name="connsiteY12" fmla="*/ 594161 h 1387813"/>
              <a:gd name="connsiteX13" fmla="*/ 382046 w 1704512"/>
              <a:gd name="connsiteY13" fmla="*/ 355600 h 1387813"/>
              <a:gd name="connsiteX14" fmla="*/ 576779 w 1704512"/>
              <a:gd name="connsiteY14" fmla="*/ 245533 h 1387813"/>
              <a:gd name="connsiteX15" fmla="*/ 805379 w 1704512"/>
              <a:gd name="connsiteY15" fmla="*/ 237067 h 1387813"/>
              <a:gd name="connsiteX16" fmla="*/ 1186379 w 1704512"/>
              <a:gd name="connsiteY16" fmla="*/ 254000 h 1387813"/>
              <a:gd name="connsiteX17" fmla="*/ 1414979 w 1704512"/>
              <a:gd name="connsiteY17" fmla="*/ 372533 h 1387813"/>
              <a:gd name="connsiteX18" fmla="*/ 1474246 w 1704512"/>
              <a:gd name="connsiteY18" fmla="*/ 508000 h 1387813"/>
              <a:gd name="connsiteX19" fmla="*/ 1499646 w 1704512"/>
              <a:gd name="connsiteY19" fmla="*/ 575733 h 1387813"/>
              <a:gd name="connsiteX0" fmla="*/ 1499646 w 1752731"/>
              <a:gd name="connsiteY0" fmla="*/ 57573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575733 h 1387813"/>
              <a:gd name="connsiteX0" fmla="*/ 1499646 w 1752731"/>
              <a:gd name="connsiteY0" fmla="*/ 70332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70332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52731" h="1387813">
                <a:moveTo>
                  <a:pt x="1499646" y="703323"/>
                </a:moveTo>
                <a:cubicBezTo>
                  <a:pt x="1528572" y="703246"/>
                  <a:pt x="1705810" y="647677"/>
                  <a:pt x="1739954" y="628042"/>
                </a:cubicBezTo>
                <a:cubicBezTo>
                  <a:pt x="1774098" y="608407"/>
                  <a:pt x="1732027" y="519933"/>
                  <a:pt x="1704512" y="457921"/>
                </a:cubicBez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703323"/>
                </a:lnTo>
                <a:close/>
              </a:path>
            </a:pathLst>
          </a:custGeom>
          <a:solidFill>
            <a:schemeClr val="accent1">
              <a:lumMod val="40000"/>
              <a:lumOff val="60000"/>
              <a:alpha val="48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テキスト ボックス 84">
            <a:extLst>
              <a:ext uri="{FF2B5EF4-FFF2-40B4-BE49-F238E27FC236}">
                <a16:creationId xmlns:a16="http://schemas.microsoft.com/office/drawing/2014/main" id="{38C7F935-20BA-344A-9510-0F6DCA7253AC}"/>
              </a:ext>
            </a:extLst>
          </p:cNvPr>
          <p:cNvSpPr txBox="1"/>
          <p:nvPr/>
        </p:nvSpPr>
        <p:spPr>
          <a:xfrm>
            <a:off x="10651701"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86" name="テキスト ボックス 85">
            <a:extLst>
              <a:ext uri="{FF2B5EF4-FFF2-40B4-BE49-F238E27FC236}">
                <a16:creationId xmlns:a16="http://schemas.microsoft.com/office/drawing/2014/main" id="{32616047-F8CA-284D-AD66-B4A024404B90}"/>
              </a:ext>
            </a:extLst>
          </p:cNvPr>
          <p:cNvSpPr txBox="1"/>
          <p:nvPr/>
        </p:nvSpPr>
        <p:spPr>
          <a:xfrm>
            <a:off x="8117296" y="3754647"/>
            <a:ext cx="818863" cy="276999"/>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56323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796D1CD-F57F-C34D-9282-6AE116F05427}"/>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95642333-B9B3-CA4A-A402-05E9AC8EAF68}"/>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On-off conditions of the Close-proximity camera system or detection system</a:t>
            </a:r>
          </a:p>
        </p:txBody>
      </p:sp>
      <p:sp>
        <p:nvSpPr>
          <p:cNvPr id="4" name="正方形/長方形 3">
            <a:extLst>
              <a:ext uri="{FF2B5EF4-FFF2-40B4-BE49-F238E27FC236}">
                <a16:creationId xmlns:a16="http://schemas.microsoft.com/office/drawing/2014/main" id="{1FB71CD0-7BDD-2D48-AC12-DEF8EF9203B8}"/>
              </a:ext>
            </a:extLst>
          </p:cNvPr>
          <p:cNvSpPr/>
          <p:nvPr/>
        </p:nvSpPr>
        <p:spPr>
          <a:xfrm>
            <a:off x="409204" y="2763091"/>
            <a:ext cx="11041380" cy="2169825"/>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Close-proximity front and lateral side view camera system and detection system shall be activated easily by the driver’s operations when the gear in the out of parking range.</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Close-proximity camera system or detection system that can not cover all field of means for driver awareness at the same time shall be easily show area of the driver’s interest by the driver’s operations.</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The front and lateral side view image may change the camera view by the driver’s operation or automatically without the driver’s operations. </a:t>
            </a:r>
          </a:p>
        </p:txBody>
      </p:sp>
      <p:sp>
        <p:nvSpPr>
          <p:cNvPr id="8" name="正方形/長方形 7">
            <a:extLst>
              <a:ext uri="{FF2B5EF4-FFF2-40B4-BE49-F238E27FC236}">
                <a16:creationId xmlns:a16="http://schemas.microsoft.com/office/drawing/2014/main" id="{50315A96-F6EB-3349-A768-C7FE4E3179AE}"/>
              </a:ext>
            </a:extLst>
          </p:cNvPr>
          <p:cNvSpPr/>
          <p:nvPr/>
        </p:nvSpPr>
        <p:spPr>
          <a:xfrm>
            <a:off x="409204" y="1634691"/>
            <a:ext cx="11223354" cy="784830"/>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Direct vision or mirrors always provide vision.</a:t>
            </a:r>
          </a:p>
          <a:p>
            <a:pPr marL="11113" indent="-11113"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On the other hand, electrical system can not always active due to power or other static purposes.</a:t>
            </a: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Therefore, driver’s on-demand activation allowed. </a:t>
            </a:r>
            <a:endParaRPr lang="ja-JP" altLang="ja-JP" kern="100">
              <a:latin typeface="Meiryo UI" panose="020B0604030504040204" pitchFamily="34" charset="-128"/>
              <a:ea typeface="Meiryo UI" panose="020B0604030504040204" pitchFamily="34" charset="-128"/>
              <a:cs typeface="Times New Roman" panose="02020603050405020304" pitchFamily="18" charset="0"/>
            </a:endParaRPr>
          </a:p>
        </p:txBody>
      </p:sp>
    </p:spTree>
    <p:extLst>
      <p:ext uri="{BB962C8B-B14F-4D97-AF65-F5344CB8AC3E}">
        <p14:creationId xmlns:p14="http://schemas.microsoft.com/office/powerpoint/2010/main" val="2581230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284867" y="765544"/>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Exemption by blind area caused by A-pillar and side-mirror mount </a:t>
            </a:r>
          </a:p>
        </p:txBody>
      </p:sp>
      <p:grpSp>
        <p:nvGrpSpPr>
          <p:cNvPr id="50" name="グループ化 49">
            <a:extLst>
              <a:ext uri="{FF2B5EF4-FFF2-40B4-BE49-F238E27FC236}">
                <a16:creationId xmlns:a16="http://schemas.microsoft.com/office/drawing/2014/main" id="{694551F3-2A34-5646-8F63-2BF0D566F214}"/>
              </a:ext>
            </a:extLst>
          </p:cNvPr>
          <p:cNvGrpSpPr>
            <a:grpSpLocks/>
          </p:cNvGrpSpPr>
          <p:nvPr/>
        </p:nvGrpSpPr>
        <p:grpSpPr bwMode="auto">
          <a:xfrm>
            <a:off x="756673" y="1543293"/>
            <a:ext cx="5048884" cy="2449204"/>
            <a:chOff x="1695" y="4455"/>
            <a:chExt cx="8467" cy="3981"/>
          </a:xfrm>
        </p:grpSpPr>
        <p:sp>
          <p:nvSpPr>
            <p:cNvPr id="51" name="Rectangle 14">
              <a:extLst>
                <a:ext uri="{FF2B5EF4-FFF2-40B4-BE49-F238E27FC236}">
                  <a16:creationId xmlns:a16="http://schemas.microsoft.com/office/drawing/2014/main" id="{105F0AD9-BC12-3A49-9128-6F4A0C0B5D87}"/>
                </a:ext>
              </a:extLst>
            </p:cNvPr>
            <p:cNvSpPr>
              <a:spLocks noChangeArrowheads="1"/>
            </p:cNvSpPr>
            <p:nvPr/>
          </p:nvSpPr>
          <p:spPr bwMode="auto">
            <a:xfrm>
              <a:off x="6585" y="6165"/>
              <a:ext cx="375" cy="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latin typeface="Meiryo UI" panose="020B0604030504040204" pitchFamily="34" charset="-128"/>
                <a:ea typeface="Meiryo UI" panose="020B0604030504040204" pitchFamily="34" charset="-128"/>
              </a:endParaRPr>
            </a:p>
          </p:txBody>
        </p:sp>
        <p:pic>
          <p:nvPicPr>
            <p:cNvPr id="52" name="Picture 15" descr="02">
              <a:extLst>
                <a:ext uri="{FF2B5EF4-FFF2-40B4-BE49-F238E27FC236}">
                  <a16:creationId xmlns:a16="http://schemas.microsoft.com/office/drawing/2014/main" id="{F4E56546-42C3-294A-8B02-657BFE9CA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 y="4547"/>
              <a:ext cx="7718" cy="2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16">
              <a:extLst>
                <a:ext uri="{FF2B5EF4-FFF2-40B4-BE49-F238E27FC236}">
                  <a16:creationId xmlns:a16="http://schemas.microsoft.com/office/drawing/2014/main" id="{76713E97-599C-004B-BDBB-4A2993CF51E5}"/>
                </a:ext>
              </a:extLst>
            </p:cNvPr>
            <p:cNvSpPr txBox="1">
              <a:spLocks noChangeArrowheads="1"/>
            </p:cNvSpPr>
            <p:nvPr/>
          </p:nvSpPr>
          <p:spPr bwMode="auto">
            <a:xfrm>
              <a:off x="3197" y="4455"/>
              <a:ext cx="3608"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Blind area created by A-pillar</a:t>
              </a:r>
              <a:endParaRPr lang="ja-JP" sz="1000">
                <a:effectLst/>
                <a:latin typeface="Meiryo UI" panose="020B0604030504040204" pitchFamily="34" charset="-128"/>
                <a:ea typeface="Meiryo UI" panose="020B0604030504040204" pitchFamily="34" charset="-128"/>
              </a:endParaRPr>
            </a:p>
          </p:txBody>
        </p:sp>
        <p:sp>
          <p:nvSpPr>
            <p:cNvPr id="54" name="Text Box 17">
              <a:extLst>
                <a:ext uri="{FF2B5EF4-FFF2-40B4-BE49-F238E27FC236}">
                  <a16:creationId xmlns:a16="http://schemas.microsoft.com/office/drawing/2014/main" id="{06C08224-DE4C-7C4F-8EA8-3A78EB4D3674}"/>
                </a:ext>
              </a:extLst>
            </p:cNvPr>
            <p:cNvSpPr txBox="1">
              <a:spLocks noChangeArrowheads="1"/>
            </p:cNvSpPr>
            <p:nvPr/>
          </p:nvSpPr>
          <p:spPr bwMode="auto">
            <a:xfrm>
              <a:off x="7373" y="4455"/>
              <a:ext cx="2610"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Plane parallel to the vehicle centre line and passing through point a</a:t>
              </a:r>
              <a:endParaRPr lang="ja-JP" sz="1000">
                <a:effectLst/>
                <a:latin typeface="Meiryo UI" panose="020B0604030504040204" pitchFamily="34" charset="-128"/>
                <a:ea typeface="Meiryo UI" panose="020B0604030504040204" pitchFamily="34" charset="-128"/>
              </a:endParaRPr>
            </a:p>
          </p:txBody>
        </p:sp>
        <p:sp>
          <p:nvSpPr>
            <p:cNvPr id="55" name="Text Box 18">
              <a:extLst>
                <a:ext uri="{FF2B5EF4-FFF2-40B4-BE49-F238E27FC236}">
                  <a16:creationId xmlns:a16="http://schemas.microsoft.com/office/drawing/2014/main" id="{01A7D8F3-A9D8-F049-B851-C877FCF25035}"/>
                </a:ext>
              </a:extLst>
            </p:cNvPr>
            <p:cNvSpPr txBox="1">
              <a:spLocks noChangeArrowheads="1"/>
            </p:cNvSpPr>
            <p:nvPr/>
          </p:nvSpPr>
          <p:spPr bwMode="auto">
            <a:xfrm>
              <a:off x="6278" y="6353"/>
              <a:ext cx="3394" cy="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Lowermost point of the side glazing's transparent area where the ground surface can be viewed through the side glazing when the left side of the vehicle is checked from the reference eye-point centre (point a)</a:t>
              </a:r>
              <a:endParaRPr lang="ja-JP" sz="1000">
                <a:effectLst/>
                <a:latin typeface="Meiryo UI" panose="020B0604030504040204" pitchFamily="34" charset="-128"/>
                <a:ea typeface="Meiryo UI" panose="020B0604030504040204" pitchFamily="34" charset="-128"/>
              </a:endParaRPr>
            </a:p>
          </p:txBody>
        </p:sp>
        <p:sp>
          <p:nvSpPr>
            <p:cNvPr id="56" name="Text Box 19">
              <a:extLst>
                <a:ext uri="{FF2B5EF4-FFF2-40B4-BE49-F238E27FC236}">
                  <a16:creationId xmlns:a16="http://schemas.microsoft.com/office/drawing/2014/main" id="{B59265FD-B55F-CD49-975A-10FEB25A48EE}"/>
                </a:ext>
              </a:extLst>
            </p:cNvPr>
            <p:cNvSpPr txBox="1">
              <a:spLocks noChangeArrowheads="1"/>
            </p:cNvSpPr>
            <p:nvPr/>
          </p:nvSpPr>
          <p:spPr bwMode="auto">
            <a:xfrm>
              <a:off x="1695" y="5193"/>
              <a:ext cx="2393" cy="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Blind area created by exterior rear-view mirror</a:t>
              </a:r>
              <a:endParaRPr lang="ja-JP" sz="1000">
                <a:effectLst/>
                <a:latin typeface="Meiryo UI" panose="020B0604030504040204" pitchFamily="34" charset="-128"/>
                <a:ea typeface="Meiryo UI" panose="020B0604030504040204" pitchFamily="34" charset="-128"/>
              </a:endParaRPr>
            </a:p>
          </p:txBody>
        </p:sp>
      </p:grpSp>
      <p:pic>
        <p:nvPicPr>
          <p:cNvPr id="57" name="図 56" descr="03">
            <a:extLst>
              <a:ext uri="{FF2B5EF4-FFF2-40B4-BE49-F238E27FC236}">
                <a16:creationId xmlns:a16="http://schemas.microsoft.com/office/drawing/2014/main" id="{F980E470-46DB-7642-B67D-F708D288906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49540" y="1375010"/>
            <a:ext cx="3571875" cy="2891155"/>
          </a:xfrm>
          <a:prstGeom prst="rect">
            <a:avLst/>
          </a:prstGeom>
          <a:noFill/>
          <a:ln>
            <a:noFill/>
          </a:ln>
        </p:spPr>
      </p:pic>
      <p:sp>
        <p:nvSpPr>
          <p:cNvPr id="58" name="テキスト ボックス 5">
            <a:extLst>
              <a:ext uri="{FF2B5EF4-FFF2-40B4-BE49-F238E27FC236}">
                <a16:creationId xmlns:a16="http://schemas.microsoft.com/office/drawing/2014/main" id="{1E577DF2-7B92-0643-9721-B846ABDC285E}"/>
              </a:ext>
            </a:extLst>
          </p:cNvPr>
          <p:cNvSpPr txBox="1">
            <a:spLocks noChangeArrowheads="1"/>
          </p:cNvSpPr>
          <p:nvPr/>
        </p:nvSpPr>
        <p:spPr bwMode="auto">
          <a:xfrm>
            <a:off x="9420928" y="1174464"/>
            <a:ext cx="1657350" cy="219075"/>
          </a:xfrm>
          <a:prstGeom prst="rect">
            <a:avLst/>
          </a:prstGeom>
          <a:noFill/>
          <a:ln w="9525">
            <a:noFill/>
            <a:miter lim="800000"/>
            <a:headEnd/>
            <a:tailEnd/>
          </a:ln>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Range of field of vision</a:t>
            </a:r>
            <a:endParaRPr lang="ja-JP" sz="1000">
              <a:effectLst/>
              <a:latin typeface="Meiryo UI" panose="020B0604030504040204" pitchFamily="34" charset="-128"/>
              <a:ea typeface="Meiryo UI" panose="020B0604030504040204" pitchFamily="34" charset="-128"/>
            </a:endParaRPr>
          </a:p>
        </p:txBody>
      </p:sp>
      <p:sp>
        <p:nvSpPr>
          <p:cNvPr id="59" name="テキスト ボックス 4">
            <a:extLst>
              <a:ext uri="{FF2B5EF4-FFF2-40B4-BE49-F238E27FC236}">
                <a16:creationId xmlns:a16="http://schemas.microsoft.com/office/drawing/2014/main" id="{B16DCCB2-D389-FF4E-ABCF-31B495E3A7EB}"/>
              </a:ext>
            </a:extLst>
          </p:cNvPr>
          <p:cNvSpPr txBox="1">
            <a:spLocks noChangeArrowheads="1"/>
          </p:cNvSpPr>
          <p:nvPr/>
        </p:nvSpPr>
        <p:spPr bwMode="auto">
          <a:xfrm>
            <a:off x="7153978" y="1705959"/>
            <a:ext cx="1657350" cy="118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dirty="0">
                <a:effectLst/>
                <a:latin typeface="Meiryo UI" panose="020B0604030504040204" pitchFamily="34" charset="-128"/>
                <a:ea typeface="Meiryo UI" panose="020B0604030504040204" pitchFamily="34" charset="-128"/>
              </a:rPr>
              <a:t>Distance between the centre of a cylinder in contact with the front edge of the blind area and the centre of a cylinder in contact with its rear edge: </a:t>
            </a:r>
            <a:r>
              <a:rPr lang="en-GB" sz="1050" b="1" dirty="0">
                <a:effectLst/>
                <a:latin typeface="Meiryo UI" panose="020B0604030504040204" pitchFamily="34" charset="-128"/>
                <a:ea typeface="Meiryo UI" panose="020B0604030504040204" pitchFamily="34" charset="-128"/>
              </a:rPr>
              <a:t>X (m)</a:t>
            </a:r>
            <a:endParaRPr lang="ja-JP" sz="1000" b="1">
              <a:effectLst/>
              <a:latin typeface="Meiryo UI" panose="020B0604030504040204" pitchFamily="34" charset="-128"/>
              <a:ea typeface="Meiryo UI" panose="020B0604030504040204" pitchFamily="34" charset="-128"/>
            </a:endParaRPr>
          </a:p>
        </p:txBody>
      </p:sp>
      <p:sp>
        <p:nvSpPr>
          <p:cNvPr id="60" name="テキスト ボックス 1">
            <a:extLst>
              <a:ext uri="{FF2B5EF4-FFF2-40B4-BE49-F238E27FC236}">
                <a16:creationId xmlns:a16="http://schemas.microsoft.com/office/drawing/2014/main" id="{79B1C371-FD63-BF44-8CCD-8F94F85B6EC2}"/>
              </a:ext>
            </a:extLst>
          </p:cNvPr>
          <p:cNvSpPr txBox="1">
            <a:spLocks noChangeArrowheads="1"/>
          </p:cNvSpPr>
          <p:nvPr/>
        </p:nvSpPr>
        <p:spPr bwMode="auto">
          <a:xfrm>
            <a:off x="7153978" y="3641439"/>
            <a:ext cx="1657350" cy="962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dirty="0">
                <a:effectLst/>
                <a:latin typeface="Meiryo UI" panose="020B0604030504040204" pitchFamily="34" charset="-128"/>
                <a:ea typeface="Meiryo UI" panose="020B0604030504040204" pitchFamily="34" charset="-128"/>
              </a:rPr>
              <a:t>Distance between the rear edge of a cylinder in contact with the rear edge of the blind area and the front edge of the rear wheel: </a:t>
            </a:r>
            <a:r>
              <a:rPr lang="en-GB" sz="1050" b="1" dirty="0">
                <a:effectLst/>
                <a:latin typeface="Meiryo UI" panose="020B0604030504040204" pitchFamily="34" charset="-128"/>
                <a:ea typeface="Meiryo UI" panose="020B0604030504040204" pitchFamily="34" charset="-128"/>
              </a:rPr>
              <a:t>L (m)</a:t>
            </a:r>
            <a:endParaRPr lang="ja-JP" sz="1000" b="1">
              <a:effectLst/>
              <a:latin typeface="Meiryo UI" panose="020B0604030504040204" pitchFamily="34" charset="-128"/>
              <a:ea typeface="Meiryo UI" panose="020B0604030504040204" pitchFamily="34" charset="-128"/>
            </a:endParaRPr>
          </a:p>
        </p:txBody>
      </p:sp>
      <p:sp>
        <p:nvSpPr>
          <p:cNvPr id="61" name="テキスト ボックス 2">
            <a:extLst>
              <a:ext uri="{FF2B5EF4-FFF2-40B4-BE49-F238E27FC236}">
                <a16:creationId xmlns:a16="http://schemas.microsoft.com/office/drawing/2014/main" id="{43B32A88-2775-854B-9602-113D84C10789}"/>
              </a:ext>
            </a:extLst>
          </p:cNvPr>
          <p:cNvSpPr txBox="1">
            <a:spLocks noChangeArrowheads="1"/>
          </p:cNvSpPr>
          <p:nvPr/>
        </p:nvSpPr>
        <p:spPr bwMode="auto">
          <a:xfrm>
            <a:off x="10405178" y="3490309"/>
            <a:ext cx="151574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Front edge of the rear wheel</a:t>
            </a:r>
            <a:endParaRPr lang="ja-JP" sz="1000">
              <a:effectLst/>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79145833-0C4D-1C45-8164-07CDDDDCBBCC}"/>
              </a:ext>
            </a:extLst>
          </p:cNvPr>
          <p:cNvSpPr/>
          <p:nvPr/>
        </p:nvSpPr>
        <p:spPr>
          <a:xfrm>
            <a:off x="409204" y="4191322"/>
            <a:ext cx="6096000" cy="2246769"/>
          </a:xfrm>
          <a:prstGeom prst="rect">
            <a:avLst/>
          </a:prstGeom>
        </p:spPr>
        <p:txBody>
          <a:bodyPr>
            <a:spAutoFit/>
          </a:bodyPr>
          <a:lstStyle/>
          <a:p>
            <a:pPr marL="12700" indent="-1270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The range of the blind area created by the A-pillar or exterior rear-view mirror in paragraph 15.2.4.10. shall be an area that meets the following formula. In this case, if there are more than one blind area, each blind area shall meet the conditions of the formulae.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a:t>
            </a:r>
            <a:r>
              <a:rPr lang="en-GB" altLang="ja-JP" sz="1400" b="1" spc="-10" dirty="0">
                <a:latin typeface="Meiryo UI" panose="020B0604030504040204" pitchFamily="34" charset="-128"/>
                <a:ea typeface="Meiryo UI" panose="020B0604030504040204" pitchFamily="34" charset="-128"/>
              </a:rPr>
              <a:t>X </a:t>
            </a:r>
            <a:r>
              <a:rPr lang="en-GB" altLang="ja-JP" sz="1400" b="1" spc="-10" dirty="0">
                <a:latin typeface="Meiryo UI" panose="020B0604030504040204" pitchFamily="34" charset="-128"/>
                <a:ea typeface="Meiryo UI" panose="020B0604030504040204" pitchFamily="34" charset="-128"/>
                <a:sym typeface="Symbol" pitchFamily="2" charset="2"/>
              </a:rPr>
              <a:t></a:t>
            </a:r>
            <a:r>
              <a:rPr lang="en-GB" altLang="ja-JP" sz="1400" b="1" spc="-10" dirty="0">
                <a:latin typeface="Meiryo UI" panose="020B0604030504040204" pitchFamily="34" charset="-128"/>
                <a:ea typeface="Meiryo UI" panose="020B0604030504040204" pitchFamily="34" charset="-128"/>
              </a:rPr>
              <a:t> 0.292∙L </a:t>
            </a:r>
            <a:r>
              <a:rPr lang="en-GB" altLang="ja-JP" sz="1400" b="1" spc="-10" dirty="0">
                <a:latin typeface="Meiryo UI" panose="020B0604030504040204" pitchFamily="34" charset="-128"/>
                <a:ea typeface="Meiryo UI" panose="020B0604030504040204" pitchFamily="34" charset="-128"/>
                <a:sym typeface="Symbol" pitchFamily="2" charset="2"/>
              </a:rPr>
              <a:t></a:t>
            </a:r>
            <a:r>
              <a:rPr lang="en-GB" altLang="ja-JP" sz="1400" b="1" spc="-10" dirty="0">
                <a:latin typeface="Meiryo UI" panose="020B0604030504040204" pitchFamily="34" charset="-128"/>
                <a:ea typeface="Meiryo UI" panose="020B0604030504040204" pitchFamily="34" charset="-128"/>
              </a:rPr>
              <a:t> 0.203</a:t>
            </a:r>
            <a:endParaRPr lang="ja-JP" altLang="ja-JP" sz="1200" b="1">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Where: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X [m]:	is the limit of the excluded area, i.e. the distance between the centre of a cylinder in contact with the front edge of the blind area and the centre of a cylinder in contact with its rear edge.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L [m]:	is located inside the blind area created by the A-pillar or exterior rear-view mirror. Distance between the rear edge of a cylinder in contact with the rear edge of the blind area and the front edge of the rear wheel.</a:t>
            </a:r>
            <a:endParaRPr lang="ja-JP" altLang="ja-JP" sz="1200">
              <a:effectLst/>
              <a:latin typeface="Meiryo UI" panose="020B0604030504040204" pitchFamily="34" charset="-128"/>
              <a:ea typeface="Meiryo UI" panose="020B0604030504040204" pitchFamily="34" charset="-128"/>
            </a:endParaRPr>
          </a:p>
        </p:txBody>
      </p:sp>
      <p:sp>
        <p:nvSpPr>
          <p:cNvPr id="17" name="テキスト ボックス 16">
            <a:extLst>
              <a:ext uri="{FF2B5EF4-FFF2-40B4-BE49-F238E27FC236}">
                <a16:creationId xmlns:a16="http://schemas.microsoft.com/office/drawing/2014/main" id="{47CC7267-506F-9143-B642-8E8880DA9084}"/>
              </a:ext>
            </a:extLst>
          </p:cNvPr>
          <p:cNvSpPr txBox="1"/>
          <p:nvPr/>
        </p:nvSpPr>
        <p:spPr>
          <a:xfrm>
            <a:off x="6824236" y="4744326"/>
            <a:ext cx="5096687" cy="1477328"/>
          </a:xfrm>
          <a:prstGeom prst="rect">
            <a:avLst/>
          </a:prstGeom>
          <a:noFill/>
        </p:spPr>
        <p:txBody>
          <a:bodyPr wrap="square" rtlCol="0">
            <a:spAutoFit/>
          </a:bodyPr>
          <a:lstStyle/>
          <a:p>
            <a:r>
              <a:rPr lang="en-US" altLang="ja-JP" b="1" dirty="0">
                <a:latin typeface="Meiryo UI" panose="020B0604030504040204" pitchFamily="34" charset="-128"/>
                <a:ea typeface="Meiryo UI" panose="020B0604030504040204" pitchFamily="34" charset="-128"/>
              </a:rPr>
              <a:t>Range of exemption was defined based on the study about blind area that driver can stop vehicle after awareness of VRU before contact.</a:t>
            </a:r>
          </a:p>
          <a:p>
            <a:r>
              <a:rPr lang="en-US" altLang="ja-JP" b="1" dirty="0">
                <a:latin typeface="Meiryo UI" panose="020B0604030504040204" pitchFamily="34" charset="-128"/>
                <a:ea typeface="Meiryo UI" panose="020B0604030504040204" pitchFamily="34" charset="-128"/>
              </a:rPr>
              <a:t>(See Appendix).</a:t>
            </a:r>
          </a:p>
        </p:txBody>
      </p:sp>
      <p:sp>
        <p:nvSpPr>
          <p:cNvPr id="18" name="テキスト ボックス 17">
            <a:extLst>
              <a:ext uri="{FF2B5EF4-FFF2-40B4-BE49-F238E27FC236}">
                <a16:creationId xmlns:a16="http://schemas.microsoft.com/office/drawing/2014/main" id="{A886232A-8BAF-FC4F-999B-89F6799066C4}"/>
              </a:ext>
            </a:extLst>
          </p:cNvPr>
          <p:cNvSpPr txBox="1"/>
          <p:nvPr/>
        </p:nvSpPr>
        <p:spPr>
          <a:xfrm>
            <a:off x="8686801" y="6193239"/>
            <a:ext cx="3095996" cy="338554"/>
          </a:xfrm>
          <a:prstGeom prst="rect">
            <a:avLst/>
          </a:prstGeom>
          <a:noFill/>
        </p:spPr>
        <p:txBody>
          <a:bodyPr wrap="square" rtlCol="0">
            <a:spAutoFit/>
          </a:bodyPr>
          <a:lstStyle/>
          <a:p>
            <a:r>
              <a:rPr lang="en-US" altLang="ja-JP" sz="1600" b="1" dirty="0">
                <a:solidFill>
                  <a:srgbClr val="C00000"/>
                </a:solidFill>
                <a:latin typeface="Meiryo UI" panose="020B0604030504040204" pitchFamily="34" charset="-128"/>
                <a:ea typeface="Meiryo UI" panose="020B0604030504040204" pitchFamily="34" charset="-128"/>
              </a:rPr>
              <a:t>*Right-handed drive case</a:t>
            </a:r>
          </a:p>
        </p:txBody>
      </p:sp>
    </p:spTree>
    <p:extLst>
      <p:ext uri="{BB962C8B-B14F-4D97-AF65-F5344CB8AC3E}">
        <p14:creationId xmlns:p14="http://schemas.microsoft.com/office/powerpoint/2010/main" val="4130581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600356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Structure of the regulation</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407185" y="878889"/>
            <a:ext cx="1167002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Common structure with reversing regulation (R-158).</a:t>
            </a:r>
            <a:endParaRPr lang="en-US" altLang="ja-JP" sz="2000" dirty="0">
              <a:latin typeface="Meiryo UI" panose="020B0604030504040204" pitchFamily="34" charset="-128"/>
              <a:ea typeface="Meiryo UI" panose="020B0604030504040204" pitchFamily="34" charset="-128"/>
            </a:endParaRPr>
          </a:p>
        </p:txBody>
      </p:sp>
      <p:sp>
        <p:nvSpPr>
          <p:cNvPr id="10" name="テキスト ボックス 9"/>
          <p:cNvSpPr txBox="1"/>
          <p:nvPr/>
        </p:nvSpPr>
        <p:spPr>
          <a:xfrm>
            <a:off x="407185" y="1552787"/>
            <a:ext cx="11101192" cy="3785652"/>
          </a:xfrm>
          <a:prstGeom prst="rect">
            <a:avLst/>
          </a:prstGeom>
          <a:noFill/>
        </p:spPr>
        <p:txBody>
          <a:bodyPr wrap="square" rtlCol="0">
            <a:spAutoFit/>
          </a:bodyPr>
          <a:lstStyle/>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 only for mirror</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Static test of mirrors covered by other regulations.</a:t>
            </a:r>
          </a:p>
          <a:p>
            <a:pPr marL="342900" indent="-342900">
              <a:buFont typeface="Wingdings" pitchFamily="2" charset="2"/>
              <a:buChar char="ü"/>
            </a:pPr>
            <a:endParaRPr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II Installation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Technology neutral approach applied.</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Add new requirements for each means.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close-proximity awareness.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Direct vision from adjusted driver’s ocular point.</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Requirements for camera and detection system.</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Test method for detection.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front close-proximity awareness to be satisfied by the combination of means for driver’s front close-proximity awareness.</a:t>
            </a:r>
          </a:p>
        </p:txBody>
      </p:sp>
    </p:spTree>
    <p:extLst>
      <p:ext uri="{BB962C8B-B14F-4D97-AF65-F5344CB8AC3E}">
        <p14:creationId xmlns:p14="http://schemas.microsoft.com/office/powerpoint/2010/main" val="3541496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1574470"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Status</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703748" y="1088954"/>
            <a:ext cx="10853668" cy="4401205"/>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Discussion almost finished in the IWG.</a:t>
            </a: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We plan to propose this regulation to the next GRSG in April.</a:t>
            </a:r>
          </a:p>
          <a:p>
            <a:r>
              <a:rPr lang="en-US" altLang="ja-JP" sz="2000" dirty="0">
                <a:latin typeface="Meiryo UI" panose="020B0604030504040204" pitchFamily="34" charset="-128"/>
                <a:ea typeface="Meiryo UI" panose="020B0604030504040204" pitchFamily="34" charset="-128"/>
              </a:rPr>
              <a:t>Finalizing of working document to be held at the next VRU-Proxi IWG #21 in January.</a:t>
            </a: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Please review our draft and give feedback to us until </a:t>
            </a:r>
            <a:r>
              <a:rPr lang="en-US" altLang="ja-JP" sz="2000" b="1">
                <a:solidFill>
                  <a:srgbClr val="0432FF"/>
                </a:solidFill>
                <a:latin typeface="Meiryo UI" panose="020B0604030504040204" pitchFamily="34" charset="-128"/>
                <a:ea typeface="Meiryo UI" panose="020B0604030504040204" pitchFamily="34" charset="-128"/>
              </a:rPr>
              <a:t>the middle </a:t>
            </a:r>
            <a:r>
              <a:rPr lang="en-US" altLang="ja-JP" sz="2000" b="1" dirty="0">
                <a:solidFill>
                  <a:srgbClr val="0432FF"/>
                </a:solidFill>
                <a:latin typeface="Meiryo UI" panose="020B0604030504040204" pitchFamily="34" charset="-128"/>
                <a:ea typeface="Meiryo UI" panose="020B0604030504040204" pitchFamily="34" charset="-128"/>
              </a:rPr>
              <a:t>of November</a:t>
            </a:r>
            <a:r>
              <a:rPr lang="en-US" altLang="ja-JP" sz="2000" dirty="0">
                <a:latin typeface="Meiryo UI" panose="020B0604030504040204" pitchFamily="34" charset="-128"/>
                <a:ea typeface="Meiryo UI" panose="020B0604030504040204" pitchFamily="34" charset="-128"/>
              </a:rPr>
              <a:t>.</a:t>
            </a:r>
          </a:p>
          <a:p>
            <a:r>
              <a:rPr lang="en-US" altLang="ja-JP" sz="2000" dirty="0">
                <a:latin typeface="Meiryo UI" panose="020B0604030504040204" pitchFamily="34" charset="-128"/>
                <a:ea typeface="Meiryo UI" panose="020B0604030504040204" pitchFamily="34" charset="-128"/>
              </a:rPr>
              <a:t>Depends on the feedback, we will have e-mail or taskforce discussion if needed. </a:t>
            </a: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Contact: JAPAN Akinari Hirao, Ph. D. (</a:t>
            </a:r>
            <a:r>
              <a:rPr lang="en-US" altLang="ja-JP" sz="2000" dirty="0" err="1">
                <a:latin typeface="Meiryo UI" panose="020B0604030504040204" pitchFamily="34" charset="-128"/>
                <a:ea typeface="Meiryo UI" panose="020B0604030504040204" pitchFamily="34" charset="-128"/>
              </a:rPr>
              <a:t>akinari.hirao@aist.go.jp</a:t>
            </a:r>
            <a:r>
              <a:rPr lang="en-US" altLang="ja-JP" sz="2000" dirty="0">
                <a:latin typeface="Meiryo UI" panose="020B0604030504040204" pitchFamily="34" charset="-128"/>
                <a:ea typeface="Meiryo UI" panose="020B0604030504040204" pitchFamily="34" charset="-128"/>
              </a:rPr>
              <a:t>)</a:t>
            </a:r>
          </a:p>
        </p:txBody>
      </p:sp>
    </p:spTree>
    <p:extLst>
      <p:ext uri="{BB962C8B-B14F-4D97-AF65-F5344CB8AC3E}">
        <p14:creationId xmlns:p14="http://schemas.microsoft.com/office/powerpoint/2010/main" val="2779504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A0BE4A5-7FC0-1245-98BA-D6660453AA50}"/>
              </a:ext>
            </a:extLst>
          </p:cNvPr>
          <p:cNvSpPr txBox="1"/>
          <p:nvPr/>
        </p:nvSpPr>
        <p:spPr>
          <a:xfrm>
            <a:off x="1134762" y="2380761"/>
            <a:ext cx="9922475" cy="584775"/>
          </a:xfrm>
          <a:prstGeom prst="rect">
            <a:avLst/>
          </a:prstGeom>
          <a:noFill/>
        </p:spPr>
        <p:txBody>
          <a:bodyPr wrap="square" rtlCol="0">
            <a:spAutoFit/>
          </a:bodyPr>
          <a:lstStyle/>
          <a:p>
            <a:pPr algn="ctr"/>
            <a:r>
              <a:rPr lang="en" altLang="ja-JP" sz="3200" b="1" dirty="0">
                <a:latin typeface="Meiryo UI" panose="020B0604030504040204" pitchFamily="34" charset="-128"/>
                <a:ea typeface="Meiryo UI" panose="020B0604030504040204" pitchFamily="34" charset="-128"/>
              </a:rPr>
              <a:t>Appendix</a:t>
            </a:r>
            <a:endParaRPr kumimoji="1"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238033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lang="en-US" altLang="ja-JP" sz="2800" b="1" dirty="0">
                <a:latin typeface="Meiryo UI" panose="020B0604030504040204" pitchFamily="34" charset="-128"/>
                <a:ea typeface="Meiryo UI" panose="020B0604030504040204" pitchFamily="34" charset="-128"/>
              </a:rPr>
              <a:t>Study</a:t>
            </a:r>
            <a:r>
              <a:rPr kumimoji="1" lang="en-US" altLang="ja-JP" sz="2800" b="1" dirty="0">
                <a:latin typeface="Meiryo UI" panose="020B0604030504040204" pitchFamily="34" charset="-128"/>
                <a:ea typeface="Meiryo UI" panose="020B0604030504040204" pitchFamily="34" charset="-128"/>
              </a:rPr>
              <a:t>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(1) </a:t>
            </a:r>
            <a:r>
              <a:rPr kumimoji="1" lang="en-US" altLang="ja-JP" sz="2400" b="1" dirty="0">
                <a:latin typeface="Meiryo UI" panose="020B0604030504040204" pitchFamily="34" charset="-128"/>
                <a:ea typeface="Meiryo UI" panose="020B0604030504040204" pitchFamily="34" charset="-128"/>
              </a:rPr>
              <a:t>Concept</a:t>
            </a:r>
            <a:endParaRPr kumimoji="1" lang="ja-JP" altLang="en-US" sz="2800" b="1">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463A2722-A0A2-4742-A2C4-E3337567EAD4}"/>
              </a:ext>
            </a:extLst>
          </p:cNvPr>
          <p:cNvSpPr/>
          <p:nvPr/>
        </p:nvSpPr>
        <p:spPr>
          <a:xfrm>
            <a:off x="297872" y="1271669"/>
            <a:ext cx="10841182" cy="923330"/>
          </a:xfrm>
          <a:prstGeom prst="rect">
            <a:avLst/>
          </a:prstGeom>
        </p:spPr>
        <p:txBody>
          <a:bodyPr wrap="square">
            <a:spAutoFit/>
          </a:bodyPr>
          <a:lstStyle/>
          <a:p>
            <a:r>
              <a:rPr lang="en-US" altLang="ja-JP" dirty="0">
                <a:latin typeface="Meiryo UI" panose="020B0604030504040204" pitchFamily="34" charset="-128"/>
                <a:ea typeface="Meiryo UI" panose="020B0604030504040204" pitchFamily="34" charset="-128"/>
              </a:rPr>
              <a:t>Normal vehicle has blind spot for passenger‘s side by A-pillar and side mirror mount.</a:t>
            </a:r>
          </a:p>
          <a:p>
            <a:r>
              <a:rPr lang="en-US" altLang="ja-JP" dirty="0">
                <a:latin typeface="Meiryo UI" panose="020B0604030504040204" pitchFamily="34" charset="-128"/>
                <a:ea typeface="Meiryo UI" panose="020B0604030504040204" pitchFamily="34" charset="-128"/>
              </a:rPr>
              <a:t>If no blind spot allowed, basically all vehicle need to have mirror or camera.</a:t>
            </a:r>
          </a:p>
          <a:p>
            <a:r>
              <a:rPr lang="en-US" altLang="ja-JP" dirty="0">
                <a:latin typeface="Meiryo UI" panose="020B0604030504040204" pitchFamily="34" charset="-128"/>
                <a:ea typeface="Meiryo UI" panose="020B0604030504040204" pitchFamily="34" charset="-128"/>
              </a:rPr>
              <a:t>Therefore, Japan studied non-critical condition for accident before domestic application.</a:t>
            </a:r>
          </a:p>
        </p:txBody>
      </p:sp>
      <p:grpSp>
        <p:nvGrpSpPr>
          <p:cNvPr id="5" name="グループ化 4">
            <a:extLst>
              <a:ext uri="{FF2B5EF4-FFF2-40B4-BE49-F238E27FC236}">
                <a16:creationId xmlns:a16="http://schemas.microsoft.com/office/drawing/2014/main" id="{C0DC7E9B-2AB5-DA4B-B27C-EC6FBB3ECF5A}"/>
              </a:ext>
            </a:extLst>
          </p:cNvPr>
          <p:cNvGrpSpPr/>
          <p:nvPr/>
        </p:nvGrpSpPr>
        <p:grpSpPr>
          <a:xfrm>
            <a:off x="509782" y="3009634"/>
            <a:ext cx="6172973" cy="3581829"/>
            <a:chOff x="509782" y="2836384"/>
            <a:chExt cx="6172973" cy="3581829"/>
          </a:xfrm>
        </p:grpSpPr>
        <p:grpSp>
          <p:nvGrpSpPr>
            <p:cNvPr id="15" name="グループ化 14">
              <a:extLst>
                <a:ext uri="{FF2B5EF4-FFF2-40B4-BE49-F238E27FC236}">
                  <a16:creationId xmlns:a16="http://schemas.microsoft.com/office/drawing/2014/main" id="{E9CA6D14-F475-7A45-BDB0-6A6502E64BB3}"/>
                </a:ext>
              </a:extLst>
            </p:cNvPr>
            <p:cNvGrpSpPr/>
            <p:nvPr/>
          </p:nvGrpSpPr>
          <p:grpSpPr>
            <a:xfrm>
              <a:off x="2782833" y="3174723"/>
              <a:ext cx="1612898" cy="788872"/>
              <a:chOff x="1651002" y="3035301"/>
              <a:chExt cx="2908297" cy="1422454"/>
            </a:xfrm>
          </p:grpSpPr>
          <p:pic>
            <p:nvPicPr>
              <p:cNvPr id="13" name="Picture 5">
                <a:extLst>
                  <a:ext uri="{FF2B5EF4-FFF2-40B4-BE49-F238E27FC236}">
                    <a16:creationId xmlns:a16="http://schemas.microsoft.com/office/drawing/2014/main" id="{C3A7BDB1-4AEA-D449-8DFD-D8178873360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8">
                <a:extLst>
                  <a:ext uri="{FF2B5EF4-FFF2-40B4-BE49-F238E27FC236}">
                    <a16:creationId xmlns:a16="http://schemas.microsoft.com/office/drawing/2014/main" id="{A612A289-326F-6C47-8EC3-831AD059A558}"/>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CA15035C-F494-0A4A-863B-77094CB5E665}"/>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7" name="直線コネクタ 16">
              <a:extLst>
                <a:ext uri="{FF2B5EF4-FFF2-40B4-BE49-F238E27FC236}">
                  <a16:creationId xmlns:a16="http://schemas.microsoft.com/office/drawing/2014/main" id="{2A918D78-6896-0E4E-A321-C865E4E950ED}"/>
                </a:ext>
              </a:extLst>
            </p:cNvPr>
            <p:cNvCxnSpPr>
              <a:cxnSpLocks/>
            </p:cNvCxnSpPr>
            <p:nvPr/>
          </p:nvCxnSpPr>
          <p:spPr>
            <a:xfrm>
              <a:off x="4383030" y="3118931"/>
              <a:ext cx="0" cy="2228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7A9DD62-2F27-6B4C-A9CB-DEABF8AE11BF}"/>
                </a:ext>
              </a:extLst>
            </p:cNvPr>
            <p:cNvGrpSpPr/>
            <p:nvPr/>
          </p:nvGrpSpPr>
          <p:grpSpPr>
            <a:xfrm>
              <a:off x="2516131" y="4317041"/>
              <a:ext cx="1612898" cy="788872"/>
              <a:chOff x="1651002" y="3035301"/>
              <a:chExt cx="2908297" cy="1422454"/>
            </a:xfrm>
          </p:grpSpPr>
          <p:pic>
            <p:nvPicPr>
              <p:cNvPr id="19" name="Picture 5">
                <a:extLst>
                  <a:ext uri="{FF2B5EF4-FFF2-40B4-BE49-F238E27FC236}">
                    <a16:creationId xmlns:a16="http://schemas.microsoft.com/office/drawing/2014/main" id="{7A0438CC-0F59-8A4E-9169-73FD8806A90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a:extLst>
                  <a:ext uri="{FF2B5EF4-FFF2-40B4-BE49-F238E27FC236}">
                    <a16:creationId xmlns:a16="http://schemas.microsoft.com/office/drawing/2014/main" id="{E59AC12A-A7D7-9C45-8BC1-E0BBC73D504E}"/>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4DDF39D-026B-5444-90C4-371804BB8A97}"/>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a:extLst>
                <a:ext uri="{FF2B5EF4-FFF2-40B4-BE49-F238E27FC236}">
                  <a16:creationId xmlns:a16="http://schemas.microsoft.com/office/drawing/2014/main" id="{4EEF243C-F6FC-9F4D-BA79-62E0251CC48C}"/>
                </a:ext>
              </a:extLst>
            </p:cNvPr>
            <p:cNvGrpSpPr/>
            <p:nvPr/>
          </p:nvGrpSpPr>
          <p:grpSpPr>
            <a:xfrm>
              <a:off x="2198633" y="5450948"/>
              <a:ext cx="1612898" cy="788872"/>
              <a:chOff x="1651002" y="3035301"/>
              <a:chExt cx="2908297" cy="1422454"/>
            </a:xfrm>
          </p:grpSpPr>
          <p:pic>
            <p:nvPicPr>
              <p:cNvPr id="23" name="Picture 5">
                <a:extLst>
                  <a:ext uri="{FF2B5EF4-FFF2-40B4-BE49-F238E27FC236}">
                    <a16:creationId xmlns:a16="http://schemas.microsoft.com/office/drawing/2014/main" id="{20128783-F8D9-AD47-8018-84644C29DD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正方形/長方形 23">
                <a:extLst>
                  <a:ext uri="{FF2B5EF4-FFF2-40B4-BE49-F238E27FC236}">
                    <a16:creationId xmlns:a16="http://schemas.microsoft.com/office/drawing/2014/main" id="{E4AAEFDB-4520-6A47-92D0-08168192927A}"/>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3EF36255-1BA1-614B-BDE1-61379DDC297B}"/>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7" name="直線コネクタ 26">
              <a:extLst>
                <a:ext uri="{FF2B5EF4-FFF2-40B4-BE49-F238E27FC236}">
                  <a16:creationId xmlns:a16="http://schemas.microsoft.com/office/drawing/2014/main" id="{820A63DD-B23C-5049-81B5-F8641B124748}"/>
                </a:ext>
              </a:extLst>
            </p:cNvPr>
            <p:cNvCxnSpPr>
              <a:cxnSpLocks/>
            </p:cNvCxnSpPr>
            <p:nvPr/>
          </p:nvCxnSpPr>
          <p:spPr>
            <a:xfrm>
              <a:off x="4114002" y="4317041"/>
              <a:ext cx="15027" cy="2045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7ABA1185-7DE5-D844-AD2A-49D75F68B1A9}"/>
                </a:ext>
              </a:extLst>
            </p:cNvPr>
            <p:cNvCxnSpPr>
              <a:cxnSpLocks/>
              <a:endCxn id="19" idx="2"/>
            </p:cNvCxnSpPr>
            <p:nvPr/>
          </p:nvCxnSpPr>
          <p:spPr>
            <a:xfrm flipH="1">
              <a:off x="4129029" y="4711477"/>
              <a:ext cx="254001"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5331BED-F4B2-8F4C-A341-11FC382EDA24}"/>
                </a:ext>
              </a:extLst>
            </p:cNvPr>
            <p:cNvCxnSpPr>
              <a:cxnSpLocks/>
            </p:cNvCxnSpPr>
            <p:nvPr/>
          </p:nvCxnSpPr>
          <p:spPr>
            <a:xfrm flipH="1" flipV="1">
              <a:off x="3811532" y="5840442"/>
              <a:ext cx="317497" cy="4942"/>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フリーフォーム 35">
              <a:extLst>
                <a:ext uri="{FF2B5EF4-FFF2-40B4-BE49-F238E27FC236}">
                  <a16:creationId xmlns:a16="http://schemas.microsoft.com/office/drawing/2014/main" id="{C12FB6D3-44EE-134D-896F-E7B465754396}"/>
                </a:ext>
              </a:extLst>
            </p:cNvPr>
            <p:cNvSpPr/>
            <p:nvPr/>
          </p:nvSpPr>
          <p:spPr>
            <a:xfrm>
              <a:off x="2895036" y="3449997"/>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a:extLst>
                <a:ext uri="{FF2B5EF4-FFF2-40B4-BE49-F238E27FC236}">
                  <a16:creationId xmlns:a16="http://schemas.microsoft.com/office/drawing/2014/main" id="{79449F3C-5C76-4442-813C-1EB92A5F074A}"/>
                </a:ext>
              </a:extLst>
            </p:cNvPr>
            <p:cNvSpPr/>
            <p:nvPr/>
          </p:nvSpPr>
          <p:spPr>
            <a:xfrm>
              <a:off x="3089603" y="3864811"/>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コネクタ 34">
              <a:extLst>
                <a:ext uri="{FF2B5EF4-FFF2-40B4-BE49-F238E27FC236}">
                  <a16:creationId xmlns:a16="http://schemas.microsoft.com/office/drawing/2014/main" id="{1CA7AF54-4062-C645-A238-61CBCAF4A209}"/>
                </a:ext>
              </a:extLst>
            </p:cNvPr>
            <p:cNvCxnSpPr>
              <a:cxnSpLocks/>
            </p:cNvCxnSpPr>
            <p:nvPr/>
          </p:nvCxnSpPr>
          <p:spPr>
            <a:xfrm>
              <a:off x="3252718" y="3174722"/>
              <a:ext cx="0" cy="32434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円/楕円 37">
              <a:extLst>
                <a:ext uri="{FF2B5EF4-FFF2-40B4-BE49-F238E27FC236}">
                  <a16:creationId xmlns:a16="http://schemas.microsoft.com/office/drawing/2014/main" id="{85FAF9DE-0FDE-444C-9BF1-1FB31015DA2B}"/>
                </a:ext>
              </a:extLst>
            </p:cNvPr>
            <p:cNvSpPr/>
            <p:nvPr/>
          </p:nvSpPr>
          <p:spPr>
            <a:xfrm>
              <a:off x="3089603" y="615026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37E732F6-F563-B641-B291-8E95498327B6}"/>
                </a:ext>
              </a:extLst>
            </p:cNvPr>
            <p:cNvSpPr/>
            <p:nvPr/>
          </p:nvSpPr>
          <p:spPr>
            <a:xfrm>
              <a:off x="2652175" y="455802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4A8D068A-A401-A64D-8401-F4842404EBC5}"/>
                </a:ext>
              </a:extLst>
            </p:cNvPr>
            <p:cNvSpPr/>
            <p:nvPr/>
          </p:nvSpPr>
          <p:spPr>
            <a:xfrm>
              <a:off x="3091079" y="5017953"/>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C9F3CCF-12C1-7B44-8054-0BFCD4689508}"/>
                </a:ext>
              </a:extLst>
            </p:cNvPr>
            <p:cNvSpPr/>
            <p:nvPr/>
          </p:nvSpPr>
          <p:spPr>
            <a:xfrm>
              <a:off x="2310720" y="571555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矢印コネクタ 40">
              <a:extLst>
                <a:ext uri="{FF2B5EF4-FFF2-40B4-BE49-F238E27FC236}">
                  <a16:creationId xmlns:a16="http://schemas.microsoft.com/office/drawing/2014/main" id="{ADBF79D9-EC2D-104F-825E-C4F5D82C15ED}"/>
                </a:ext>
              </a:extLst>
            </p:cNvPr>
            <p:cNvCxnSpPr>
              <a:cxnSpLocks/>
            </p:cNvCxnSpPr>
            <p:nvPr/>
          </p:nvCxnSpPr>
          <p:spPr>
            <a:xfrm flipH="1">
              <a:off x="2549691" y="3537997"/>
              <a:ext cx="254001"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0F3FFB4F-23B5-BE47-9A9C-B09239036EFA}"/>
                </a:ext>
              </a:extLst>
            </p:cNvPr>
            <p:cNvSpPr txBox="1"/>
            <p:nvPr/>
          </p:nvSpPr>
          <p:spPr>
            <a:xfrm>
              <a:off x="542232" y="2836384"/>
              <a:ext cx="2352804" cy="523220"/>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Vehicle starts</a:t>
              </a:r>
            </a:p>
            <a:p>
              <a:r>
                <a:rPr kumimoji="1" lang="en-US" altLang="ja-JP" sz="1400" dirty="0">
                  <a:latin typeface="Meiryo UI" panose="020B0604030504040204" pitchFamily="34" charset="-128"/>
                  <a:ea typeface="Meiryo UI" panose="020B0604030504040204" pitchFamily="34" charset="-128"/>
                </a:rPr>
                <a:t>(No recognition of VRU)</a:t>
              </a:r>
              <a:endParaRPr kumimoji="1" lang="ja-JP" altLang="en-US" sz="1400">
                <a:latin typeface="Meiryo UI" panose="020B0604030504040204" pitchFamily="34" charset="-128"/>
                <a:ea typeface="Meiryo UI" panose="020B0604030504040204" pitchFamily="34" charset="-128"/>
              </a:endParaRPr>
            </a:p>
          </p:txBody>
        </p:sp>
        <p:sp>
          <p:nvSpPr>
            <p:cNvPr id="43" name="テキスト ボックス 42">
              <a:extLst>
                <a:ext uri="{FF2B5EF4-FFF2-40B4-BE49-F238E27FC236}">
                  <a16:creationId xmlns:a16="http://schemas.microsoft.com/office/drawing/2014/main" id="{376A146A-AE62-4A47-8259-411B70EA5F5B}"/>
                </a:ext>
              </a:extLst>
            </p:cNvPr>
            <p:cNvSpPr txBox="1"/>
            <p:nvPr/>
          </p:nvSpPr>
          <p:spPr>
            <a:xfrm>
              <a:off x="542232" y="4087079"/>
              <a:ext cx="1671996"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VRU recognition</a:t>
              </a:r>
              <a:endParaRPr kumimoji="1" lang="ja-JP" altLang="en-US" sz="1400">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5385DB93-51A9-084B-9518-CD337FFD795E}"/>
                </a:ext>
              </a:extLst>
            </p:cNvPr>
            <p:cNvSpPr txBox="1"/>
            <p:nvPr/>
          </p:nvSpPr>
          <p:spPr>
            <a:xfrm>
              <a:off x="509782" y="5193076"/>
              <a:ext cx="1671996"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Vehicle stops</a:t>
              </a:r>
              <a:endParaRPr kumimoji="1" lang="ja-JP" altLang="en-US" sz="1400">
                <a:latin typeface="Meiryo UI" panose="020B0604030504040204" pitchFamily="34" charset="-128"/>
                <a:ea typeface="Meiryo UI" panose="020B0604030504040204" pitchFamily="34" charset="-128"/>
              </a:endParaRPr>
            </a:p>
          </p:txBody>
        </p:sp>
        <p:sp>
          <p:nvSpPr>
            <p:cNvPr id="46" name="テキスト ボックス 45">
              <a:extLst>
                <a:ext uri="{FF2B5EF4-FFF2-40B4-BE49-F238E27FC236}">
                  <a16:creationId xmlns:a16="http://schemas.microsoft.com/office/drawing/2014/main" id="{F6ABF588-B30B-EC47-93DC-5D1BAA3D1371}"/>
                </a:ext>
              </a:extLst>
            </p:cNvPr>
            <p:cNvSpPr txBox="1"/>
            <p:nvPr/>
          </p:nvSpPr>
          <p:spPr>
            <a:xfrm>
              <a:off x="4129029" y="5637606"/>
              <a:ext cx="1775458" cy="738664"/>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Stop distance after recognition</a:t>
              </a:r>
            </a:p>
            <a:p>
              <a:r>
                <a:rPr kumimoji="1" lang="en-US" altLang="ja-JP" sz="1400" dirty="0">
                  <a:latin typeface="Meiryo UI" panose="020B0604030504040204" pitchFamily="34" charset="-128"/>
                  <a:ea typeface="Meiryo UI" panose="020B0604030504040204" pitchFamily="34" charset="-128"/>
                </a:rPr>
                <a:t> L</a:t>
              </a:r>
              <a:r>
                <a:rPr kumimoji="1" lang="en-US" altLang="ja-JP" sz="1400" baseline="-25000" dirty="0">
                  <a:latin typeface="Meiryo UI" panose="020B0604030504040204" pitchFamily="34" charset="-128"/>
                  <a:ea typeface="Meiryo UI" panose="020B0604030504040204" pitchFamily="34" charset="-128"/>
                </a:rPr>
                <a:t>s</a:t>
              </a:r>
              <a:endParaRPr kumimoji="1" lang="ja-JP" altLang="en-US" sz="1400" baseline="-25000">
                <a:latin typeface="Meiryo UI" panose="020B0604030504040204" pitchFamily="34" charset="-128"/>
                <a:ea typeface="Meiryo UI" panose="020B0604030504040204" pitchFamily="34" charset="-128"/>
              </a:endParaRPr>
            </a:p>
          </p:txBody>
        </p:sp>
        <p:sp>
          <p:nvSpPr>
            <p:cNvPr id="49" name="テキスト ボックス 48">
              <a:extLst>
                <a:ext uri="{FF2B5EF4-FFF2-40B4-BE49-F238E27FC236}">
                  <a16:creationId xmlns:a16="http://schemas.microsoft.com/office/drawing/2014/main" id="{37974890-04A0-8843-8C7D-DD42DD638AC0}"/>
                </a:ext>
              </a:extLst>
            </p:cNvPr>
            <p:cNvSpPr txBox="1"/>
            <p:nvPr/>
          </p:nvSpPr>
          <p:spPr>
            <a:xfrm>
              <a:off x="4383030" y="4401392"/>
              <a:ext cx="2299725" cy="523220"/>
            </a:xfrm>
            <a:prstGeom prst="rect">
              <a:avLst/>
            </a:prstGeom>
            <a:noFill/>
          </p:spPr>
          <p:txBody>
            <a:bodyPr wrap="square" rtlCol="0">
              <a:spAutoFit/>
            </a:bodyPr>
            <a:lstStyle/>
            <a:p>
              <a:r>
                <a:rPr lang="en-US" altLang="ja-JP" sz="1400" dirty="0">
                  <a:latin typeface="Meiryo UI" panose="020B0604030504040204" pitchFamily="34" charset="-128"/>
                  <a:ea typeface="Meiryo UI" panose="020B0604030504040204" pitchFamily="34" charset="-128"/>
                </a:rPr>
                <a:t>Recognition</a:t>
              </a:r>
              <a:r>
                <a:rPr kumimoji="1" lang="en-US" altLang="ja-JP" sz="1400" dirty="0">
                  <a:latin typeface="Meiryo UI" panose="020B0604030504040204" pitchFamily="34" charset="-128"/>
                  <a:ea typeface="Meiryo UI" panose="020B0604030504040204" pitchFamily="34" charset="-128"/>
                </a:rPr>
                <a:t> distance x at vehicle speed V</a:t>
              </a:r>
              <a:r>
                <a:rPr kumimoji="1" lang="en-US" altLang="ja-JP" sz="1400" baseline="-250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grpSp>
      <p:grpSp>
        <p:nvGrpSpPr>
          <p:cNvPr id="4" name="グループ化 3">
            <a:extLst>
              <a:ext uri="{FF2B5EF4-FFF2-40B4-BE49-F238E27FC236}">
                <a16:creationId xmlns:a16="http://schemas.microsoft.com/office/drawing/2014/main" id="{132A3EE0-4768-3745-A491-ED7943F4B17E}"/>
              </a:ext>
            </a:extLst>
          </p:cNvPr>
          <p:cNvGrpSpPr/>
          <p:nvPr/>
        </p:nvGrpSpPr>
        <p:grpSpPr>
          <a:xfrm>
            <a:off x="8431224" y="3303304"/>
            <a:ext cx="1612898" cy="1427974"/>
            <a:chOff x="8661595" y="2928794"/>
            <a:chExt cx="1612898" cy="1427974"/>
          </a:xfrm>
        </p:grpSpPr>
        <p:grpSp>
          <p:nvGrpSpPr>
            <p:cNvPr id="51" name="グループ化 50">
              <a:extLst>
                <a:ext uri="{FF2B5EF4-FFF2-40B4-BE49-F238E27FC236}">
                  <a16:creationId xmlns:a16="http://schemas.microsoft.com/office/drawing/2014/main" id="{F95AA203-D2C4-ED44-8602-06E136CE4D19}"/>
                </a:ext>
              </a:extLst>
            </p:cNvPr>
            <p:cNvGrpSpPr/>
            <p:nvPr/>
          </p:nvGrpSpPr>
          <p:grpSpPr>
            <a:xfrm>
              <a:off x="8661595" y="2928794"/>
              <a:ext cx="1612898" cy="788872"/>
              <a:chOff x="1651002" y="3035301"/>
              <a:chExt cx="2908297" cy="1422454"/>
            </a:xfrm>
          </p:grpSpPr>
          <p:pic>
            <p:nvPicPr>
              <p:cNvPr id="52" name="Picture 5">
                <a:extLst>
                  <a:ext uri="{FF2B5EF4-FFF2-40B4-BE49-F238E27FC236}">
                    <a16:creationId xmlns:a16="http://schemas.microsoft.com/office/drawing/2014/main" id="{A022532B-9322-8F47-AA5B-35F345E62C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正方形/長方形 52">
                <a:extLst>
                  <a:ext uri="{FF2B5EF4-FFF2-40B4-BE49-F238E27FC236}">
                    <a16:creationId xmlns:a16="http://schemas.microsoft.com/office/drawing/2014/main" id="{E7BD9832-0BBC-874A-BE7A-39AB6A164E5A}"/>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A1E9CA62-7AEB-EA4C-A46C-912DA45E6DFE}"/>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5" name="フリーフォーム 54">
              <a:extLst>
                <a:ext uri="{FF2B5EF4-FFF2-40B4-BE49-F238E27FC236}">
                  <a16:creationId xmlns:a16="http://schemas.microsoft.com/office/drawing/2014/main" id="{39DB74F4-0F22-BD4B-B147-106D78B80920}"/>
                </a:ext>
              </a:extLst>
            </p:cNvPr>
            <p:cNvSpPr/>
            <p:nvPr/>
          </p:nvSpPr>
          <p:spPr>
            <a:xfrm>
              <a:off x="8773798" y="320406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a:extLst>
                <a:ext uri="{FF2B5EF4-FFF2-40B4-BE49-F238E27FC236}">
                  <a16:creationId xmlns:a16="http://schemas.microsoft.com/office/drawing/2014/main" id="{AFE74628-5BF3-5D42-90C7-9E8A7D9312D2}"/>
                </a:ext>
              </a:extLst>
            </p:cNvPr>
            <p:cNvSpPr/>
            <p:nvPr/>
          </p:nvSpPr>
          <p:spPr>
            <a:xfrm>
              <a:off x="8968365" y="361888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 name="直線コネクタ 57">
              <a:extLst>
                <a:ext uri="{FF2B5EF4-FFF2-40B4-BE49-F238E27FC236}">
                  <a16:creationId xmlns:a16="http://schemas.microsoft.com/office/drawing/2014/main" id="{D3D9930C-1ADC-4F41-8D29-04482D20F0DE}"/>
                </a:ext>
              </a:extLst>
            </p:cNvPr>
            <p:cNvCxnSpPr>
              <a:cxnSpLocks/>
            </p:cNvCxnSpPr>
            <p:nvPr/>
          </p:nvCxnSpPr>
          <p:spPr>
            <a:xfrm>
              <a:off x="9880073" y="3456371"/>
              <a:ext cx="0" cy="900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円/楕円 59">
              <a:extLst>
                <a:ext uri="{FF2B5EF4-FFF2-40B4-BE49-F238E27FC236}">
                  <a16:creationId xmlns:a16="http://schemas.microsoft.com/office/drawing/2014/main" id="{5AC8C53C-0904-624A-9B5E-280BE0884D06}"/>
                </a:ext>
              </a:extLst>
            </p:cNvPr>
            <p:cNvSpPr/>
            <p:nvPr/>
          </p:nvSpPr>
          <p:spPr>
            <a:xfrm>
              <a:off x="9205829" y="3622425"/>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 name="直線コネクタ 60">
              <a:extLst>
                <a:ext uri="{FF2B5EF4-FFF2-40B4-BE49-F238E27FC236}">
                  <a16:creationId xmlns:a16="http://schemas.microsoft.com/office/drawing/2014/main" id="{6F7A4FFE-C9A9-034B-A56A-1A9F20811FE2}"/>
                </a:ext>
              </a:extLst>
            </p:cNvPr>
            <p:cNvCxnSpPr>
              <a:cxnSpLocks/>
            </p:cNvCxnSpPr>
            <p:nvPr/>
          </p:nvCxnSpPr>
          <p:spPr>
            <a:xfrm>
              <a:off x="9282647" y="3698544"/>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505D872F-FC72-694B-8FB6-E20395B2D8CC}"/>
                </a:ext>
              </a:extLst>
            </p:cNvPr>
            <p:cNvCxnSpPr>
              <a:cxnSpLocks/>
            </p:cNvCxnSpPr>
            <p:nvPr/>
          </p:nvCxnSpPr>
          <p:spPr>
            <a:xfrm>
              <a:off x="9052797" y="3704886"/>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42F3011A-E4DE-FE4E-A27C-8E10C8962498}"/>
                </a:ext>
              </a:extLst>
            </p:cNvPr>
            <p:cNvCxnSpPr>
              <a:cxnSpLocks/>
            </p:cNvCxnSpPr>
            <p:nvPr/>
          </p:nvCxnSpPr>
          <p:spPr>
            <a:xfrm flipH="1">
              <a:off x="9048830" y="4194859"/>
              <a:ext cx="254001"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144F2943-0CBF-1A44-98FF-4F1E0D289DA0}"/>
                </a:ext>
              </a:extLst>
            </p:cNvPr>
            <p:cNvCxnSpPr>
              <a:cxnSpLocks/>
            </p:cNvCxnSpPr>
            <p:nvPr/>
          </p:nvCxnSpPr>
          <p:spPr>
            <a:xfrm flipH="1">
              <a:off x="9302831" y="4186617"/>
              <a:ext cx="577243"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68" name="テキスト ボックス 67">
            <a:extLst>
              <a:ext uri="{FF2B5EF4-FFF2-40B4-BE49-F238E27FC236}">
                <a16:creationId xmlns:a16="http://schemas.microsoft.com/office/drawing/2014/main" id="{3688CB8A-09D6-E849-A155-8AD46A65165E}"/>
              </a:ext>
            </a:extLst>
          </p:cNvPr>
          <p:cNvSpPr txBox="1"/>
          <p:nvPr/>
        </p:nvSpPr>
        <p:spPr>
          <a:xfrm>
            <a:off x="9206089" y="4568187"/>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L</a:t>
            </a:r>
            <a:endParaRPr kumimoji="1" lang="ja-JP" altLang="en-US" sz="1400" baseline="-25000">
              <a:latin typeface="Meiryo UI" panose="020B0604030504040204" pitchFamily="34" charset="-128"/>
              <a:ea typeface="Meiryo UI" panose="020B0604030504040204" pitchFamily="34" charset="-128"/>
            </a:endParaRPr>
          </a:p>
        </p:txBody>
      </p:sp>
      <p:sp>
        <p:nvSpPr>
          <p:cNvPr id="69" name="テキスト ボックス 68">
            <a:extLst>
              <a:ext uri="{FF2B5EF4-FFF2-40B4-BE49-F238E27FC236}">
                <a16:creationId xmlns:a16="http://schemas.microsoft.com/office/drawing/2014/main" id="{1D7E7075-8169-E047-B742-24A5D9849632}"/>
              </a:ext>
            </a:extLst>
          </p:cNvPr>
          <p:cNvSpPr txBox="1"/>
          <p:nvPr/>
        </p:nvSpPr>
        <p:spPr>
          <a:xfrm>
            <a:off x="8801231" y="4573902"/>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sp>
        <p:nvSpPr>
          <p:cNvPr id="70" name="テキスト ボックス 69">
            <a:extLst>
              <a:ext uri="{FF2B5EF4-FFF2-40B4-BE49-F238E27FC236}">
                <a16:creationId xmlns:a16="http://schemas.microsoft.com/office/drawing/2014/main" id="{BB430918-AD71-E144-BCEE-FDDBC105AD50}"/>
              </a:ext>
            </a:extLst>
          </p:cNvPr>
          <p:cNvSpPr txBox="1"/>
          <p:nvPr/>
        </p:nvSpPr>
        <p:spPr>
          <a:xfrm>
            <a:off x="7024422" y="4923079"/>
            <a:ext cx="4415707" cy="1600438"/>
          </a:xfrm>
          <a:prstGeom prst="rect">
            <a:avLst/>
          </a:prstGeom>
          <a:noFill/>
        </p:spPr>
        <p:txBody>
          <a:bodyPr wrap="square" rtlCol="0">
            <a:spAutoFit/>
          </a:bodyPr>
          <a:lstStyle/>
          <a:p>
            <a:r>
              <a:rPr lang="en-US" altLang="ja-JP" sz="1400" dirty="0">
                <a:latin typeface="Meiryo UI" panose="020B0604030504040204" pitchFamily="34" charset="-128"/>
                <a:ea typeface="Meiryo UI" panose="020B0604030504040204" pitchFamily="34" charset="-128"/>
              </a:rPr>
              <a:t>If Ls&lt;=L, </a:t>
            </a:r>
          </a:p>
          <a:p>
            <a:r>
              <a:rPr lang="en-US" altLang="ja-JP" sz="1400" dirty="0">
                <a:latin typeface="Meiryo UI" panose="020B0604030504040204" pitchFamily="34" charset="-128"/>
                <a:ea typeface="Meiryo UI" panose="020B0604030504040204" pitchFamily="34" charset="-128"/>
              </a:rPr>
              <a:t>vehicle can stop before run over by rear wheel.</a:t>
            </a:r>
          </a:p>
          <a:p>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Ls is in proportion to Vx.</a:t>
            </a:r>
          </a:p>
          <a:p>
            <a:r>
              <a:rPr lang="en-US" altLang="ja-JP" sz="1400" dirty="0">
                <a:latin typeface="Meiryo UI" panose="020B0604030504040204" pitchFamily="34" charset="-128"/>
                <a:ea typeface="Meiryo UI" panose="020B0604030504040204" pitchFamily="34" charset="-128"/>
              </a:rPr>
              <a:t>Therefore, formula can express as</a:t>
            </a:r>
          </a:p>
          <a:p>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x&lt;=</a:t>
            </a:r>
            <a:r>
              <a:rPr lang="en-US" altLang="ja-JP" sz="1400" dirty="0" err="1">
                <a:latin typeface="Meiryo UI" panose="020B0604030504040204" pitchFamily="34" charset="-128"/>
                <a:ea typeface="Meiryo UI" panose="020B0604030504040204" pitchFamily="34" charset="-128"/>
              </a:rPr>
              <a:t>aL+b</a:t>
            </a:r>
            <a:endParaRPr kumimoji="1" lang="ja-JP" altLang="en-US" sz="1400" baseline="-25000">
              <a:latin typeface="Meiryo UI" panose="020B0604030504040204" pitchFamily="34" charset="-128"/>
              <a:ea typeface="Meiryo UI" panose="020B0604030504040204" pitchFamily="34" charset="-128"/>
            </a:endParaRPr>
          </a:p>
        </p:txBody>
      </p:sp>
      <p:sp>
        <p:nvSpPr>
          <p:cNvPr id="50" name="正方形/長方形 49">
            <a:extLst>
              <a:ext uri="{FF2B5EF4-FFF2-40B4-BE49-F238E27FC236}">
                <a16:creationId xmlns:a16="http://schemas.microsoft.com/office/drawing/2014/main" id="{6AD17090-C5A3-0543-B954-E34A52F987E4}"/>
              </a:ext>
            </a:extLst>
          </p:cNvPr>
          <p:cNvSpPr/>
          <p:nvPr/>
        </p:nvSpPr>
        <p:spPr>
          <a:xfrm>
            <a:off x="297872" y="2279782"/>
            <a:ext cx="11043220" cy="646331"/>
          </a:xfrm>
          <a:prstGeom prst="rect">
            <a:avLst/>
          </a:prstGeom>
        </p:spPr>
        <p:txBody>
          <a:bodyPr wrap="square">
            <a:spAutoFit/>
          </a:bodyPr>
          <a:lstStyle/>
          <a:p>
            <a:r>
              <a:rPr lang="en-US" altLang="ja-JP" dirty="0">
                <a:latin typeface="Meiryo UI" panose="020B0604030504040204" pitchFamily="34" charset="-128"/>
                <a:ea typeface="Meiryo UI" panose="020B0604030504040204" pitchFamily="34" charset="-128"/>
              </a:rPr>
              <a:t>Accident case is run over by rear wheel in this bind spot.</a:t>
            </a:r>
          </a:p>
          <a:p>
            <a:r>
              <a:rPr lang="en-US" altLang="ja-JP" dirty="0">
                <a:latin typeface="Meiryo UI" panose="020B0604030504040204" pitchFamily="34" charset="-128"/>
                <a:ea typeface="Meiryo UI" panose="020B0604030504040204" pitchFamily="34" charset="-128"/>
              </a:rPr>
              <a:t>To determine the condition of vehicle speed and VRU location in order to vehicle can stop safely.</a:t>
            </a:r>
          </a:p>
        </p:txBody>
      </p:sp>
    </p:spTree>
    <p:extLst>
      <p:ext uri="{BB962C8B-B14F-4D97-AF65-F5344CB8AC3E}">
        <p14:creationId xmlns:p14="http://schemas.microsoft.com/office/powerpoint/2010/main" val="1501706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kumimoji="1" lang="en-US" altLang="ja-JP" sz="2800" b="1" dirty="0">
                <a:latin typeface="Meiryo UI" panose="020B0604030504040204" pitchFamily="34" charset="-128"/>
                <a:ea typeface="Meiryo UI" panose="020B0604030504040204" pitchFamily="34" charset="-128"/>
              </a:rPr>
              <a:t>Study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(2) </a:t>
            </a:r>
            <a:r>
              <a:rPr kumimoji="1" lang="en-US" altLang="ja-JP" sz="2400" b="1" dirty="0">
                <a:latin typeface="Meiryo UI" panose="020B0604030504040204" pitchFamily="34" charset="-128"/>
                <a:ea typeface="Meiryo UI" panose="020B0604030504040204" pitchFamily="34" charset="-128"/>
              </a:rPr>
              <a:t>Methods</a:t>
            </a:r>
            <a:endParaRPr kumimoji="1" lang="ja-JP" altLang="en-US" sz="2800" b="1">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463A2722-A0A2-4742-A2C4-E3337567EAD4}"/>
              </a:ext>
            </a:extLst>
          </p:cNvPr>
          <p:cNvSpPr/>
          <p:nvPr/>
        </p:nvSpPr>
        <p:spPr>
          <a:xfrm>
            <a:off x="297871" y="1326507"/>
            <a:ext cx="6204528" cy="400110"/>
          </a:xfrm>
          <a:prstGeom prst="rect">
            <a:avLst/>
          </a:prstGeom>
        </p:spPr>
        <p:txBody>
          <a:bodyPr wrap="square">
            <a:spAutoFit/>
          </a:bodyPr>
          <a:lstStyle/>
          <a:p>
            <a:r>
              <a:rPr lang="en-US" altLang="ja-JP" sz="2000" dirty="0">
                <a:latin typeface="Meiryo UI" panose="020B0604030504040204" pitchFamily="34" charset="-128"/>
                <a:ea typeface="Meiryo UI" panose="020B0604030504040204" pitchFamily="34" charset="-128"/>
              </a:rPr>
              <a:t>30 Participants (20s~50s, Male 14, Female 16)</a:t>
            </a:r>
          </a:p>
        </p:txBody>
      </p:sp>
      <p:grpSp>
        <p:nvGrpSpPr>
          <p:cNvPr id="4" name="グループ化 3">
            <a:extLst>
              <a:ext uri="{FF2B5EF4-FFF2-40B4-BE49-F238E27FC236}">
                <a16:creationId xmlns:a16="http://schemas.microsoft.com/office/drawing/2014/main" id="{15713593-D118-7C4C-918F-335263FC0ADA}"/>
              </a:ext>
            </a:extLst>
          </p:cNvPr>
          <p:cNvGrpSpPr/>
          <p:nvPr/>
        </p:nvGrpSpPr>
        <p:grpSpPr>
          <a:xfrm>
            <a:off x="251480" y="1863490"/>
            <a:ext cx="5539265" cy="3863656"/>
            <a:chOff x="295750" y="1994278"/>
            <a:chExt cx="5539265" cy="3863656"/>
          </a:xfrm>
        </p:grpSpPr>
        <p:pic>
          <p:nvPicPr>
            <p:cNvPr id="48" name="Object 203">
              <a:extLst>
                <a:ext uri="{FF2B5EF4-FFF2-40B4-BE49-F238E27FC236}">
                  <a16:creationId xmlns:a16="http://schemas.microsoft.com/office/drawing/2014/main" id="{22AD11AD-18FE-994A-A2B5-B14E6703A378}"/>
                </a:ext>
              </a:extLst>
            </p:cNvPr>
            <p:cNvPicPr>
              <a:picLocks noChangeAspect="1" noEditPoint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4665" y="2054284"/>
              <a:ext cx="1530350"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205">
              <a:extLst>
                <a:ext uri="{FF2B5EF4-FFF2-40B4-BE49-F238E27FC236}">
                  <a16:creationId xmlns:a16="http://schemas.microsoft.com/office/drawing/2014/main" id="{D3036774-3ACA-F64B-9C31-D0CBBF278E0E}"/>
                </a:ext>
              </a:extLst>
            </p:cNvPr>
            <p:cNvSpPr>
              <a:spLocks noChangeAspect="1" noEditPoints="1" noChangeArrowheads="1" noChangeShapeType="1" noTextEdit="1"/>
            </p:cNvSpPr>
            <p:nvPr/>
          </p:nvSpPr>
          <p:spPr bwMode="auto">
            <a:xfrm>
              <a:off x="1869440" y="2311459"/>
              <a:ext cx="2514600" cy="1257300"/>
            </a:xfrm>
            <a:custGeom>
              <a:avLst/>
              <a:gdLst>
                <a:gd name="T0" fmla="*/ 0 w 3960"/>
                <a:gd name="T1" fmla="*/ 0 h 1980"/>
                <a:gd name="T2" fmla="*/ 3060 w 3960"/>
                <a:gd name="T3" fmla="*/ 0 h 1980"/>
                <a:gd name="T4" fmla="*/ 3960 w 3960"/>
                <a:gd name="T5" fmla="*/ 1080 h 1980"/>
                <a:gd name="T6" fmla="*/ 3960 w 3960"/>
                <a:gd name="T7" fmla="*/ 1980 h 1980"/>
                <a:gd name="T8" fmla="*/ 0 w 3960"/>
                <a:gd name="T9" fmla="*/ 0 h 1980"/>
              </a:gdLst>
              <a:ahLst/>
              <a:cxnLst>
                <a:cxn ang="0">
                  <a:pos x="T0" y="T1"/>
                </a:cxn>
                <a:cxn ang="0">
                  <a:pos x="T2" y="T3"/>
                </a:cxn>
                <a:cxn ang="0">
                  <a:pos x="T4" y="T5"/>
                </a:cxn>
                <a:cxn ang="0">
                  <a:pos x="T6" y="T7"/>
                </a:cxn>
                <a:cxn ang="0">
                  <a:pos x="T8" y="T9"/>
                </a:cxn>
              </a:cxnLst>
              <a:rect l="0" t="0" r="r" b="b"/>
              <a:pathLst>
                <a:path w="3960" h="1980">
                  <a:moveTo>
                    <a:pt x="0" y="0"/>
                  </a:moveTo>
                  <a:lnTo>
                    <a:pt x="3060" y="0"/>
                  </a:lnTo>
                  <a:lnTo>
                    <a:pt x="3960" y="1080"/>
                  </a:lnTo>
                  <a:lnTo>
                    <a:pt x="3960" y="1980"/>
                  </a:lnTo>
                  <a:lnTo>
                    <a:pt x="0" y="0"/>
                  </a:lnTo>
                  <a:close/>
                </a:path>
              </a:pathLst>
            </a:custGeom>
            <a:solidFill>
              <a:srgbClr val="C0C0C0"/>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sp>
          <p:nvSpPr>
            <p:cNvPr id="92" name="Oval 206">
              <a:extLst>
                <a:ext uri="{FF2B5EF4-FFF2-40B4-BE49-F238E27FC236}">
                  <a16:creationId xmlns:a16="http://schemas.microsoft.com/office/drawing/2014/main" id="{65BB99E6-D4EC-A64E-AB5A-38850D1D42C2}"/>
                </a:ext>
              </a:extLst>
            </p:cNvPr>
            <p:cNvSpPr>
              <a:spLocks noChangeAspect="1" noEditPoints="1" noChangeArrowheads="1" noChangeShapeType="1" noTextEdit="1"/>
            </p:cNvSpPr>
            <p:nvPr/>
          </p:nvSpPr>
          <p:spPr bwMode="auto">
            <a:xfrm>
              <a:off x="4144010" y="324744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sp>
          <p:nvSpPr>
            <p:cNvPr id="93" name="Text Box 207">
              <a:extLst>
                <a:ext uri="{FF2B5EF4-FFF2-40B4-BE49-F238E27FC236}">
                  <a16:creationId xmlns:a16="http://schemas.microsoft.com/office/drawing/2014/main" id="{17F0AFB7-2560-6F4A-98BB-34A469D9B0E7}"/>
                </a:ext>
              </a:extLst>
            </p:cNvPr>
            <p:cNvSpPr txBox="1">
              <a:spLocks noChangeAspect="1" noEditPoints="1" noChangeArrowheads="1" noChangeShapeType="1" noTextEdit="1"/>
            </p:cNvSpPr>
            <p:nvPr/>
          </p:nvSpPr>
          <p:spPr bwMode="auto">
            <a:xfrm>
              <a:off x="337618" y="3374449"/>
              <a:ext cx="26712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altLang="ja-JP" sz="1200" kern="100" dirty="0">
                  <a:effectLst/>
                  <a:latin typeface="Meiryo UI" panose="020B0604030504040204" pitchFamily="34" charset="-128"/>
                  <a:ea typeface="Meiryo UI" panose="020B0604030504040204" pitchFamily="34" charset="-128"/>
                </a:rPr>
                <a:t>Vehicle speed when object recognition by peripheral vision</a:t>
              </a:r>
            </a:p>
            <a:p>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V</a:t>
              </a:r>
              <a:r>
                <a:rPr lang="en-US" sz="1200" kern="100" dirty="0">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m/s]</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sp>
          <p:nvSpPr>
            <p:cNvPr id="94" name="Text Box 208">
              <a:extLst>
                <a:ext uri="{FF2B5EF4-FFF2-40B4-BE49-F238E27FC236}">
                  <a16:creationId xmlns:a16="http://schemas.microsoft.com/office/drawing/2014/main" id="{240EE7CB-909A-704A-8F4B-E6D6566A9B6B}"/>
                </a:ext>
              </a:extLst>
            </p:cNvPr>
            <p:cNvSpPr txBox="1">
              <a:spLocks noChangeAspect="1" noEditPoints="1" noChangeArrowheads="1" noChangeShapeType="1" noTextEdit="1"/>
            </p:cNvSpPr>
            <p:nvPr/>
          </p:nvSpPr>
          <p:spPr bwMode="auto">
            <a:xfrm>
              <a:off x="295750" y="4466649"/>
              <a:ext cx="29268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altLang="ja-JP" sz="1200" kern="100" dirty="0">
                  <a:effectLst/>
                  <a:latin typeface="Meiryo UI" panose="020B0604030504040204" pitchFamily="34" charset="-128"/>
                  <a:ea typeface="Meiryo UI" panose="020B0604030504040204" pitchFamily="34" charset="-128"/>
                </a:rPr>
                <a:t>Distance between recognition and rear wheel: </a:t>
              </a:r>
              <a:r>
                <a:rPr lang="en-US" sz="1200" kern="100" dirty="0">
                  <a:effectLst/>
                  <a:latin typeface="Meiryo UI" panose="020B0604030504040204" pitchFamily="34" charset="-128"/>
                  <a:ea typeface="Meiryo UI" panose="020B0604030504040204" pitchFamily="34" charset="-128"/>
                </a:rPr>
                <a:t>L [m</a:t>
              </a:r>
              <a:r>
                <a:rPr lang="en-US" sz="1200" kern="100" dirty="0">
                  <a:latin typeface="Meiryo UI" panose="020B0604030504040204" pitchFamily="34" charset="-128"/>
                  <a:ea typeface="Meiryo UI" panose="020B0604030504040204" pitchFamily="34" charset="-128"/>
                </a:rPr>
                <a:t>]</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cxnSp>
          <p:nvCxnSpPr>
            <p:cNvPr id="95" name="Line 209">
              <a:extLst>
                <a:ext uri="{FF2B5EF4-FFF2-40B4-BE49-F238E27FC236}">
                  <a16:creationId xmlns:a16="http://schemas.microsoft.com/office/drawing/2014/main" id="{D988AC67-65C1-8142-B5BF-5729EE2F1892}"/>
                </a:ext>
              </a:extLst>
            </p:cNvPr>
            <p:cNvCxnSpPr>
              <a:cxnSpLocks noChangeAspect="1" noEditPoints="1" noChangeArrowheads="1" noChangeShapeType="1"/>
            </p:cNvCxnSpPr>
            <p:nvPr/>
          </p:nvCxnSpPr>
          <p:spPr bwMode="auto">
            <a:xfrm>
              <a:off x="3000375" y="350462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sp>
          <p:nvSpPr>
            <p:cNvPr id="96" name="Oval 210">
              <a:extLst>
                <a:ext uri="{FF2B5EF4-FFF2-40B4-BE49-F238E27FC236}">
                  <a16:creationId xmlns:a16="http://schemas.microsoft.com/office/drawing/2014/main" id="{0B3856EF-401D-A543-918F-ACC183EED8F0}"/>
                </a:ext>
              </a:extLst>
            </p:cNvPr>
            <p:cNvSpPr>
              <a:spLocks noChangeAspect="1" noEditPoints="1" noChangeArrowheads="1" noChangeShapeType="1" noTextEdit="1"/>
            </p:cNvSpPr>
            <p:nvPr/>
          </p:nvSpPr>
          <p:spPr bwMode="auto">
            <a:xfrm>
              <a:off x="4143375" y="293629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97" name="Line 211">
              <a:extLst>
                <a:ext uri="{FF2B5EF4-FFF2-40B4-BE49-F238E27FC236}">
                  <a16:creationId xmlns:a16="http://schemas.microsoft.com/office/drawing/2014/main" id="{909B351F-FA3E-6D49-85CD-D1B3D889077B}"/>
                </a:ext>
              </a:extLst>
            </p:cNvPr>
            <p:cNvCxnSpPr>
              <a:cxnSpLocks noChangeAspect="1" noEditPoints="1" noChangeArrowheads="1" noChangeShapeType="1"/>
            </p:cNvCxnSpPr>
            <p:nvPr/>
          </p:nvCxnSpPr>
          <p:spPr bwMode="auto">
            <a:xfrm>
              <a:off x="2993390" y="3064569"/>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cxnSp>
          <p:nvCxnSpPr>
            <p:cNvPr id="98" name="Line 213">
              <a:extLst>
                <a:ext uri="{FF2B5EF4-FFF2-40B4-BE49-F238E27FC236}">
                  <a16:creationId xmlns:a16="http://schemas.microsoft.com/office/drawing/2014/main" id="{9E73D088-7D93-3B47-B596-A002BA3DCAEC}"/>
                </a:ext>
              </a:extLst>
            </p:cNvPr>
            <p:cNvCxnSpPr>
              <a:cxnSpLocks noChangeAspect="1" noEditPoints="1" noChangeArrowheads="1" noChangeShapeType="1"/>
            </p:cNvCxnSpPr>
            <p:nvPr/>
          </p:nvCxnSpPr>
          <p:spPr bwMode="auto">
            <a:xfrm>
              <a:off x="3824605" y="3502084"/>
              <a:ext cx="0" cy="64135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99" name="Text Box 214">
              <a:extLst>
                <a:ext uri="{FF2B5EF4-FFF2-40B4-BE49-F238E27FC236}">
                  <a16:creationId xmlns:a16="http://schemas.microsoft.com/office/drawing/2014/main" id="{6F8BE453-B39B-8544-887F-246977E3218B}"/>
                </a:ext>
              </a:extLst>
            </p:cNvPr>
            <p:cNvSpPr txBox="1">
              <a:spLocks noChangeAspect="1" noEditPoints="1" noChangeArrowheads="1" noChangeShapeType="1" noTextEdit="1"/>
            </p:cNvSpPr>
            <p:nvPr/>
          </p:nvSpPr>
          <p:spPr bwMode="auto">
            <a:xfrm>
              <a:off x="317270" y="2749167"/>
              <a:ext cx="2690494"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altLang="ja-JP" sz="1200" kern="100" dirty="0">
                  <a:latin typeface="Meiryo UI" panose="020B0604030504040204" pitchFamily="34" charset="-128"/>
                  <a:ea typeface="Meiryo UI" panose="020B0604030504040204" pitchFamily="34" charset="-128"/>
                </a:rPr>
                <a:t>Blind spot length</a:t>
              </a:r>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X </a:t>
              </a:r>
              <a:r>
                <a:rPr lang="en-US" sz="1200" kern="100" dirty="0">
                  <a:latin typeface="Meiryo UI" panose="020B0604030504040204" pitchFamily="34" charset="-128"/>
                  <a:ea typeface="Meiryo UI" panose="020B0604030504040204" pitchFamily="34" charset="-128"/>
                </a:rPr>
                <a:t>[</a:t>
              </a:r>
              <a:r>
                <a:rPr lang="en-US" sz="1200" kern="100" dirty="0">
                  <a:effectLst/>
                  <a:latin typeface="Meiryo UI" panose="020B0604030504040204" pitchFamily="34" charset="-128"/>
                  <a:ea typeface="Meiryo UI" panose="020B0604030504040204" pitchFamily="34" charset="-128"/>
                </a:rPr>
                <a:t>m]: </a:t>
              </a:r>
            </a:p>
            <a:p>
              <a:pPr algn="just"/>
              <a:r>
                <a:rPr lang="en-US" altLang="ja-JP" sz="1200" kern="100" dirty="0">
                  <a:latin typeface="Meiryo UI" panose="020B0604030504040204" pitchFamily="34" charset="-128"/>
                  <a:ea typeface="Meiryo UI" panose="020B0604030504040204" pitchFamily="34" charset="-128"/>
                </a:rPr>
                <a:t>(Distance between objects</a:t>
              </a:r>
            </a:p>
            <a:p>
              <a:pPr algn="just"/>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0, 0.2, 0.4, 0.6, 0.8 m</a:t>
              </a:r>
              <a:r>
                <a:rPr lang="en-US" sz="1200" kern="100" dirty="0">
                  <a:latin typeface="Meiryo UI" panose="020B0604030504040204" pitchFamily="34" charset="-128"/>
                  <a:ea typeface="Meiryo UI" panose="020B0604030504040204" pitchFamily="34" charset="-128"/>
                </a:rPr>
                <a:t>)</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sp>
          <p:nvSpPr>
            <p:cNvPr id="100" name="Oval 215">
              <a:extLst>
                <a:ext uri="{FF2B5EF4-FFF2-40B4-BE49-F238E27FC236}">
                  <a16:creationId xmlns:a16="http://schemas.microsoft.com/office/drawing/2014/main" id="{A8B807C9-71CE-5C4A-A845-047C34C371ED}"/>
                </a:ext>
              </a:extLst>
            </p:cNvPr>
            <p:cNvSpPr>
              <a:spLocks noChangeAspect="1" noEditPoints="1" noChangeArrowheads="1" noChangeShapeType="1" noTextEdit="1"/>
            </p:cNvSpPr>
            <p:nvPr/>
          </p:nvSpPr>
          <p:spPr bwMode="auto">
            <a:xfrm>
              <a:off x="4144010" y="433964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101" name="Line 216">
              <a:extLst>
                <a:ext uri="{FF2B5EF4-FFF2-40B4-BE49-F238E27FC236}">
                  <a16:creationId xmlns:a16="http://schemas.microsoft.com/office/drawing/2014/main" id="{573F4C30-30F5-9347-9731-1E7037C4E79C}"/>
                </a:ext>
              </a:extLst>
            </p:cNvPr>
            <p:cNvCxnSpPr>
              <a:cxnSpLocks noChangeAspect="1" noEditPoints="1" noChangeArrowheads="1" noChangeShapeType="1"/>
            </p:cNvCxnSpPr>
            <p:nvPr/>
          </p:nvCxnSpPr>
          <p:spPr bwMode="auto">
            <a:xfrm>
              <a:off x="3024505" y="46006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sp>
          <p:nvSpPr>
            <p:cNvPr id="102" name="Text Box 217">
              <a:extLst>
                <a:ext uri="{FF2B5EF4-FFF2-40B4-BE49-F238E27FC236}">
                  <a16:creationId xmlns:a16="http://schemas.microsoft.com/office/drawing/2014/main" id="{8DF88047-3668-B34E-9B55-7B02B3ACDD17}"/>
                </a:ext>
              </a:extLst>
            </p:cNvPr>
            <p:cNvSpPr txBox="1">
              <a:spLocks noChangeAspect="1" noEditPoints="1" noChangeArrowheads="1" noChangeShapeType="1" noTextEdit="1"/>
            </p:cNvSpPr>
            <p:nvPr/>
          </p:nvSpPr>
          <p:spPr bwMode="auto">
            <a:xfrm>
              <a:off x="750569" y="1994278"/>
              <a:ext cx="3518853" cy="31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indent="11113"/>
              <a:r>
                <a:rPr lang="en-US" altLang="ja-JP" sz="1200" kern="100" dirty="0">
                  <a:effectLst/>
                  <a:latin typeface="Meiryo UI" panose="020B0604030504040204" pitchFamily="34" charset="-128"/>
                  <a:ea typeface="Meiryo UI" panose="020B0604030504040204" pitchFamily="34" charset="-128"/>
                </a:rPr>
                <a:t>Blind spot by A-Pillar and side mirror mount</a:t>
              </a:r>
              <a:endParaRPr lang="ja-JP" sz="1200" kern="100">
                <a:effectLst/>
                <a:latin typeface="Meiryo UI" panose="020B0604030504040204" pitchFamily="34" charset="-128"/>
                <a:ea typeface="Meiryo UI" panose="020B0604030504040204" pitchFamily="34" charset="-128"/>
              </a:endParaRPr>
            </a:p>
          </p:txBody>
        </p:sp>
        <p:sp>
          <p:nvSpPr>
            <p:cNvPr id="103" name="Text Box 218">
              <a:extLst>
                <a:ext uri="{FF2B5EF4-FFF2-40B4-BE49-F238E27FC236}">
                  <a16:creationId xmlns:a16="http://schemas.microsoft.com/office/drawing/2014/main" id="{9DE820F0-3BD8-524D-89F7-4B35F935DAC9}"/>
                </a:ext>
              </a:extLst>
            </p:cNvPr>
            <p:cNvSpPr txBox="1">
              <a:spLocks noChangeAspect="1" noEditPoints="1" noChangeArrowheads="1" noChangeShapeType="1" noTextEdit="1"/>
            </p:cNvSpPr>
            <p:nvPr/>
          </p:nvSpPr>
          <p:spPr bwMode="auto">
            <a:xfrm>
              <a:off x="3120560" y="2577146"/>
              <a:ext cx="1211408" cy="17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1m height object</a:t>
              </a:r>
              <a:endParaRPr lang="ja-JP" sz="1200" kern="100">
                <a:effectLst/>
                <a:latin typeface="Meiryo UI" panose="020B0604030504040204" pitchFamily="34" charset="-128"/>
                <a:ea typeface="Meiryo UI" panose="020B0604030504040204" pitchFamily="34" charset="-128"/>
              </a:endParaRPr>
            </a:p>
          </p:txBody>
        </p:sp>
        <p:cxnSp>
          <p:nvCxnSpPr>
            <p:cNvPr id="104" name="Line 219">
              <a:extLst>
                <a:ext uri="{FF2B5EF4-FFF2-40B4-BE49-F238E27FC236}">
                  <a16:creationId xmlns:a16="http://schemas.microsoft.com/office/drawing/2014/main" id="{EA6F1708-3931-7342-9C66-4FDD7D1DE304}"/>
                </a:ext>
              </a:extLst>
            </p:cNvPr>
            <p:cNvCxnSpPr>
              <a:cxnSpLocks noChangeAspect="1" noEditPoints="1" noChangeArrowheads="1" noChangeShapeType="1"/>
            </p:cNvCxnSpPr>
            <p:nvPr/>
          </p:nvCxnSpPr>
          <p:spPr bwMode="auto">
            <a:xfrm>
              <a:off x="3977005" y="2854384"/>
              <a:ext cx="228600" cy="127000"/>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cxnSp>
        <p:sp>
          <p:nvSpPr>
            <p:cNvPr id="105" name="Oval 220">
              <a:extLst>
                <a:ext uri="{FF2B5EF4-FFF2-40B4-BE49-F238E27FC236}">
                  <a16:creationId xmlns:a16="http://schemas.microsoft.com/office/drawing/2014/main" id="{15056971-0C1C-1D42-BC77-02F50A6E369E}"/>
                </a:ext>
              </a:extLst>
            </p:cNvPr>
            <p:cNvSpPr>
              <a:spLocks noChangeAspect="1" noEditPoints="1" noChangeArrowheads="1" noChangeShapeType="1" noTextEdit="1"/>
            </p:cNvSpPr>
            <p:nvPr/>
          </p:nvSpPr>
          <p:spPr bwMode="auto">
            <a:xfrm>
              <a:off x="4129405" y="387609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106" name="Line 221">
              <a:extLst>
                <a:ext uri="{FF2B5EF4-FFF2-40B4-BE49-F238E27FC236}">
                  <a16:creationId xmlns:a16="http://schemas.microsoft.com/office/drawing/2014/main" id="{A34D7BBA-0CC0-1C4D-B1B6-D9A31DF141E9}"/>
                </a:ext>
              </a:extLst>
            </p:cNvPr>
            <p:cNvCxnSpPr>
              <a:cxnSpLocks noChangeAspect="1" noEditPoints="1" noChangeArrowheads="1" noChangeShapeType="1"/>
            </p:cNvCxnSpPr>
            <p:nvPr/>
          </p:nvCxnSpPr>
          <p:spPr bwMode="auto">
            <a:xfrm>
              <a:off x="3024505" y="41434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cxnSp>
          <p:nvCxnSpPr>
            <p:cNvPr id="107" name="Line 222">
              <a:extLst>
                <a:ext uri="{FF2B5EF4-FFF2-40B4-BE49-F238E27FC236}">
                  <a16:creationId xmlns:a16="http://schemas.microsoft.com/office/drawing/2014/main" id="{490DEA63-45DC-4A48-995F-1F2C38A3E232}"/>
                </a:ext>
              </a:extLst>
            </p:cNvPr>
            <p:cNvCxnSpPr>
              <a:cxnSpLocks noChangeAspect="1" noEditPoints="1" noChangeArrowheads="1" noChangeShapeType="1"/>
            </p:cNvCxnSpPr>
            <p:nvPr/>
          </p:nvCxnSpPr>
          <p:spPr bwMode="auto">
            <a:xfrm flipH="1">
              <a:off x="3938905" y="3502084"/>
              <a:ext cx="0" cy="109855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108" name="Text Box 223">
              <a:extLst>
                <a:ext uri="{FF2B5EF4-FFF2-40B4-BE49-F238E27FC236}">
                  <a16:creationId xmlns:a16="http://schemas.microsoft.com/office/drawing/2014/main" id="{D9B40A50-07AE-8648-B44C-53427074A9A7}"/>
                </a:ext>
              </a:extLst>
            </p:cNvPr>
            <p:cNvSpPr txBox="1">
              <a:spLocks noChangeAspect="1" noEditPoints="1" noChangeArrowheads="1" noChangeShapeType="1" noTextEdit="1"/>
            </p:cNvSpPr>
            <p:nvPr/>
          </p:nvSpPr>
          <p:spPr bwMode="auto">
            <a:xfrm>
              <a:off x="295750" y="3996433"/>
              <a:ext cx="2614452" cy="308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altLang="ja-JP" sz="1200" kern="100" dirty="0">
                  <a:effectLst/>
                  <a:latin typeface="Meiryo UI" panose="020B0604030504040204" pitchFamily="34" charset="-128"/>
                  <a:ea typeface="Meiryo UI" panose="020B0604030504040204" pitchFamily="34" charset="-128"/>
                </a:rPr>
                <a:t>Stop distance after recognition</a:t>
              </a:r>
            </a:p>
            <a:p>
              <a:pPr algn="just"/>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L</a:t>
              </a:r>
              <a:r>
                <a:rPr lang="en-US" sz="1200" kern="100" baseline="-25000" dirty="0">
                  <a:effectLst/>
                  <a:latin typeface="Meiryo UI" panose="020B0604030504040204" pitchFamily="34" charset="-128"/>
                  <a:ea typeface="Meiryo UI" panose="020B0604030504040204" pitchFamily="34" charset="-128"/>
                </a:rPr>
                <a:t>s</a:t>
              </a:r>
              <a:r>
                <a:rPr lang="en-US" sz="1200" kern="100" baseline="-25000" dirty="0">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[m]</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cxnSp>
          <p:nvCxnSpPr>
            <p:cNvPr id="109" name="Line 259">
              <a:extLst>
                <a:ext uri="{FF2B5EF4-FFF2-40B4-BE49-F238E27FC236}">
                  <a16:creationId xmlns:a16="http://schemas.microsoft.com/office/drawing/2014/main" id="{DAFA8296-5E5C-B34C-B768-CDE5098639CD}"/>
                </a:ext>
              </a:extLst>
            </p:cNvPr>
            <p:cNvCxnSpPr>
              <a:cxnSpLocks noChangeAspect="1" noEditPoints="1" noChangeArrowheads="1" noChangeShapeType="1"/>
            </p:cNvCxnSpPr>
            <p:nvPr/>
          </p:nvCxnSpPr>
          <p:spPr bwMode="auto">
            <a:xfrm>
              <a:off x="3808095" y="3060759"/>
              <a:ext cx="0" cy="30607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110" name="Line 264">
              <a:extLst>
                <a:ext uri="{FF2B5EF4-FFF2-40B4-BE49-F238E27FC236}">
                  <a16:creationId xmlns:a16="http://schemas.microsoft.com/office/drawing/2014/main" id="{23B70CF3-00F5-E94F-95F4-2FB88273B097}"/>
                </a:ext>
              </a:extLst>
            </p:cNvPr>
            <p:cNvCxnSpPr>
              <a:cxnSpLocks noChangeAspect="1" noEditPoints="1" noChangeArrowheads="1" noChangeShapeType="1"/>
            </p:cNvCxnSpPr>
            <p:nvPr/>
          </p:nvCxnSpPr>
          <p:spPr bwMode="auto">
            <a:xfrm>
              <a:off x="3009265" y="33687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grpSp>
      <p:grpSp>
        <p:nvGrpSpPr>
          <p:cNvPr id="6" name="グループ化 5">
            <a:extLst>
              <a:ext uri="{FF2B5EF4-FFF2-40B4-BE49-F238E27FC236}">
                <a16:creationId xmlns:a16="http://schemas.microsoft.com/office/drawing/2014/main" id="{8B23BE78-8543-6F47-AA9D-4053D9B195B1}"/>
              </a:ext>
            </a:extLst>
          </p:cNvPr>
          <p:cNvGrpSpPr/>
          <p:nvPr/>
        </p:nvGrpSpPr>
        <p:grpSpPr>
          <a:xfrm>
            <a:off x="5940802" y="2238424"/>
            <a:ext cx="5953326" cy="3977005"/>
            <a:chOff x="5935772" y="2085232"/>
            <a:chExt cx="5953326" cy="3977005"/>
          </a:xfrm>
        </p:grpSpPr>
        <p:pic>
          <p:nvPicPr>
            <p:cNvPr id="57" name="Object 154">
              <a:extLst>
                <a:ext uri="{FF2B5EF4-FFF2-40B4-BE49-F238E27FC236}">
                  <a16:creationId xmlns:a16="http://schemas.microsoft.com/office/drawing/2014/main" id="{9F8B980E-9682-0347-AC0E-284C6F71F22B}"/>
                </a:ext>
              </a:extLst>
            </p:cNvPr>
            <p:cNvPicPr>
              <a:picLocks noChangeAspect="1" noEditPoint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288398" y="2655462"/>
              <a:ext cx="2628900" cy="244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9" name="Line 155">
              <a:extLst>
                <a:ext uri="{FF2B5EF4-FFF2-40B4-BE49-F238E27FC236}">
                  <a16:creationId xmlns:a16="http://schemas.microsoft.com/office/drawing/2014/main" id="{E143620B-170B-1445-9EB3-9007C03FC322}"/>
                </a:ext>
              </a:extLst>
            </p:cNvPr>
            <p:cNvCxnSpPr>
              <a:cxnSpLocks noChangeAspect="1" noEditPoints="1" noChangeArrowheads="1" noChangeShapeType="1"/>
            </p:cNvCxnSpPr>
            <p:nvPr/>
          </p:nvCxnSpPr>
          <p:spPr bwMode="auto">
            <a:xfrm>
              <a:off x="6631298" y="5068462"/>
              <a:ext cx="1943100" cy="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cxnSp>
          <p:nvCxnSpPr>
            <p:cNvPr id="62" name="Line 156">
              <a:extLst>
                <a:ext uri="{FF2B5EF4-FFF2-40B4-BE49-F238E27FC236}">
                  <a16:creationId xmlns:a16="http://schemas.microsoft.com/office/drawing/2014/main" id="{74A7585D-4BA6-CB4F-9E96-E5B7F912372B}"/>
                </a:ext>
              </a:extLst>
            </p:cNvPr>
            <p:cNvCxnSpPr>
              <a:cxnSpLocks noChangeAspect="1" noEditPoints="1" noChangeArrowheads="1" noChangeShapeType="1"/>
            </p:cNvCxnSpPr>
            <p:nvPr/>
          </p:nvCxnSpPr>
          <p:spPr bwMode="auto">
            <a:xfrm flipV="1">
              <a:off x="6288398" y="2909462"/>
              <a:ext cx="0" cy="190500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sp>
          <p:nvSpPr>
            <p:cNvPr id="64" name="Text Box 157">
              <a:extLst>
                <a:ext uri="{FF2B5EF4-FFF2-40B4-BE49-F238E27FC236}">
                  <a16:creationId xmlns:a16="http://schemas.microsoft.com/office/drawing/2014/main" id="{6A1A42D4-48A3-8D4F-8DD8-37476E984150}"/>
                </a:ext>
              </a:extLst>
            </p:cNvPr>
            <p:cNvSpPr txBox="1">
              <a:spLocks noChangeAspect="1" noEditPoints="1" noChangeArrowheads="1" noChangeShapeType="1" noTextEdit="1"/>
            </p:cNvSpPr>
            <p:nvPr/>
          </p:nvSpPr>
          <p:spPr bwMode="auto">
            <a:xfrm>
              <a:off x="6617328" y="5057032"/>
              <a:ext cx="1714500" cy="560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distance after VRU recognition </a:t>
              </a:r>
              <a:r>
                <a:rPr lang="en-US" sz="1000" kern="100" dirty="0">
                  <a:effectLst/>
                  <a:latin typeface="Meiryo UI" panose="020B0604030504040204" pitchFamily="34" charset="-128"/>
                  <a:ea typeface="Meiryo UI" panose="020B0604030504040204" pitchFamily="34" charset="-128"/>
                </a:rPr>
                <a:t>Ls</a:t>
              </a:r>
              <a:endParaRPr lang="ja-JP" sz="1050" kern="100">
                <a:effectLst/>
                <a:latin typeface="Meiryo UI" panose="020B0604030504040204" pitchFamily="34" charset="-128"/>
                <a:ea typeface="Meiryo UI" panose="020B0604030504040204" pitchFamily="34" charset="-128"/>
              </a:endParaRPr>
            </a:p>
          </p:txBody>
        </p:sp>
        <p:cxnSp>
          <p:nvCxnSpPr>
            <p:cNvPr id="71" name="Line 159">
              <a:extLst>
                <a:ext uri="{FF2B5EF4-FFF2-40B4-BE49-F238E27FC236}">
                  <a16:creationId xmlns:a16="http://schemas.microsoft.com/office/drawing/2014/main" id="{8808677C-F725-044A-AA68-291E6D1F1493}"/>
                </a:ext>
              </a:extLst>
            </p:cNvPr>
            <p:cNvCxnSpPr>
              <a:cxnSpLocks noChangeAspect="1" noEditPoints="1" noChangeArrowheads="1" noChangeShapeType="1"/>
            </p:cNvCxnSpPr>
            <p:nvPr/>
          </p:nvCxnSpPr>
          <p:spPr bwMode="auto">
            <a:xfrm>
              <a:off x="6402698" y="3290462"/>
              <a:ext cx="1929130" cy="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cxnSp>
        <p:sp>
          <p:nvSpPr>
            <p:cNvPr id="72" name="AutoShape 160">
              <a:extLst>
                <a:ext uri="{FF2B5EF4-FFF2-40B4-BE49-F238E27FC236}">
                  <a16:creationId xmlns:a16="http://schemas.microsoft.com/office/drawing/2014/main" id="{7809C318-24B1-5D4F-BE68-918E2A5FF645}"/>
                </a:ext>
              </a:extLst>
            </p:cNvPr>
            <p:cNvSpPr>
              <a:spLocks noChangeAspect="1" noEditPoints="1" noChangeArrowheads="1" noChangeShapeType="1" noTextEdit="1"/>
            </p:cNvSpPr>
            <p:nvPr/>
          </p:nvSpPr>
          <p:spPr bwMode="auto">
            <a:xfrm>
              <a:off x="7978133" y="5628532"/>
              <a:ext cx="1385570" cy="381000"/>
            </a:xfrm>
            <a:prstGeom prst="wedgeRectCallout">
              <a:avLst>
                <a:gd name="adj1" fmla="val -24931"/>
                <a:gd name="adj2" fmla="val -225333"/>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00" kern="100" dirty="0">
                  <a:effectLst/>
                  <a:latin typeface="Meiryo UI" panose="020B0604030504040204" pitchFamily="34" charset="-128"/>
                  <a:ea typeface="Meiryo UI" panose="020B0604030504040204" pitchFamily="34" charset="-128"/>
                </a:rPr>
                <a:t>Distance to real wheel front side</a:t>
              </a:r>
              <a:endParaRPr lang="ja-JP" sz="1050" kern="100">
                <a:effectLst/>
                <a:latin typeface="Meiryo UI" panose="020B0604030504040204" pitchFamily="34" charset="-128"/>
                <a:ea typeface="Meiryo UI" panose="020B0604030504040204" pitchFamily="34" charset="-128"/>
              </a:endParaRPr>
            </a:p>
          </p:txBody>
        </p:sp>
        <p:cxnSp>
          <p:nvCxnSpPr>
            <p:cNvPr id="73" name="Line 161">
              <a:extLst>
                <a:ext uri="{FF2B5EF4-FFF2-40B4-BE49-F238E27FC236}">
                  <a16:creationId xmlns:a16="http://schemas.microsoft.com/office/drawing/2014/main" id="{71FF9FDC-AB94-D74A-9363-11FCAB86E9C6}"/>
                </a:ext>
              </a:extLst>
            </p:cNvPr>
            <p:cNvCxnSpPr>
              <a:cxnSpLocks noChangeAspect="1" noEditPoints="1" noChangeArrowheads="1" noChangeShapeType="1"/>
            </p:cNvCxnSpPr>
            <p:nvPr/>
          </p:nvCxnSpPr>
          <p:spPr bwMode="auto">
            <a:xfrm flipV="1">
              <a:off x="6745598" y="2909462"/>
              <a:ext cx="1600200" cy="1778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4" name="Line 162">
              <a:extLst>
                <a:ext uri="{FF2B5EF4-FFF2-40B4-BE49-F238E27FC236}">
                  <a16:creationId xmlns:a16="http://schemas.microsoft.com/office/drawing/2014/main" id="{61B0D6D4-E299-0D4A-A16A-0F8AFF93F625}"/>
                </a:ext>
              </a:extLst>
            </p:cNvPr>
            <p:cNvCxnSpPr>
              <a:cxnSpLocks noChangeAspect="1" noEditPoints="1" noChangeArrowheads="1" noChangeShapeType="1"/>
            </p:cNvCxnSpPr>
            <p:nvPr/>
          </p:nvCxnSpPr>
          <p:spPr bwMode="auto">
            <a:xfrm flipV="1">
              <a:off x="6745598" y="3163462"/>
              <a:ext cx="1714500" cy="1651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5" name="Line 163">
              <a:extLst>
                <a:ext uri="{FF2B5EF4-FFF2-40B4-BE49-F238E27FC236}">
                  <a16:creationId xmlns:a16="http://schemas.microsoft.com/office/drawing/2014/main" id="{5B063628-D656-3348-9453-B4D1281F5F3C}"/>
                </a:ext>
              </a:extLst>
            </p:cNvPr>
            <p:cNvCxnSpPr>
              <a:cxnSpLocks noChangeAspect="1" noEditPoints="1" noChangeArrowheads="1" noChangeShapeType="1"/>
            </p:cNvCxnSpPr>
            <p:nvPr/>
          </p:nvCxnSpPr>
          <p:spPr bwMode="auto">
            <a:xfrm>
              <a:off x="8345798" y="3290462"/>
              <a:ext cx="0" cy="1651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pic>
          <p:nvPicPr>
            <p:cNvPr id="85" name="Object 165">
              <a:extLst>
                <a:ext uri="{FF2B5EF4-FFF2-40B4-BE49-F238E27FC236}">
                  <a16:creationId xmlns:a16="http://schemas.microsoft.com/office/drawing/2014/main" id="{EEC322B8-08B4-D848-9905-91554038ECEC}"/>
                </a:ext>
              </a:extLst>
            </p:cNvPr>
            <p:cNvPicPr>
              <a:picLocks noChangeAspect="1" noEditPoints="1" noChangeArrowheads="1" noChangeShapeType="1" noCrop="1"/>
            </p:cNvPicPr>
            <p:nvPr/>
          </p:nvPicPr>
          <p:blipFill>
            <a:blip r:embed="rId6">
              <a:extLst>
                <a:ext uri="{28A0092B-C50C-407E-A947-70E740481C1C}">
                  <a14:useLocalDpi xmlns:a14="http://schemas.microsoft.com/office/drawing/2010/main" val="0"/>
                </a:ext>
              </a:extLst>
            </a:blip>
            <a:srcRect/>
            <a:stretch>
              <a:fillRect/>
            </a:stretch>
          </p:blipFill>
          <p:spPr bwMode="auto">
            <a:xfrm>
              <a:off x="9260198" y="2655462"/>
              <a:ext cx="2628900" cy="244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6" name="Line 166">
              <a:extLst>
                <a:ext uri="{FF2B5EF4-FFF2-40B4-BE49-F238E27FC236}">
                  <a16:creationId xmlns:a16="http://schemas.microsoft.com/office/drawing/2014/main" id="{4B4582FD-8DF9-7746-9F8B-F4760F16B4E1}"/>
                </a:ext>
              </a:extLst>
            </p:cNvPr>
            <p:cNvCxnSpPr>
              <a:cxnSpLocks noChangeAspect="1" noEditPoints="1" noChangeArrowheads="1" noChangeShapeType="1"/>
            </p:cNvCxnSpPr>
            <p:nvPr/>
          </p:nvCxnSpPr>
          <p:spPr bwMode="auto">
            <a:xfrm flipV="1">
              <a:off x="9603098" y="2909462"/>
              <a:ext cx="1943100" cy="1778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87" name="Line 167">
              <a:extLst>
                <a:ext uri="{FF2B5EF4-FFF2-40B4-BE49-F238E27FC236}">
                  <a16:creationId xmlns:a16="http://schemas.microsoft.com/office/drawing/2014/main" id="{162DCC34-0576-A34A-8334-64EE6D3B65A6}"/>
                </a:ext>
              </a:extLst>
            </p:cNvPr>
            <p:cNvCxnSpPr>
              <a:cxnSpLocks noChangeAspect="1" noEditPoints="1" noChangeArrowheads="1" noChangeShapeType="1"/>
            </p:cNvCxnSpPr>
            <p:nvPr/>
          </p:nvCxnSpPr>
          <p:spPr bwMode="auto">
            <a:xfrm flipV="1">
              <a:off x="9717398" y="3417462"/>
              <a:ext cx="1943100" cy="1397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88" name="Line 168">
              <a:extLst>
                <a:ext uri="{FF2B5EF4-FFF2-40B4-BE49-F238E27FC236}">
                  <a16:creationId xmlns:a16="http://schemas.microsoft.com/office/drawing/2014/main" id="{8514AFC6-7AF6-5641-8D5B-EE4E970ECB1E}"/>
                </a:ext>
              </a:extLst>
            </p:cNvPr>
            <p:cNvCxnSpPr>
              <a:cxnSpLocks noChangeAspect="1" noEditPoints="1" noChangeArrowheads="1" noChangeShapeType="1"/>
            </p:cNvCxnSpPr>
            <p:nvPr/>
          </p:nvCxnSpPr>
          <p:spPr bwMode="auto">
            <a:xfrm>
              <a:off x="9603098" y="5068462"/>
              <a:ext cx="1943100" cy="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cxnSp>
          <p:nvCxnSpPr>
            <p:cNvPr id="89" name="Line 169">
              <a:extLst>
                <a:ext uri="{FF2B5EF4-FFF2-40B4-BE49-F238E27FC236}">
                  <a16:creationId xmlns:a16="http://schemas.microsoft.com/office/drawing/2014/main" id="{D2B9DAA8-D612-DF4E-A115-BA79B8545104}"/>
                </a:ext>
              </a:extLst>
            </p:cNvPr>
            <p:cNvCxnSpPr>
              <a:cxnSpLocks noChangeAspect="1" noEditPoints="1" noChangeArrowheads="1" noChangeShapeType="1"/>
            </p:cNvCxnSpPr>
            <p:nvPr/>
          </p:nvCxnSpPr>
          <p:spPr bwMode="auto">
            <a:xfrm flipV="1">
              <a:off x="9260198" y="2909462"/>
              <a:ext cx="0" cy="190500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sp>
          <p:nvSpPr>
            <p:cNvPr id="90" name="Text Box 170">
              <a:extLst>
                <a:ext uri="{FF2B5EF4-FFF2-40B4-BE49-F238E27FC236}">
                  <a16:creationId xmlns:a16="http://schemas.microsoft.com/office/drawing/2014/main" id="{697B1CFA-ED29-8E46-AD0C-8B543ACB9BBE}"/>
                </a:ext>
              </a:extLst>
            </p:cNvPr>
            <p:cNvSpPr txBox="1">
              <a:spLocks noChangeAspect="1" noEditPoints="1" noChangeArrowheads="1" noChangeShapeType="1" noTextEdit="1"/>
            </p:cNvSpPr>
            <p:nvPr/>
          </p:nvSpPr>
          <p:spPr bwMode="auto">
            <a:xfrm>
              <a:off x="9631946" y="5068462"/>
              <a:ext cx="14859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Blind spot length </a:t>
              </a:r>
              <a:r>
                <a:rPr lang="en-US" sz="1100" kern="100" dirty="0">
                  <a:effectLst/>
                  <a:latin typeface="Meiryo UI" panose="020B0604030504040204" pitchFamily="34" charset="-128"/>
                  <a:ea typeface="Meiryo UI" panose="020B0604030504040204" pitchFamily="34" charset="-128"/>
                </a:rPr>
                <a:t>X</a:t>
              </a:r>
              <a:endParaRPr lang="ja-JP" sz="1050" kern="100">
                <a:effectLst/>
                <a:latin typeface="Meiryo UI" panose="020B0604030504040204" pitchFamily="34" charset="-128"/>
                <a:ea typeface="Meiryo UI" panose="020B0604030504040204" pitchFamily="34" charset="-128"/>
              </a:endParaRPr>
            </a:p>
          </p:txBody>
        </p:sp>
        <p:cxnSp>
          <p:nvCxnSpPr>
            <p:cNvPr id="77" name="Line 172">
              <a:extLst>
                <a:ext uri="{FF2B5EF4-FFF2-40B4-BE49-F238E27FC236}">
                  <a16:creationId xmlns:a16="http://schemas.microsoft.com/office/drawing/2014/main" id="{ACAE639B-3B56-3F4F-A49F-A472D2B9A705}"/>
                </a:ext>
              </a:extLst>
            </p:cNvPr>
            <p:cNvCxnSpPr>
              <a:cxnSpLocks noChangeAspect="1" noEditPoints="1" noChangeArrowheads="1" noChangeShapeType="1"/>
            </p:cNvCxnSpPr>
            <p:nvPr/>
          </p:nvCxnSpPr>
          <p:spPr bwMode="auto">
            <a:xfrm>
              <a:off x="9403073" y="3290462"/>
              <a:ext cx="17240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8" name="Line 173">
              <a:extLst>
                <a:ext uri="{FF2B5EF4-FFF2-40B4-BE49-F238E27FC236}">
                  <a16:creationId xmlns:a16="http://schemas.microsoft.com/office/drawing/2014/main" id="{9CABF3AA-8935-AD4A-B520-C7D1384BF6AB}"/>
                </a:ext>
              </a:extLst>
            </p:cNvPr>
            <p:cNvCxnSpPr>
              <a:cxnSpLocks noChangeAspect="1" noEditPoints="1" noChangeArrowheads="1" noChangeShapeType="1"/>
            </p:cNvCxnSpPr>
            <p:nvPr/>
          </p:nvCxnSpPr>
          <p:spPr bwMode="auto">
            <a:xfrm>
              <a:off x="11127098" y="3293637"/>
              <a:ext cx="0" cy="1651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81" name="AutoShape 176">
              <a:extLst>
                <a:ext uri="{FF2B5EF4-FFF2-40B4-BE49-F238E27FC236}">
                  <a16:creationId xmlns:a16="http://schemas.microsoft.com/office/drawing/2014/main" id="{42D4F3B5-8516-ED49-B1F2-0F02D19FFD2B}"/>
                </a:ext>
              </a:extLst>
            </p:cNvPr>
            <p:cNvSpPr>
              <a:spLocks noChangeAspect="1" noEditPoints="1" noChangeArrowheads="1" noChangeShapeType="1" noTextEdit="1"/>
            </p:cNvSpPr>
            <p:nvPr/>
          </p:nvSpPr>
          <p:spPr bwMode="auto">
            <a:xfrm>
              <a:off x="6731628" y="2085232"/>
              <a:ext cx="2043430" cy="381000"/>
            </a:xfrm>
            <a:prstGeom prst="wedgeRectCallout">
              <a:avLst>
                <a:gd name="adj1" fmla="val -65384"/>
                <a:gd name="adj2" fmla="val 2641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Vehicle speed at VRU is not run over by rear wheel: v</a:t>
              </a:r>
              <a:endParaRPr lang="ja-JP" sz="1050" kern="100">
                <a:effectLst/>
                <a:latin typeface="Meiryo UI" panose="020B0604030504040204" pitchFamily="34" charset="-128"/>
                <a:ea typeface="Meiryo UI" panose="020B0604030504040204" pitchFamily="34" charset="-128"/>
              </a:endParaRPr>
            </a:p>
          </p:txBody>
        </p:sp>
        <p:sp>
          <p:nvSpPr>
            <p:cNvPr id="82" name="AutoShape 177">
              <a:extLst>
                <a:ext uri="{FF2B5EF4-FFF2-40B4-BE49-F238E27FC236}">
                  <a16:creationId xmlns:a16="http://schemas.microsoft.com/office/drawing/2014/main" id="{30CE5DE7-DC38-FE4D-AB67-AACAB4C76190}"/>
                </a:ext>
              </a:extLst>
            </p:cNvPr>
            <p:cNvSpPr>
              <a:spLocks noChangeAspect="1" noEditPoints="1" noChangeArrowheads="1" noChangeShapeType="1" noTextEdit="1"/>
            </p:cNvSpPr>
            <p:nvPr/>
          </p:nvSpPr>
          <p:spPr bwMode="auto">
            <a:xfrm>
              <a:off x="7188828" y="4485532"/>
              <a:ext cx="914400" cy="342900"/>
            </a:xfrm>
            <a:prstGeom prst="wedgeRectCallout">
              <a:avLst>
                <a:gd name="adj1" fmla="val 4931"/>
                <a:gd name="adj2" fmla="val -214444"/>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pPr algn="just"/>
              <a:r>
                <a:rPr lang="en-US" sz="1050" kern="100" dirty="0">
                  <a:effectLst/>
                  <a:latin typeface="Times New Roman" panose="02020603050405020304" pitchFamily="18" charset="0"/>
                  <a:ea typeface="ＭＳ 明朝" panose="02020609040205080304" pitchFamily="49" charset="-128"/>
                </a:rPr>
                <a:t>5%ile line</a:t>
              </a:r>
              <a:endParaRPr lang="ja-JP" sz="1050" kern="100">
                <a:effectLst/>
                <a:latin typeface="Times New Roman" panose="02020603050405020304" pitchFamily="18" charset="0"/>
                <a:ea typeface="ＭＳ 明朝" panose="02020609040205080304" pitchFamily="49" charset="-128"/>
              </a:endParaRPr>
            </a:p>
          </p:txBody>
        </p:sp>
        <p:sp>
          <p:nvSpPr>
            <p:cNvPr id="83" name="AutoShape 178">
              <a:extLst>
                <a:ext uri="{FF2B5EF4-FFF2-40B4-BE49-F238E27FC236}">
                  <a16:creationId xmlns:a16="http://schemas.microsoft.com/office/drawing/2014/main" id="{1074521D-6F05-4046-92C3-47C56BD95BFE}"/>
                </a:ext>
              </a:extLst>
            </p:cNvPr>
            <p:cNvSpPr>
              <a:spLocks noChangeAspect="1" noEditPoints="1" noChangeArrowheads="1" noChangeShapeType="1" noTextEdit="1"/>
            </p:cNvSpPr>
            <p:nvPr/>
          </p:nvSpPr>
          <p:spPr bwMode="auto">
            <a:xfrm>
              <a:off x="9474828" y="3342532"/>
              <a:ext cx="1028700" cy="342900"/>
            </a:xfrm>
            <a:prstGeom prst="wedgeRectCallout">
              <a:avLst>
                <a:gd name="adj1" fmla="val 30310"/>
                <a:gd name="adj2" fmla="val 155000"/>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pPr algn="just"/>
              <a:r>
                <a:rPr lang="en-US" sz="1050" kern="100" dirty="0">
                  <a:effectLst/>
                  <a:latin typeface="Meiryo UI" panose="020B0604030504040204" pitchFamily="34" charset="-128"/>
                  <a:ea typeface="Meiryo UI" panose="020B0604030504040204" pitchFamily="34" charset="-128"/>
                </a:rPr>
                <a:t>95%ile</a:t>
              </a:r>
              <a:r>
                <a:rPr lang="en-US" sz="1050" kern="100" dirty="0">
                  <a:latin typeface="Meiryo UI" panose="020B0604030504040204" pitchFamily="34" charset="-128"/>
                  <a:ea typeface="Meiryo UI" panose="020B0604030504040204" pitchFamily="34" charset="-128"/>
                </a:rPr>
                <a:t> line</a:t>
              </a:r>
              <a:endParaRPr lang="ja-JP" sz="1050" kern="100">
                <a:effectLst/>
                <a:latin typeface="Meiryo UI" panose="020B0604030504040204" pitchFamily="34" charset="-128"/>
                <a:ea typeface="Meiryo UI" panose="020B0604030504040204" pitchFamily="34" charset="-128"/>
              </a:endParaRPr>
            </a:p>
          </p:txBody>
        </p:sp>
        <p:cxnSp>
          <p:nvCxnSpPr>
            <p:cNvPr id="84" name="Line 179">
              <a:extLst>
                <a:ext uri="{FF2B5EF4-FFF2-40B4-BE49-F238E27FC236}">
                  <a16:creationId xmlns:a16="http://schemas.microsoft.com/office/drawing/2014/main" id="{B02496C4-1BF2-B442-9869-508EA3B19215}"/>
                </a:ext>
              </a:extLst>
            </p:cNvPr>
            <p:cNvCxnSpPr>
              <a:cxnSpLocks noChangeAspect="1" noEditPoints="1" noChangeArrowheads="1" noChangeShapeType="1"/>
            </p:cNvCxnSpPr>
            <p:nvPr/>
          </p:nvCxnSpPr>
          <p:spPr bwMode="auto">
            <a:xfrm>
              <a:off x="8279123" y="3294907"/>
              <a:ext cx="1148080" cy="0"/>
            </a:xfrm>
            <a:prstGeom prst="line">
              <a:avLst/>
            </a:prstGeom>
            <a:noFill/>
            <a:ln w="952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1" name="Text Box 218">
              <a:extLst>
                <a:ext uri="{FF2B5EF4-FFF2-40B4-BE49-F238E27FC236}">
                  <a16:creationId xmlns:a16="http://schemas.microsoft.com/office/drawing/2014/main" id="{6CF8388C-BAD9-DC47-896E-94864D042072}"/>
                </a:ext>
              </a:extLst>
            </p:cNvPr>
            <p:cNvSpPr txBox="1">
              <a:spLocks noChangeAspect="1" noEditPoints="1" noChangeArrowheads="1" noChangeShapeType="1" noTextEdit="1"/>
            </p:cNvSpPr>
            <p:nvPr/>
          </p:nvSpPr>
          <p:spPr bwMode="auto">
            <a:xfrm rot="16200000">
              <a:off x="5285641" y="3649768"/>
              <a:ext cx="1526368" cy="22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vert270"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Vehicle speed v</a:t>
              </a:r>
              <a:endParaRPr lang="ja-JP" sz="1200" kern="100">
                <a:effectLst/>
                <a:latin typeface="Meiryo UI" panose="020B0604030504040204" pitchFamily="34" charset="-128"/>
                <a:ea typeface="Meiryo UI" panose="020B0604030504040204" pitchFamily="34" charset="-128"/>
              </a:endParaRPr>
            </a:p>
          </p:txBody>
        </p:sp>
        <p:sp>
          <p:nvSpPr>
            <p:cNvPr id="112" name="Text Box 218">
              <a:extLst>
                <a:ext uri="{FF2B5EF4-FFF2-40B4-BE49-F238E27FC236}">
                  <a16:creationId xmlns:a16="http://schemas.microsoft.com/office/drawing/2014/main" id="{38E3A7EE-FD92-064D-ACE8-4D6CBE085DAF}"/>
                </a:ext>
              </a:extLst>
            </p:cNvPr>
            <p:cNvSpPr txBox="1">
              <a:spLocks noChangeAspect="1" noEditPoints="1" noChangeArrowheads="1" noChangeShapeType="1" noTextEdit="1"/>
            </p:cNvSpPr>
            <p:nvPr/>
          </p:nvSpPr>
          <p:spPr bwMode="auto">
            <a:xfrm rot="16200000">
              <a:off x="8297200" y="3647945"/>
              <a:ext cx="1526368" cy="22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vert270"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Vehicle speed v</a:t>
              </a:r>
              <a:endParaRPr lang="ja-JP" sz="1200" kern="100">
                <a:effectLst/>
                <a:latin typeface="Meiryo UI" panose="020B0604030504040204" pitchFamily="34" charset="-128"/>
                <a:ea typeface="Meiryo UI" panose="020B0604030504040204" pitchFamily="34" charset="-128"/>
              </a:endParaRPr>
            </a:p>
          </p:txBody>
        </p:sp>
        <p:sp>
          <p:nvSpPr>
            <p:cNvPr id="80" name="AutoShape 175">
              <a:extLst>
                <a:ext uri="{FF2B5EF4-FFF2-40B4-BE49-F238E27FC236}">
                  <a16:creationId xmlns:a16="http://schemas.microsoft.com/office/drawing/2014/main" id="{6777720F-BC77-E24F-907D-7AAFD8590DEA}"/>
                </a:ext>
              </a:extLst>
            </p:cNvPr>
            <p:cNvSpPr>
              <a:spLocks noChangeAspect="1" noEditPoints="1" noChangeArrowheads="1" noChangeShapeType="1" noTextEdit="1"/>
            </p:cNvSpPr>
            <p:nvPr/>
          </p:nvSpPr>
          <p:spPr bwMode="auto">
            <a:xfrm>
              <a:off x="9504638" y="5449462"/>
              <a:ext cx="2319020" cy="612775"/>
            </a:xfrm>
            <a:prstGeom prst="wedgeRectCallout">
              <a:avLst>
                <a:gd name="adj1" fmla="val 19796"/>
                <a:gd name="adj2" fmla="val -128963"/>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Blind spot length at VRU is not run over by rear wheel </a:t>
              </a:r>
              <a:r>
                <a:rPr lang="en-US" sz="1100" kern="100" dirty="0">
                  <a:effectLst/>
                  <a:latin typeface="Meiryo UI" panose="020B0604030504040204" pitchFamily="34" charset="-128"/>
                  <a:ea typeface="Meiryo UI" panose="020B0604030504040204" pitchFamily="34" charset="-128"/>
                </a:rPr>
                <a:t>x</a:t>
              </a:r>
              <a:endParaRPr lang="ja-JP" sz="1050" kern="100">
                <a:effectLst/>
                <a:latin typeface="Meiryo UI" panose="020B0604030504040204" pitchFamily="34" charset="-128"/>
                <a:ea typeface="Meiryo UI" panose="020B0604030504040204" pitchFamily="34" charset="-128"/>
              </a:endParaRPr>
            </a:p>
            <a:p>
              <a:pPr algn="ctr"/>
              <a:r>
                <a:rPr lang="en-US" altLang="ja-JP" sz="1000" kern="100" dirty="0">
                  <a:effectLst/>
                  <a:latin typeface="Meiryo UI" panose="020B0604030504040204" pitchFamily="34" charset="-128"/>
                  <a:ea typeface="Meiryo UI" panose="020B0604030504040204" pitchFamily="34" charset="-128"/>
                </a:rPr>
                <a:t>(Limit of blind spot exemption)</a:t>
              </a:r>
              <a:endParaRPr lang="ja-JP" sz="1050" kern="100">
                <a:effectLst/>
                <a:latin typeface="Meiryo UI" panose="020B0604030504040204" pitchFamily="34" charset="-128"/>
                <a:ea typeface="Meiryo UI" panose="020B0604030504040204" pitchFamily="34" charset="-128"/>
              </a:endParaRPr>
            </a:p>
          </p:txBody>
        </p:sp>
      </p:grpSp>
      <p:sp>
        <p:nvSpPr>
          <p:cNvPr id="8" name="Rectangle 2">
            <a:extLst>
              <a:ext uri="{FF2B5EF4-FFF2-40B4-BE49-F238E27FC236}">
                <a16:creationId xmlns:a16="http://schemas.microsoft.com/office/drawing/2014/main" id="{6F852A4C-A142-5C42-B250-B00923BDE6A7}"/>
              </a:ext>
            </a:extLst>
          </p:cNvPr>
          <p:cNvSpPr>
            <a:spLocks noChangeArrowheads="1"/>
          </p:cNvSpPr>
          <p:nvPr/>
        </p:nvSpPr>
        <p:spPr bwMode="auto">
          <a:xfrm>
            <a:off x="297871" y="5069029"/>
            <a:ext cx="67692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graphicFrame>
        <p:nvGraphicFramePr>
          <p:cNvPr id="9" name="オブジェクト 8">
            <a:extLst>
              <a:ext uri="{FF2B5EF4-FFF2-40B4-BE49-F238E27FC236}">
                <a16:creationId xmlns:a16="http://schemas.microsoft.com/office/drawing/2014/main" id="{62973F63-A410-F54E-A7A8-B2D251595897}"/>
              </a:ext>
            </a:extLst>
          </p:cNvPr>
          <p:cNvGraphicFramePr>
            <a:graphicFrameLocks noChangeAspect="1"/>
          </p:cNvGraphicFramePr>
          <p:nvPr>
            <p:extLst>
              <p:ext uri="{D42A27DB-BD31-4B8C-83A1-F6EECF244321}">
                <p14:modId xmlns:p14="http://schemas.microsoft.com/office/powerpoint/2010/main" val="755293084"/>
              </p:ext>
            </p:extLst>
          </p:nvPr>
        </p:nvGraphicFramePr>
        <p:xfrm>
          <a:off x="297872" y="5069029"/>
          <a:ext cx="2081029" cy="1553444"/>
        </p:xfrm>
        <a:graphic>
          <a:graphicData uri="http://schemas.openxmlformats.org/presentationml/2006/ole">
            <mc:AlternateContent xmlns:mc="http://schemas.openxmlformats.org/markup-compatibility/2006">
              <mc:Choice xmlns:v="urn:schemas-microsoft-com:vml" Requires="v">
                <p:oleObj spid="_x0000_s3074" r:id="rId7" imgW="7200900" imgH="5397500" progId="Photoshop.Image.4">
                  <p:embed/>
                </p:oleObj>
              </mc:Choice>
              <mc:Fallback>
                <p:oleObj r:id="rId7" imgW="7200900" imgH="5397500" progId="Photoshop.Image.4">
                  <p:embed/>
                  <p:pic>
                    <p:nvPicPr>
                      <p:cNvPr id="9" name="オブジェクト 8">
                        <a:extLst>
                          <a:ext uri="{FF2B5EF4-FFF2-40B4-BE49-F238E27FC236}">
                            <a16:creationId xmlns:a16="http://schemas.microsoft.com/office/drawing/2014/main" id="{62973F63-A410-F54E-A7A8-B2D2515958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872" y="5069029"/>
                        <a:ext cx="2081029" cy="1553444"/>
                      </a:xfrm>
                      <a:prstGeom prst="rect">
                        <a:avLst/>
                      </a:prstGeom>
                      <a:noFill/>
                    </p:spPr>
                  </p:pic>
                </p:oleObj>
              </mc:Fallback>
            </mc:AlternateContent>
          </a:graphicData>
        </a:graphic>
      </p:graphicFrame>
    </p:spTree>
    <p:extLst>
      <p:ext uri="{BB962C8B-B14F-4D97-AF65-F5344CB8AC3E}">
        <p14:creationId xmlns:p14="http://schemas.microsoft.com/office/powerpoint/2010/main" val="933772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9AB302A9-F575-D74B-B118-E22E5BCBFFD2}"/>
              </a:ext>
            </a:extLst>
          </p:cNvPr>
          <p:cNvPicPr>
            <a:picLocks noChangeAspect="1"/>
          </p:cNvPicPr>
          <p:nvPr/>
        </p:nvPicPr>
        <p:blipFill rotWithShape="1">
          <a:blip r:embed="rId3"/>
          <a:srcRect b="10224"/>
          <a:stretch/>
        </p:blipFill>
        <p:spPr>
          <a:xfrm>
            <a:off x="627257" y="3835774"/>
            <a:ext cx="4089121" cy="2333873"/>
          </a:xfrm>
          <a:prstGeom prst="rect">
            <a:avLst/>
          </a:prstGeom>
        </p:spPr>
      </p:pic>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kumimoji="1" lang="en-US" altLang="ja-JP" sz="2800" b="1" dirty="0">
                <a:latin typeface="Meiryo UI" panose="020B0604030504040204" pitchFamily="34" charset="-128"/>
                <a:ea typeface="Meiryo UI" panose="020B0604030504040204" pitchFamily="34" charset="-128"/>
              </a:rPr>
              <a:t>Study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(3) </a:t>
            </a:r>
            <a:r>
              <a:rPr kumimoji="1" lang="en-US" altLang="ja-JP" sz="2400" b="1" dirty="0">
                <a:latin typeface="Meiryo UI" panose="020B0604030504040204" pitchFamily="34" charset="-128"/>
                <a:ea typeface="Meiryo UI" panose="020B0604030504040204" pitchFamily="34" charset="-128"/>
              </a:rPr>
              <a:t>Results</a:t>
            </a:r>
            <a:endParaRPr kumimoji="1" lang="ja-JP" altLang="en-US" sz="2800" b="1">
              <a:latin typeface="Meiryo UI" panose="020B0604030504040204" pitchFamily="34" charset="-128"/>
              <a:ea typeface="Meiryo UI" panose="020B0604030504040204" pitchFamily="34" charset="-128"/>
            </a:endParaRPr>
          </a:p>
        </p:txBody>
      </p:sp>
      <p:pic>
        <p:nvPicPr>
          <p:cNvPr id="5" name="図 4">
            <a:extLst>
              <a:ext uri="{FF2B5EF4-FFF2-40B4-BE49-F238E27FC236}">
                <a16:creationId xmlns:a16="http://schemas.microsoft.com/office/drawing/2014/main" id="{91A7A715-0272-6341-81F3-99F60232E8BB}"/>
              </a:ext>
            </a:extLst>
          </p:cNvPr>
          <p:cNvPicPr>
            <a:picLocks noChangeAspect="1"/>
          </p:cNvPicPr>
          <p:nvPr/>
        </p:nvPicPr>
        <p:blipFill rotWithShape="1">
          <a:blip r:embed="rId4"/>
          <a:srcRect b="5650"/>
          <a:stretch/>
        </p:blipFill>
        <p:spPr>
          <a:xfrm>
            <a:off x="666842" y="1377161"/>
            <a:ext cx="4089121" cy="2417841"/>
          </a:xfrm>
          <a:prstGeom prst="rect">
            <a:avLst/>
          </a:prstGeom>
        </p:spPr>
      </p:pic>
      <p:sp>
        <p:nvSpPr>
          <p:cNvPr id="53" name="Text Box 157">
            <a:extLst>
              <a:ext uri="{FF2B5EF4-FFF2-40B4-BE49-F238E27FC236}">
                <a16:creationId xmlns:a16="http://schemas.microsoft.com/office/drawing/2014/main" id="{7665D973-4690-4746-9221-C085782D9A56}"/>
              </a:ext>
            </a:extLst>
          </p:cNvPr>
          <p:cNvSpPr txBox="1">
            <a:spLocks noChangeAspect="1" noEditPoints="1" noChangeArrowheads="1" noChangeShapeType="1" noTextEdit="1"/>
          </p:cNvSpPr>
          <p:nvPr/>
        </p:nvSpPr>
        <p:spPr bwMode="auto">
          <a:xfrm>
            <a:off x="1126910" y="3650381"/>
            <a:ext cx="3156910"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distance after VRU recognition </a:t>
            </a:r>
            <a:r>
              <a:rPr lang="en-US" sz="1000" kern="100" dirty="0">
                <a:effectLst/>
                <a:latin typeface="Meiryo UI" panose="020B0604030504040204" pitchFamily="34" charset="-128"/>
                <a:ea typeface="Meiryo UI" panose="020B0604030504040204" pitchFamily="34" charset="-128"/>
              </a:rPr>
              <a:t>Ls [m]</a:t>
            </a:r>
            <a:endParaRPr lang="ja-JP" sz="1050" kern="100">
              <a:effectLst/>
              <a:latin typeface="Meiryo UI" panose="020B0604030504040204" pitchFamily="34" charset="-128"/>
              <a:ea typeface="Meiryo UI" panose="020B0604030504040204" pitchFamily="34" charset="-128"/>
            </a:endParaRPr>
          </a:p>
        </p:txBody>
      </p:sp>
      <p:sp>
        <p:nvSpPr>
          <p:cNvPr id="8" name="正方形/長方形 7">
            <a:extLst>
              <a:ext uri="{FF2B5EF4-FFF2-40B4-BE49-F238E27FC236}">
                <a16:creationId xmlns:a16="http://schemas.microsoft.com/office/drawing/2014/main" id="{F513AD8F-3033-3247-9248-5BD4486A1B1F}"/>
              </a:ext>
            </a:extLst>
          </p:cNvPr>
          <p:cNvSpPr/>
          <p:nvPr/>
        </p:nvSpPr>
        <p:spPr>
          <a:xfrm rot="16200000">
            <a:off x="-403798" y="2434981"/>
            <a:ext cx="2151488" cy="400110"/>
          </a:xfrm>
          <a:prstGeom prst="rect">
            <a:avLst/>
          </a:prstGeom>
          <a:solidFill>
            <a:schemeClr val="bg1"/>
          </a:solidFill>
        </p:spPr>
        <p:txBody>
          <a:bodyPr wrap="square">
            <a:spAutoFit/>
          </a:bodyPr>
          <a:lstStyle/>
          <a:p>
            <a:r>
              <a:rPr lang="en-US" altLang="ja-JP" sz="1000" kern="100" dirty="0">
                <a:latin typeface="Meiryo UI" panose="020B0604030504040204" pitchFamily="34" charset="-128"/>
                <a:ea typeface="Meiryo UI" panose="020B0604030504040204" pitchFamily="34" charset="-128"/>
              </a:rPr>
              <a:t>Vehicle speed at VRU is not run over by rear wheel  v [m/s]</a:t>
            </a:r>
            <a:endParaRPr lang="ja-JP" altLang="ja-JP" sz="1050" kern="100">
              <a:latin typeface="Meiryo UI" panose="020B0604030504040204" pitchFamily="34" charset="-128"/>
              <a:ea typeface="Meiryo UI" panose="020B0604030504040204" pitchFamily="34" charset="-128"/>
            </a:endParaRPr>
          </a:p>
        </p:txBody>
      </p:sp>
      <p:sp>
        <p:nvSpPr>
          <p:cNvPr id="58" name="正方形/長方形 57">
            <a:extLst>
              <a:ext uri="{FF2B5EF4-FFF2-40B4-BE49-F238E27FC236}">
                <a16:creationId xmlns:a16="http://schemas.microsoft.com/office/drawing/2014/main" id="{6AD4A6D9-1751-E24A-B98D-6E6796D91AFA}"/>
              </a:ext>
            </a:extLst>
          </p:cNvPr>
          <p:cNvSpPr/>
          <p:nvPr/>
        </p:nvSpPr>
        <p:spPr>
          <a:xfrm rot="16200000">
            <a:off x="-439142" y="4718816"/>
            <a:ext cx="2151488" cy="400110"/>
          </a:xfrm>
          <a:prstGeom prst="rect">
            <a:avLst/>
          </a:prstGeom>
          <a:solidFill>
            <a:schemeClr val="bg1"/>
          </a:solidFill>
        </p:spPr>
        <p:txBody>
          <a:bodyPr wrap="square">
            <a:spAutoFit/>
          </a:bodyPr>
          <a:lstStyle/>
          <a:p>
            <a:r>
              <a:rPr lang="en-US" altLang="ja-JP" sz="1000" kern="100" dirty="0">
                <a:latin typeface="Meiryo UI" panose="020B0604030504040204" pitchFamily="34" charset="-128"/>
                <a:ea typeface="Meiryo UI" panose="020B0604030504040204" pitchFamily="34" charset="-128"/>
              </a:rPr>
              <a:t>Vehicle speed at VRU is not run over by rear wheel  v [m/s]</a:t>
            </a:r>
            <a:endParaRPr lang="ja-JP" altLang="ja-JP" sz="1050" kern="100">
              <a:latin typeface="Meiryo UI" panose="020B0604030504040204" pitchFamily="34" charset="-128"/>
              <a:ea typeface="Meiryo UI" panose="020B0604030504040204" pitchFamily="34" charset="-128"/>
            </a:endParaRPr>
          </a:p>
        </p:txBody>
      </p:sp>
      <p:sp>
        <p:nvSpPr>
          <p:cNvPr id="60" name="Text Box 157">
            <a:extLst>
              <a:ext uri="{FF2B5EF4-FFF2-40B4-BE49-F238E27FC236}">
                <a16:creationId xmlns:a16="http://schemas.microsoft.com/office/drawing/2014/main" id="{FFC05023-50EE-3E4B-91AB-332397601655}"/>
              </a:ext>
            </a:extLst>
          </p:cNvPr>
          <p:cNvSpPr txBox="1">
            <a:spLocks noChangeAspect="1" noEditPoints="1" noChangeArrowheads="1" noChangeShapeType="1" noTextEdit="1"/>
          </p:cNvSpPr>
          <p:nvPr/>
        </p:nvSpPr>
        <p:spPr bwMode="auto">
          <a:xfrm>
            <a:off x="1093362" y="6051249"/>
            <a:ext cx="3156910"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Blind spot length </a:t>
            </a:r>
            <a:r>
              <a:rPr lang="en-US" altLang="ja-JP" sz="1000" kern="100" dirty="0">
                <a:latin typeface="Meiryo UI" panose="020B0604030504040204" pitchFamily="34" charset="-128"/>
                <a:ea typeface="Meiryo UI" panose="020B0604030504040204" pitchFamily="34" charset="-128"/>
              </a:rPr>
              <a:t>x</a:t>
            </a:r>
            <a:r>
              <a:rPr lang="en-US" sz="1000" kern="100" dirty="0">
                <a:effectLst/>
                <a:latin typeface="Meiryo UI" panose="020B0604030504040204" pitchFamily="34" charset="-128"/>
                <a:ea typeface="Meiryo UI" panose="020B0604030504040204" pitchFamily="34" charset="-128"/>
              </a:rPr>
              <a:t> [m]</a:t>
            </a:r>
            <a:endParaRPr lang="ja-JP" sz="1050" kern="100">
              <a:effectLst/>
              <a:latin typeface="Meiryo UI" panose="020B0604030504040204" pitchFamily="34" charset="-128"/>
              <a:ea typeface="Meiryo UI" panose="020B0604030504040204" pitchFamily="34" charset="-128"/>
            </a:endParaRPr>
          </a:p>
        </p:txBody>
      </p:sp>
      <p:sp>
        <p:nvSpPr>
          <p:cNvPr id="61" name="正方形/長方形 60">
            <a:extLst>
              <a:ext uri="{FF2B5EF4-FFF2-40B4-BE49-F238E27FC236}">
                <a16:creationId xmlns:a16="http://schemas.microsoft.com/office/drawing/2014/main" id="{0491F1C3-1FF2-4F4D-9353-754D27F818C9}"/>
              </a:ext>
            </a:extLst>
          </p:cNvPr>
          <p:cNvSpPr/>
          <p:nvPr/>
        </p:nvSpPr>
        <p:spPr>
          <a:xfrm>
            <a:off x="1761199" y="1578542"/>
            <a:ext cx="598907" cy="369332"/>
          </a:xfrm>
          <a:prstGeom prst="rect">
            <a:avLst/>
          </a:prstGeom>
          <a:solidFill>
            <a:schemeClr val="bg1"/>
          </a:solidFill>
        </p:spPr>
        <p:txBody>
          <a:bodyPr wrap="square">
            <a:spAutoFit/>
          </a:bodyPr>
          <a:lstStyle/>
          <a:p>
            <a:r>
              <a:rPr lang="en-US" altLang="ja-JP" sz="900" dirty="0">
                <a:latin typeface="Meiryo UI" panose="020B0604030504040204" pitchFamily="34" charset="-128"/>
                <a:ea typeface="Meiryo UI" panose="020B0604030504040204" pitchFamily="34" charset="-128"/>
              </a:rPr>
              <a:t>Median</a:t>
            </a:r>
          </a:p>
          <a:p>
            <a:r>
              <a:rPr lang="en-US" altLang="ja-JP" sz="900" dirty="0">
                <a:latin typeface="Meiryo UI" panose="020B0604030504040204" pitchFamily="34" charset="-128"/>
                <a:ea typeface="Meiryo UI" panose="020B0604030504040204" pitchFamily="34" charset="-128"/>
              </a:rPr>
              <a:t>5%tile</a:t>
            </a:r>
          </a:p>
        </p:txBody>
      </p:sp>
      <p:sp>
        <p:nvSpPr>
          <p:cNvPr id="65" name="正方形/長方形 64">
            <a:extLst>
              <a:ext uri="{FF2B5EF4-FFF2-40B4-BE49-F238E27FC236}">
                <a16:creationId xmlns:a16="http://schemas.microsoft.com/office/drawing/2014/main" id="{6DA83765-907D-EF44-B19B-707DDDBB645F}"/>
              </a:ext>
            </a:extLst>
          </p:cNvPr>
          <p:cNvSpPr/>
          <p:nvPr/>
        </p:nvSpPr>
        <p:spPr>
          <a:xfrm>
            <a:off x="1761199" y="4092257"/>
            <a:ext cx="673993" cy="369332"/>
          </a:xfrm>
          <a:prstGeom prst="rect">
            <a:avLst/>
          </a:prstGeom>
          <a:solidFill>
            <a:schemeClr val="bg1"/>
          </a:solidFill>
        </p:spPr>
        <p:txBody>
          <a:bodyPr wrap="square">
            <a:spAutoFit/>
          </a:bodyPr>
          <a:lstStyle/>
          <a:p>
            <a:r>
              <a:rPr lang="en-US" altLang="ja-JP" sz="900" dirty="0">
                <a:latin typeface="Meiryo UI" panose="020B0604030504040204" pitchFamily="34" charset="-128"/>
                <a:ea typeface="Meiryo UI" panose="020B0604030504040204" pitchFamily="34" charset="-128"/>
              </a:rPr>
              <a:t>Median</a:t>
            </a:r>
          </a:p>
          <a:p>
            <a:r>
              <a:rPr lang="en-US" altLang="ja-JP" sz="900" dirty="0">
                <a:latin typeface="Meiryo UI" panose="020B0604030504040204" pitchFamily="34" charset="-128"/>
                <a:ea typeface="Meiryo UI" panose="020B0604030504040204" pitchFamily="34" charset="-128"/>
              </a:rPr>
              <a:t>95%tile</a:t>
            </a:r>
          </a:p>
        </p:txBody>
      </p:sp>
      <p:grpSp>
        <p:nvGrpSpPr>
          <p:cNvPr id="13" name="グループ化 12">
            <a:extLst>
              <a:ext uri="{FF2B5EF4-FFF2-40B4-BE49-F238E27FC236}">
                <a16:creationId xmlns:a16="http://schemas.microsoft.com/office/drawing/2014/main" id="{B56C073B-605D-2342-99A5-D5DDA94D40A2}"/>
              </a:ext>
            </a:extLst>
          </p:cNvPr>
          <p:cNvGrpSpPr/>
          <p:nvPr/>
        </p:nvGrpSpPr>
        <p:grpSpPr>
          <a:xfrm>
            <a:off x="5485238" y="2942479"/>
            <a:ext cx="5613400" cy="3381855"/>
            <a:chOff x="5451690" y="1473415"/>
            <a:chExt cx="5613400" cy="3381855"/>
          </a:xfrm>
        </p:grpSpPr>
        <p:pic>
          <p:nvPicPr>
            <p:cNvPr id="12" name="図 11">
              <a:extLst>
                <a:ext uri="{FF2B5EF4-FFF2-40B4-BE49-F238E27FC236}">
                  <a16:creationId xmlns:a16="http://schemas.microsoft.com/office/drawing/2014/main" id="{F41D039A-0169-3041-A127-70EBE4F0DB78}"/>
                </a:ext>
              </a:extLst>
            </p:cNvPr>
            <p:cNvPicPr>
              <a:picLocks noChangeAspect="1"/>
            </p:cNvPicPr>
            <p:nvPr/>
          </p:nvPicPr>
          <p:blipFill rotWithShape="1">
            <a:blip r:embed="rId5"/>
            <a:srcRect b="12473"/>
            <a:stretch/>
          </p:blipFill>
          <p:spPr>
            <a:xfrm>
              <a:off x="5451690" y="1473415"/>
              <a:ext cx="5613400" cy="3156911"/>
            </a:xfrm>
            <a:prstGeom prst="rect">
              <a:avLst/>
            </a:prstGeom>
          </p:spPr>
        </p:pic>
        <p:sp>
          <p:nvSpPr>
            <p:cNvPr id="66" name="Text Box 157">
              <a:extLst>
                <a:ext uri="{FF2B5EF4-FFF2-40B4-BE49-F238E27FC236}">
                  <a16:creationId xmlns:a16="http://schemas.microsoft.com/office/drawing/2014/main" id="{209D6DFD-A873-6545-AC5C-CA4750A6F6E0}"/>
                </a:ext>
              </a:extLst>
            </p:cNvPr>
            <p:cNvSpPr txBox="1">
              <a:spLocks noChangeAspect="1" noEditPoints="1" noChangeArrowheads="1" noChangeShapeType="1" noTextEdit="1"/>
            </p:cNvSpPr>
            <p:nvPr/>
          </p:nvSpPr>
          <p:spPr bwMode="auto">
            <a:xfrm rot="16200000">
              <a:off x="4027122" y="3158417"/>
              <a:ext cx="3156910" cy="236795"/>
            </a:xfrm>
            <a:prstGeom prst="rect">
              <a:avLst/>
            </a:prstGeom>
            <a:solidFill>
              <a:schemeClr val="bg1"/>
            </a:solidFill>
            <a:ln>
              <a:noFill/>
            </a:ln>
          </p:spPr>
          <p:txBody>
            <a:bodyPr rot="0" vert="vert270"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Blind spot length </a:t>
              </a:r>
              <a:r>
                <a:rPr lang="en-US" altLang="ja-JP" sz="1000" kern="100" dirty="0">
                  <a:latin typeface="Meiryo UI" panose="020B0604030504040204" pitchFamily="34" charset="-128"/>
                  <a:ea typeface="Meiryo UI" panose="020B0604030504040204" pitchFamily="34" charset="-128"/>
                </a:rPr>
                <a:t>x</a:t>
              </a:r>
              <a:r>
                <a:rPr lang="en-US" sz="1000" kern="100" dirty="0">
                  <a:effectLst/>
                  <a:latin typeface="Meiryo UI" panose="020B0604030504040204" pitchFamily="34" charset="-128"/>
                  <a:ea typeface="Meiryo UI" panose="020B0604030504040204" pitchFamily="34" charset="-128"/>
                </a:rPr>
                <a:t> [m]</a:t>
              </a:r>
              <a:endParaRPr lang="ja-JP" sz="1050" kern="100">
                <a:effectLst/>
                <a:latin typeface="Meiryo UI" panose="020B0604030504040204" pitchFamily="34" charset="-128"/>
                <a:ea typeface="Meiryo UI" panose="020B0604030504040204" pitchFamily="34" charset="-128"/>
              </a:endParaRPr>
            </a:p>
          </p:txBody>
        </p:sp>
        <p:sp>
          <p:nvSpPr>
            <p:cNvPr id="67" name="Text Box 157">
              <a:extLst>
                <a:ext uri="{FF2B5EF4-FFF2-40B4-BE49-F238E27FC236}">
                  <a16:creationId xmlns:a16="http://schemas.microsoft.com/office/drawing/2014/main" id="{FB17003D-DDA2-134F-BF3E-7FA1EE6D7B5D}"/>
                </a:ext>
              </a:extLst>
            </p:cNvPr>
            <p:cNvSpPr txBox="1">
              <a:spLocks noChangeAspect="1" noEditPoints="1" noChangeArrowheads="1" noChangeShapeType="1" noTextEdit="1"/>
            </p:cNvSpPr>
            <p:nvPr/>
          </p:nvSpPr>
          <p:spPr bwMode="auto">
            <a:xfrm>
              <a:off x="6235758" y="4447824"/>
              <a:ext cx="3672527"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latin typeface="Meiryo UI" panose="020B0604030504040204" pitchFamily="34" charset="-128"/>
                  <a:ea typeface="Meiryo UI" panose="020B0604030504040204" pitchFamily="34" charset="-128"/>
                </a:rPr>
                <a:t>D</a:t>
              </a:r>
              <a:r>
                <a:rPr lang="en-US" altLang="ja-JP" sz="1000" kern="100" dirty="0">
                  <a:effectLst/>
                  <a:latin typeface="Meiryo UI" panose="020B0604030504040204" pitchFamily="34" charset="-128"/>
                  <a:ea typeface="Meiryo UI" panose="020B0604030504040204" pitchFamily="34" charset="-128"/>
                </a:rPr>
                <a:t>istance between blind spot to rear wheel front </a:t>
              </a:r>
              <a:r>
                <a:rPr lang="en-US" sz="1000" kern="100" dirty="0">
                  <a:effectLst/>
                  <a:latin typeface="Meiryo UI" panose="020B0604030504040204" pitchFamily="34" charset="-128"/>
                  <a:ea typeface="Meiryo UI" panose="020B0604030504040204" pitchFamily="34" charset="-128"/>
                </a:rPr>
                <a:t>L [m]</a:t>
              </a:r>
              <a:endParaRPr lang="ja-JP" sz="1050" kern="100">
                <a:effectLst/>
                <a:latin typeface="Meiryo UI" panose="020B0604030504040204" pitchFamily="34" charset="-128"/>
                <a:ea typeface="Meiryo UI" panose="020B0604030504040204" pitchFamily="34" charset="-128"/>
              </a:endParaRPr>
            </a:p>
          </p:txBody>
        </p:sp>
        <p:sp>
          <p:nvSpPr>
            <p:cNvPr id="68" name="Text Box 157">
              <a:extLst>
                <a:ext uri="{FF2B5EF4-FFF2-40B4-BE49-F238E27FC236}">
                  <a16:creationId xmlns:a16="http://schemas.microsoft.com/office/drawing/2014/main" id="{B36E3173-848F-774B-855A-A45D64E1193D}"/>
                </a:ext>
              </a:extLst>
            </p:cNvPr>
            <p:cNvSpPr txBox="1">
              <a:spLocks noChangeAspect="1" noEditPoints="1" noChangeArrowheads="1" noChangeShapeType="1" noTextEdit="1"/>
            </p:cNvSpPr>
            <p:nvPr/>
          </p:nvSpPr>
          <p:spPr bwMode="auto">
            <a:xfrm>
              <a:off x="6178009" y="2350233"/>
              <a:ext cx="2903570"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900" kern="100" dirty="0">
                  <a:latin typeface="Meiryo UI" panose="020B0604030504040204" pitchFamily="34" charset="-128"/>
                  <a:ea typeface="Meiryo UI" panose="020B0604030504040204" pitchFamily="34" charset="-128"/>
                </a:rPr>
                <a:t>Limit of blind spot exemption: x=0.292 L -0.203</a:t>
              </a:r>
              <a:endParaRPr lang="ja-JP" sz="1000" kern="100">
                <a:effectLst/>
                <a:latin typeface="Meiryo UI" panose="020B0604030504040204" pitchFamily="34" charset="-128"/>
                <a:ea typeface="Meiryo UI" panose="020B0604030504040204" pitchFamily="34" charset="-128"/>
              </a:endParaRPr>
            </a:p>
          </p:txBody>
        </p:sp>
        <p:sp>
          <p:nvSpPr>
            <p:cNvPr id="69" name="Text Box 157">
              <a:extLst>
                <a:ext uri="{FF2B5EF4-FFF2-40B4-BE49-F238E27FC236}">
                  <a16:creationId xmlns:a16="http://schemas.microsoft.com/office/drawing/2014/main" id="{5B55E09F-7993-BB4A-AAAA-EF2F378E19C0}"/>
                </a:ext>
              </a:extLst>
            </p:cNvPr>
            <p:cNvSpPr txBox="1">
              <a:spLocks noChangeAspect="1" noEditPoints="1" noChangeArrowheads="1" noChangeShapeType="1" noTextEdit="1"/>
            </p:cNvSpPr>
            <p:nvPr/>
          </p:nvSpPr>
          <p:spPr bwMode="auto">
            <a:xfrm>
              <a:off x="7806343" y="3277888"/>
              <a:ext cx="1886297"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900" kern="100" dirty="0">
                  <a:latin typeface="Meiryo UI" panose="020B0604030504040204" pitchFamily="34" charset="-128"/>
                  <a:ea typeface="Meiryo UI" panose="020B0604030504040204" pitchFamily="34" charset="-128"/>
                </a:rPr>
                <a:t>Range of blind spot exemption</a:t>
              </a:r>
              <a:endParaRPr lang="ja-JP" sz="1000" kern="100">
                <a:effectLst/>
                <a:latin typeface="Meiryo UI" panose="020B0604030504040204" pitchFamily="34" charset="-128"/>
                <a:ea typeface="Meiryo UI" panose="020B0604030504040204" pitchFamily="34" charset="-128"/>
              </a:endParaRPr>
            </a:p>
          </p:txBody>
        </p:sp>
      </p:grpSp>
      <p:grpSp>
        <p:nvGrpSpPr>
          <p:cNvPr id="123" name="グループ化 122">
            <a:extLst>
              <a:ext uri="{FF2B5EF4-FFF2-40B4-BE49-F238E27FC236}">
                <a16:creationId xmlns:a16="http://schemas.microsoft.com/office/drawing/2014/main" id="{FDFF0E4E-7BC9-4C4E-8118-7EE9A012EA0B}"/>
              </a:ext>
            </a:extLst>
          </p:cNvPr>
          <p:cNvGrpSpPr/>
          <p:nvPr/>
        </p:nvGrpSpPr>
        <p:grpSpPr>
          <a:xfrm>
            <a:off x="6269306" y="1559292"/>
            <a:ext cx="1612898" cy="1427974"/>
            <a:chOff x="8661595" y="2928794"/>
            <a:chExt cx="1612898" cy="1427974"/>
          </a:xfrm>
        </p:grpSpPr>
        <p:grpSp>
          <p:nvGrpSpPr>
            <p:cNvPr id="124" name="グループ化 123">
              <a:extLst>
                <a:ext uri="{FF2B5EF4-FFF2-40B4-BE49-F238E27FC236}">
                  <a16:creationId xmlns:a16="http://schemas.microsoft.com/office/drawing/2014/main" id="{D56F5F9B-1C7F-B44A-9187-AD29B0625477}"/>
                </a:ext>
              </a:extLst>
            </p:cNvPr>
            <p:cNvGrpSpPr/>
            <p:nvPr/>
          </p:nvGrpSpPr>
          <p:grpSpPr>
            <a:xfrm>
              <a:off x="8661595" y="2928794"/>
              <a:ext cx="1612898" cy="788872"/>
              <a:chOff x="1651002" y="3035301"/>
              <a:chExt cx="2908297" cy="1422454"/>
            </a:xfrm>
          </p:grpSpPr>
          <p:pic>
            <p:nvPicPr>
              <p:cNvPr id="133" name="Picture 5">
                <a:extLst>
                  <a:ext uri="{FF2B5EF4-FFF2-40B4-BE49-F238E27FC236}">
                    <a16:creationId xmlns:a16="http://schemas.microsoft.com/office/drawing/2014/main" id="{920DCFA6-C65C-E441-9691-300D1967EBB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 name="正方形/長方形 133">
                <a:extLst>
                  <a:ext uri="{FF2B5EF4-FFF2-40B4-BE49-F238E27FC236}">
                    <a16:creationId xmlns:a16="http://schemas.microsoft.com/office/drawing/2014/main" id="{7C03BF86-F92B-4F45-90E6-82239FCA81FE}"/>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正方形/長方形 134">
                <a:extLst>
                  <a:ext uri="{FF2B5EF4-FFF2-40B4-BE49-F238E27FC236}">
                    <a16:creationId xmlns:a16="http://schemas.microsoft.com/office/drawing/2014/main" id="{D49A6FEE-89D7-C549-9C51-A5706810992B}"/>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5" name="フリーフォーム 124">
              <a:extLst>
                <a:ext uri="{FF2B5EF4-FFF2-40B4-BE49-F238E27FC236}">
                  <a16:creationId xmlns:a16="http://schemas.microsoft.com/office/drawing/2014/main" id="{7A3C6A69-0D8D-6646-8544-FF9EE9DD5469}"/>
                </a:ext>
              </a:extLst>
            </p:cNvPr>
            <p:cNvSpPr/>
            <p:nvPr/>
          </p:nvSpPr>
          <p:spPr>
            <a:xfrm>
              <a:off x="8773798" y="320406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円/楕円 125">
              <a:extLst>
                <a:ext uri="{FF2B5EF4-FFF2-40B4-BE49-F238E27FC236}">
                  <a16:creationId xmlns:a16="http://schemas.microsoft.com/office/drawing/2014/main" id="{B9525A5D-A114-F341-8BB3-FEEDDCABFD17}"/>
                </a:ext>
              </a:extLst>
            </p:cNvPr>
            <p:cNvSpPr/>
            <p:nvPr/>
          </p:nvSpPr>
          <p:spPr>
            <a:xfrm>
              <a:off x="8968365" y="361888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7" name="直線コネクタ 126">
              <a:extLst>
                <a:ext uri="{FF2B5EF4-FFF2-40B4-BE49-F238E27FC236}">
                  <a16:creationId xmlns:a16="http://schemas.microsoft.com/office/drawing/2014/main" id="{0C81AB76-A8CA-CF4C-95E3-510E7F765CB2}"/>
                </a:ext>
              </a:extLst>
            </p:cNvPr>
            <p:cNvCxnSpPr>
              <a:cxnSpLocks/>
            </p:cNvCxnSpPr>
            <p:nvPr/>
          </p:nvCxnSpPr>
          <p:spPr>
            <a:xfrm>
              <a:off x="9880073" y="3456371"/>
              <a:ext cx="0" cy="900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円/楕円 127">
              <a:extLst>
                <a:ext uri="{FF2B5EF4-FFF2-40B4-BE49-F238E27FC236}">
                  <a16:creationId xmlns:a16="http://schemas.microsoft.com/office/drawing/2014/main" id="{FF6E671F-57A0-1C44-8F33-637596084867}"/>
                </a:ext>
              </a:extLst>
            </p:cNvPr>
            <p:cNvSpPr/>
            <p:nvPr/>
          </p:nvSpPr>
          <p:spPr>
            <a:xfrm>
              <a:off x="9205829" y="3622425"/>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9" name="直線コネクタ 128">
              <a:extLst>
                <a:ext uri="{FF2B5EF4-FFF2-40B4-BE49-F238E27FC236}">
                  <a16:creationId xmlns:a16="http://schemas.microsoft.com/office/drawing/2014/main" id="{69F98708-DF79-8C41-B1FD-42F2D6088D55}"/>
                </a:ext>
              </a:extLst>
            </p:cNvPr>
            <p:cNvCxnSpPr>
              <a:cxnSpLocks/>
            </p:cNvCxnSpPr>
            <p:nvPr/>
          </p:nvCxnSpPr>
          <p:spPr>
            <a:xfrm>
              <a:off x="9282647" y="3698544"/>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a:extLst>
                <a:ext uri="{FF2B5EF4-FFF2-40B4-BE49-F238E27FC236}">
                  <a16:creationId xmlns:a16="http://schemas.microsoft.com/office/drawing/2014/main" id="{0BC53444-B9E5-5642-A27A-FD0EA37188A0}"/>
                </a:ext>
              </a:extLst>
            </p:cNvPr>
            <p:cNvCxnSpPr>
              <a:cxnSpLocks/>
            </p:cNvCxnSpPr>
            <p:nvPr/>
          </p:nvCxnSpPr>
          <p:spPr>
            <a:xfrm>
              <a:off x="9052797" y="3704886"/>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3B01E401-4D1B-AA42-861C-DC6CB5CBE87C}"/>
                </a:ext>
              </a:extLst>
            </p:cNvPr>
            <p:cNvCxnSpPr>
              <a:cxnSpLocks/>
            </p:cNvCxnSpPr>
            <p:nvPr/>
          </p:nvCxnSpPr>
          <p:spPr>
            <a:xfrm flipH="1">
              <a:off x="9048830" y="4194859"/>
              <a:ext cx="254001"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2" name="直線矢印コネクタ 131">
              <a:extLst>
                <a:ext uri="{FF2B5EF4-FFF2-40B4-BE49-F238E27FC236}">
                  <a16:creationId xmlns:a16="http://schemas.microsoft.com/office/drawing/2014/main" id="{41B705C6-EC43-6147-8E35-D7DD1A433D24}"/>
                </a:ext>
              </a:extLst>
            </p:cNvPr>
            <p:cNvCxnSpPr>
              <a:cxnSpLocks/>
            </p:cNvCxnSpPr>
            <p:nvPr/>
          </p:nvCxnSpPr>
          <p:spPr>
            <a:xfrm flipH="1">
              <a:off x="9302831" y="4186617"/>
              <a:ext cx="577243"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36" name="テキスト ボックス 135">
            <a:extLst>
              <a:ext uri="{FF2B5EF4-FFF2-40B4-BE49-F238E27FC236}">
                <a16:creationId xmlns:a16="http://schemas.microsoft.com/office/drawing/2014/main" id="{D8324423-FC20-2F45-8725-03D9E4B799BF}"/>
              </a:ext>
            </a:extLst>
          </p:cNvPr>
          <p:cNvSpPr txBox="1"/>
          <p:nvPr/>
        </p:nvSpPr>
        <p:spPr>
          <a:xfrm>
            <a:off x="7044171" y="2824175"/>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L</a:t>
            </a:r>
            <a:endParaRPr kumimoji="1" lang="ja-JP" altLang="en-US" sz="1400" baseline="-25000">
              <a:latin typeface="Meiryo UI" panose="020B0604030504040204" pitchFamily="34" charset="-128"/>
              <a:ea typeface="Meiryo UI" panose="020B0604030504040204" pitchFamily="34" charset="-128"/>
            </a:endParaRPr>
          </a:p>
        </p:txBody>
      </p:sp>
      <p:sp>
        <p:nvSpPr>
          <p:cNvPr id="137" name="テキスト ボックス 136">
            <a:extLst>
              <a:ext uri="{FF2B5EF4-FFF2-40B4-BE49-F238E27FC236}">
                <a16:creationId xmlns:a16="http://schemas.microsoft.com/office/drawing/2014/main" id="{A76BDF33-AAF6-F047-87BF-FCC51185277C}"/>
              </a:ext>
            </a:extLst>
          </p:cNvPr>
          <p:cNvSpPr txBox="1"/>
          <p:nvPr/>
        </p:nvSpPr>
        <p:spPr>
          <a:xfrm>
            <a:off x="6639313" y="2829890"/>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sp>
        <p:nvSpPr>
          <p:cNvPr id="138" name="Text Box 157">
            <a:extLst>
              <a:ext uri="{FF2B5EF4-FFF2-40B4-BE49-F238E27FC236}">
                <a16:creationId xmlns:a16="http://schemas.microsoft.com/office/drawing/2014/main" id="{EDE72075-DC07-F248-8C2B-FE6AB0939AFB}"/>
              </a:ext>
            </a:extLst>
          </p:cNvPr>
          <p:cNvSpPr txBox="1">
            <a:spLocks noChangeAspect="1" noEditPoints="1" noChangeArrowheads="1" noChangeShapeType="1" noTextEdit="1"/>
          </p:cNvSpPr>
          <p:nvPr/>
        </p:nvSpPr>
        <p:spPr bwMode="auto">
          <a:xfrm>
            <a:off x="8207088" y="1639574"/>
            <a:ext cx="2457704"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1600" kern="100" dirty="0">
                <a:latin typeface="Meiryo UI" panose="020B0604030504040204" pitchFamily="34" charset="-128"/>
                <a:ea typeface="Meiryo UI" panose="020B0604030504040204" pitchFamily="34" charset="-128"/>
              </a:rPr>
              <a:t>Blind spot exemption x&lt;0.292L-0.203</a:t>
            </a:r>
            <a:endParaRPr lang="ja-JP" kern="100">
              <a:effectLst/>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086302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1383891" y="6514845"/>
            <a:ext cx="5193281" cy="276999"/>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2018 Road traffic accident statics (National Police Agency)</a:t>
            </a:r>
          </a:p>
        </p:txBody>
      </p:sp>
      <p:grpSp>
        <p:nvGrpSpPr>
          <p:cNvPr id="5" name="グループ化 4">
            <a:extLst>
              <a:ext uri="{FF2B5EF4-FFF2-40B4-BE49-F238E27FC236}">
                <a16:creationId xmlns:a16="http://schemas.microsoft.com/office/drawing/2014/main" id="{A16D656E-10B1-0348-B24F-402C4AE1ACEB}"/>
              </a:ext>
            </a:extLst>
          </p:cNvPr>
          <p:cNvGrpSpPr/>
          <p:nvPr/>
        </p:nvGrpSpPr>
        <p:grpSpPr>
          <a:xfrm>
            <a:off x="1383891" y="1954136"/>
            <a:ext cx="9410651" cy="4560709"/>
            <a:chOff x="1268619" y="1936951"/>
            <a:chExt cx="9810194" cy="4754342"/>
          </a:xfrm>
        </p:grpSpPr>
        <p:graphicFrame>
          <p:nvGraphicFramePr>
            <p:cNvPr id="44" name="グラフ 43"/>
            <p:cNvGraphicFramePr>
              <a:graphicFrameLocks/>
            </p:cNvGraphicFramePr>
            <p:nvPr>
              <p:extLst>
                <p:ext uri="{D42A27DB-BD31-4B8C-83A1-F6EECF244321}">
                  <p14:modId xmlns:p14="http://schemas.microsoft.com/office/powerpoint/2010/main" val="2053438637"/>
                </p:ext>
              </p:extLst>
            </p:nvPr>
          </p:nvGraphicFramePr>
          <p:xfrm>
            <a:off x="1268619" y="2656145"/>
            <a:ext cx="4987371" cy="40351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5" name="グラフ 44"/>
            <p:cNvGraphicFramePr>
              <a:graphicFrameLocks/>
            </p:cNvGraphicFramePr>
            <p:nvPr>
              <p:extLst>
                <p:ext uri="{D42A27DB-BD31-4B8C-83A1-F6EECF244321}">
                  <p14:modId xmlns:p14="http://schemas.microsoft.com/office/powerpoint/2010/main" val="703645791"/>
                </p:ext>
              </p:extLst>
            </p:nvPr>
          </p:nvGraphicFramePr>
          <p:xfrm>
            <a:off x="6091442" y="2643058"/>
            <a:ext cx="4987371" cy="4027995"/>
          </p:xfrm>
          <a:graphic>
            <a:graphicData uri="http://schemas.openxmlformats.org/drawingml/2006/chart">
              <c:chart xmlns:c="http://schemas.openxmlformats.org/drawingml/2006/chart" xmlns:r="http://schemas.openxmlformats.org/officeDocument/2006/relationships" r:id="rId4"/>
            </a:graphicData>
          </a:graphic>
        </p:graphicFrame>
        <p:sp>
          <p:nvSpPr>
            <p:cNvPr id="39" name="テキスト ボックス 38"/>
            <p:cNvSpPr txBox="1"/>
            <p:nvPr/>
          </p:nvSpPr>
          <p:spPr>
            <a:xfrm>
              <a:off x="8543622" y="3978980"/>
              <a:ext cx="1919757" cy="830997"/>
            </a:xfrm>
            <a:prstGeom prst="rect">
              <a:avLst/>
            </a:prstGeom>
            <a:noFill/>
          </p:spPr>
          <p:txBody>
            <a:bodyPr wrap="non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Pedestrian</a:t>
              </a:r>
            </a:p>
            <a:p>
              <a:pPr algn="ctr"/>
              <a:r>
                <a:rPr lang="en-US" altLang="ja-JP" sz="2400" b="1" dirty="0">
                  <a:solidFill>
                    <a:schemeClr val="bg1"/>
                  </a:solidFill>
                  <a:latin typeface="Meiryo UI" panose="020B0604030504040204" pitchFamily="34" charset="-128"/>
                  <a:ea typeface="Meiryo UI" panose="020B0604030504040204" pitchFamily="34" charset="-128"/>
                </a:rPr>
                <a:t>35.6%</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40" name="テキスト ボックス 39"/>
            <p:cNvSpPr txBox="1"/>
            <p:nvPr/>
          </p:nvSpPr>
          <p:spPr>
            <a:xfrm>
              <a:off x="8664616" y="5514583"/>
              <a:ext cx="1087157"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Cyclist</a:t>
              </a:r>
            </a:p>
            <a:p>
              <a:pPr algn="ctr"/>
              <a:r>
                <a:rPr lang="en-US" altLang="ja-JP" sz="2000" b="1" dirty="0">
                  <a:solidFill>
                    <a:schemeClr val="bg1"/>
                  </a:solidFill>
                  <a:latin typeface="Meiryo UI" panose="020B0604030504040204" pitchFamily="34" charset="-128"/>
                  <a:ea typeface="Meiryo UI" panose="020B0604030504040204" pitchFamily="34" charset="-128"/>
                </a:rPr>
                <a:t>12.8%</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41" name="テキスト ボックス 40"/>
            <p:cNvSpPr txBox="1"/>
            <p:nvPr/>
          </p:nvSpPr>
          <p:spPr>
            <a:xfrm>
              <a:off x="7099452" y="3797136"/>
              <a:ext cx="1062086" cy="707886"/>
            </a:xfrm>
            <a:prstGeom prst="rect">
              <a:avLst/>
            </a:prstGeom>
            <a:noFill/>
          </p:spPr>
          <p:txBody>
            <a:bodyPr wrap="none" rtlCol="0">
              <a:spAutoFit/>
            </a:bodyPr>
            <a:lstStyle/>
            <a:p>
              <a:r>
                <a:rPr lang="en-US" altLang="ja-JP" sz="2000" dirty="0">
                  <a:solidFill>
                    <a:schemeClr val="bg1"/>
                  </a:solidFill>
                  <a:latin typeface="Meiryo UI" panose="020B0604030504040204" pitchFamily="34" charset="-128"/>
                  <a:ea typeface="Meiryo UI" panose="020B0604030504040204" pitchFamily="34" charset="-128"/>
                </a:rPr>
                <a:t>Vehicle</a:t>
              </a:r>
            </a:p>
            <a:p>
              <a:pPr algn="ctr"/>
              <a:r>
                <a:rPr lang="en-US" altLang="ja-JP" sz="2000" dirty="0">
                  <a:solidFill>
                    <a:schemeClr val="bg1"/>
                  </a:solidFill>
                  <a:latin typeface="Meiryo UI" panose="020B0604030504040204" pitchFamily="34" charset="-128"/>
                  <a:ea typeface="Meiryo UI" panose="020B0604030504040204" pitchFamily="34" charset="-128"/>
                </a:rPr>
                <a:t>33.9%</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27" name="テキスト ボックス 26"/>
            <p:cNvSpPr txBox="1"/>
            <p:nvPr/>
          </p:nvSpPr>
          <p:spPr>
            <a:xfrm>
              <a:off x="2289319" y="1936951"/>
              <a:ext cx="2936923" cy="481266"/>
            </a:xfrm>
            <a:prstGeom prst="rect">
              <a:avLst/>
            </a:prstGeom>
            <a:noFill/>
          </p:spPr>
          <p:txBody>
            <a:bodyPr wrap="none" rtlCol="0">
              <a:spAutoFit/>
            </a:bodyPr>
            <a:lstStyle/>
            <a:p>
              <a:r>
                <a:rPr lang="en-US" altLang="ja-JP" sz="2400" b="1" dirty="0">
                  <a:latin typeface="Meiryo UI" panose="020B0604030504040204" pitchFamily="34" charset="-128"/>
                  <a:ea typeface="Meiryo UI" panose="020B0604030504040204" pitchFamily="34" charset="-128"/>
                </a:rPr>
                <a:t>Injuries </a:t>
              </a:r>
              <a:r>
                <a:rPr lang="en-US" altLang="ja-JP" b="1" dirty="0">
                  <a:latin typeface="Meiryo UI" panose="020B0604030504040204" pitchFamily="34" charset="-128"/>
                  <a:ea typeface="Meiryo UI" panose="020B0604030504040204" pitchFamily="34" charset="-128"/>
                </a:rPr>
                <a:t>(529,378)</a:t>
              </a:r>
            </a:p>
          </p:txBody>
        </p:sp>
        <p:sp>
          <p:nvSpPr>
            <p:cNvPr id="28" name="テキスト ボックス 27"/>
            <p:cNvSpPr txBox="1"/>
            <p:nvPr/>
          </p:nvSpPr>
          <p:spPr>
            <a:xfrm>
              <a:off x="7118544" y="1962715"/>
              <a:ext cx="2915399" cy="481266"/>
            </a:xfrm>
            <a:prstGeom prst="rect">
              <a:avLst/>
            </a:prstGeom>
            <a:noFill/>
          </p:spPr>
          <p:txBody>
            <a:bodyPr wrap="none" rtlCol="0">
              <a:spAutoFit/>
            </a:bodyPr>
            <a:lstStyle/>
            <a:p>
              <a:r>
                <a:rPr lang="en-US" altLang="ja-JP" sz="2400" b="1" dirty="0">
                  <a:latin typeface="Meiryo UI" panose="020B0604030504040204" pitchFamily="34" charset="-128"/>
                  <a:ea typeface="Meiryo UI" panose="020B0604030504040204" pitchFamily="34" charset="-128"/>
                </a:rPr>
                <a:t>Fatalities </a:t>
              </a:r>
              <a:r>
                <a:rPr lang="en-US" altLang="ja-JP" b="1" dirty="0">
                  <a:latin typeface="Meiryo UI" panose="020B0604030504040204" pitchFamily="34" charset="-128"/>
                  <a:ea typeface="Meiryo UI" panose="020B0604030504040204" pitchFamily="34" charset="-128"/>
                </a:rPr>
                <a:t>(3,532)</a:t>
              </a:r>
            </a:p>
          </p:txBody>
        </p:sp>
        <p:sp>
          <p:nvSpPr>
            <p:cNvPr id="46" name="テキスト ボックス 45"/>
            <p:cNvSpPr txBox="1"/>
            <p:nvPr/>
          </p:nvSpPr>
          <p:spPr>
            <a:xfrm>
              <a:off x="7184761" y="5503295"/>
              <a:ext cx="1413528" cy="707886"/>
            </a:xfrm>
            <a:prstGeom prst="rect">
              <a:avLst/>
            </a:prstGeom>
            <a:noFill/>
          </p:spPr>
          <p:txBody>
            <a:bodyPr wrap="none" rtlCol="0">
              <a:spAutoFit/>
            </a:bodyPr>
            <a:lstStyle/>
            <a:p>
              <a:pPr algn="ctr"/>
              <a:r>
                <a:rPr lang="en-US" altLang="ja-JP" sz="2000" dirty="0">
                  <a:solidFill>
                    <a:schemeClr val="bg1"/>
                  </a:solidFill>
                  <a:latin typeface="Meiryo UI" panose="020B0604030504040204" pitchFamily="34" charset="-128"/>
                  <a:ea typeface="Meiryo UI" panose="020B0604030504040204" pitchFamily="34" charset="-128"/>
                </a:rPr>
                <a:t>Motorbike</a:t>
              </a:r>
            </a:p>
            <a:p>
              <a:pPr algn="ctr"/>
              <a:r>
                <a:rPr lang="en-US" altLang="ja-JP" sz="2000" dirty="0">
                  <a:solidFill>
                    <a:schemeClr val="bg1"/>
                  </a:solidFill>
                  <a:latin typeface="Meiryo UI" panose="020B0604030504040204" pitchFamily="34" charset="-128"/>
                  <a:ea typeface="Meiryo UI" panose="020B0604030504040204" pitchFamily="34" charset="-128"/>
                </a:rPr>
                <a:t>17.4%</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47" name="テキスト ボックス 46"/>
            <p:cNvSpPr txBox="1"/>
            <p:nvPr/>
          </p:nvSpPr>
          <p:spPr>
            <a:xfrm>
              <a:off x="7877747" y="2359526"/>
              <a:ext cx="766557" cy="523220"/>
            </a:xfrm>
            <a:prstGeom prst="rect">
              <a:avLst/>
            </a:prstGeom>
            <a:noFill/>
          </p:spPr>
          <p:txBody>
            <a:bodyPr wrap="none" rtlCol="0">
              <a:spAutoFit/>
            </a:bodyPr>
            <a:lstStyle/>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Others</a:t>
              </a:r>
            </a:p>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0.3%</a:t>
              </a:r>
            </a:p>
          </p:txBody>
        </p:sp>
        <p:sp>
          <p:nvSpPr>
            <p:cNvPr id="48" name="テキスト ボックス 47"/>
            <p:cNvSpPr txBox="1"/>
            <p:nvPr/>
          </p:nvSpPr>
          <p:spPr>
            <a:xfrm>
              <a:off x="3362440" y="3010952"/>
              <a:ext cx="1627626"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Pedestrian</a:t>
              </a:r>
            </a:p>
            <a:p>
              <a:pPr algn="ctr"/>
              <a:r>
                <a:rPr lang="en-US" altLang="ja-JP" sz="2000" b="1" dirty="0">
                  <a:solidFill>
                    <a:schemeClr val="bg1"/>
                  </a:solidFill>
                  <a:latin typeface="Meiryo UI" panose="020B0604030504040204" pitchFamily="34" charset="-128"/>
                  <a:ea typeface="Meiryo UI" panose="020B0604030504040204" pitchFamily="34" charset="-128"/>
                </a:rPr>
                <a:t>9.5%</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49" name="テキスト ボックス 48"/>
            <p:cNvSpPr txBox="1"/>
            <p:nvPr/>
          </p:nvSpPr>
          <p:spPr>
            <a:xfrm>
              <a:off x="4300924" y="3786257"/>
              <a:ext cx="1087157"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Cyclist</a:t>
              </a:r>
            </a:p>
            <a:p>
              <a:pPr algn="ctr"/>
              <a:r>
                <a:rPr lang="en-US" altLang="ja-JP" sz="2000" b="1" dirty="0">
                  <a:solidFill>
                    <a:schemeClr val="bg1"/>
                  </a:solidFill>
                  <a:latin typeface="Meiryo UI" panose="020B0604030504040204" pitchFamily="34" charset="-128"/>
                  <a:ea typeface="Meiryo UI" panose="020B0604030504040204" pitchFamily="34" charset="-128"/>
                </a:rPr>
                <a:t>15.9%</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50" name="テキスト ボックス 49"/>
            <p:cNvSpPr txBox="1"/>
            <p:nvPr/>
          </p:nvSpPr>
          <p:spPr>
            <a:xfrm>
              <a:off x="2428243" y="4579143"/>
              <a:ext cx="1062086" cy="707886"/>
            </a:xfrm>
            <a:prstGeom prst="rect">
              <a:avLst/>
            </a:prstGeom>
            <a:noFill/>
          </p:spPr>
          <p:txBody>
            <a:bodyPr wrap="none" rtlCol="0">
              <a:spAutoFit/>
            </a:bodyPr>
            <a:lstStyle/>
            <a:p>
              <a:r>
                <a:rPr lang="en-US" altLang="ja-JP" sz="2000" dirty="0">
                  <a:solidFill>
                    <a:schemeClr val="bg1"/>
                  </a:solidFill>
                  <a:latin typeface="Meiryo UI" panose="020B0604030504040204" pitchFamily="34" charset="-128"/>
                  <a:ea typeface="Meiryo UI" panose="020B0604030504040204" pitchFamily="34" charset="-128"/>
                </a:rPr>
                <a:t>Vehicle</a:t>
              </a:r>
            </a:p>
            <a:p>
              <a:pPr algn="ctr"/>
              <a:r>
                <a:rPr lang="en-US" altLang="ja-JP" sz="2000" dirty="0">
                  <a:solidFill>
                    <a:schemeClr val="bg1"/>
                  </a:solidFill>
                  <a:latin typeface="Meiryo UI" panose="020B0604030504040204" pitchFamily="34" charset="-128"/>
                  <a:ea typeface="Meiryo UI" panose="020B0604030504040204" pitchFamily="34" charset="-128"/>
                </a:rPr>
                <a:t>64.1%</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51" name="テキスト ボックス 50"/>
            <p:cNvSpPr txBox="1"/>
            <p:nvPr/>
          </p:nvSpPr>
          <p:spPr>
            <a:xfrm>
              <a:off x="4216321" y="4746438"/>
              <a:ext cx="1413528" cy="707886"/>
            </a:xfrm>
            <a:prstGeom prst="rect">
              <a:avLst/>
            </a:prstGeom>
            <a:noFill/>
          </p:spPr>
          <p:txBody>
            <a:bodyPr wrap="none" rtlCol="0">
              <a:spAutoFit/>
            </a:bodyPr>
            <a:lstStyle/>
            <a:p>
              <a:pPr algn="ctr"/>
              <a:r>
                <a:rPr lang="en-US" altLang="ja-JP" sz="2000" dirty="0">
                  <a:solidFill>
                    <a:schemeClr val="bg1"/>
                  </a:solidFill>
                  <a:latin typeface="Meiryo UI" panose="020B0604030504040204" pitchFamily="34" charset="-128"/>
                  <a:ea typeface="Meiryo UI" panose="020B0604030504040204" pitchFamily="34" charset="-128"/>
                </a:rPr>
                <a:t>Motorbike</a:t>
              </a:r>
            </a:p>
            <a:p>
              <a:pPr algn="ctr"/>
              <a:r>
                <a:rPr lang="en-US" altLang="ja-JP" sz="2000" dirty="0">
                  <a:solidFill>
                    <a:schemeClr val="bg1"/>
                  </a:solidFill>
                  <a:latin typeface="Meiryo UI" panose="020B0604030504040204" pitchFamily="34" charset="-128"/>
                  <a:ea typeface="Meiryo UI" panose="020B0604030504040204" pitchFamily="34" charset="-128"/>
                </a:rPr>
                <a:t>10.3%</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52" name="テキスト ボックス 51"/>
            <p:cNvSpPr txBox="1"/>
            <p:nvPr/>
          </p:nvSpPr>
          <p:spPr>
            <a:xfrm>
              <a:off x="2988305" y="2359526"/>
              <a:ext cx="1062086" cy="545434"/>
            </a:xfrm>
            <a:prstGeom prst="rect">
              <a:avLst/>
            </a:prstGeom>
            <a:noFill/>
          </p:spPr>
          <p:txBody>
            <a:bodyPr wrap="square" rtlCol="0">
              <a:spAutoFit/>
            </a:bodyPr>
            <a:lstStyle/>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Others</a:t>
              </a:r>
            </a:p>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0.1%</a:t>
              </a:r>
            </a:p>
          </p:txBody>
        </p:sp>
      </p:grpSp>
      <p:sp>
        <p:nvSpPr>
          <p:cNvPr id="53" name="テキスト ボックス 52"/>
          <p:cNvSpPr txBox="1"/>
          <p:nvPr/>
        </p:nvSpPr>
        <p:spPr>
          <a:xfrm>
            <a:off x="800027" y="1088902"/>
            <a:ext cx="10228102"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Pedestrians account for 35.6% (1,258) of total fatalities in Japan (2018)</a:t>
            </a:r>
          </a:p>
        </p:txBody>
      </p:sp>
      <p:sp>
        <p:nvSpPr>
          <p:cNvPr id="29" name="テキスト ボックス 28">
            <a:extLst>
              <a:ext uri="{FF2B5EF4-FFF2-40B4-BE49-F238E27FC236}">
                <a16:creationId xmlns:a16="http://schemas.microsoft.com/office/drawing/2014/main" id="{47E91D3D-AA32-2F41-B283-87102C0B77B0}"/>
              </a:ext>
            </a:extLst>
          </p:cNvPr>
          <p:cNvSpPr txBox="1"/>
          <p:nvPr/>
        </p:nvSpPr>
        <p:spPr>
          <a:xfrm>
            <a:off x="283560" y="144967"/>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61563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1342911" y="6187245"/>
            <a:ext cx="6428620" cy="600164"/>
          </a:xfrm>
          <a:prstGeom prst="rect">
            <a:avLst/>
          </a:prstGeom>
        </p:spPr>
        <p:txBody>
          <a:bodyPr wrap="square">
            <a:spAutoFit/>
          </a:bodyPr>
          <a:lstStyle/>
          <a:p>
            <a:r>
              <a:rPr lang="en-US" altLang="ja-JP" sz="1100" dirty="0">
                <a:latin typeface="Meiryo UI" panose="020B0604030504040204" pitchFamily="34" charset="-128"/>
                <a:ea typeface="Meiryo UI" panose="020B0604030504040204" pitchFamily="34" charset="-128"/>
              </a:rPr>
              <a:t>Source: Road traffic accident statics from 2014 to 2018 (5-year-accumulation) (ITARDA)</a:t>
            </a:r>
          </a:p>
          <a:p>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M1 and N1 </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M2</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  </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N2 </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M3</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N3</a:t>
            </a:r>
          </a:p>
          <a:p>
            <a:r>
              <a:rPr lang="en-US" altLang="ja-JP" sz="1100" dirty="0">
                <a:latin typeface="Meiryo UI" panose="020B0604030504040204" pitchFamily="34" charset="-128"/>
                <a:ea typeface="Meiryo UI" panose="020B0604030504040204" pitchFamily="34" charset="-128"/>
              </a:rPr>
              <a:t>Number of Injuries: 135,932 </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Number of fatalities</a:t>
            </a:r>
            <a:r>
              <a:rPr lang="ja-JP" altLang="en-US" sz="1100" dirty="0">
                <a:latin typeface="Meiryo UI" panose="020B0604030504040204" pitchFamily="34" charset="-128"/>
                <a:ea typeface="Meiryo UI" panose="020B0604030504040204" pitchFamily="34" charset="-128"/>
              </a:rPr>
              <a:t>：</a:t>
            </a:r>
            <a:r>
              <a:rPr lang="en-US" altLang="ja-JP" sz="1100" dirty="0">
                <a:latin typeface="Meiryo UI" panose="020B0604030504040204" pitchFamily="34" charset="-128"/>
                <a:ea typeface="Meiryo UI" panose="020B0604030504040204" pitchFamily="34" charset="-128"/>
              </a:rPr>
              <a:t>998</a:t>
            </a:r>
          </a:p>
        </p:txBody>
      </p:sp>
      <p:sp>
        <p:nvSpPr>
          <p:cNvPr id="16" name="正方形/長方形 15"/>
          <p:cNvSpPr/>
          <p:nvPr/>
        </p:nvSpPr>
        <p:spPr>
          <a:xfrm>
            <a:off x="1458123" y="6435645"/>
            <a:ext cx="121982" cy="1219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27" name="正方形/長方形 26"/>
          <p:cNvSpPr/>
          <p:nvPr/>
        </p:nvSpPr>
        <p:spPr>
          <a:xfrm>
            <a:off x="2553094" y="6440110"/>
            <a:ext cx="121982" cy="12192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0" name="正方形/長方形 29"/>
          <p:cNvSpPr/>
          <p:nvPr/>
        </p:nvSpPr>
        <p:spPr>
          <a:xfrm>
            <a:off x="3074732" y="6450120"/>
            <a:ext cx="121982" cy="12192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1" name="正方形/長方形 30"/>
          <p:cNvSpPr/>
          <p:nvPr/>
        </p:nvSpPr>
        <p:spPr>
          <a:xfrm>
            <a:off x="3589110" y="6450120"/>
            <a:ext cx="121982" cy="1219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2" name="正方形/長方形 31"/>
          <p:cNvSpPr/>
          <p:nvPr/>
        </p:nvSpPr>
        <p:spPr>
          <a:xfrm>
            <a:off x="4143038" y="6450120"/>
            <a:ext cx="121982" cy="12192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40" name="テキスト ボックス 39"/>
          <p:cNvSpPr txBox="1"/>
          <p:nvPr/>
        </p:nvSpPr>
        <p:spPr>
          <a:xfrm>
            <a:off x="2633979" y="1856623"/>
            <a:ext cx="1497642" cy="461665"/>
          </a:xfrm>
          <a:prstGeom prst="rect">
            <a:avLst/>
          </a:prstGeom>
          <a:noFill/>
        </p:spPr>
        <p:txBody>
          <a:bodyPr wrap="square" rtlCol="0">
            <a:spAutoFit/>
          </a:bodyPr>
          <a:lstStyle/>
          <a:p>
            <a:r>
              <a:rPr lang="en-US" altLang="ja-JP" sz="2400" b="1" dirty="0">
                <a:latin typeface="Meiryo UI" panose="020B0604030504040204" pitchFamily="34" charset="-128"/>
                <a:ea typeface="Meiryo UI" panose="020B0604030504040204" pitchFamily="34" charset="-128"/>
              </a:rPr>
              <a:t>Injuries</a:t>
            </a:r>
          </a:p>
        </p:txBody>
      </p:sp>
      <p:sp>
        <p:nvSpPr>
          <p:cNvPr id="41" name="テキスト ボックス 40"/>
          <p:cNvSpPr txBox="1"/>
          <p:nvPr/>
        </p:nvSpPr>
        <p:spPr>
          <a:xfrm>
            <a:off x="7771531" y="1906738"/>
            <a:ext cx="1687756" cy="461665"/>
          </a:xfrm>
          <a:prstGeom prst="rect">
            <a:avLst/>
          </a:prstGeom>
          <a:noFill/>
        </p:spPr>
        <p:txBody>
          <a:bodyPr wrap="square" rtlCol="0">
            <a:spAutoFit/>
          </a:bodyPr>
          <a:lstStyle/>
          <a:p>
            <a:r>
              <a:rPr lang="en-US" altLang="ja-JP" sz="2400" b="1" dirty="0">
                <a:latin typeface="Meiryo UI" panose="020B0604030504040204" pitchFamily="34" charset="-128"/>
                <a:ea typeface="Meiryo UI" panose="020B0604030504040204" pitchFamily="34" charset="-128"/>
              </a:rPr>
              <a:t>Fatalities</a:t>
            </a:r>
          </a:p>
        </p:txBody>
      </p:sp>
      <p:graphicFrame>
        <p:nvGraphicFramePr>
          <p:cNvPr id="34" name="グラフ 33"/>
          <p:cNvGraphicFramePr>
            <a:graphicFrameLocks/>
          </p:cNvGraphicFramePr>
          <p:nvPr>
            <p:extLst>
              <p:ext uri="{D42A27DB-BD31-4B8C-83A1-F6EECF244321}">
                <p14:modId xmlns:p14="http://schemas.microsoft.com/office/powerpoint/2010/main" val="1502039854"/>
              </p:ext>
            </p:extLst>
          </p:nvPr>
        </p:nvGraphicFramePr>
        <p:xfrm>
          <a:off x="1343472" y="2798274"/>
          <a:ext cx="4311065" cy="3548909"/>
        </p:xfrm>
        <a:graphic>
          <a:graphicData uri="http://schemas.openxmlformats.org/drawingml/2006/chart">
            <c:chart xmlns:c="http://schemas.openxmlformats.org/drawingml/2006/chart" xmlns:r="http://schemas.openxmlformats.org/officeDocument/2006/relationships" r:id="rId3"/>
          </a:graphicData>
        </a:graphic>
      </p:graphicFrame>
      <p:sp>
        <p:nvSpPr>
          <p:cNvPr id="39" name="テキスト ボックス 38"/>
          <p:cNvSpPr txBox="1"/>
          <p:nvPr/>
        </p:nvSpPr>
        <p:spPr>
          <a:xfrm>
            <a:off x="3382800" y="4703443"/>
            <a:ext cx="1335020" cy="830997"/>
          </a:xfrm>
          <a:prstGeom prst="rect">
            <a:avLst/>
          </a:prstGeom>
          <a:noFill/>
        </p:spPr>
        <p:txBody>
          <a:bodyPr wrap="squar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M1/N1</a:t>
            </a:r>
          </a:p>
          <a:p>
            <a:pPr algn="ctr"/>
            <a:r>
              <a:rPr lang="en-US" altLang="ja-JP" sz="2400" b="1" dirty="0">
                <a:solidFill>
                  <a:schemeClr val="bg1"/>
                </a:solidFill>
                <a:latin typeface="Meiryo UI" panose="020B0604030504040204" pitchFamily="34" charset="-128"/>
                <a:ea typeface="Meiryo UI" panose="020B0604030504040204" pitchFamily="34" charset="-128"/>
              </a:rPr>
              <a:t>84.2%</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50" name="テキスト ボックス 49"/>
          <p:cNvSpPr txBox="1"/>
          <p:nvPr/>
        </p:nvSpPr>
        <p:spPr>
          <a:xfrm>
            <a:off x="995947" y="3175934"/>
            <a:ext cx="1241425"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M2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0.6%</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52" name="テキスト ボックス 51"/>
          <p:cNvSpPr txBox="1"/>
          <p:nvPr/>
        </p:nvSpPr>
        <p:spPr>
          <a:xfrm>
            <a:off x="2494343" y="2361778"/>
            <a:ext cx="1057308"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M3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(3.0%)</a:t>
            </a:r>
          </a:p>
        </p:txBody>
      </p:sp>
      <p:sp>
        <p:nvSpPr>
          <p:cNvPr id="43" name="テキスト ボックス 42"/>
          <p:cNvSpPr txBox="1"/>
          <p:nvPr/>
        </p:nvSpPr>
        <p:spPr>
          <a:xfrm>
            <a:off x="3173939" y="2327995"/>
            <a:ext cx="1246532"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(0.7%)</a:t>
            </a:r>
          </a:p>
        </p:txBody>
      </p:sp>
      <p:graphicFrame>
        <p:nvGraphicFramePr>
          <p:cNvPr id="47" name="グラフ 46"/>
          <p:cNvGraphicFramePr>
            <a:graphicFrameLocks/>
          </p:cNvGraphicFramePr>
          <p:nvPr>
            <p:extLst>
              <p:ext uri="{D42A27DB-BD31-4B8C-83A1-F6EECF244321}">
                <p14:modId xmlns:p14="http://schemas.microsoft.com/office/powerpoint/2010/main" val="431807042"/>
              </p:ext>
            </p:extLst>
          </p:nvPr>
        </p:nvGraphicFramePr>
        <p:xfrm>
          <a:off x="6360528" y="2669691"/>
          <a:ext cx="4135604" cy="3603985"/>
        </p:xfrm>
        <a:graphic>
          <a:graphicData uri="http://schemas.openxmlformats.org/drawingml/2006/chart">
            <c:chart xmlns:c="http://schemas.openxmlformats.org/drawingml/2006/chart" xmlns:r="http://schemas.openxmlformats.org/officeDocument/2006/relationships" r:id="rId4"/>
          </a:graphicData>
        </a:graphic>
      </p:graphicFrame>
      <p:sp>
        <p:nvSpPr>
          <p:cNvPr id="42" name="テキスト ボックス 41"/>
          <p:cNvSpPr txBox="1"/>
          <p:nvPr/>
        </p:nvSpPr>
        <p:spPr>
          <a:xfrm>
            <a:off x="8773794" y="4226390"/>
            <a:ext cx="1335020" cy="830997"/>
          </a:xfrm>
          <a:prstGeom prst="rect">
            <a:avLst/>
          </a:prstGeom>
          <a:noFill/>
        </p:spPr>
        <p:txBody>
          <a:bodyPr wrap="squar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M1/N1</a:t>
            </a:r>
          </a:p>
          <a:p>
            <a:pPr algn="ctr"/>
            <a:r>
              <a:rPr lang="en-US" altLang="ja-JP" sz="2400" b="1" dirty="0">
                <a:solidFill>
                  <a:schemeClr val="bg1"/>
                </a:solidFill>
                <a:latin typeface="Meiryo UI" panose="020B0604030504040204" pitchFamily="34" charset="-128"/>
                <a:ea typeface="Meiryo UI" panose="020B0604030504040204" pitchFamily="34" charset="-128"/>
              </a:rPr>
              <a:t>58.5%</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48" name="テキスト ボックス 47"/>
          <p:cNvSpPr txBox="1"/>
          <p:nvPr/>
        </p:nvSpPr>
        <p:spPr>
          <a:xfrm>
            <a:off x="1498595" y="2652417"/>
            <a:ext cx="1241425"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N2</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(11.5%)</a:t>
            </a:r>
          </a:p>
        </p:txBody>
      </p:sp>
      <p:sp>
        <p:nvSpPr>
          <p:cNvPr id="49" name="テキスト ボックス 48"/>
          <p:cNvSpPr txBox="1"/>
          <p:nvPr/>
        </p:nvSpPr>
        <p:spPr>
          <a:xfrm>
            <a:off x="5654537" y="4865564"/>
            <a:ext cx="1327252"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N2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18.2%</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54" name="テキスト ボックス 53"/>
          <p:cNvSpPr txBox="1"/>
          <p:nvPr/>
        </p:nvSpPr>
        <p:spPr>
          <a:xfrm>
            <a:off x="6831868" y="2438828"/>
            <a:ext cx="1239476"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(10.0%)</a:t>
            </a:r>
          </a:p>
        </p:txBody>
      </p:sp>
      <p:sp>
        <p:nvSpPr>
          <p:cNvPr id="56" name="テキスト ボックス 55"/>
          <p:cNvSpPr txBox="1"/>
          <p:nvPr/>
        </p:nvSpPr>
        <p:spPr>
          <a:xfrm>
            <a:off x="5890775" y="3190473"/>
            <a:ext cx="1124762"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M3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(10.7%)</a:t>
            </a:r>
          </a:p>
        </p:txBody>
      </p:sp>
      <p:sp>
        <p:nvSpPr>
          <p:cNvPr id="57" name="テキスト ボックス 56"/>
          <p:cNvSpPr txBox="1"/>
          <p:nvPr/>
        </p:nvSpPr>
        <p:spPr>
          <a:xfrm>
            <a:off x="6534412" y="5801759"/>
            <a:ext cx="1239476"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M2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2.5%</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60" name="テキスト ボックス 59"/>
          <p:cNvSpPr txBox="1"/>
          <p:nvPr/>
        </p:nvSpPr>
        <p:spPr>
          <a:xfrm>
            <a:off x="1137015" y="997049"/>
            <a:ext cx="10093218"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M1/N1 contributes to more than half of total fatalities and injuries among pedestrians, at low speed (below 20km/h).</a:t>
            </a:r>
          </a:p>
        </p:txBody>
      </p:sp>
      <p:sp>
        <p:nvSpPr>
          <p:cNvPr id="33" name="テキスト ボックス 32">
            <a:extLst>
              <a:ext uri="{FF2B5EF4-FFF2-40B4-BE49-F238E27FC236}">
                <a16:creationId xmlns:a16="http://schemas.microsoft.com/office/drawing/2014/main" id="{8662BFA1-484E-4F43-A38A-10BDD976C4DE}"/>
              </a:ext>
            </a:extLst>
          </p:cNvPr>
          <p:cNvSpPr txBox="1"/>
          <p:nvPr/>
        </p:nvSpPr>
        <p:spPr>
          <a:xfrm>
            <a:off x="283560" y="144967"/>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96697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C463017B-4BC2-4361-99BA-48E00BD95556}" type="slidenum">
              <a:rPr lang="ja-JP" altLang="en-US" smtClean="0">
                <a:latin typeface="Meiryo UI" panose="020B0604030504040204" pitchFamily="34" charset="-128"/>
                <a:ea typeface="Meiryo UI" panose="020B0604030504040204" pitchFamily="34" charset="-128"/>
              </a:rPr>
              <a:pPr/>
              <a:t>4</a:t>
            </a:fld>
            <a:endParaRPr lang="ja-JP" altLang="en-US">
              <a:latin typeface="Meiryo UI" panose="020B0604030504040204" pitchFamily="34" charset="-128"/>
              <a:ea typeface="Meiryo UI" panose="020B0604030504040204" pitchFamily="34" charset="-128"/>
            </a:endParaRPr>
          </a:p>
        </p:txBody>
      </p:sp>
      <p:sp>
        <p:nvSpPr>
          <p:cNvPr id="117" name="テキスト ボックス 116"/>
          <p:cNvSpPr txBox="1"/>
          <p:nvPr/>
        </p:nvSpPr>
        <p:spPr>
          <a:xfrm>
            <a:off x="3020653" y="2536369"/>
            <a:ext cx="1256434"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Injuries</a:t>
            </a:r>
          </a:p>
        </p:txBody>
      </p:sp>
      <p:sp>
        <p:nvSpPr>
          <p:cNvPr id="118" name="テキスト ボックス 117"/>
          <p:cNvSpPr txBox="1"/>
          <p:nvPr/>
        </p:nvSpPr>
        <p:spPr>
          <a:xfrm>
            <a:off x="7900054" y="2536369"/>
            <a:ext cx="1411797"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Fatalities</a:t>
            </a:r>
          </a:p>
        </p:txBody>
      </p:sp>
      <p:sp>
        <p:nvSpPr>
          <p:cNvPr id="259" name="正方形/長方形 258"/>
          <p:cNvSpPr/>
          <p:nvPr/>
        </p:nvSpPr>
        <p:spPr>
          <a:xfrm>
            <a:off x="1341263" y="6294018"/>
            <a:ext cx="7055393" cy="461665"/>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Road traffic accident statics from 2014 to 2018 (5-year-accumulation) (ITARDA)</a:t>
            </a:r>
          </a:p>
          <a:p>
            <a:r>
              <a:rPr lang="en-US" altLang="ja-JP" sz="1200" dirty="0">
                <a:latin typeface="Meiryo UI" panose="020B0604030504040204" pitchFamily="34" charset="-128"/>
                <a:ea typeface="Meiryo UI" panose="020B0604030504040204" pitchFamily="34" charset="-128"/>
              </a:rPr>
              <a:t>Number of Injuries:  125,471</a:t>
            </a:r>
            <a:r>
              <a:rPr lang="ja-JP" altLang="en-US" sz="1200" dirty="0">
                <a:latin typeface="Meiryo UI" panose="020B0604030504040204" pitchFamily="34" charset="-128"/>
                <a:ea typeface="Meiryo UI" panose="020B0604030504040204" pitchFamily="34" charset="-128"/>
              </a:rPr>
              <a:t>　   </a:t>
            </a:r>
            <a:r>
              <a:rPr lang="en-US" altLang="ja-JP" sz="1200" dirty="0">
                <a:latin typeface="Meiryo UI" panose="020B0604030504040204" pitchFamily="34" charset="-128"/>
                <a:ea typeface="Meiryo UI" panose="020B0604030504040204" pitchFamily="34" charset="-128"/>
              </a:rPr>
              <a:t>Number of fatalities</a:t>
            </a:r>
            <a:r>
              <a:rPr lang="ja-JP" altLang="en-US" sz="1200" dirty="0">
                <a:latin typeface="Meiryo UI" panose="020B0604030504040204" pitchFamily="34" charset="-128"/>
                <a:ea typeface="Meiryo UI" panose="020B0604030504040204" pitchFamily="34" charset="-128"/>
              </a:rPr>
              <a:t>：</a:t>
            </a:r>
            <a:r>
              <a:rPr lang="en-US" altLang="ja-JP" sz="1200" dirty="0">
                <a:latin typeface="Meiryo UI" panose="020B0604030504040204" pitchFamily="34" charset="-128"/>
                <a:ea typeface="Meiryo UI" panose="020B0604030504040204" pitchFamily="34" charset="-128"/>
              </a:rPr>
              <a:t>736 (*excluding other hitting points)</a:t>
            </a:r>
          </a:p>
        </p:txBody>
      </p:sp>
      <p:sp>
        <p:nvSpPr>
          <p:cNvPr id="502" name="テキスト ボックス 501"/>
          <p:cNvSpPr txBox="1">
            <a:spLocks noChangeAspect="1"/>
          </p:cNvSpPr>
          <p:nvPr/>
        </p:nvSpPr>
        <p:spPr>
          <a:xfrm>
            <a:off x="1519318"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10.4%</a:t>
            </a:r>
            <a:endParaRPr lang="ja-JP" altLang="en-US" dirty="0">
              <a:latin typeface="Meiryo UI" panose="020B0604030504040204" pitchFamily="34" charset="-128"/>
              <a:ea typeface="Meiryo UI" panose="020B0604030504040204" pitchFamily="34" charset="-128"/>
            </a:endParaRPr>
          </a:p>
        </p:txBody>
      </p:sp>
      <p:sp>
        <p:nvSpPr>
          <p:cNvPr id="504" name="テキスト ボックス 503"/>
          <p:cNvSpPr txBox="1">
            <a:spLocks noChangeAspect="1"/>
          </p:cNvSpPr>
          <p:nvPr/>
        </p:nvSpPr>
        <p:spPr>
          <a:xfrm>
            <a:off x="4968474"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42.2%</a:t>
            </a:r>
            <a:endParaRPr lang="ja-JP" altLang="en-US" dirty="0">
              <a:latin typeface="Meiryo UI" panose="020B0604030504040204" pitchFamily="34" charset="-128"/>
              <a:ea typeface="Meiryo UI" panose="020B0604030504040204" pitchFamily="34" charset="-128"/>
            </a:endParaRPr>
          </a:p>
        </p:txBody>
      </p:sp>
      <p:sp>
        <p:nvSpPr>
          <p:cNvPr id="505" name="テキスト ボックス 504"/>
          <p:cNvSpPr txBox="1">
            <a:spLocks noChangeAspect="1"/>
          </p:cNvSpPr>
          <p:nvPr/>
        </p:nvSpPr>
        <p:spPr>
          <a:xfrm>
            <a:off x="6401506"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14.3%</a:t>
            </a:r>
            <a:endParaRPr lang="ja-JP" altLang="en-US" dirty="0">
              <a:latin typeface="Meiryo UI" panose="020B0604030504040204" pitchFamily="34" charset="-128"/>
              <a:ea typeface="Meiryo UI" panose="020B0604030504040204" pitchFamily="34" charset="-128"/>
            </a:endParaRPr>
          </a:p>
        </p:txBody>
      </p:sp>
      <p:sp>
        <p:nvSpPr>
          <p:cNvPr id="507" name="テキスト ボックス 506"/>
          <p:cNvSpPr txBox="1">
            <a:spLocks noChangeAspect="1"/>
          </p:cNvSpPr>
          <p:nvPr/>
        </p:nvSpPr>
        <p:spPr>
          <a:xfrm>
            <a:off x="9867628"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54.3%</a:t>
            </a:r>
            <a:endParaRPr lang="ja-JP" altLang="en-US" dirty="0">
              <a:latin typeface="Meiryo UI" panose="020B0604030504040204" pitchFamily="34" charset="-128"/>
              <a:ea typeface="Meiryo UI" panose="020B0604030504040204" pitchFamily="34" charset="-128"/>
            </a:endParaRPr>
          </a:p>
        </p:txBody>
      </p:sp>
      <p:pic>
        <p:nvPicPr>
          <p:cNvPr id="10" name="図 9"/>
          <p:cNvPicPr>
            <a:picLocks noChangeAspect="1"/>
          </p:cNvPicPr>
          <p:nvPr/>
        </p:nvPicPr>
        <p:blipFill>
          <a:blip r:embed="rId3"/>
          <a:stretch>
            <a:fillRect/>
          </a:stretch>
        </p:blipFill>
        <p:spPr>
          <a:xfrm>
            <a:off x="1423866" y="3806975"/>
            <a:ext cx="4502043" cy="1926585"/>
          </a:xfrm>
          <a:prstGeom prst="rect">
            <a:avLst/>
          </a:prstGeom>
        </p:spPr>
      </p:pic>
      <p:pic>
        <p:nvPicPr>
          <p:cNvPr id="1404" name="図 1403"/>
          <p:cNvPicPr>
            <a:picLocks noChangeAspect="1"/>
          </p:cNvPicPr>
          <p:nvPr/>
        </p:nvPicPr>
        <p:blipFill>
          <a:blip r:embed="rId3"/>
          <a:stretch>
            <a:fillRect/>
          </a:stretch>
        </p:blipFill>
        <p:spPr>
          <a:xfrm>
            <a:off x="6336941" y="3806975"/>
            <a:ext cx="4502043" cy="1926585"/>
          </a:xfrm>
          <a:prstGeom prst="rect">
            <a:avLst/>
          </a:prstGeom>
        </p:spPr>
      </p:pic>
      <p:sp>
        <p:nvSpPr>
          <p:cNvPr id="1405" name="テキスト ボックス 1404"/>
          <p:cNvSpPr txBox="1">
            <a:spLocks noChangeAspect="1"/>
          </p:cNvSpPr>
          <p:nvPr/>
        </p:nvSpPr>
        <p:spPr>
          <a:xfrm>
            <a:off x="3788925"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29.5%</a:t>
            </a:r>
            <a:endParaRPr lang="ja-JP" altLang="en-US" dirty="0">
              <a:latin typeface="Meiryo UI" panose="020B0604030504040204" pitchFamily="34" charset="-128"/>
              <a:ea typeface="Meiryo UI" panose="020B0604030504040204" pitchFamily="34" charset="-128"/>
            </a:endParaRPr>
          </a:p>
        </p:txBody>
      </p:sp>
      <p:sp>
        <p:nvSpPr>
          <p:cNvPr id="1406" name="テキスト ボックス 1405"/>
          <p:cNvSpPr txBox="1">
            <a:spLocks noChangeAspect="1"/>
          </p:cNvSpPr>
          <p:nvPr/>
        </p:nvSpPr>
        <p:spPr>
          <a:xfrm>
            <a:off x="2676697"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12.7%</a:t>
            </a:r>
            <a:endParaRPr lang="ja-JP" altLang="en-US" dirty="0">
              <a:latin typeface="Meiryo UI" panose="020B0604030504040204" pitchFamily="34" charset="-128"/>
              <a:ea typeface="Meiryo UI" panose="020B0604030504040204" pitchFamily="34" charset="-128"/>
            </a:endParaRPr>
          </a:p>
        </p:txBody>
      </p:sp>
      <p:sp>
        <p:nvSpPr>
          <p:cNvPr id="1407" name="テキスト ボックス 1406"/>
          <p:cNvSpPr txBox="1">
            <a:spLocks noChangeAspect="1"/>
          </p:cNvSpPr>
          <p:nvPr/>
        </p:nvSpPr>
        <p:spPr>
          <a:xfrm>
            <a:off x="8679965"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17.3%</a:t>
            </a:r>
            <a:endParaRPr lang="ja-JP" altLang="en-US" dirty="0">
              <a:latin typeface="Meiryo UI" panose="020B0604030504040204" pitchFamily="34" charset="-128"/>
              <a:ea typeface="Meiryo UI" panose="020B0604030504040204" pitchFamily="34" charset="-128"/>
            </a:endParaRPr>
          </a:p>
        </p:txBody>
      </p:sp>
      <p:sp>
        <p:nvSpPr>
          <p:cNvPr id="1408" name="テキスト ボックス 1407"/>
          <p:cNvSpPr txBox="1">
            <a:spLocks noChangeAspect="1"/>
          </p:cNvSpPr>
          <p:nvPr/>
        </p:nvSpPr>
        <p:spPr>
          <a:xfrm>
            <a:off x="7578957" y="3368735"/>
            <a:ext cx="909223"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14.1%</a:t>
            </a:r>
            <a:endParaRPr lang="ja-JP" altLang="en-US" dirty="0">
              <a:latin typeface="Meiryo UI" panose="020B0604030504040204" pitchFamily="34" charset="-128"/>
              <a:ea typeface="Meiryo UI" panose="020B0604030504040204" pitchFamily="34" charset="-128"/>
            </a:endParaRPr>
          </a:p>
        </p:txBody>
      </p:sp>
      <p:sp>
        <p:nvSpPr>
          <p:cNvPr id="2" name="正方形/長方形 1"/>
          <p:cNvSpPr/>
          <p:nvPr/>
        </p:nvSpPr>
        <p:spPr>
          <a:xfrm>
            <a:off x="2540672" y="3049045"/>
            <a:ext cx="2246443" cy="2955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34" charset="-128"/>
              <a:ea typeface="Meiryo UI" panose="020B0604030504040204" pitchFamily="34" charset="-128"/>
            </a:endParaRPr>
          </a:p>
        </p:txBody>
      </p:sp>
      <p:sp>
        <p:nvSpPr>
          <p:cNvPr id="268" name="正方形/長方形 267"/>
          <p:cNvSpPr/>
          <p:nvPr/>
        </p:nvSpPr>
        <p:spPr>
          <a:xfrm>
            <a:off x="7453610" y="3049045"/>
            <a:ext cx="2246443" cy="2955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34" charset="-128"/>
              <a:ea typeface="Meiryo UI" panose="020B0604030504040204" pitchFamily="34" charset="-128"/>
            </a:endParaRPr>
          </a:p>
        </p:txBody>
      </p:sp>
      <p:sp>
        <p:nvSpPr>
          <p:cNvPr id="23" name="テキスト ボックス 22">
            <a:extLst>
              <a:ext uri="{FF2B5EF4-FFF2-40B4-BE49-F238E27FC236}">
                <a16:creationId xmlns:a16="http://schemas.microsoft.com/office/drawing/2014/main" id="{CDE15B4B-AC81-7243-A687-9B4CDBD9682D}"/>
              </a:ext>
            </a:extLst>
          </p:cNvPr>
          <p:cNvSpPr txBox="1"/>
          <p:nvPr/>
        </p:nvSpPr>
        <p:spPr>
          <a:xfrm>
            <a:off x="1137015" y="997049"/>
            <a:ext cx="10093218"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Over 30 percent of accidents occur while vehicle moving off or going straight at low speed (below 20km/h).</a:t>
            </a:r>
          </a:p>
        </p:txBody>
      </p:sp>
      <p:sp>
        <p:nvSpPr>
          <p:cNvPr id="24" name="テキスト ボックス 23">
            <a:extLst>
              <a:ext uri="{FF2B5EF4-FFF2-40B4-BE49-F238E27FC236}">
                <a16:creationId xmlns:a16="http://schemas.microsoft.com/office/drawing/2014/main" id="{4B1CBB58-29E9-354C-A36B-70CA6E35DD74}"/>
              </a:ext>
            </a:extLst>
          </p:cNvPr>
          <p:cNvSpPr txBox="1"/>
          <p:nvPr/>
        </p:nvSpPr>
        <p:spPr>
          <a:xfrm>
            <a:off x="235916" y="158959"/>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90775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C463017B-4BC2-4361-99BA-48E00BD95556}" type="slidenum">
              <a:rPr lang="ja-JP" altLang="en-US" smtClean="0">
                <a:latin typeface="Meiryo UI" panose="020B0604030504040204" pitchFamily="34" charset="-128"/>
                <a:ea typeface="Meiryo UI" panose="020B0604030504040204" pitchFamily="34" charset="-128"/>
              </a:rPr>
              <a:pPr/>
              <a:t>5</a:t>
            </a:fld>
            <a:endParaRPr lang="ja-JP" altLang="en-US">
              <a:latin typeface="Meiryo UI" panose="020B0604030504040204" pitchFamily="34" charset="-128"/>
              <a:ea typeface="Meiryo UI" panose="020B0604030504040204" pitchFamily="34" charset="-128"/>
            </a:endParaRPr>
          </a:p>
        </p:txBody>
      </p:sp>
      <p:sp>
        <p:nvSpPr>
          <p:cNvPr id="117" name="テキスト ボックス 116"/>
          <p:cNvSpPr txBox="1"/>
          <p:nvPr/>
        </p:nvSpPr>
        <p:spPr>
          <a:xfrm>
            <a:off x="2817879" y="2413174"/>
            <a:ext cx="1256434"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Injuries</a:t>
            </a:r>
          </a:p>
        </p:txBody>
      </p:sp>
      <p:sp>
        <p:nvSpPr>
          <p:cNvPr id="118" name="テキスト ボックス 117"/>
          <p:cNvSpPr txBox="1"/>
          <p:nvPr/>
        </p:nvSpPr>
        <p:spPr>
          <a:xfrm>
            <a:off x="7781212" y="2413174"/>
            <a:ext cx="1411797"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Fatalities</a:t>
            </a:r>
          </a:p>
        </p:txBody>
      </p:sp>
      <p:sp>
        <p:nvSpPr>
          <p:cNvPr id="259" name="正方形/長方形 258"/>
          <p:cNvSpPr/>
          <p:nvPr/>
        </p:nvSpPr>
        <p:spPr>
          <a:xfrm>
            <a:off x="1341264" y="6294018"/>
            <a:ext cx="6959213" cy="461665"/>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Road traffic accident statics from 2014 to 2018 (5-year-accumulation) (ITARDA)</a:t>
            </a:r>
          </a:p>
          <a:p>
            <a:r>
              <a:rPr lang="en-US" altLang="ja-JP" sz="1200" dirty="0">
                <a:latin typeface="Meiryo UI" panose="020B0604030504040204" pitchFamily="34" charset="-128"/>
                <a:ea typeface="Meiryo UI" panose="020B0604030504040204" pitchFamily="34" charset="-128"/>
              </a:rPr>
              <a:t>Number of Injuries:  15,939</a:t>
            </a:r>
            <a:r>
              <a:rPr lang="ja-JP" altLang="en-US" sz="1200" dirty="0">
                <a:latin typeface="Meiryo UI" panose="020B0604030504040204" pitchFamily="34" charset="-128"/>
                <a:ea typeface="Meiryo UI" panose="020B0604030504040204" pitchFamily="34" charset="-128"/>
              </a:rPr>
              <a:t>　   </a:t>
            </a:r>
            <a:r>
              <a:rPr lang="en-US" altLang="ja-JP" sz="1200" dirty="0">
                <a:latin typeface="Meiryo UI" panose="020B0604030504040204" pitchFamily="34" charset="-128"/>
                <a:ea typeface="Meiryo UI" panose="020B0604030504040204" pitchFamily="34" charset="-128"/>
              </a:rPr>
              <a:t>Number of fatalities</a:t>
            </a:r>
            <a:r>
              <a:rPr lang="ja-JP" altLang="en-US" sz="1200" dirty="0">
                <a:latin typeface="Meiryo UI" panose="020B0604030504040204" pitchFamily="34" charset="-128"/>
                <a:ea typeface="Meiryo UI" panose="020B0604030504040204" pitchFamily="34" charset="-128"/>
              </a:rPr>
              <a:t>：</a:t>
            </a:r>
            <a:r>
              <a:rPr lang="en-US" altLang="ja-JP" sz="1200" dirty="0">
                <a:latin typeface="Meiryo UI" panose="020B0604030504040204" pitchFamily="34" charset="-128"/>
                <a:ea typeface="Meiryo UI" panose="020B0604030504040204" pitchFamily="34" charset="-128"/>
              </a:rPr>
              <a:t>104 (*excluding other hitting points)</a:t>
            </a:r>
          </a:p>
        </p:txBody>
      </p:sp>
      <p:pic>
        <p:nvPicPr>
          <p:cNvPr id="2" name="図 1"/>
          <p:cNvPicPr>
            <a:picLocks noChangeAspect="1"/>
          </p:cNvPicPr>
          <p:nvPr/>
        </p:nvPicPr>
        <p:blipFill>
          <a:blip r:embed="rId3"/>
          <a:stretch>
            <a:fillRect/>
          </a:stretch>
        </p:blipFill>
        <p:spPr>
          <a:xfrm>
            <a:off x="6355012" y="2914376"/>
            <a:ext cx="4564427" cy="3210029"/>
          </a:xfrm>
          <a:prstGeom prst="rect">
            <a:avLst/>
          </a:prstGeom>
        </p:spPr>
      </p:pic>
      <p:pic>
        <p:nvPicPr>
          <p:cNvPr id="4" name="図 3"/>
          <p:cNvPicPr>
            <a:picLocks noChangeAspect="1"/>
          </p:cNvPicPr>
          <p:nvPr/>
        </p:nvPicPr>
        <p:blipFill>
          <a:blip r:embed="rId4"/>
          <a:stretch>
            <a:fillRect/>
          </a:stretch>
        </p:blipFill>
        <p:spPr>
          <a:xfrm>
            <a:off x="1219030" y="2914376"/>
            <a:ext cx="4639080" cy="3199365"/>
          </a:xfrm>
          <a:prstGeom prst="rect">
            <a:avLst/>
          </a:prstGeom>
        </p:spPr>
      </p:pic>
      <p:sp>
        <p:nvSpPr>
          <p:cNvPr id="13" name="テキスト ボックス 12">
            <a:extLst>
              <a:ext uri="{FF2B5EF4-FFF2-40B4-BE49-F238E27FC236}">
                <a16:creationId xmlns:a16="http://schemas.microsoft.com/office/drawing/2014/main" id="{C1C50B91-84CD-2640-84E3-824F0134D19C}"/>
              </a:ext>
            </a:extLst>
          </p:cNvPr>
          <p:cNvSpPr txBox="1"/>
          <p:nvPr/>
        </p:nvSpPr>
        <p:spPr>
          <a:xfrm>
            <a:off x="1137015" y="997049"/>
            <a:ext cx="10093218" cy="1015663"/>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Most of the hitting position is the front. But about 20% are side in the accidents occur while vehicle moving off or going straight at low speed (below 20km/h).</a:t>
            </a:r>
          </a:p>
        </p:txBody>
      </p:sp>
      <p:sp>
        <p:nvSpPr>
          <p:cNvPr id="14" name="テキスト ボックス 13">
            <a:extLst>
              <a:ext uri="{FF2B5EF4-FFF2-40B4-BE49-F238E27FC236}">
                <a16:creationId xmlns:a16="http://schemas.microsoft.com/office/drawing/2014/main" id="{490C194D-B66B-9749-A135-2D10739A1AC7}"/>
              </a:ext>
            </a:extLst>
          </p:cNvPr>
          <p:cNvSpPr txBox="1"/>
          <p:nvPr/>
        </p:nvSpPr>
        <p:spPr>
          <a:xfrm>
            <a:off x="235916" y="158959"/>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78680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710694" y="1051509"/>
            <a:ext cx="10014971" cy="3088025"/>
          </a:xfrm>
          <a:prstGeom prst="rect">
            <a:avLst/>
          </a:prstGeom>
          <a:noFill/>
        </p:spPr>
        <p:txBody>
          <a:bodyPr wrap="square" rtlCol="0">
            <a:spAutoFit/>
          </a:bodyPr>
          <a:lstStyle/>
          <a:p>
            <a:pPr>
              <a:lnSpc>
                <a:spcPts val="2200"/>
              </a:lnSpc>
            </a:pPr>
            <a:r>
              <a:rPr lang="en-US" altLang="ja-JP" sz="2400" dirty="0">
                <a:latin typeface="Meiryo UI" panose="020B0604030504040204" pitchFamily="34" charset="-128"/>
                <a:ea typeface="Meiryo UI" panose="020B0604030504040204" pitchFamily="34" charset="-128"/>
              </a:rPr>
              <a:t>Scope: M1 and N1</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Vehicle Motion: moving off from stand-still</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Detection Target: Pedestrians</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Required Performance:  </a:t>
            </a:r>
          </a:p>
          <a:p>
            <a:pPr>
              <a:lnSpc>
                <a:spcPts val="2200"/>
              </a:lnSpc>
            </a:pPr>
            <a:endParaRPr lang="en-US" altLang="ja-JP" sz="2400" dirty="0">
              <a:latin typeface="Meiryo UI" panose="020B0604030504040204" pitchFamily="34" charset="-128"/>
              <a:ea typeface="Meiryo UI" panose="020B0604030504040204" pitchFamily="34" charset="-128"/>
            </a:endParaRPr>
          </a:p>
          <a:p>
            <a:r>
              <a:rPr lang="en-US" altLang="ja-JP" sz="2400" dirty="0">
                <a:latin typeface="Meiryo UI" panose="020B0604030504040204" pitchFamily="34" charset="-128"/>
                <a:ea typeface="Meiryo UI" panose="020B0604030504040204" pitchFamily="34" charset="-128"/>
              </a:rPr>
              <a:t>Driver’s awareness of VRU around the vehicle close-proximity field of front and side before moving off. </a:t>
            </a:r>
          </a:p>
        </p:txBody>
      </p:sp>
      <p:sp>
        <p:nvSpPr>
          <p:cNvPr id="11" name="テキスト ボックス 10">
            <a:extLst>
              <a:ext uri="{FF2B5EF4-FFF2-40B4-BE49-F238E27FC236}">
                <a16:creationId xmlns:a16="http://schemas.microsoft.com/office/drawing/2014/main" id="{96F9B9D5-7BAE-2746-8152-B188E77B8420}"/>
              </a:ext>
            </a:extLst>
          </p:cNvPr>
          <p:cNvSpPr txBox="1"/>
          <p:nvPr/>
        </p:nvSpPr>
        <p:spPr>
          <a:xfrm>
            <a:off x="235916" y="158959"/>
            <a:ext cx="2071401"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a:t>
            </a:r>
            <a:endParaRPr lang="ja-JP" altLang="en-US" sz="3200" b="1" dirty="0">
              <a:latin typeface="Meiryo UI" panose="020B0604030504040204" pitchFamily="34" charset="-128"/>
              <a:ea typeface="Meiryo UI" panose="020B0604030504040204" pitchFamily="34" charset="-128"/>
            </a:endParaRPr>
          </a:p>
        </p:txBody>
      </p:sp>
      <p:grpSp>
        <p:nvGrpSpPr>
          <p:cNvPr id="12" name="グループ化 11">
            <a:extLst>
              <a:ext uri="{FF2B5EF4-FFF2-40B4-BE49-F238E27FC236}">
                <a16:creationId xmlns:a16="http://schemas.microsoft.com/office/drawing/2014/main" id="{394B44A8-72FB-EB46-8021-D93DC9CA97BF}"/>
              </a:ext>
            </a:extLst>
          </p:cNvPr>
          <p:cNvGrpSpPr/>
          <p:nvPr/>
        </p:nvGrpSpPr>
        <p:grpSpPr>
          <a:xfrm>
            <a:off x="9231943" y="4139534"/>
            <a:ext cx="1195522" cy="2234031"/>
            <a:chOff x="3118088" y="2742829"/>
            <a:chExt cx="1223251" cy="2285847"/>
          </a:xfrm>
        </p:grpSpPr>
        <p:graphicFrame>
          <p:nvGraphicFramePr>
            <p:cNvPr id="14" name="オブジェクト 5">
              <a:extLst>
                <a:ext uri="{FF2B5EF4-FFF2-40B4-BE49-F238E27FC236}">
                  <a16:creationId xmlns:a16="http://schemas.microsoft.com/office/drawing/2014/main" id="{48277D79-7053-1C45-AA5C-B91B1FD753A2}"/>
                </a:ext>
              </a:extLst>
            </p:cNvPr>
            <p:cNvGraphicFramePr>
              <a:graphicFrameLocks noChangeAspect="1"/>
            </p:cNvGraphicFramePr>
            <p:nvPr>
              <p:extLst>
                <p:ext uri="{D42A27DB-BD31-4B8C-83A1-F6EECF244321}">
                  <p14:modId xmlns:p14="http://schemas.microsoft.com/office/powerpoint/2010/main" val="1341243343"/>
                </p:ext>
              </p:extLst>
            </p:nvPr>
          </p:nvGraphicFramePr>
          <p:xfrm>
            <a:off x="3118088" y="2800057"/>
            <a:ext cx="1098402" cy="2228619"/>
          </p:xfrm>
          <a:graphic>
            <a:graphicData uri="http://schemas.openxmlformats.org/presentationml/2006/ole">
              <mc:AlternateContent xmlns:mc="http://schemas.openxmlformats.org/markup-compatibility/2006">
                <mc:Choice xmlns:v="urn:schemas-microsoft-com:vml" Requires="v">
                  <p:oleObj spid="_x0000_s1026" r:id="rId4" imgW="3761384" imgH="8602894" progId="Photoshop.Image.4">
                    <p:embed/>
                  </p:oleObj>
                </mc:Choice>
                <mc:Fallback>
                  <p:oleObj r:id="rId4" imgW="3761384" imgH="8602894" progId="Photoshop.Image.4">
                    <p:embed/>
                    <p:pic>
                      <p:nvPicPr>
                        <p:cNvPr id="14" name="オブジェクト 5">
                          <a:extLst>
                            <a:ext uri="{FF2B5EF4-FFF2-40B4-BE49-F238E27FC236}">
                              <a16:creationId xmlns:a16="http://schemas.microsoft.com/office/drawing/2014/main" id="{48277D79-7053-1C45-AA5C-B91B1FD753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8088" y="2800057"/>
                          <a:ext cx="1098402" cy="222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フリーフォーム 15">
              <a:extLst>
                <a:ext uri="{FF2B5EF4-FFF2-40B4-BE49-F238E27FC236}">
                  <a16:creationId xmlns:a16="http://schemas.microsoft.com/office/drawing/2014/main" id="{D6373225-75F5-F748-A0AE-84560C2E7CFB}"/>
                </a:ext>
              </a:extLst>
            </p:cNvPr>
            <p:cNvSpPr/>
            <p:nvPr/>
          </p:nvSpPr>
          <p:spPr bwMode="auto">
            <a:xfrm>
              <a:off x="3121911" y="2742829"/>
              <a:ext cx="1219428" cy="1075749"/>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EDB4B661-58A4-204D-AAC7-B42CCB4C20AF}"/>
                </a:ext>
              </a:extLst>
            </p:cNvPr>
            <p:cNvSpPr/>
            <p:nvPr/>
          </p:nvSpPr>
          <p:spPr bwMode="auto">
            <a:xfrm>
              <a:off x="3120877" y="3798425"/>
              <a:ext cx="204616" cy="1155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8" name="正方形/長方形 17">
              <a:extLst>
                <a:ext uri="{FF2B5EF4-FFF2-40B4-BE49-F238E27FC236}">
                  <a16:creationId xmlns:a16="http://schemas.microsoft.com/office/drawing/2014/main" id="{1C595529-816B-1D4B-A6B2-A9B7BC5EF0A0}"/>
                </a:ext>
              </a:extLst>
            </p:cNvPr>
            <p:cNvSpPr/>
            <p:nvPr/>
          </p:nvSpPr>
          <p:spPr bwMode="auto">
            <a:xfrm flipV="1">
              <a:off x="4134656" y="3720589"/>
              <a:ext cx="204616" cy="797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93E333AC-8C80-124D-A9C7-E6B422F75D7E}"/>
                </a:ext>
              </a:extLst>
            </p:cNvPr>
            <p:cNvCxnSpPr>
              <a:cxnSpLocks/>
              <a:endCxn id="17" idx="0"/>
            </p:cNvCxnSpPr>
            <p:nvPr/>
          </p:nvCxnSpPr>
          <p:spPr bwMode="auto">
            <a:xfrm flipH="1">
              <a:off x="3223185" y="2748586"/>
              <a:ext cx="1034" cy="10498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06A59B77-7C04-A84D-9BD9-F6CEF5DDC8FF}"/>
                </a:ext>
              </a:extLst>
            </p:cNvPr>
            <p:cNvCxnSpPr>
              <a:cxnSpLocks/>
            </p:cNvCxnSpPr>
            <p:nvPr/>
          </p:nvCxnSpPr>
          <p:spPr bwMode="auto">
            <a:xfrm>
              <a:off x="4246265" y="2748586"/>
              <a:ext cx="0" cy="106999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11F481F-BBE2-4640-88AE-DF602D40F6E6}"/>
                </a:ext>
              </a:extLst>
            </p:cNvPr>
            <p:cNvCxnSpPr/>
            <p:nvPr/>
          </p:nvCxnSpPr>
          <p:spPr bwMode="auto">
            <a:xfrm flipV="1">
              <a:off x="3128111" y="2838792"/>
              <a:ext cx="120186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23986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514350" y="902609"/>
            <a:ext cx="5507121"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Field of driver’s front and lateral side close-proximity awareness</a:t>
            </a:r>
          </a:p>
        </p:txBody>
      </p:sp>
      <p:sp>
        <p:nvSpPr>
          <p:cNvPr id="10" name="テキスト ボックス 9"/>
          <p:cNvSpPr txBox="1"/>
          <p:nvPr/>
        </p:nvSpPr>
        <p:spPr>
          <a:xfrm>
            <a:off x="678171" y="4929403"/>
            <a:ext cx="7417815" cy="1323439"/>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Means of driver’s front close-proximity awareness</a:t>
            </a:r>
          </a:p>
          <a:p>
            <a:r>
              <a:rPr lang="en-US" altLang="ja-JP" sz="2000" dirty="0">
                <a:latin typeface="Meiryo UI" panose="020B0604030504040204" pitchFamily="34" charset="-128"/>
                <a:ea typeface="Meiryo UI" panose="020B0604030504040204" pitchFamily="34" charset="-128"/>
              </a:rPr>
              <a:t>- Direct vision from adjusted driver’s ocular point.</a:t>
            </a:r>
          </a:p>
          <a:p>
            <a:r>
              <a:rPr lang="en-US" altLang="ja-JP" sz="2000" dirty="0">
                <a:latin typeface="Meiryo UI" panose="020B0604030504040204" pitchFamily="34" charset="-128"/>
                <a:ea typeface="Meiryo UI" panose="020B0604030504040204" pitchFamily="34" charset="-128"/>
              </a:rPr>
              <a:t>- Indirect vision (cameras, mirrors without periscope)</a:t>
            </a:r>
          </a:p>
          <a:p>
            <a:r>
              <a:rPr lang="en-US" altLang="ja-JP" sz="2000" dirty="0">
                <a:latin typeface="Meiryo UI" panose="020B0604030504040204" pitchFamily="34" charset="-128"/>
                <a:ea typeface="Meiryo UI" panose="020B0604030504040204" pitchFamily="34" charset="-128"/>
              </a:rPr>
              <a:t>- Detection</a:t>
            </a:r>
          </a:p>
        </p:txBody>
      </p:sp>
      <p:sp>
        <p:nvSpPr>
          <p:cNvPr id="28" name="テキスト ボックス 27">
            <a:extLst>
              <a:ext uri="{FF2B5EF4-FFF2-40B4-BE49-F238E27FC236}">
                <a16:creationId xmlns:a16="http://schemas.microsoft.com/office/drawing/2014/main" id="{3B2923F0-8887-8648-A577-34A709C95399}"/>
              </a:ext>
            </a:extLst>
          </p:cNvPr>
          <p:cNvSpPr txBox="1"/>
          <p:nvPr/>
        </p:nvSpPr>
        <p:spPr>
          <a:xfrm>
            <a:off x="723653" y="4364267"/>
            <a:ext cx="3748584"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a:t>
            </a:r>
          </a:p>
        </p:txBody>
      </p:sp>
      <p:grpSp>
        <p:nvGrpSpPr>
          <p:cNvPr id="21" name="グループ化 20">
            <a:extLst>
              <a:ext uri="{FF2B5EF4-FFF2-40B4-BE49-F238E27FC236}">
                <a16:creationId xmlns:a16="http://schemas.microsoft.com/office/drawing/2014/main" id="{469CC750-3331-A24C-A16A-D177C7BB7B68}"/>
              </a:ext>
            </a:extLst>
          </p:cNvPr>
          <p:cNvGrpSpPr/>
          <p:nvPr/>
        </p:nvGrpSpPr>
        <p:grpSpPr>
          <a:xfrm>
            <a:off x="2264464" y="1853619"/>
            <a:ext cx="1238752" cy="2285847"/>
            <a:chOff x="3345889" y="2557995"/>
            <a:chExt cx="1590696" cy="2935284"/>
          </a:xfrm>
        </p:grpSpPr>
        <p:graphicFrame>
          <p:nvGraphicFramePr>
            <p:cNvPr id="11" name="オブジェクト 5">
              <a:extLst>
                <a:ext uri="{FF2B5EF4-FFF2-40B4-BE49-F238E27FC236}">
                  <a16:creationId xmlns:a16="http://schemas.microsoft.com/office/drawing/2014/main" id="{9456CF52-7269-3243-AECE-DFF70685F89A}"/>
                </a:ext>
              </a:extLst>
            </p:cNvPr>
            <p:cNvGraphicFramePr>
              <a:graphicFrameLocks noChangeAspect="1"/>
            </p:cNvGraphicFramePr>
            <p:nvPr/>
          </p:nvGraphicFramePr>
          <p:xfrm>
            <a:off x="3345889" y="2631482"/>
            <a:ext cx="1410471" cy="2861797"/>
          </p:xfrm>
          <a:graphic>
            <a:graphicData uri="http://schemas.openxmlformats.org/presentationml/2006/ole">
              <mc:AlternateContent xmlns:mc="http://schemas.openxmlformats.org/markup-compatibility/2006">
                <mc:Choice xmlns:v="urn:schemas-microsoft-com:vml" Requires="v">
                  <p:oleObj spid="_x0000_s2050" r:id="rId3" imgW="3761384" imgH="8602894" progId="Photoshop.Image.4">
                    <p:embed/>
                  </p:oleObj>
                </mc:Choice>
                <mc:Fallback>
                  <p:oleObj r:id="rId3" imgW="3761384" imgH="8602894" progId="Photoshop.Image.4">
                    <p:embed/>
                    <p:pic>
                      <p:nvPicPr>
                        <p:cNvPr id="11" name="オブジェクト 5">
                          <a:extLst>
                            <a:ext uri="{FF2B5EF4-FFF2-40B4-BE49-F238E27FC236}">
                              <a16:creationId xmlns:a16="http://schemas.microsoft.com/office/drawing/2014/main" id="{9456CF52-7269-3243-AECE-DFF70685F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889" y="2631482"/>
                          <a:ext cx="1410471" cy="286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フリーフォーム 11">
              <a:extLst>
                <a:ext uri="{FF2B5EF4-FFF2-40B4-BE49-F238E27FC236}">
                  <a16:creationId xmlns:a16="http://schemas.microsoft.com/office/drawing/2014/main" id="{1A67E37A-10EE-814E-A5F5-7373C5AE9A19}"/>
                </a:ext>
              </a:extLst>
            </p:cNvPr>
            <p:cNvSpPr/>
            <p:nvPr/>
          </p:nvSpPr>
          <p:spPr bwMode="auto">
            <a:xfrm>
              <a:off x="3350798" y="2557995"/>
              <a:ext cx="1565882" cy="1381383"/>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D56486F7-0B6F-B444-90DC-D8EF4B38FD39}"/>
                </a:ext>
              </a:extLst>
            </p:cNvPr>
            <p:cNvSpPr/>
            <p:nvPr/>
          </p:nvSpPr>
          <p:spPr bwMode="auto">
            <a:xfrm>
              <a:off x="3349470" y="3913499"/>
              <a:ext cx="262750" cy="1483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4" name="正方形/長方形 13">
              <a:extLst>
                <a:ext uri="{FF2B5EF4-FFF2-40B4-BE49-F238E27FC236}">
                  <a16:creationId xmlns:a16="http://schemas.microsoft.com/office/drawing/2014/main" id="{11A4E505-81CF-C242-B99B-F6F9CDAB1A93}"/>
                </a:ext>
              </a:extLst>
            </p:cNvPr>
            <p:cNvSpPr/>
            <p:nvPr/>
          </p:nvSpPr>
          <p:spPr bwMode="auto">
            <a:xfrm flipV="1">
              <a:off x="4651276" y="3813549"/>
              <a:ext cx="262750" cy="102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5" name="直線矢印コネクタ 14">
              <a:extLst>
                <a:ext uri="{FF2B5EF4-FFF2-40B4-BE49-F238E27FC236}">
                  <a16:creationId xmlns:a16="http://schemas.microsoft.com/office/drawing/2014/main" id="{A1929E37-5388-C741-A4E5-EF95A928299C}"/>
                </a:ext>
              </a:extLst>
            </p:cNvPr>
            <p:cNvCxnSpPr>
              <a:cxnSpLocks/>
              <a:endCxn id="13" idx="0"/>
            </p:cNvCxnSpPr>
            <p:nvPr/>
          </p:nvCxnSpPr>
          <p:spPr bwMode="auto">
            <a:xfrm flipH="1">
              <a:off x="3480845" y="2565388"/>
              <a:ext cx="1328" cy="134811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円/楕円 15">
              <a:extLst>
                <a:ext uri="{FF2B5EF4-FFF2-40B4-BE49-F238E27FC236}">
                  <a16:creationId xmlns:a16="http://schemas.microsoft.com/office/drawing/2014/main" id="{E5675DB2-A8B6-404E-8E75-61326A4F1CAF}"/>
                </a:ext>
              </a:extLst>
            </p:cNvPr>
            <p:cNvSpPr>
              <a:spLocks noChangeAspect="1"/>
            </p:cNvSpPr>
            <p:nvPr/>
          </p:nvSpPr>
          <p:spPr bwMode="auto">
            <a:xfrm>
              <a:off x="3358760" y="3506043"/>
              <a:ext cx="262750" cy="23290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7" name="直線矢印コネクタ 16">
              <a:extLst>
                <a:ext uri="{FF2B5EF4-FFF2-40B4-BE49-F238E27FC236}">
                  <a16:creationId xmlns:a16="http://schemas.microsoft.com/office/drawing/2014/main" id="{0217FD86-A5D1-4A41-8F70-7EC0389A4273}"/>
                </a:ext>
              </a:extLst>
            </p:cNvPr>
            <p:cNvCxnSpPr>
              <a:cxnSpLocks/>
            </p:cNvCxnSpPr>
            <p:nvPr/>
          </p:nvCxnSpPr>
          <p:spPr bwMode="auto">
            <a:xfrm>
              <a:off x="4794594" y="2565388"/>
              <a:ext cx="0" cy="137399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円/楕円 17">
              <a:extLst>
                <a:ext uri="{FF2B5EF4-FFF2-40B4-BE49-F238E27FC236}">
                  <a16:creationId xmlns:a16="http://schemas.microsoft.com/office/drawing/2014/main" id="{D4DB40CD-08FE-CA49-AC53-CDBA781B27DC}"/>
                </a:ext>
              </a:extLst>
            </p:cNvPr>
            <p:cNvSpPr>
              <a:spLocks noChangeAspect="1"/>
            </p:cNvSpPr>
            <p:nvPr/>
          </p:nvSpPr>
          <p:spPr bwMode="auto">
            <a:xfrm>
              <a:off x="4651276" y="3506043"/>
              <a:ext cx="285309" cy="2513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6E102AA5-BDF2-074F-B097-7F2C6BB720E2}"/>
                </a:ext>
              </a:extLst>
            </p:cNvPr>
            <p:cNvCxnSpPr/>
            <p:nvPr/>
          </p:nvCxnSpPr>
          <p:spPr bwMode="auto">
            <a:xfrm flipV="1">
              <a:off x="3358760" y="2681222"/>
              <a:ext cx="154332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円/楕円 19">
              <a:extLst>
                <a:ext uri="{FF2B5EF4-FFF2-40B4-BE49-F238E27FC236}">
                  <a16:creationId xmlns:a16="http://schemas.microsoft.com/office/drawing/2014/main" id="{53012343-FBDA-F54E-A77A-60BCECB2A82A}"/>
                </a:ext>
              </a:extLst>
            </p:cNvPr>
            <p:cNvSpPr>
              <a:spLocks noChangeAspect="1"/>
            </p:cNvSpPr>
            <p:nvPr/>
          </p:nvSpPr>
          <p:spPr bwMode="auto">
            <a:xfrm>
              <a:off x="3774116" y="2566621"/>
              <a:ext cx="285309" cy="250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grpSp>
      <p:pic>
        <p:nvPicPr>
          <p:cNvPr id="24" name="Picture 5">
            <a:extLst>
              <a:ext uri="{FF2B5EF4-FFF2-40B4-BE49-F238E27FC236}">
                <a16:creationId xmlns:a16="http://schemas.microsoft.com/office/drawing/2014/main" id="{BB21A997-84F4-6A44-A1EA-7BA5CFC9759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8917" r="42092" b="47440"/>
          <a:stretch/>
        </p:blipFill>
        <p:spPr bwMode="auto">
          <a:xfrm>
            <a:off x="8228203" y="1293319"/>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円/楕円 24">
            <a:extLst>
              <a:ext uri="{FF2B5EF4-FFF2-40B4-BE49-F238E27FC236}">
                <a16:creationId xmlns:a16="http://schemas.microsoft.com/office/drawing/2014/main" id="{8ED79993-C0F7-C44E-AB7C-ECDDD6B7BD39}"/>
              </a:ext>
            </a:extLst>
          </p:cNvPr>
          <p:cNvSpPr/>
          <p:nvPr/>
        </p:nvSpPr>
        <p:spPr>
          <a:xfrm>
            <a:off x="8236571" y="162319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D5B18429-9137-FC47-A2A9-407E293FB80A}"/>
              </a:ext>
            </a:extLst>
          </p:cNvPr>
          <p:cNvCxnSpPr/>
          <p:nvPr/>
        </p:nvCxnSpPr>
        <p:spPr>
          <a:xfrm>
            <a:off x="7542411" y="2656173"/>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円/楕円 29">
            <a:extLst>
              <a:ext uri="{FF2B5EF4-FFF2-40B4-BE49-F238E27FC236}">
                <a16:creationId xmlns:a16="http://schemas.microsoft.com/office/drawing/2014/main" id="{C497F042-B607-3045-951C-7B08C967190F}"/>
              </a:ext>
            </a:extLst>
          </p:cNvPr>
          <p:cNvSpPr/>
          <p:nvPr/>
        </p:nvSpPr>
        <p:spPr>
          <a:xfrm>
            <a:off x="8422452" y="136091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F5A57D92-7F1C-8C4A-AEAE-D9B191118370}"/>
              </a:ext>
            </a:extLst>
          </p:cNvPr>
          <p:cNvSpPr/>
          <p:nvPr/>
        </p:nvSpPr>
        <p:spPr>
          <a:xfrm>
            <a:off x="8772962" y="127280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a:extLst>
              <a:ext uri="{FF2B5EF4-FFF2-40B4-BE49-F238E27FC236}">
                <a16:creationId xmlns:a16="http://schemas.microsoft.com/office/drawing/2014/main" id="{30987F6D-E785-134F-80A5-D6C4A26F19BE}"/>
              </a:ext>
            </a:extLst>
          </p:cNvPr>
          <p:cNvSpPr/>
          <p:nvPr/>
        </p:nvSpPr>
        <p:spPr>
          <a:xfrm>
            <a:off x="9114152" y="127869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BFB84EF8-CE11-C641-8E55-25BCE2BD2DCF}"/>
              </a:ext>
            </a:extLst>
          </p:cNvPr>
          <p:cNvSpPr txBox="1"/>
          <p:nvPr/>
        </p:nvSpPr>
        <p:spPr>
          <a:xfrm>
            <a:off x="6682572" y="517373"/>
            <a:ext cx="2052165" cy="584775"/>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*5 years old child</a:t>
            </a:r>
            <a:endParaRPr lang="ja-JP" altLang="en-US" sz="160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6" name="直線矢印コネクタ 35">
            <a:extLst>
              <a:ext uri="{FF2B5EF4-FFF2-40B4-BE49-F238E27FC236}">
                <a16:creationId xmlns:a16="http://schemas.microsoft.com/office/drawing/2014/main" id="{DAE23264-381D-0245-A341-1FE1800D3E47}"/>
              </a:ext>
            </a:extLst>
          </p:cNvPr>
          <p:cNvCxnSpPr>
            <a:cxnSpLocks/>
          </p:cNvCxnSpPr>
          <p:nvPr/>
        </p:nvCxnSpPr>
        <p:spPr>
          <a:xfrm flipH="1" flipV="1">
            <a:off x="8095986" y="1046072"/>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E551947A-062F-4048-9511-1DEE2EB7B084}"/>
              </a:ext>
            </a:extLst>
          </p:cNvPr>
          <p:cNvSpPr txBox="1"/>
          <p:nvPr/>
        </p:nvSpPr>
        <p:spPr>
          <a:xfrm>
            <a:off x="5610707" y="2238732"/>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8" name="直線コネクタ 37">
            <a:extLst>
              <a:ext uri="{FF2B5EF4-FFF2-40B4-BE49-F238E27FC236}">
                <a16:creationId xmlns:a16="http://schemas.microsoft.com/office/drawing/2014/main" id="{E618B32C-BFB9-7742-9BD3-845E34EA7A91}"/>
              </a:ext>
            </a:extLst>
          </p:cNvPr>
          <p:cNvCxnSpPr/>
          <p:nvPr/>
        </p:nvCxnSpPr>
        <p:spPr>
          <a:xfrm rot="5400000">
            <a:off x="7486220" y="3363178"/>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B4F06DC1-E784-6247-B4BB-CA27BB6CC26C}"/>
              </a:ext>
            </a:extLst>
          </p:cNvPr>
          <p:cNvCxnSpPr/>
          <p:nvPr/>
        </p:nvCxnSpPr>
        <p:spPr>
          <a:xfrm>
            <a:off x="9216683" y="1525155"/>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B7742249-B297-EF45-9D43-550CE36EF092}"/>
              </a:ext>
            </a:extLst>
          </p:cNvPr>
          <p:cNvCxnSpPr/>
          <p:nvPr/>
        </p:nvCxnSpPr>
        <p:spPr>
          <a:xfrm flipV="1">
            <a:off x="10373056" y="1020241"/>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B5603877-C7CE-1C4B-BA8C-E4A79B022240}"/>
              </a:ext>
            </a:extLst>
          </p:cNvPr>
          <p:cNvCxnSpPr/>
          <p:nvPr/>
        </p:nvCxnSpPr>
        <p:spPr>
          <a:xfrm>
            <a:off x="10373056" y="1547534"/>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1879D53B-6FE1-1B47-A504-694AF1C6CB4D}"/>
              </a:ext>
            </a:extLst>
          </p:cNvPr>
          <p:cNvCxnSpPr/>
          <p:nvPr/>
        </p:nvCxnSpPr>
        <p:spPr>
          <a:xfrm rot="5400000">
            <a:off x="8049732" y="3459270"/>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AFDFC416-2C01-F344-A2A3-9D63529AF5E1}"/>
              </a:ext>
            </a:extLst>
          </p:cNvPr>
          <p:cNvSpPr txBox="1"/>
          <p:nvPr/>
        </p:nvSpPr>
        <p:spPr>
          <a:xfrm>
            <a:off x="7247715" y="3390711"/>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4" name="直線コネクタ 43">
            <a:extLst>
              <a:ext uri="{FF2B5EF4-FFF2-40B4-BE49-F238E27FC236}">
                <a16:creationId xmlns:a16="http://schemas.microsoft.com/office/drawing/2014/main" id="{29ADD5EF-3242-A140-B9F0-EFFE5DE7CB1E}"/>
              </a:ext>
            </a:extLst>
          </p:cNvPr>
          <p:cNvCxnSpPr/>
          <p:nvPr/>
        </p:nvCxnSpPr>
        <p:spPr>
          <a:xfrm>
            <a:off x="9148582" y="1266531"/>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9779F69-E44C-4A40-97C6-6CD0752CC767}"/>
              </a:ext>
            </a:extLst>
          </p:cNvPr>
          <p:cNvSpPr txBox="1"/>
          <p:nvPr/>
        </p:nvSpPr>
        <p:spPr>
          <a:xfrm>
            <a:off x="9793354" y="729742"/>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円/楕円 45">
            <a:extLst>
              <a:ext uri="{FF2B5EF4-FFF2-40B4-BE49-F238E27FC236}">
                <a16:creationId xmlns:a16="http://schemas.microsoft.com/office/drawing/2014/main" id="{9B669A46-8027-7844-97D1-BD0C36B99402}"/>
              </a:ext>
            </a:extLst>
          </p:cNvPr>
          <p:cNvSpPr/>
          <p:nvPr/>
        </p:nvSpPr>
        <p:spPr>
          <a:xfrm>
            <a:off x="8188078" y="200017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a:extLst>
              <a:ext uri="{FF2B5EF4-FFF2-40B4-BE49-F238E27FC236}">
                <a16:creationId xmlns:a16="http://schemas.microsoft.com/office/drawing/2014/main" id="{C7621D63-4C0C-E541-BD7B-76270E86F0B3}"/>
              </a:ext>
            </a:extLst>
          </p:cNvPr>
          <p:cNvSpPr/>
          <p:nvPr/>
        </p:nvSpPr>
        <p:spPr>
          <a:xfrm>
            <a:off x="8190560" y="2369256"/>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F4679B07-B97C-8448-9FF0-5F6159D9FB1C}"/>
              </a:ext>
            </a:extLst>
          </p:cNvPr>
          <p:cNvCxnSpPr>
            <a:cxnSpLocks/>
          </p:cNvCxnSpPr>
          <p:nvPr/>
        </p:nvCxnSpPr>
        <p:spPr>
          <a:xfrm flipV="1">
            <a:off x="9902684" y="1767455"/>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99155C68-987B-1D46-A47C-66D9DD86E566}"/>
              </a:ext>
            </a:extLst>
          </p:cNvPr>
          <p:cNvSpPr/>
          <p:nvPr/>
        </p:nvSpPr>
        <p:spPr>
          <a:xfrm>
            <a:off x="9443980" y="135880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B21A83AB-E66F-1440-9540-B38CE99B2CA3}"/>
              </a:ext>
            </a:extLst>
          </p:cNvPr>
          <p:cNvSpPr/>
          <p:nvPr/>
        </p:nvSpPr>
        <p:spPr>
          <a:xfrm>
            <a:off x="8185078" y="1275993"/>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961EB3C-5D16-DC4E-86F7-0E04C95932AF}"/>
              </a:ext>
            </a:extLst>
          </p:cNvPr>
          <p:cNvSpPr/>
          <p:nvPr/>
        </p:nvSpPr>
        <p:spPr>
          <a:xfrm>
            <a:off x="9670020" y="2338184"/>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a:extLst>
              <a:ext uri="{FF2B5EF4-FFF2-40B4-BE49-F238E27FC236}">
                <a16:creationId xmlns:a16="http://schemas.microsoft.com/office/drawing/2014/main" id="{591B0CF9-64A4-884E-B46C-4BAF855950CB}"/>
              </a:ext>
            </a:extLst>
          </p:cNvPr>
          <p:cNvSpPr/>
          <p:nvPr/>
        </p:nvSpPr>
        <p:spPr>
          <a:xfrm>
            <a:off x="9646270" y="1619385"/>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a:extLst>
              <a:ext uri="{FF2B5EF4-FFF2-40B4-BE49-F238E27FC236}">
                <a16:creationId xmlns:a16="http://schemas.microsoft.com/office/drawing/2014/main" id="{F36581D4-D7DB-AB48-BD62-6485CFC953DB}"/>
              </a:ext>
            </a:extLst>
          </p:cNvPr>
          <p:cNvSpPr/>
          <p:nvPr/>
        </p:nvSpPr>
        <p:spPr>
          <a:xfrm>
            <a:off x="9670021" y="200017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83058034-F7F3-2C4A-B7CB-58A3A26AD9CD}"/>
              </a:ext>
            </a:extLst>
          </p:cNvPr>
          <p:cNvSpPr txBox="1"/>
          <p:nvPr/>
        </p:nvSpPr>
        <p:spPr>
          <a:xfrm>
            <a:off x="8291717" y="5102255"/>
            <a:ext cx="3203189" cy="954107"/>
          </a:xfrm>
          <a:prstGeom prst="rect">
            <a:avLst/>
          </a:prstGeom>
          <a:noFill/>
        </p:spPr>
        <p:txBody>
          <a:bodyPr wrap="square" rtlCol="0">
            <a:spAutoFit/>
          </a:bodyPr>
          <a:lstStyle/>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 When the class III mirror mounted in front of entire vehicle, field of vision is limited to the front side only.</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92853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from adjusted driver’s ocular point.</a:t>
            </a:r>
          </a:p>
        </p:txBody>
      </p:sp>
      <p:sp>
        <p:nvSpPr>
          <p:cNvPr id="5" name="テキスト ボックス 4">
            <a:extLst>
              <a:ext uri="{FF2B5EF4-FFF2-40B4-BE49-F238E27FC236}">
                <a16:creationId xmlns:a16="http://schemas.microsoft.com/office/drawing/2014/main" id="{90ACAD9C-3E2E-4C42-864A-9A45B830B355}"/>
              </a:ext>
            </a:extLst>
          </p:cNvPr>
          <p:cNvSpPr txBox="1"/>
          <p:nvPr/>
        </p:nvSpPr>
        <p:spPr>
          <a:xfrm>
            <a:off x="409204" y="1830354"/>
            <a:ext cx="6313962" cy="369332"/>
          </a:xfrm>
          <a:prstGeom prst="rect">
            <a:avLst/>
          </a:prstGeom>
          <a:noFill/>
        </p:spPr>
        <p:txBody>
          <a:bodyPr wrap="square" rtlCol="0">
            <a:spAutoFit/>
          </a:bodyPr>
          <a:lstStyle/>
          <a:p>
            <a:r>
              <a:rPr lang="en-US" altLang="ja-JP" b="1" dirty="0">
                <a:latin typeface="Meiryo UI" panose="020B0604030504040204" pitchFamily="34" charset="-128"/>
                <a:ea typeface="Meiryo UI" panose="020B0604030504040204" pitchFamily="34" charset="-128"/>
              </a:rPr>
              <a:t>Methods of driver’s ocular point adjustment</a:t>
            </a:r>
          </a:p>
        </p:txBody>
      </p:sp>
      <p:graphicFrame>
        <p:nvGraphicFramePr>
          <p:cNvPr id="7" name="表 6">
            <a:extLst>
              <a:ext uri="{FF2B5EF4-FFF2-40B4-BE49-F238E27FC236}">
                <a16:creationId xmlns:a16="http://schemas.microsoft.com/office/drawing/2014/main" id="{3402BD0D-F35B-6A41-B556-D46E0FB07237}"/>
              </a:ext>
            </a:extLst>
          </p:cNvPr>
          <p:cNvGraphicFramePr>
            <a:graphicFrameLocks noGrp="1"/>
          </p:cNvGraphicFramePr>
          <p:nvPr>
            <p:extLst>
              <p:ext uri="{D42A27DB-BD31-4B8C-83A1-F6EECF244321}">
                <p14:modId xmlns:p14="http://schemas.microsoft.com/office/powerpoint/2010/main" val="2026927916"/>
              </p:ext>
            </p:extLst>
          </p:nvPr>
        </p:nvGraphicFramePr>
        <p:xfrm>
          <a:off x="474398" y="3267242"/>
          <a:ext cx="5017570" cy="1771569"/>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177218">
                  <a:extLst>
                    <a:ext uri="{9D8B030D-6E8A-4147-A177-3AD203B41FA5}">
                      <a16:colId xmlns:a16="http://schemas.microsoft.com/office/drawing/2014/main" val="788697769"/>
                    </a:ext>
                  </a:extLst>
                </a:gridCol>
                <a:gridCol w="1342353">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196841">
                <a:tc rowSpan="2">
                  <a:txBody>
                    <a:bodyPr/>
                    <a:lstStyle/>
                    <a:p>
                      <a:pPr marL="270510" indent="-270510" hangingPunct="0">
                        <a:lnSpc>
                          <a:spcPts val="1200"/>
                        </a:lnSpc>
                      </a:pPr>
                      <a:endParaRPr lang="ja-JP" sz="1400">
                        <a:effectLst/>
                        <a:latin typeface="Meiryo UI" panose="020B0604030504040204" pitchFamily="34" charset="-128"/>
                        <a:ea typeface="Meiryo UI" panose="020B0604030504040204" pitchFamily="34" charset="-128"/>
                      </a:endParaRPr>
                    </a:p>
                  </a:txBody>
                  <a:tcPr marL="36195" marR="36195" marT="0" marB="0" anchor="ctr"/>
                </a:tc>
                <a:tc gridSpan="3">
                  <a:txBody>
                    <a:bodyPr/>
                    <a:lstStyle/>
                    <a:p>
                      <a:pPr marL="270510" indent="-270510" algn="ctr" hangingPunct="0">
                        <a:lnSpc>
                          <a:spcPts val="1200"/>
                        </a:lnSpc>
                      </a:pPr>
                      <a:r>
                        <a:rPr lang="en-GB" altLang="ja-JP" sz="1400" kern="100" dirty="0">
                          <a:effectLst/>
                          <a:latin typeface="Meiryo UI" panose="020B0604030504040204" pitchFamily="34" charset="-128"/>
                          <a:ea typeface="Meiryo UI" panose="020B0604030504040204" pitchFamily="34" charset="-128"/>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393682">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Forward/</a:t>
                      </a:r>
                    </a:p>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rearward </a:t>
                      </a: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Lateral</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Upward/</a:t>
                      </a:r>
                    </a:p>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downward</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3916129605"/>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Upward</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40</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736358210"/>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Forward</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140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15</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10</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4294767381"/>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Lateral </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30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sym typeface="Symbol" pitchFamily="2" charset="2"/>
                        </a:rPr>
                        <a:t></a:t>
                      </a:r>
                      <a:r>
                        <a:rPr lang="en-GB" sz="1400" kern="100" dirty="0">
                          <a:effectLst/>
                          <a:latin typeface="Meiryo UI" panose="020B0604030504040204" pitchFamily="34" charset="-128"/>
                          <a:ea typeface="Meiryo UI" panose="020B0604030504040204" pitchFamily="34" charset="-128"/>
                        </a:rPr>
                        <a:t>110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15</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984254351"/>
                  </a:ext>
                </a:extLst>
              </a:tr>
            </a:tbl>
          </a:graphicData>
        </a:graphic>
      </p:graphicFrame>
      <p:sp>
        <p:nvSpPr>
          <p:cNvPr id="8" name="テキスト ボックス 7">
            <a:extLst>
              <a:ext uri="{FF2B5EF4-FFF2-40B4-BE49-F238E27FC236}">
                <a16:creationId xmlns:a16="http://schemas.microsoft.com/office/drawing/2014/main" id="{9F1A8B52-A24A-6B49-B623-3B9232B196B7}"/>
              </a:ext>
            </a:extLst>
          </p:cNvPr>
          <p:cNvSpPr txBox="1"/>
          <p:nvPr/>
        </p:nvSpPr>
        <p:spPr>
          <a:xfrm>
            <a:off x="418971" y="2236517"/>
            <a:ext cx="5037104" cy="369332"/>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(1) Based on back angle    *Same as R125</a:t>
            </a:r>
          </a:p>
        </p:txBody>
      </p:sp>
      <p:sp>
        <p:nvSpPr>
          <p:cNvPr id="9" name="テキスト ボックス 8">
            <a:extLst>
              <a:ext uri="{FF2B5EF4-FFF2-40B4-BE49-F238E27FC236}">
                <a16:creationId xmlns:a16="http://schemas.microsoft.com/office/drawing/2014/main" id="{A2DB9B37-7BDB-7348-B201-D91EB79D1294}"/>
              </a:ext>
            </a:extLst>
          </p:cNvPr>
          <p:cNvSpPr txBox="1"/>
          <p:nvPr/>
        </p:nvSpPr>
        <p:spPr>
          <a:xfrm>
            <a:off x="409204" y="2601261"/>
            <a:ext cx="5991596" cy="646331"/>
          </a:xfrm>
          <a:prstGeom prst="rect">
            <a:avLst/>
          </a:prstGeom>
          <a:noFill/>
        </p:spPr>
        <p:txBody>
          <a:bodyPr wrap="square" rtlCol="0">
            <a:spAutoFit/>
          </a:bodyPr>
          <a:lstStyle/>
          <a:p>
            <a:r>
              <a:rPr lang="en-US" altLang="ja-JP" b="1" dirty="0">
                <a:solidFill>
                  <a:srgbClr val="C00000"/>
                </a:solidFill>
                <a:latin typeface="Meiryo UI" panose="020B0604030504040204" pitchFamily="34" charset="-128"/>
                <a:ea typeface="Meiryo UI" panose="020B0604030504040204" pitchFamily="34" charset="-128"/>
              </a:rPr>
              <a:t>(2) Based on driver’s stretching behavior (passenger’s side and front side)</a:t>
            </a:r>
          </a:p>
        </p:txBody>
      </p:sp>
      <p:sp>
        <p:nvSpPr>
          <p:cNvPr id="10" name="テキスト ボックス 9">
            <a:extLst>
              <a:ext uri="{FF2B5EF4-FFF2-40B4-BE49-F238E27FC236}">
                <a16:creationId xmlns:a16="http://schemas.microsoft.com/office/drawing/2014/main" id="{879CACC5-4E45-FF47-A616-CDD0F5D5C645}"/>
              </a:ext>
            </a:extLst>
          </p:cNvPr>
          <p:cNvSpPr txBox="1"/>
          <p:nvPr/>
        </p:nvSpPr>
        <p:spPr>
          <a:xfrm>
            <a:off x="6314303" y="2601261"/>
            <a:ext cx="4830077" cy="646331"/>
          </a:xfrm>
          <a:prstGeom prst="rect">
            <a:avLst/>
          </a:prstGeom>
          <a:noFill/>
        </p:spPr>
        <p:txBody>
          <a:bodyPr wrap="square" rtlCol="0">
            <a:spAutoFit/>
          </a:bodyPr>
          <a:lstStyle/>
          <a:p>
            <a:r>
              <a:rPr lang="en-US" altLang="ja-JP" b="1" dirty="0">
                <a:solidFill>
                  <a:srgbClr val="C00000"/>
                </a:solidFill>
                <a:latin typeface="Meiryo UI" panose="020B0604030504040204" pitchFamily="34" charset="-128"/>
                <a:ea typeface="Meiryo UI" panose="020B0604030504040204" pitchFamily="34" charset="-128"/>
              </a:rPr>
              <a:t>(3) Based on driver looks out of the side window (driver’s side)</a:t>
            </a:r>
          </a:p>
        </p:txBody>
      </p:sp>
      <p:grpSp>
        <p:nvGrpSpPr>
          <p:cNvPr id="14" name="グループ化 13">
            <a:extLst>
              <a:ext uri="{FF2B5EF4-FFF2-40B4-BE49-F238E27FC236}">
                <a16:creationId xmlns:a16="http://schemas.microsoft.com/office/drawing/2014/main" id="{1917DD02-5372-F04B-9061-8886F12CFAEF}"/>
              </a:ext>
            </a:extLst>
          </p:cNvPr>
          <p:cNvGrpSpPr/>
          <p:nvPr/>
        </p:nvGrpSpPr>
        <p:grpSpPr>
          <a:xfrm>
            <a:off x="1573956" y="5058461"/>
            <a:ext cx="3918012" cy="1683340"/>
            <a:chOff x="3308350" y="4570101"/>
            <a:chExt cx="4599034" cy="2171700"/>
          </a:xfrm>
        </p:grpSpPr>
        <p:pic>
          <p:nvPicPr>
            <p:cNvPr id="15" name="図 14">
              <a:extLst>
                <a:ext uri="{FF2B5EF4-FFF2-40B4-BE49-F238E27FC236}">
                  <a16:creationId xmlns:a16="http://schemas.microsoft.com/office/drawing/2014/main" id="{8DED2292-F412-734F-A59F-EDF3AB4B3DEE}"/>
                </a:ext>
              </a:extLst>
            </p:cNvPr>
            <p:cNvPicPr>
              <a:picLocks noChangeAspect="1"/>
            </p:cNvPicPr>
            <p:nvPr/>
          </p:nvPicPr>
          <p:blipFill>
            <a:blip r:embed="rId2"/>
            <a:stretch>
              <a:fillRect/>
            </a:stretch>
          </p:blipFill>
          <p:spPr>
            <a:xfrm>
              <a:off x="3308350" y="4570101"/>
              <a:ext cx="4432300" cy="2171700"/>
            </a:xfrm>
            <a:prstGeom prst="rect">
              <a:avLst/>
            </a:prstGeom>
          </p:spPr>
        </p:pic>
        <p:sp>
          <p:nvSpPr>
            <p:cNvPr id="16" name="テキスト ボックス 15">
              <a:extLst>
                <a:ext uri="{FF2B5EF4-FFF2-40B4-BE49-F238E27FC236}">
                  <a16:creationId xmlns:a16="http://schemas.microsoft.com/office/drawing/2014/main" id="{FE6D8F4B-56A6-4D43-95DA-2052F3071991}"/>
                </a:ext>
              </a:extLst>
            </p:cNvPr>
            <p:cNvSpPr txBox="1"/>
            <p:nvPr/>
          </p:nvSpPr>
          <p:spPr>
            <a:xfrm>
              <a:off x="6557555" y="4676503"/>
              <a:ext cx="1349829" cy="516187"/>
            </a:xfrm>
            <a:prstGeom prst="rect">
              <a:avLst/>
            </a:prstGeom>
            <a:solidFill>
              <a:schemeClr val="bg1"/>
            </a:solidFill>
            <a:ln w="22225">
              <a:solidFill>
                <a:schemeClr val="accent1">
                  <a:lumMod val="75000"/>
                </a:schemeClr>
              </a:solidFill>
            </a:ln>
          </p:spPr>
          <p:txBody>
            <a:bodyPr wrap="square" rtlCol="0">
              <a:spAutoFit/>
            </a:bodyPr>
            <a:lstStyle/>
            <a:p>
              <a:r>
                <a:rPr kumimoji="1" lang="en-US" altLang="ja-JP" sz="1000" dirty="0">
                  <a:latin typeface="Meiryo UI" panose="020B0604030504040204" pitchFamily="34" charset="-128"/>
                  <a:ea typeface="Meiryo UI" panose="020B0604030504040204" pitchFamily="34" charset="-128"/>
                </a:rPr>
                <a:t>Eyepoint center of both eyes	</a:t>
              </a:r>
              <a:endParaRPr kumimoji="1" lang="ja-JP" altLang="en-US" sz="1000">
                <a:latin typeface="Meiryo UI" panose="020B0604030504040204" pitchFamily="34" charset="-128"/>
                <a:ea typeface="Meiryo UI" panose="020B0604030504040204" pitchFamily="34" charset="-128"/>
              </a:endParaRPr>
            </a:p>
          </p:txBody>
        </p:sp>
      </p:grpSp>
      <p:graphicFrame>
        <p:nvGraphicFramePr>
          <p:cNvPr id="17" name="表 16">
            <a:extLst>
              <a:ext uri="{FF2B5EF4-FFF2-40B4-BE49-F238E27FC236}">
                <a16:creationId xmlns:a16="http://schemas.microsoft.com/office/drawing/2014/main" id="{3AC1DBA9-51E5-2B44-B3B4-DDE1F43DE8ED}"/>
              </a:ext>
            </a:extLst>
          </p:cNvPr>
          <p:cNvGraphicFramePr>
            <a:graphicFrameLocks noGrp="1"/>
          </p:cNvGraphicFramePr>
          <p:nvPr>
            <p:extLst>
              <p:ext uri="{D42A27DB-BD31-4B8C-83A1-F6EECF244321}">
                <p14:modId xmlns:p14="http://schemas.microsoft.com/office/powerpoint/2010/main" val="389784336"/>
              </p:ext>
            </p:extLst>
          </p:nvPr>
        </p:nvGraphicFramePr>
        <p:xfrm>
          <a:off x="6314303" y="3308479"/>
          <a:ext cx="5017570" cy="1771569"/>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177218">
                  <a:extLst>
                    <a:ext uri="{9D8B030D-6E8A-4147-A177-3AD203B41FA5}">
                      <a16:colId xmlns:a16="http://schemas.microsoft.com/office/drawing/2014/main" val="788697769"/>
                    </a:ext>
                  </a:extLst>
                </a:gridCol>
                <a:gridCol w="1342353">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196841">
                <a:tc rowSpan="2">
                  <a:txBody>
                    <a:bodyPr/>
                    <a:lstStyle/>
                    <a:p>
                      <a:pPr marL="270510" indent="-270510" hangingPunct="0">
                        <a:lnSpc>
                          <a:spcPts val="1200"/>
                        </a:lnSpc>
                      </a:pPr>
                      <a:endParaRPr lang="ja-JP" sz="1400" b="0">
                        <a:effectLst/>
                        <a:latin typeface="Meiryo UI" panose="020B0604030504040204" pitchFamily="34" charset="-128"/>
                        <a:ea typeface="Meiryo UI" panose="020B0604030504040204" pitchFamily="34" charset="-128"/>
                      </a:endParaRPr>
                    </a:p>
                  </a:txBody>
                  <a:tcPr marL="36195" marR="36195" marT="0" marB="0" anchor="ctr"/>
                </a:tc>
                <a:tc gridSpan="3">
                  <a:txBody>
                    <a:bodyPr/>
                    <a:lstStyle/>
                    <a:p>
                      <a:pPr marL="270510" indent="-270510" algn="ctr" hangingPunct="0">
                        <a:lnSpc>
                          <a:spcPts val="1200"/>
                        </a:lnSpc>
                      </a:pPr>
                      <a:r>
                        <a:rPr lang="en-GB" altLang="ja-JP" sz="1400" b="0" kern="100" dirty="0">
                          <a:effectLst/>
                          <a:latin typeface="Meiryo UI" panose="020B0604030504040204" pitchFamily="34" charset="-128"/>
                          <a:ea typeface="Meiryo UI" panose="020B0604030504040204" pitchFamily="34" charset="-128"/>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393682">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Forward/</a:t>
                      </a:r>
                    </a:p>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rearward </a:t>
                      </a: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Lateral</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Upward/</a:t>
                      </a:r>
                    </a:p>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downward</a:t>
                      </a:r>
                      <a:endParaRPr lang="ja-JP" sz="1400" b="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3916129605"/>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Upward</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20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US" altLang="ja-JP" sz="1200" b="0" dirty="0">
                          <a:solidFill>
                            <a:schemeClr val="tx1"/>
                          </a:solidFill>
                          <a:effectLst/>
                          <a:latin typeface="Meiryo UI" panose="020B0604030504040204" pitchFamily="34" charset="-128"/>
                          <a:ea typeface="Meiryo UI" panose="020B0604030504040204" pitchFamily="34" charset="-128"/>
                        </a:rPr>
                        <a:t>25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736358210"/>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Forward</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10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30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4294767381"/>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Lateral </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35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984254351"/>
                  </a:ext>
                </a:extLst>
              </a:tr>
            </a:tbl>
          </a:graphicData>
        </a:graphic>
      </p:graphicFrame>
      <p:sp>
        <p:nvSpPr>
          <p:cNvPr id="20" name="テキスト ボックス 19">
            <a:extLst>
              <a:ext uri="{FF2B5EF4-FFF2-40B4-BE49-F238E27FC236}">
                <a16:creationId xmlns:a16="http://schemas.microsoft.com/office/drawing/2014/main" id="{AD4E0CB0-C64F-1C42-89D5-5CE90A5C5529}"/>
              </a:ext>
            </a:extLst>
          </p:cNvPr>
          <p:cNvSpPr txBox="1"/>
          <p:nvPr/>
        </p:nvSpPr>
        <p:spPr>
          <a:xfrm>
            <a:off x="6433014" y="5900131"/>
            <a:ext cx="5017570" cy="646331"/>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 Adjustment values defined based on the subject measurements.</a:t>
            </a:r>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266756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Indirect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in the camera image or mirror surface.</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227809"/>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Detection</a:t>
            </a:r>
          </a:p>
        </p:txBody>
      </p:sp>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8875663B-ED99-6647-B49D-7281983B90A8}"/>
              </a:ext>
            </a:extLst>
          </p:cNvPr>
          <p:cNvSpPr txBox="1"/>
          <p:nvPr/>
        </p:nvSpPr>
        <p:spPr>
          <a:xfrm>
            <a:off x="2365009" y="2523444"/>
            <a:ext cx="2052165"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1" name="直線矢印コネクタ 20">
            <a:extLst>
              <a:ext uri="{FF2B5EF4-FFF2-40B4-BE49-F238E27FC236}">
                <a16:creationId xmlns:a16="http://schemas.microsoft.com/office/drawing/2014/main" id="{AF9507EB-CF7A-AE43-AB7A-83FC51629A3A}"/>
              </a:ext>
            </a:extLst>
          </p:cNvPr>
          <p:cNvCxnSpPr>
            <a:cxnSpLocks/>
          </p:cNvCxnSpPr>
          <p:nvPr/>
        </p:nvCxnSpPr>
        <p:spPr>
          <a:xfrm flipH="1" flipV="1">
            <a:off x="3797119" y="2880796"/>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F847E1A9-E621-E04E-BA77-3F5714D716D5}"/>
              </a:ext>
            </a:extLst>
          </p:cNvPr>
          <p:cNvSpPr txBox="1"/>
          <p:nvPr/>
        </p:nvSpPr>
        <p:spPr>
          <a:xfrm>
            <a:off x="1311840" y="4073456"/>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F6A4B54-BD46-BF40-8C55-10FEFF6995D5}"/>
              </a:ext>
            </a:extLst>
          </p:cNvPr>
          <p:cNvCxnSpPr/>
          <p:nvPr/>
        </p:nvCxnSpPr>
        <p:spPr>
          <a:xfrm>
            <a:off x="4917816" y="3359879"/>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3EF98EFD-8533-E94C-97DC-59A7CB1A69A9}"/>
              </a:ext>
            </a:extLst>
          </p:cNvPr>
          <p:cNvCxnSpPr/>
          <p:nvPr/>
        </p:nvCxnSpPr>
        <p:spPr>
          <a:xfrm flipV="1">
            <a:off x="6074189" y="2854965"/>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D7816ACA-6C70-1641-A4D9-CA394A12663F}"/>
              </a:ext>
            </a:extLst>
          </p:cNvPr>
          <p:cNvCxnSpPr/>
          <p:nvPr/>
        </p:nvCxnSpPr>
        <p:spPr>
          <a:xfrm>
            <a:off x="6074189" y="3382258"/>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80B026A3-DB68-0C45-B688-8AC3624CF5BC}"/>
              </a:ext>
            </a:extLst>
          </p:cNvPr>
          <p:cNvCxnSpPr/>
          <p:nvPr/>
        </p:nvCxnSpPr>
        <p:spPr>
          <a:xfrm rot="5400000">
            <a:off x="3750865" y="5293994"/>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6804151A-9C9F-4B4B-9B0B-6BF0D7B606B4}"/>
              </a:ext>
            </a:extLst>
          </p:cNvPr>
          <p:cNvSpPr txBox="1"/>
          <p:nvPr/>
        </p:nvSpPr>
        <p:spPr>
          <a:xfrm>
            <a:off x="2948848" y="5225435"/>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9" name="直線コネクタ 28">
            <a:extLst>
              <a:ext uri="{FF2B5EF4-FFF2-40B4-BE49-F238E27FC236}">
                <a16:creationId xmlns:a16="http://schemas.microsoft.com/office/drawing/2014/main" id="{5E6DD3E9-17D0-E347-A990-3DAD917BDE54}"/>
              </a:ext>
            </a:extLst>
          </p:cNvPr>
          <p:cNvCxnSpPr/>
          <p:nvPr/>
        </p:nvCxnSpPr>
        <p:spPr>
          <a:xfrm>
            <a:off x="4849715" y="3101255"/>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5FB2CE58-05AD-CC49-82F5-E322408FE7CA}"/>
              </a:ext>
            </a:extLst>
          </p:cNvPr>
          <p:cNvSpPr txBox="1"/>
          <p:nvPr/>
        </p:nvSpPr>
        <p:spPr>
          <a:xfrm>
            <a:off x="5494487" y="2564466"/>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332CBCAA-0D66-D24A-B145-80FC76C22589}"/>
              </a:ext>
            </a:extLst>
          </p:cNvPr>
          <p:cNvSpPr/>
          <p:nvPr/>
        </p:nvSpPr>
        <p:spPr>
          <a:xfrm>
            <a:off x="3966508" y="3202500"/>
            <a:ext cx="1567201" cy="128392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 name="connsiteX0" fmla="*/ 0 w 1859248"/>
              <a:gd name="connsiteY0" fmla="*/ 1456881 h 1456881"/>
              <a:gd name="connsiteX1" fmla="*/ 0 w 1859248"/>
              <a:gd name="connsiteY1" fmla="*/ 625288 h 1456881"/>
              <a:gd name="connsiteX2" fmla="*/ 20171 w 1859248"/>
              <a:gd name="connsiteY2" fmla="*/ 457200 h 1456881"/>
              <a:gd name="connsiteX3" fmla="*/ 100853 w 1859248"/>
              <a:gd name="connsiteY3" fmla="*/ 349623 h 1456881"/>
              <a:gd name="connsiteX4" fmla="*/ 268941 w 1859248"/>
              <a:gd name="connsiteY4" fmla="*/ 127747 h 1456881"/>
              <a:gd name="connsiteX5" fmla="*/ 665630 w 1859248"/>
              <a:gd name="connsiteY5" fmla="*/ 0 h 1456881"/>
              <a:gd name="connsiteX6" fmla="*/ 1116106 w 1859248"/>
              <a:gd name="connsiteY6" fmla="*/ 0 h 1456881"/>
              <a:gd name="connsiteX7" fmla="*/ 1485900 w 1859248"/>
              <a:gd name="connsiteY7" fmla="*/ 87406 h 1456881"/>
              <a:gd name="connsiteX8" fmla="*/ 1747411 w 1859248"/>
              <a:gd name="connsiteY8" fmla="*/ 339746 h 1456881"/>
              <a:gd name="connsiteX9" fmla="*/ 1859248 w 1859248"/>
              <a:gd name="connsiteY9" fmla="*/ 510988 h 1456881"/>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59248 w 1859248"/>
              <a:gd name="connsiteY9" fmla="*/ 1479697 h 1479697"/>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49627 w 1859248"/>
              <a:gd name="connsiteY9" fmla="*/ 476800 h 1479697"/>
              <a:gd name="connsiteX10" fmla="*/ 1859248 w 1859248"/>
              <a:gd name="connsiteY10" fmla="*/ 1479697 h 1479697"/>
              <a:gd name="connsiteX0" fmla="*/ 212082 w 1859248"/>
              <a:gd name="connsiteY0" fmla="*/ 1482713 h 1482713"/>
              <a:gd name="connsiteX1" fmla="*/ 0 w 1859248"/>
              <a:gd name="connsiteY1" fmla="*/ 625288 h 1482713"/>
              <a:gd name="connsiteX2" fmla="*/ 20171 w 1859248"/>
              <a:gd name="connsiteY2" fmla="*/ 457200 h 1482713"/>
              <a:gd name="connsiteX3" fmla="*/ 100853 w 1859248"/>
              <a:gd name="connsiteY3" fmla="*/ 349623 h 1482713"/>
              <a:gd name="connsiteX4" fmla="*/ 268941 w 1859248"/>
              <a:gd name="connsiteY4" fmla="*/ 127747 h 1482713"/>
              <a:gd name="connsiteX5" fmla="*/ 665630 w 1859248"/>
              <a:gd name="connsiteY5" fmla="*/ 0 h 1482713"/>
              <a:gd name="connsiteX6" fmla="*/ 1116106 w 1859248"/>
              <a:gd name="connsiteY6" fmla="*/ 0 h 1482713"/>
              <a:gd name="connsiteX7" fmla="*/ 1485900 w 1859248"/>
              <a:gd name="connsiteY7" fmla="*/ 87406 h 1482713"/>
              <a:gd name="connsiteX8" fmla="*/ 1747411 w 1859248"/>
              <a:gd name="connsiteY8" fmla="*/ 339746 h 1482713"/>
              <a:gd name="connsiteX9" fmla="*/ 1849627 w 1859248"/>
              <a:gd name="connsiteY9" fmla="*/ 476800 h 1482713"/>
              <a:gd name="connsiteX10" fmla="*/ 1859248 w 1859248"/>
              <a:gd name="connsiteY10" fmla="*/ 1479697 h 1482713"/>
              <a:gd name="connsiteX0" fmla="*/ 212082 w 1859248"/>
              <a:gd name="connsiteY0" fmla="*/ 1482713 h 1482713"/>
              <a:gd name="connsiteX1" fmla="*/ 24191 w 1859248"/>
              <a:gd name="connsiteY1" fmla="*/ 1091051 h 1482713"/>
              <a:gd name="connsiteX2" fmla="*/ 0 w 1859248"/>
              <a:gd name="connsiteY2" fmla="*/ 625288 h 1482713"/>
              <a:gd name="connsiteX3" fmla="*/ 20171 w 1859248"/>
              <a:gd name="connsiteY3" fmla="*/ 457200 h 1482713"/>
              <a:gd name="connsiteX4" fmla="*/ 100853 w 1859248"/>
              <a:gd name="connsiteY4" fmla="*/ 349623 h 1482713"/>
              <a:gd name="connsiteX5" fmla="*/ 268941 w 1859248"/>
              <a:gd name="connsiteY5" fmla="*/ 127747 h 1482713"/>
              <a:gd name="connsiteX6" fmla="*/ 665630 w 1859248"/>
              <a:gd name="connsiteY6" fmla="*/ 0 h 1482713"/>
              <a:gd name="connsiteX7" fmla="*/ 1116106 w 1859248"/>
              <a:gd name="connsiteY7" fmla="*/ 0 h 1482713"/>
              <a:gd name="connsiteX8" fmla="*/ 1485900 w 1859248"/>
              <a:gd name="connsiteY8" fmla="*/ 87406 h 1482713"/>
              <a:gd name="connsiteX9" fmla="*/ 1747411 w 1859248"/>
              <a:gd name="connsiteY9" fmla="*/ 339746 h 1482713"/>
              <a:gd name="connsiteX10" fmla="*/ 1849627 w 1859248"/>
              <a:gd name="connsiteY10" fmla="*/ 476800 h 1482713"/>
              <a:gd name="connsiteX11" fmla="*/ 1859248 w 1859248"/>
              <a:gd name="connsiteY11" fmla="*/ 1479697 h 1482713"/>
              <a:gd name="connsiteX0" fmla="*/ 212082 w 1859248"/>
              <a:gd name="connsiteY0" fmla="*/ 1482713 h 1482713"/>
              <a:gd name="connsiteX1" fmla="*/ 19577 w 1859248"/>
              <a:gd name="connsiteY1" fmla="*/ 1320353 h 1482713"/>
              <a:gd name="connsiteX2" fmla="*/ 24191 w 1859248"/>
              <a:gd name="connsiteY2" fmla="*/ 1091051 h 1482713"/>
              <a:gd name="connsiteX3" fmla="*/ 0 w 1859248"/>
              <a:gd name="connsiteY3" fmla="*/ 625288 h 1482713"/>
              <a:gd name="connsiteX4" fmla="*/ 20171 w 1859248"/>
              <a:gd name="connsiteY4" fmla="*/ 457200 h 1482713"/>
              <a:gd name="connsiteX5" fmla="*/ 100853 w 1859248"/>
              <a:gd name="connsiteY5" fmla="*/ 349623 h 1482713"/>
              <a:gd name="connsiteX6" fmla="*/ 268941 w 1859248"/>
              <a:gd name="connsiteY6" fmla="*/ 127747 h 1482713"/>
              <a:gd name="connsiteX7" fmla="*/ 665630 w 1859248"/>
              <a:gd name="connsiteY7" fmla="*/ 0 h 1482713"/>
              <a:gd name="connsiteX8" fmla="*/ 1116106 w 1859248"/>
              <a:gd name="connsiteY8" fmla="*/ 0 h 1482713"/>
              <a:gd name="connsiteX9" fmla="*/ 1485900 w 1859248"/>
              <a:gd name="connsiteY9" fmla="*/ 87406 h 1482713"/>
              <a:gd name="connsiteX10" fmla="*/ 1747411 w 1859248"/>
              <a:gd name="connsiteY10" fmla="*/ 339746 h 1482713"/>
              <a:gd name="connsiteX11" fmla="*/ 1849627 w 1859248"/>
              <a:gd name="connsiteY11" fmla="*/ 476800 h 1482713"/>
              <a:gd name="connsiteX12" fmla="*/ 1859248 w 1859248"/>
              <a:gd name="connsiteY12" fmla="*/ 1479697 h 1482713"/>
              <a:gd name="connsiteX0" fmla="*/ 212082 w 1859248"/>
              <a:gd name="connsiteY0" fmla="*/ 1482713 h 1482713"/>
              <a:gd name="connsiteX1" fmla="*/ 176457 w 1859248"/>
              <a:gd name="connsiteY1" fmla="*/ 1387794 h 1482713"/>
              <a:gd name="connsiteX2" fmla="*/ 19577 w 1859248"/>
              <a:gd name="connsiteY2" fmla="*/ 1320353 h 1482713"/>
              <a:gd name="connsiteX3" fmla="*/ 24191 w 1859248"/>
              <a:gd name="connsiteY3" fmla="*/ 1091051 h 1482713"/>
              <a:gd name="connsiteX4" fmla="*/ 0 w 1859248"/>
              <a:gd name="connsiteY4" fmla="*/ 625288 h 1482713"/>
              <a:gd name="connsiteX5" fmla="*/ 20171 w 1859248"/>
              <a:gd name="connsiteY5" fmla="*/ 457200 h 1482713"/>
              <a:gd name="connsiteX6" fmla="*/ 100853 w 1859248"/>
              <a:gd name="connsiteY6" fmla="*/ 349623 h 1482713"/>
              <a:gd name="connsiteX7" fmla="*/ 268941 w 1859248"/>
              <a:gd name="connsiteY7" fmla="*/ 127747 h 1482713"/>
              <a:gd name="connsiteX8" fmla="*/ 665630 w 1859248"/>
              <a:gd name="connsiteY8" fmla="*/ 0 h 1482713"/>
              <a:gd name="connsiteX9" fmla="*/ 1116106 w 1859248"/>
              <a:gd name="connsiteY9" fmla="*/ 0 h 1482713"/>
              <a:gd name="connsiteX10" fmla="*/ 1485900 w 1859248"/>
              <a:gd name="connsiteY10" fmla="*/ 87406 h 1482713"/>
              <a:gd name="connsiteX11" fmla="*/ 1747411 w 1859248"/>
              <a:gd name="connsiteY11" fmla="*/ 339746 h 1482713"/>
              <a:gd name="connsiteX12" fmla="*/ 1849627 w 1859248"/>
              <a:gd name="connsiteY12" fmla="*/ 476800 h 1482713"/>
              <a:gd name="connsiteX13" fmla="*/ 1859248 w 1859248"/>
              <a:gd name="connsiteY13" fmla="*/ 1479697 h 1482713"/>
              <a:gd name="connsiteX0" fmla="*/ 212082 w 1859248"/>
              <a:gd name="connsiteY0" fmla="*/ 1482713 h 1483593"/>
              <a:gd name="connsiteX1" fmla="*/ 176457 w 1859248"/>
              <a:gd name="connsiteY1" fmla="*/ 1387794 h 1483593"/>
              <a:gd name="connsiteX2" fmla="*/ 19577 w 1859248"/>
              <a:gd name="connsiteY2" fmla="*/ 1473221 h 1483593"/>
              <a:gd name="connsiteX3" fmla="*/ 24191 w 1859248"/>
              <a:gd name="connsiteY3" fmla="*/ 1091051 h 1483593"/>
              <a:gd name="connsiteX4" fmla="*/ 0 w 1859248"/>
              <a:gd name="connsiteY4" fmla="*/ 625288 h 1483593"/>
              <a:gd name="connsiteX5" fmla="*/ 20171 w 1859248"/>
              <a:gd name="connsiteY5" fmla="*/ 457200 h 1483593"/>
              <a:gd name="connsiteX6" fmla="*/ 100853 w 1859248"/>
              <a:gd name="connsiteY6" fmla="*/ 349623 h 1483593"/>
              <a:gd name="connsiteX7" fmla="*/ 268941 w 1859248"/>
              <a:gd name="connsiteY7" fmla="*/ 127747 h 1483593"/>
              <a:gd name="connsiteX8" fmla="*/ 665630 w 1859248"/>
              <a:gd name="connsiteY8" fmla="*/ 0 h 1483593"/>
              <a:gd name="connsiteX9" fmla="*/ 1116106 w 1859248"/>
              <a:gd name="connsiteY9" fmla="*/ 0 h 1483593"/>
              <a:gd name="connsiteX10" fmla="*/ 1485900 w 1859248"/>
              <a:gd name="connsiteY10" fmla="*/ 87406 h 1483593"/>
              <a:gd name="connsiteX11" fmla="*/ 1747411 w 1859248"/>
              <a:gd name="connsiteY11" fmla="*/ 339746 h 1483593"/>
              <a:gd name="connsiteX12" fmla="*/ 1849627 w 1859248"/>
              <a:gd name="connsiteY12" fmla="*/ 476800 h 1483593"/>
              <a:gd name="connsiteX13" fmla="*/ 1859248 w 1859248"/>
              <a:gd name="connsiteY13" fmla="*/ 1479697 h 1483593"/>
              <a:gd name="connsiteX0" fmla="*/ 213702 w 1860868"/>
              <a:gd name="connsiteY0" fmla="*/ 1482713 h 1510643"/>
              <a:gd name="connsiteX1" fmla="*/ 178077 w 1860868"/>
              <a:gd name="connsiteY1" fmla="*/ 1387794 h 1510643"/>
              <a:gd name="connsiteX2" fmla="*/ 21197 w 1860868"/>
              <a:gd name="connsiteY2" fmla="*/ 1473221 h 1510643"/>
              <a:gd name="connsiteX3" fmla="*/ 1620 w 1860868"/>
              <a:gd name="connsiteY3" fmla="*/ 625288 h 1510643"/>
              <a:gd name="connsiteX4" fmla="*/ 21791 w 1860868"/>
              <a:gd name="connsiteY4" fmla="*/ 457200 h 1510643"/>
              <a:gd name="connsiteX5" fmla="*/ 102473 w 1860868"/>
              <a:gd name="connsiteY5" fmla="*/ 349623 h 1510643"/>
              <a:gd name="connsiteX6" fmla="*/ 270561 w 1860868"/>
              <a:gd name="connsiteY6" fmla="*/ 127747 h 1510643"/>
              <a:gd name="connsiteX7" fmla="*/ 667250 w 1860868"/>
              <a:gd name="connsiteY7" fmla="*/ 0 h 1510643"/>
              <a:gd name="connsiteX8" fmla="*/ 1117726 w 1860868"/>
              <a:gd name="connsiteY8" fmla="*/ 0 h 1510643"/>
              <a:gd name="connsiteX9" fmla="*/ 1487520 w 1860868"/>
              <a:gd name="connsiteY9" fmla="*/ 87406 h 1510643"/>
              <a:gd name="connsiteX10" fmla="*/ 1749031 w 1860868"/>
              <a:gd name="connsiteY10" fmla="*/ 339746 h 1510643"/>
              <a:gd name="connsiteX11" fmla="*/ 1851247 w 1860868"/>
              <a:gd name="connsiteY11" fmla="*/ 476800 h 1510643"/>
              <a:gd name="connsiteX12" fmla="*/ 1860868 w 1860868"/>
              <a:gd name="connsiteY12" fmla="*/ 1479697 h 1510643"/>
              <a:gd name="connsiteX0" fmla="*/ 212129 w 1859295"/>
              <a:gd name="connsiteY0" fmla="*/ 1482713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35073"/>
              <a:gd name="connsiteX1" fmla="*/ 176504 w 1859295"/>
              <a:gd name="connsiteY1" fmla="*/ 1387794 h 1535073"/>
              <a:gd name="connsiteX2" fmla="*/ 176507 w 1859295"/>
              <a:gd name="connsiteY2" fmla="*/ 1468724 h 1535073"/>
              <a:gd name="connsiteX3" fmla="*/ 19624 w 1859295"/>
              <a:gd name="connsiteY3" fmla="*/ 1473221 h 1535073"/>
              <a:gd name="connsiteX4" fmla="*/ 47 w 1859295"/>
              <a:gd name="connsiteY4" fmla="*/ 625288 h 1535073"/>
              <a:gd name="connsiteX5" fmla="*/ 20218 w 1859295"/>
              <a:gd name="connsiteY5" fmla="*/ 457200 h 1535073"/>
              <a:gd name="connsiteX6" fmla="*/ 100900 w 1859295"/>
              <a:gd name="connsiteY6" fmla="*/ 349623 h 1535073"/>
              <a:gd name="connsiteX7" fmla="*/ 268988 w 1859295"/>
              <a:gd name="connsiteY7" fmla="*/ 127747 h 1535073"/>
              <a:gd name="connsiteX8" fmla="*/ 665677 w 1859295"/>
              <a:gd name="connsiteY8" fmla="*/ 0 h 1535073"/>
              <a:gd name="connsiteX9" fmla="*/ 1116153 w 1859295"/>
              <a:gd name="connsiteY9" fmla="*/ 0 h 1535073"/>
              <a:gd name="connsiteX10" fmla="*/ 1485947 w 1859295"/>
              <a:gd name="connsiteY10" fmla="*/ 87406 h 1535073"/>
              <a:gd name="connsiteX11" fmla="*/ 1747458 w 1859295"/>
              <a:gd name="connsiteY11" fmla="*/ 339746 h 1535073"/>
              <a:gd name="connsiteX12" fmla="*/ 1849674 w 1859295"/>
              <a:gd name="connsiteY12" fmla="*/ 476800 h 1535073"/>
              <a:gd name="connsiteX13" fmla="*/ 1859295 w 1859295"/>
              <a:gd name="connsiteY13" fmla="*/ 1479697 h 1535073"/>
              <a:gd name="connsiteX0" fmla="*/ 189058 w 1859295"/>
              <a:gd name="connsiteY0" fmla="*/ 525041 h 1580767"/>
              <a:gd name="connsiteX1" fmla="*/ 176507 w 1859295"/>
              <a:gd name="connsiteY1" fmla="*/ 1468724 h 1580767"/>
              <a:gd name="connsiteX2" fmla="*/ 19624 w 1859295"/>
              <a:gd name="connsiteY2" fmla="*/ 1473221 h 1580767"/>
              <a:gd name="connsiteX3" fmla="*/ 47 w 1859295"/>
              <a:gd name="connsiteY3" fmla="*/ 625288 h 1580767"/>
              <a:gd name="connsiteX4" fmla="*/ 20218 w 1859295"/>
              <a:gd name="connsiteY4" fmla="*/ 457200 h 1580767"/>
              <a:gd name="connsiteX5" fmla="*/ 100900 w 1859295"/>
              <a:gd name="connsiteY5" fmla="*/ 349623 h 1580767"/>
              <a:gd name="connsiteX6" fmla="*/ 268988 w 1859295"/>
              <a:gd name="connsiteY6" fmla="*/ 127747 h 1580767"/>
              <a:gd name="connsiteX7" fmla="*/ 665677 w 1859295"/>
              <a:gd name="connsiteY7" fmla="*/ 0 h 1580767"/>
              <a:gd name="connsiteX8" fmla="*/ 1116153 w 1859295"/>
              <a:gd name="connsiteY8" fmla="*/ 0 h 1580767"/>
              <a:gd name="connsiteX9" fmla="*/ 1485947 w 1859295"/>
              <a:gd name="connsiteY9" fmla="*/ 87406 h 1580767"/>
              <a:gd name="connsiteX10" fmla="*/ 1747458 w 1859295"/>
              <a:gd name="connsiteY10" fmla="*/ 339746 h 1580767"/>
              <a:gd name="connsiteX11" fmla="*/ 1849674 w 1859295"/>
              <a:gd name="connsiteY11" fmla="*/ 476800 h 1580767"/>
              <a:gd name="connsiteX12" fmla="*/ 1859295 w 1859295"/>
              <a:gd name="connsiteY12" fmla="*/ 1479697 h 1580767"/>
              <a:gd name="connsiteX0" fmla="*/ 189058 w 1859295"/>
              <a:gd name="connsiteY0" fmla="*/ 525041 h 1581375"/>
              <a:gd name="connsiteX1" fmla="*/ 181120 w 1859295"/>
              <a:gd name="connsiteY1" fmla="*/ 515546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310315 w 1859295"/>
              <a:gd name="connsiteY1" fmla="*/ 304230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285955 w 1859295"/>
              <a:gd name="connsiteY0" fmla="*/ 300236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499494 w 1859295"/>
              <a:gd name="connsiteY1" fmla="*/ 196322 h 1581375"/>
              <a:gd name="connsiteX2" fmla="*/ 181120 w 1859295"/>
              <a:gd name="connsiteY2" fmla="*/ 672911 h 1581375"/>
              <a:gd name="connsiteX3" fmla="*/ 176507 w 1859295"/>
              <a:gd name="connsiteY3" fmla="*/ 1468724 h 1581375"/>
              <a:gd name="connsiteX4" fmla="*/ 19624 w 1859295"/>
              <a:gd name="connsiteY4" fmla="*/ 1473221 h 1581375"/>
              <a:gd name="connsiteX5" fmla="*/ 47 w 1859295"/>
              <a:gd name="connsiteY5" fmla="*/ 625288 h 1581375"/>
              <a:gd name="connsiteX6" fmla="*/ 20218 w 1859295"/>
              <a:gd name="connsiteY6" fmla="*/ 457200 h 1581375"/>
              <a:gd name="connsiteX7" fmla="*/ 100900 w 1859295"/>
              <a:gd name="connsiteY7" fmla="*/ 349623 h 1581375"/>
              <a:gd name="connsiteX8" fmla="*/ 268988 w 1859295"/>
              <a:gd name="connsiteY8" fmla="*/ 127747 h 1581375"/>
              <a:gd name="connsiteX9" fmla="*/ 665677 w 1859295"/>
              <a:gd name="connsiteY9" fmla="*/ 0 h 1581375"/>
              <a:gd name="connsiteX10" fmla="*/ 1116153 w 1859295"/>
              <a:gd name="connsiteY10" fmla="*/ 0 h 1581375"/>
              <a:gd name="connsiteX11" fmla="*/ 1485947 w 1859295"/>
              <a:gd name="connsiteY11" fmla="*/ 87406 h 1581375"/>
              <a:gd name="connsiteX12" fmla="*/ 1747458 w 1859295"/>
              <a:gd name="connsiteY12" fmla="*/ 339746 h 1581375"/>
              <a:gd name="connsiteX13" fmla="*/ 1849674 w 1859295"/>
              <a:gd name="connsiteY13" fmla="*/ 476800 h 1581375"/>
              <a:gd name="connsiteX14" fmla="*/ 1859295 w 1859295"/>
              <a:gd name="connsiteY14" fmla="*/ 1479697 h 1581375"/>
              <a:gd name="connsiteX0" fmla="*/ 908862 w 1859295"/>
              <a:gd name="connsiteY0" fmla="*/ 147368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430260 w 1859295"/>
              <a:gd name="connsiteY0" fmla="*/ 151864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93265 w 1859295"/>
              <a:gd name="connsiteY0" fmla="*/ 790312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1664696 w 1859295"/>
              <a:gd name="connsiteY1" fmla="*/ 755148 h 1581375"/>
              <a:gd name="connsiteX2" fmla="*/ 499494 w 1859295"/>
              <a:gd name="connsiteY2" fmla="*/ 196322 h 1581375"/>
              <a:gd name="connsiteX3" fmla="*/ 268788 w 1859295"/>
              <a:gd name="connsiteY3" fmla="*/ 353686 h 1581375"/>
              <a:gd name="connsiteX4" fmla="*/ 181120 w 1859295"/>
              <a:gd name="connsiteY4" fmla="*/ 672911 h 1581375"/>
              <a:gd name="connsiteX5" fmla="*/ 176507 w 1859295"/>
              <a:gd name="connsiteY5" fmla="*/ 1468724 h 1581375"/>
              <a:gd name="connsiteX6" fmla="*/ 19624 w 1859295"/>
              <a:gd name="connsiteY6" fmla="*/ 1473221 h 1581375"/>
              <a:gd name="connsiteX7" fmla="*/ 47 w 1859295"/>
              <a:gd name="connsiteY7" fmla="*/ 625288 h 1581375"/>
              <a:gd name="connsiteX8" fmla="*/ 20218 w 1859295"/>
              <a:gd name="connsiteY8" fmla="*/ 457200 h 1581375"/>
              <a:gd name="connsiteX9" fmla="*/ 100900 w 1859295"/>
              <a:gd name="connsiteY9" fmla="*/ 349623 h 1581375"/>
              <a:gd name="connsiteX10" fmla="*/ 268988 w 1859295"/>
              <a:gd name="connsiteY10" fmla="*/ 127747 h 1581375"/>
              <a:gd name="connsiteX11" fmla="*/ 665677 w 1859295"/>
              <a:gd name="connsiteY11" fmla="*/ 0 h 1581375"/>
              <a:gd name="connsiteX12" fmla="*/ 1116153 w 1859295"/>
              <a:gd name="connsiteY12" fmla="*/ 0 h 1581375"/>
              <a:gd name="connsiteX13" fmla="*/ 1485947 w 1859295"/>
              <a:gd name="connsiteY13" fmla="*/ 87406 h 1581375"/>
              <a:gd name="connsiteX14" fmla="*/ 1747458 w 1859295"/>
              <a:gd name="connsiteY14" fmla="*/ 339746 h 1581375"/>
              <a:gd name="connsiteX15" fmla="*/ 1849674 w 1859295"/>
              <a:gd name="connsiteY15" fmla="*/ 476800 h 1581375"/>
              <a:gd name="connsiteX16" fmla="*/ 1859295 w 1859295"/>
              <a:gd name="connsiteY16"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499494 w 1859295"/>
              <a:gd name="connsiteY3" fmla="*/ 196322 h 1581375"/>
              <a:gd name="connsiteX4" fmla="*/ 268788 w 1859295"/>
              <a:gd name="connsiteY4" fmla="*/ 353686 h 1581375"/>
              <a:gd name="connsiteX5" fmla="*/ 181120 w 1859295"/>
              <a:gd name="connsiteY5" fmla="*/ 672911 h 1581375"/>
              <a:gd name="connsiteX6" fmla="*/ 176507 w 1859295"/>
              <a:gd name="connsiteY6" fmla="*/ 1468724 h 1581375"/>
              <a:gd name="connsiteX7" fmla="*/ 19624 w 1859295"/>
              <a:gd name="connsiteY7" fmla="*/ 1473221 h 1581375"/>
              <a:gd name="connsiteX8" fmla="*/ 47 w 1859295"/>
              <a:gd name="connsiteY8" fmla="*/ 625288 h 1581375"/>
              <a:gd name="connsiteX9" fmla="*/ 20218 w 1859295"/>
              <a:gd name="connsiteY9" fmla="*/ 457200 h 1581375"/>
              <a:gd name="connsiteX10" fmla="*/ 100900 w 1859295"/>
              <a:gd name="connsiteY10" fmla="*/ 349623 h 1581375"/>
              <a:gd name="connsiteX11" fmla="*/ 268988 w 1859295"/>
              <a:gd name="connsiteY11" fmla="*/ 127747 h 1581375"/>
              <a:gd name="connsiteX12" fmla="*/ 665677 w 1859295"/>
              <a:gd name="connsiteY12" fmla="*/ 0 h 1581375"/>
              <a:gd name="connsiteX13" fmla="*/ 1116153 w 1859295"/>
              <a:gd name="connsiteY13" fmla="*/ 0 h 1581375"/>
              <a:gd name="connsiteX14" fmla="*/ 1485947 w 1859295"/>
              <a:gd name="connsiteY14" fmla="*/ 87406 h 1581375"/>
              <a:gd name="connsiteX15" fmla="*/ 1747458 w 1859295"/>
              <a:gd name="connsiteY15" fmla="*/ 339746 h 1581375"/>
              <a:gd name="connsiteX16" fmla="*/ 1849674 w 1859295"/>
              <a:gd name="connsiteY16" fmla="*/ 476800 h 1581375"/>
              <a:gd name="connsiteX17" fmla="*/ 1859295 w 1859295"/>
              <a:gd name="connsiteY17"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9494 w 1859295"/>
              <a:gd name="connsiteY4" fmla="*/ 196322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38701"/>
              <a:gd name="connsiteX1" fmla="*/ 1669310 w 1859295"/>
              <a:gd name="connsiteY1" fmla="*/ 1488016 h 1538701"/>
              <a:gd name="connsiteX2" fmla="*/ 1664696 w 1859295"/>
              <a:gd name="connsiteY2" fmla="*/ 755148 h 1538701"/>
              <a:gd name="connsiteX3" fmla="*/ 1553956 w 1859295"/>
              <a:gd name="connsiteY3" fmla="*/ 328018 h 1538701"/>
              <a:gd name="connsiteX4" fmla="*/ 1337093 w 1859295"/>
              <a:gd name="connsiteY4" fmla="*/ 188638 h 1538701"/>
              <a:gd name="connsiteX5" fmla="*/ 494879 w 1859295"/>
              <a:gd name="connsiteY5" fmla="*/ 187329 h 1538701"/>
              <a:gd name="connsiteX6" fmla="*/ 268788 w 1859295"/>
              <a:gd name="connsiteY6" fmla="*/ 353686 h 1538701"/>
              <a:gd name="connsiteX7" fmla="*/ 181120 w 1859295"/>
              <a:gd name="connsiteY7" fmla="*/ 672911 h 1538701"/>
              <a:gd name="connsiteX8" fmla="*/ 176507 w 1859295"/>
              <a:gd name="connsiteY8" fmla="*/ 1468724 h 1538701"/>
              <a:gd name="connsiteX9" fmla="*/ 19624 w 1859295"/>
              <a:gd name="connsiteY9" fmla="*/ 1473221 h 1538701"/>
              <a:gd name="connsiteX10" fmla="*/ 47 w 1859295"/>
              <a:gd name="connsiteY10" fmla="*/ 625288 h 1538701"/>
              <a:gd name="connsiteX11" fmla="*/ 20218 w 1859295"/>
              <a:gd name="connsiteY11" fmla="*/ 457200 h 1538701"/>
              <a:gd name="connsiteX12" fmla="*/ 100900 w 1859295"/>
              <a:gd name="connsiteY12" fmla="*/ 349623 h 1538701"/>
              <a:gd name="connsiteX13" fmla="*/ 268988 w 1859295"/>
              <a:gd name="connsiteY13" fmla="*/ 127747 h 1538701"/>
              <a:gd name="connsiteX14" fmla="*/ 665677 w 1859295"/>
              <a:gd name="connsiteY14" fmla="*/ 0 h 1538701"/>
              <a:gd name="connsiteX15" fmla="*/ 1116153 w 1859295"/>
              <a:gd name="connsiteY15" fmla="*/ 0 h 1538701"/>
              <a:gd name="connsiteX16" fmla="*/ 1485947 w 1859295"/>
              <a:gd name="connsiteY16" fmla="*/ 87406 h 1538701"/>
              <a:gd name="connsiteX17" fmla="*/ 1747458 w 1859295"/>
              <a:gd name="connsiteY17" fmla="*/ 339746 h 1538701"/>
              <a:gd name="connsiteX18" fmla="*/ 1849674 w 1859295"/>
              <a:gd name="connsiteY18" fmla="*/ 476800 h 1538701"/>
              <a:gd name="connsiteX19" fmla="*/ 1859295 w 1859295"/>
              <a:gd name="connsiteY19" fmla="*/ 1479697 h 1538701"/>
              <a:gd name="connsiteX0" fmla="*/ 1850145 w 1859295"/>
              <a:gd name="connsiteY0" fmla="*/ 1496202 h 1538700"/>
              <a:gd name="connsiteX1" fmla="*/ 1669310 w 1859295"/>
              <a:gd name="connsiteY1" fmla="*/ 1488016 h 1538700"/>
              <a:gd name="connsiteX2" fmla="*/ 1664696 w 1859295"/>
              <a:gd name="connsiteY2" fmla="*/ 755148 h 1538700"/>
              <a:gd name="connsiteX3" fmla="*/ 1553956 w 1859295"/>
              <a:gd name="connsiteY3" fmla="*/ 328018 h 1538700"/>
              <a:gd name="connsiteX4" fmla="*/ 1337093 w 1859295"/>
              <a:gd name="connsiteY4" fmla="*/ 188638 h 1538700"/>
              <a:gd name="connsiteX5" fmla="*/ 494879 w 1859295"/>
              <a:gd name="connsiteY5" fmla="*/ 187329 h 1538700"/>
              <a:gd name="connsiteX6" fmla="*/ 268788 w 1859295"/>
              <a:gd name="connsiteY6" fmla="*/ 353686 h 1538700"/>
              <a:gd name="connsiteX7" fmla="*/ 181120 w 1859295"/>
              <a:gd name="connsiteY7" fmla="*/ 672911 h 1538700"/>
              <a:gd name="connsiteX8" fmla="*/ 176507 w 1859295"/>
              <a:gd name="connsiteY8" fmla="*/ 1468724 h 1538700"/>
              <a:gd name="connsiteX9" fmla="*/ 19624 w 1859295"/>
              <a:gd name="connsiteY9" fmla="*/ 1473221 h 1538700"/>
              <a:gd name="connsiteX10" fmla="*/ 47 w 1859295"/>
              <a:gd name="connsiteY10" fmla="*/ 625288 h 1538700"/>
              <a:gd name="connsiteX11" fmla="*/ 20218 w 1859295"/>
              <a:gd name="connsiteY11" fmla="*/ 457200 h 1538700"/>
              <a:gd name="connsiteX12" fmla="*/ 100900 w 1859295"/>
              <a:gd name="connsiteY12" fmla="*/ 349623 h 1538700"/>
              <a:gd name="connsiteX13" fmla="*/ 268988 w 1859295"/>
              <a:gd name="connsiteY13" fmla="*/ 127747 h 1538700"/>
              <a:gd name="connsiteX14" fmla="*/ 665677 w 1859295"/>
              <a:gd name="connsiteY14" fmla="*/ 0 h 1538700"/>
              <a:gd name="connsiteX15" fmla="*/ 1116153 w 1859295"/>
              <a:gd name="connsiteY15" fmla="*/ 0 h 1538700"/>
              <a:gd name="connsiteX16" fmla="*/ 1485947 w 1859295"/>
              <a:gd name="connsiteY16" fmla="*/ 87406 h 1538700"/>
              <a:gd name="connsiteX17" fmla="*/ 1747458 w 1859295"/>
              <a:gd name="connsiteY17" fmla="*/ 339746 h 1538700"/>
              <a:gd name="connsiteX18" fmla="*/ 1849674 w 1859295"/>
              <a:gd name="connsiteY18" fmla="*/ 476800 h 1538700"/>
              <a:gd name="connsiteX19" fmla="*/ 1859295 w 1859295"/>
              <a:gd name="connsiteY19" fmla="*/ 1479697 h 1538700"/>
              <a:gd name="connsiteX0" fmla="*/ 1855464 w 1864614"/>
              <a:gd name="connsiteY0" fmla="*/ 1496202 h 1541876"/>
              <a:gd name="connsiteX1" fmla="*/ 1674629 w 1864614"/>
              <a:gd name="connsiteY1" fmla="*/ 1488016 h 1541876"/>
              <a:gd name="connsiteX2" fmla="*/ 1670015 w 1864614"/>
              <a:gd name="connsiteY2" fmla="*/ 755148 h 1541876"/>
              <a:gd name="connsiteX3" fmla="*/ 1559275 w 1864614"/>
              <a:gd name="connsiteY3" fmla="*/ 328018 h 1541876"/>
              <a:gd name="connsiteX4" fmla="*/ 1342412 w 1864614"/>
              <a:gd name="connsiteY4" fmla="*/ 188638 h 1541876"/>
              <a:gd name="connsiteX5" fmla="*/ 500198 w 1864614"/>
              <a:gd name="connsiteY5" fmla="*/ 187329 h 1541876"/>
              <a:gd name="connsiteX6" fmla="*/ 274107 w 1864614"/>
              <a:gd name="connsiteY6" fmla="*/ 353686 h 1541876"/>
              <a:gd name="connsiteX7" fmla="*/ 186439 w 1864614"/>
              <a:gd name="connsiteY7" fmla="*/ 672911 h 1541876"/>
              <a:gd name="connsiteX8" fmla="*/ 181826 w 1864614"/>
              <a:gd name="connsiteY8" fmla="*/ 1468724 h 1541876"/>
              <a:gd name="connsiteX9" fmla="*/ 11100 w 1864614"/>
              <a:gd name="connsiteY9" fmla="*/ 1477717 h 1541876"/>
              <a:gd name="connsiteX10" fmla="*/ 5366 w 1864614"/>
              <a:gd name="connsiteY10" fmla="*/ 625288 h 1541876"/>
              <a:gd name="connsiteX11" fmla="*/ 25537 w 1864614"/>
              <a:gd name="connsiteY11" fmla="*/ 457200 h 1541876"/>
              <a:gd name="connsiteX12" fmla="*/ 106219 w 1864614"/>
              <a:gd name="connsiteY12" fmla="*/ 349623 h 1541876"/>
              <a:gd name="connsiteX13" fmla="*/ 274307 w 1864614"/>
              <a:gd name="connsiteY13" fmla="*/ 127747 h 1541876"/>
              <a:gd name="connsiteX14" fmla="*/ 670996 w 1864614"/>
              <a:gd name="connsiteY14" fmla="*/ 0 h 1541876"/>
              <a:gd name="connsiteX15" fmla="*/ 1121472 w 1864614"/>
              <a:gd name="connsiteY15" fmla="*/ 0 h 1541876"/>
              <a:gd name="connsiteX16" fmla="*/ 1491266 w 1864614"/>
              <a:gd name="connsiteY16" fmla="*/ 87406 h 1541876"/>
              <a:gd name="connsiteX17" fmla="*/ 1752777 w 1864614"/>
              <a:gd name="connsiteY17" fmla="*/ 339746 h 1541876"/>
              <a:gd name="connsiteX18" fmla="*/ 1854993 w 1864614"/>
              <a:gd name="connsiteY18" fmla="*/ 476800 h 1541876"/>
              <a:gd name="connsiteX19" fmla="*/ 1864614 w 1864614"/>
              <a:gd name="connsiteY19" fmla="*/ 1479697 h 1541876"/>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06220 w 1864615"/>
              <a:gd name="connsiteY12" fmla="*/ 349623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548739 h 1496202"/>
              <a:gd name="connsiteX19" fmla="*/ 1864615 w 1864615"/>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4247" h="1496202">
                <a:moveTo>
                  <a:pt x="1855465" y="1496202"/>
                </a:moveTo>
                <a:cubicBezTo>
                  <a:pt x="1840706" y="1449127"/>
                  <a:pt x="1843963" y="1499122"/>
                  <a:pt x="1674630" y="1488016"/>
                </a:cubicBezTo>
                <a:cubicBezTo>
                  <a:pt x="1671407" y="1360010"/>
                  <a:pt x="1704622" y="902770"/>
                  <a:pt x="1670016" y="755148"/>
                </a:cubicBezTo>
                <a:cubicBezTo>
                  <a:pt x="1669869" y="576937"/>
                  <a:pt x="1693492" y="479604"/>
                  <a:pt x="1559276" y="328018"/>
                </a:cubicBezTo>
                <a:cubicBezTo>
                  <a:pt x="1476991" y="244091"/>
                  <a:pt x="1518157" y="210587"/>
                  <a:pt x="1342413" y="188638"/>
                </a:cubicBezTo>
                <a:cubicBezTo>
                  <a:pt x="1166669" y="166689"/>
                  <a:pt x="650565" y="170312"/>
                  <a:pt x="500199" y="187329"/>
                </a:cubicBezTo>
                <a:cubicBezTo>
                  <a:pt x="401979" y="227710"/>
                  <a:pt x="327170" y="274255"/>
                  <a:pt x="274108" y="353686"/>
                </a:cubicBezTo>
                <a:cubicBezTo>
                  <a:pt x="221046" y="433118"/>
                  <a:pt x="210279" y="493066"/>
                  <a:pt x="186440" y="672911"/>
                </a:cubicBezTo>
                <a:cubicBezTo>
                  <a:pt x="162601" y="852756"/>
                  <a:pt x="190286" y="1309112"/>
                  <a:pt x="181827" y="1468724"/>
                </a:cubicBezTo>
                <a:cubicBezTo>
                  <a:pt x="81084" y="1497950"/>
                  <a:pt x="193546" y="1477411"/>
                  <a:pt x="11101" y="1477717"/>
                </a:cubicBezTo>
                <a:cubicBezTo>
                  <a:pt x="-9850" y="1343139"/>
                  <a:pt x="5268" y="794625"/>
                  <a:pt x="5367" y="625288"/>
                </a:cubicBezTo>
                <a:lnTo>
                  <a:pt x="25538" y="457200"/>
                </a:lnTo>
                <a:lnTo>
                  <a:pt x="166204" y="286678"/>
                </a:lnTo>
                <a:lnTo>
                  <a:pt x="274308" y="127747"/>
                </a:lnTo>
                <a:lnTo>
                  <a:pt x="670997" y="0"/>
                </a:lnTo>
                <a:lnTo>
                  <a:pt x="1121473" y="0"/>
                </a:lnTo>
                <a:lnTo>
                  <a:pt x="1491267" y="87406"/>
                </a:lnTo>
                <a:cubicBezTo>
                  <a:pt x="1581245" y="137499"/>
                  <a:pt x="1690553" y="269149"/>
                  <a:pt x="1752778" y="339746"/>
                </a:cubicBezTo>
                <a:cubicBezTo>
                  <a:pt x="1870462" y="489690"/>
                  <a:pt x="1771759" y="336268"/>
                  <a:pt x="1868837" y="508274"/>
                </a:cubicBezTo>
                <a:cubicBezTo>
                  <a:pt x="1887476" y="698266"/>
                  <a:pt x="1850861" y="1321158"/>
                  <a:pt x="1864615" y="1479697"/>
                </a:cubicBezTo>
              </a:path>
            </a:pathLst>
          </a:custGeom>
          <a:solidFill>
            <a:schemeClr val="bg1">
              <a:lumMod val="65000"/>
              <a:alpha val="66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DEF2BF64-2227-0C4B-9AC7-E3449E2C53C8}"/>
              </a:ext>
            </a:extLst>
          </p:cNvPr>
          <p:cNvSpPr txBox="1"/>
          <p:nvPr/>
        </p:nvSpPr>
        <p:spPr>
          <a:xfrm>
            <a:off x="7265551" y="2760483"/>
            <a:ext cx="3114535" cy="707886"/>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Detection</a:t>
            </a: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needs 0.2m distance from vehicle.</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下矢印 41">
            <a:extLst>
              <a:ext uri="{FF2B5EF4-FFF2-40B4-BE49-F238E27FC236}">
                <a16:creationId xmlns:a16="http://schemas.microsoft.com/office/drawing/2014/main" id="{C80BC2D8-6795-D347-98C1-B4F156098281}"/>
              </a:ext>
            </a:extLst>
          </p:cNvPr>
          <p:cNvSpPr/>
          <p:nvPr/>
        </p:nvSpPr>
        <p:spPr>
          <a:xfrm>
            <a:off x="8419511" y="3834903"/>
            <a:ext cx="476295" cy="4500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85B67226-5515-FE4C-B9DB-6CDEB7441D1C}"/>
              </a:ext>
            </a:extLst>
          </p:cNvPr>
          <p:cNvSpPr txBox="1"/>
          <p:nvPr/>
        </p:nvSpPr>
        <p:spPr>
          <a:xfrm>
            <a:off x="7265550" y="4406796"/>
            <a:ext cx="3114535" cy="1015663"/>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Pole to be detected in the 0.1m range (rest of filed of vision).</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173083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1822</Words>
  <Application>Microsoft Office PowerPoint</Application>
  <PresentationFormat>Breedbeeld</PresentationFormat>
  <Paragraphs>311</Paragraphs>
  <Slides>18</Slides>
  <Notes>8</Notes>
  <HiddenSlides>0</HiddenSlides>
  <MMClips>0</MMClips>
  <ScaleCrop>false</ScaleCrop>
  <HeadingPairs>
    <vt:vector size="8" baseType="variant">
      <vt:variant>
        <vt:lpstr>Gebruikte lettertypen</vt:lpstr>
      </vt:variant>
      <vt:variant>
        <vt:i4>6</vt:i4>
      </vt:variant>
      <vt:variant>
        <vt:lpstr>Thema</vt:lpstr>
      </vt:variant>
      <vt:variant>
        <vt:i4>1</vt:i4>
      </vt:variant>
      <vt:variant>
        <vt:lpstr>Ingesloten OLE-bronprogramma's</vt:lpstr>
      </vt:variant>
      <vt:variant>
        <vt:i4>1</vt:i4>
      </vt:variant>
      <vt:variant>
        <vt:lpstr>Diatitels</vt:lpstr>
      </vt:variant>
      <vt:variant>
        <vt:i4>18</vt:i4>
      </vt:variant>
    </vt:vector>
  </HeadingPairs>
  <TitlesOfParts>
    <vt:vector size="26" baseType="lpstr">
      <vt:lpstr>Meiryo UI</vt:lpstr>
      <vt:lpstr>游ゴシック</vt:lpstr>
      <vt:lpstr>游ゴシック Light</vt:lpstr>
      <vt:lpstr>Arial</vt:lpstr>
      <vt:lpstr>Times New Roman</vt:lpstr>
      <vt:lpstr>Wingdings</vt:lpstr>
      <vt:lpstr>Office テーマ</vt:lpstr>
      <vt:lpstr>Photoshop.Image.4</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Akinari HIRAO</dc:creator>
  <cp:lastModifiedBy>Johan Broeders</cp:lastModifiedBy>
  <cp:revision>27</cp:revision>
  <cp:lastPrinted>2021-06-07T10:00:27Z</cp:lastPrinted>
  <dcterms:created xsi:type="dcterms:W3CDTF">2021-05-23T15:39:47Z</dcterms:created>
  <dcterms:modified xsi:type="dcterms:W3CDTF">2021-09-07T12:49:08Z</dcterms:modified>
</cp:coreProperties>
</file>