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60" r:id="rId5"/>
    <p:sldId id="263" r:id="rId6"/>
    <p:sldId id="282" r:id="rId7"/>
    <p:sldId id="281" r:id="rId8"/>
    <p:sldId id="284" r:id="rId9"/>
    <p:sldId id="283" r:id="rId10"/>
    <p:sldId id="287"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BFBB"/>
    <a:srgbClr val="FF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B66717F-ED78-4B56-8CB1-781CD6B978C3}" v="1" dt="2021-09-06T16:31:20.62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450" autoAdjust="0"/>
    <p:restoredTop sz="94660"/>
  </p:normalViewPr>
  <p:slideViewPr>
    <p:cSldViewPr snapToGrid="0">
      <p:cViewPr varScale="1">
        <p:scale>
          <a:sx n="110" d="100"/>
          <a:sy n="110" d="100"/>
        </p:scale>
        <p:origin x="46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3B66717F-ED78-4B56-8CB1-781CD6B978C3}"/>
    <pc:docChg chg="modSld">
      <pc:chgData name="Johan Broeders" userId="b75809dd-f2de-4da2-9aff-d3bdf67db9af" providerId="ADAL" clId="{3B66717F-ED78-4B56-8CB1-781CD6B978C3}" dt="2021-09-06T16:31:30.282" v="18" actId="1076"/>
      <pc:docMkLst>
        <pc:docMk/>
      </pc:docMkLst>
      <pc:sldChg chg="addSp modSp mod">
        <pc:chgData name="Johan Broeders" userId="b75809dd-f2de-4da2-9aff-d3bdf67db9af" providerId="ADAL" clId="{3B66717F-ED78-4B56-8CB1-781CD6B978C3}" dt="2021-09-06T16:31:30.282" v="18" actId="1076"/>
        <pc:sldMkLst>
          <pc:docMk/>
          <pc:sldMk cId="580467075" sldId="256"/>
        </pc:sldMkLst>
        <pc:spChg chg="add mod">
          <ac:chgData name="Johan Broeders" userId="b75809dd-f2de-4da2-9aff-d3bdf67db9af" providerId="ADAL" clId="{3B66717F-ED78-4B56-8CB1-781CD6B978C3}" dt="2021-09-06T16:31:30.282" v="18" actId="1076"/>
          <ac:spMkLst>
            <pc:docMk/>
            <pc:sldMk cId="580467075" sldId="256"/>
            <ac:spMk id="3" creationId="{E1B375AC-3EFE-46E5-ABFD-8606E487291D}"/>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file:///C:\Users\jmuelle6\Documents\External-Safety\GRSG\IG%20VRUproxi\Direct%20View\M2N2\M2-N2-DVS-Fleet%20Assessment.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jmuelle6\Documents\External-Safety\GRSG\IG%20VRUproxi\Direct%20View\M2N2\M2-N2-DVS-Fleet%20Assessment.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jmuelle6\Documents\External-Safety\GRSG\IG%20VRUproxi\Direct%20View\M2N2\M2-N2-DVS-Fleet%20Assessment.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jmuelle6\Documents\External-Safety\GRSG\IG%20VRUproxi\Direct%20View\M2N2\M2-N2-DVS-Fleet%20Assessment.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M2/N2 DVS Fleet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col"/>
        <c:grouping val="clustered"/>
        <c:varyColors val="0"/>
        <c:ser>
          <c:idx val="0"/>
          <c:order val="0"/>
          <c:tx>
            <c:strRef>
              <c:f>Tabelle1!$C$3</c:f>
              <c:strCache>
                <c:ptCount val="1"/>
                <c:pt idx="0">
                  <c:v>Total Volume</c:v>
                </c:pt>
              </c:strCache>
            </c:strRef>
          </c:tx>
          <c:spPr>
            <a:solidFill>
              <a:schemeClr val="accent1"/>
            </a:solidFill>
            <a:ln>
              <a:noFill/>
            </a:ln>
            <a:effectLst/>
          </c:spPr>
          <c:invertIfNegative val="0"/>
          <c:cat>
            <c:strRef>
              <c:f>Tabelle1!$B$4:$B$17</c:f>
              <c:strCache>
                <c:ptCount val="14"/>
                <c:pt idx="0">
                  <c:v>Van &amp; Bus</c:v>
                </c:pt>
                <c:pt idx="1">
                  <c:v>Van &amp; Bus</c:v>
                </c:pt>
                <c:pt idx="2">
                  <c:v>Forward controled (Cabin over Engine)</c:v>
                </c:pt>
                <c:pt idx="3">
                  <c:v>Forward controled (Cabin over Engine)</c:v>
                </c:pt>
                <c:pt idx="4">
                  <c:v>Forward controled (Cabin over Engine)</c:v>
                </c:pt>
                <c:pt idx="5">
                  <c:v>Forward controled (Cabin over Engine)</c:v>
                </c:pt>
                <c:pt idx="6">
                  <c:v>Forward controled (Cabin over Engine)</c:v>
                </c:pt>
                <c:pt idx="7">
                  <c:v>Truck (Cab over Engine) (NARROW)</c:v>
                </c:pt>
                <c:pt idx="8">
                  <c:v>Truck (Cab over Engine) (WIDE)</c:v>
                </c:pt>
                <c:pt idx="9">
                  <c:v>Bus</c:v>
                </c:pt>
                <c:pt idx="10">
                  <c:v>Bus</c:v>
                </c:pt>
                <c:pt idx="11">
                  <c:v>Bus</c:v>
                </c:pt>
                <c:pt idx="12">
                  <c:v>Bus</c:v>
                </c:pt>
                <c:pt idx="13">
                  <c:v>Bus</c:v>
                </c:pt>
              </c:strCache>
            </c:strRef>
          </c:cat>
          <c:val>
            <c:numRef>
              <c:f>Tabelle1!$C$4:$C$17</c:f>
              <c:numCache>
                <c:formatCode>0.0</c:formatCode>
                <c:ptCount val="14"/>
                <c:pt idx="0">
                  <c:v>32.799999999999997</c:v>
                </c:pt>
                <c:pt idx="1">
                  <c:v>26</c:v>
                </c:pt>
                <c:pt idx="2">
                  <c:v>25.2</c:v>
                </c:pt>
                <c:pt idx="3">
                  <c:v>21.39</c:v>
                </c:pt>
                <c:pt idx="4">
                  <c:v>15.95</c:v>
                </c:pt>
                <c:pt idx="5">
                  <c:v>15.61</c:v>
                </c:pt>
                <c:pt idx="6">
                  <c:v>21.05</c:v>
                </c:pt>
                <c:pt idx="7">
                  <c:v>25.2</c:v>
                </c:pt>
                <c:pt idx="8">
                  <c:v>25.9</c:v>
                </c:pt>
                <c:pt idx="9">
                  <c:v>25.06</c:v>
                </c:pt>
                <c:pt idx="10">
                  <c:v>25.47</c:v>
                </c:pt>
                <c:pt idx="11">
                  <c:v>25.3</c:v>
                </c:pt>
                <c:pt idx="12">
                  <c:v>32.1</c:v>
                </c:pt>
                <c:pt idx="13">
                  <c:v>25</c:v>
                </c:pt>
              </c:numCache>
            </c:numRef>
          </c:val>
          <c:extLst>
            <c:ext xmlns:c16="http://schemas.microsoft.com/office/drawing/2014/chart" uri="{C3380CC4-5D6E-409C-BE32-E72D297353CC}">
              <c16:uniqueId val="{00000000-EF6C-4323-92ED-BF24E464EA57}"/>
            </c:ext>
          </c:extLst>
        </c:ser>
        <c:dLbls>
          <c:showLegendKey val="0"/>
          <c:showVal val="0"/>
          <c:showCatName val="0"/>
          <c:showSerName val="0"/>
          <c:showPercent val="0"/>
          <c:showBubbleSize val="0"/>
        </c:dLbls>
        <c:gapWidth val="219"/>
        <c:overlap val="-27"/>
        <c:axId val="969559040"/>
        <c:axId val="969552152"/>
      </c:barChart>
      <c:lineChart>
        <c:grouping val="standard"/>
        <c:varyColors val="0"/>
        <c:ser>
          <c:idx val="1"/>
          <c:order val="1"/>
          <c:tx>
            <c:strRef>
              <c:f>Tabelle1!$L$3</c:f>
              <c:strCache>
                <c:ptCount val="1"/>
                <c:pt idx="0">
                  <c:v>Total limit</c:v>
                </c:pt>
              </c:strCache>
            </c:strRef>
          </c:tx>
          <c:spPr>
            <a:ln w="28575" cap="rnd">
              <a:solidFill>
                <a:schemeClr val="accent2"/>
              </a:solidFill>
              <a:round/>
            </a:ln>
            <a:effectLst/>
          </c:spPr>
          <c:marker>
            <c:symbol val="none"/>
          </c:marker>
          <c:cat>
            <c:strRef>
              <c:f>Tabelle1!$B$4:$B$17</c:f>
              <c:strCache>
                <c:ptCount val="14"/>
                <c:pt idx="0">
                  <c:v>Van &amp; Bus</c:v>
                </c:pt>
                <c:pt idx="1">
                  <c:v>Van &amp; Bus</c:v>
                </c:pt>
                <c:pt idx="2">
                  <c:v>Forward controled (Cabin over Engine)</c:v>
                </c:pt>
                <c:pt idx="3">
                  <c:v>Forward controled (Cabin over Engine)</c:v>
                </c:pt>
                <c:pt idx="4">
                  <c:v>Forward controled (Cabin over Engine)</c:v>
                </c:pt>
                <c:pt idx="5">
                  <c:v>Forward controled (Cabin over Engine)</c:v>
                </c:pt>
                <c:pt idx="6">
                  <c:v>Forward controled (Cabin over Engine)</c:v>
                </c:pt>
                <c:pt idx="7">
                  <c:v>Truck (Cab over Engine) (NARROW)</c:v>
                </c:pt>
                <c:pt idx="8">
                  <c:v>Truck (Cab over Engine) (WIDE)</c:v>
                </c:pt>
                <c:pt idx="9">
                  <c:v>Bus</c:v>
                </c:pt>
                <c:pt idx="10">
                  <c:v>Bus</c:v>
                </c:pt>
                <c:pt idx="11">
                  <c:v>Bus</c:v>
                </c:pt>
                <c:pt idx="12">
                  <c:v>Bus</c:v>
                </c:pt>
                <c:pt idx="13">
                  <c:v>Bus</c:v>
                </c:pt>
              </c:strCache>
            </c:strRef>
          </c:cat>
          <c:val>
            <c:numRef>
              <c:f>Tabelle1!$L$4:$L$17</c:f>
              <c:numCache>
                <c:formatCode>General</c:formatCode>
                <c:ptCount val="14"/>
                <c:pt idx="0">
                  <c:v>11.2</c:v>
                </c:pt>
                <c:pt idx="1">
                  <c:v>11.2</c:v>
                </c:pt>
                <c:pt idx="2">
                  <c:v>11.2</c:v>
                </c:pt>
                <c:pt idx="3">
                  <c:v>11.2</c:v>
                </c:pt>
                <c:pt idx="4">
                  <c:v>11.2</c:v>
                </c:pt>
                <c:pt idx="5">
                  <c:v>11.2</c:v>
                </c:pt>
                <c:pt idx="6">
                  <c:v>11.2</c:v>
                </c:pt>
                <c:pt idx="7">
                  <c:v>11.2</c:v>
                </c:pt>
                <c:pt idx="8">
                  <c:v>11.2</c:v>
                </c:pt>
                <c:pt idx="9">
                  <c:v>11.2</c:v>
                </c:pt>
                <c:pt idx="10">
                  <c:v>11.2</c:v>
                </c:pt>
                <c:pt idx="11">
                  <c:v>11.2</c:v>
                </c:pt>
                <c:pt idx="12">
                  <c:v>11.2</c:v>
                </c:pt>
                <c:pt idx="13">
                  <c:v>11.2</c:v>
                </c:pt>
              </c:numCache>
            </c:numRef>
          </c:val>
          <c:smooth val="0"/>
          <c:extLst>
            <c:ext xmlns:c16="http://schemas.microsoft.com/office/drawing/2014/chart" uri="{C3380CC4-5D6E-409C-BE32-E72D297353CC}">
              <c16:uniqueId val="{00000001-EF6C-4323-92ED-BF24E464EA57}"/>
            </c:ext>
          </c:extLst>
        </c:ser>
        <c:dLbls>
          <c:showLegendKey val="0"/>
          <c:showVal val="0"/>
          <c:showCatName val="0"/>
          <c:showSerName val="0"/>
          <c:showPercent val="0"/>
          <c:showBubbleSize val="0"/>
        </c:dLbls>
        <c:marker val="1"/>
        <c:smooth val="0"/>
        <c:axId val="969559040"/>
        <c:axId val="969552152"/>
      </c:lineChart>
      <c:catAx>
        <c:axId val="9695590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969552152"/>
        <c:crosses val="autoZero"/>
        <c:auto val="1"/>
        <c:lblAlgn val="ctr"/>
        <c:lblOffset val="100"/>
        <c:noMultiLvlLbl val="0"/>
      </c:catAx>
      <c:valAx>
        <c:axId val="969552152"/>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96955904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M2/N2 Fleet vs L-A</a:t>
            </a:r>
            <a:r>
              <a:rPr lang="en-US" baseline="0"/>
              <a:t> Frontal Subtarget</a:t>
            </a:r>
            <a:endParaRPr 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col"/>
        <c:grouping val="clustered"/>
        <c:varyColors val="0"/>
        <c:ser>
          <c:idx val="0"/>
          <c:order val="0"/>
          <c:tx>
            <c:strRef>
              <c:f>Tabelle1!$E$3</c:f>
              <c:strCache>
                <c:ptCount val="1"/>
                <c:pt idx="0">
                  <c:v>frontal volume</c:v>
                </c:pt>
              </c:strCache>
            </c:strRef>
          </c:tx>
          <c:spPr>
            <a:solidFill>
              <a:schemeClr val="accent1"/>
            </a:solidFill>
            <a:ln>
              <a:noFill/>
            </a:ln>
            <a:effectLst/>
          </c:spPr>
          <c:invertIfNegative val="0"/>
          <c:cat>
            <c:strRef>
              <c:f>Tabelle1!$B$4:$B$17</c:f>
              <c:strCache>
                <c:ptCount val="14"/>
                <c:pt idx="0">
                  <c:v>Van &amp; Bus</c:v>
                </c:pt>
                <c:pt idx="1">
                  <c:v>Van &amp; Bus</c:v>
                </c:pt>
                <c:pt idx="2">
                  <c:v>Forward controled (Cabin over Engine)</c:v>
                </c:pt>
                <c:pt idx="3">
                  <c:v>Forward controled (Cabin over Engine)</c:v>
                </c:pt>
                <c:pt idx="4">
                  <c:v>Forward controled (Cabin over Engine)</c:v>
                </c:pt>
                <c:pt idx="5">
                  <c:v>Forward controled (Cabin over Engine)</c:v>
                </c:pt>
                <c:pt idx="6">
                  <c:v>Forward controled (Cabin over Engine)</c:v>
                </c:pt>
                <c:pt idx="7">
                  <c:v>Truck (Cab over Engine) (NARROW)</c:v>
                </c:pt>
                <c:pt idx="8">
                  <c:v>Truck (Cab over Engine) (WIDE)</c:v>
                </c:pt>
                <c:pt idx="9">
                  <c:v>Bus</c:v>
                </c:pt>
                <c:pt idx="10">
                  <c:v>Bus</c:v>
                </c:pt>
                <c:pt idx="11">
                  <c:v>Bus</c:v>
                </c:pt>
                <c:pt idx="12">
                  <c:v>Bus</c:v>
                </c:pt>
                <c:pt idx="13">
                  <c:v>Bus</c:v>
                </c:pt>
              </c:strCache>
            </c:strRef>
          </c:cat>
          <c:val>
            <c:numRef>
              <c:f>Tabelle1!$E$4:$E$17</c:f>
              <c:numCache>
                <c:formatCode>0.0</c:formatCode>
                <c:ptCount val="14"/>
                <c:pt idx="0">
                  <c:v>15.4</c:v>
                </c:pt>
                <c:pt idx="1">
                  <c:v>13.1</c:v>
                </c:pt>
                <c:pt idx="2">
                  <c:v>5</c:v>
                </c:pt>
                <c:pt idx="3">
                  <c:v>6.86</c:v>
                </c:pt>
                <c:pt idx="4">
                  <c:v>4.1100000000000003</c:v>
                </c:pt>
                <c:pt idx="5">
                  <c:v>3.19</c:v>
                </c:pt>
                <c:pt idx="6">
                  <c:v>5.32</c:v>
                </c:pt>
                <c:pt idx="7">
                  <c:v>5</c:v>
                </c:pt>
                <c:pt idx="8">
                  <c:v>6.5</c:v>
                </c:pt>
                <c:pt idx="9">
                  <c:v>6.02</c:v>
                </c:pt>
                <c:pt idx="10">
                  <c:v>6.18</c:v>
                </c:pt>
                <c:pt idx="11">
                  <c:v>9.1</c:v>
                </c:pt>
                <c:pt idx="12">
                  <c:v>12.6</c:v>
                </c:pt>
                <c:pt idx="13">
                  <c:v>9.3000000000000007</c:v>
                </c:pt>
              </c:numCache>
            </c:numRef>
          </c:val>
          <c:extLst>
            <c:ext xmlns:c16="http://schemas.microsoft.com/office/drawing/2014/chart" uri="{C3380CC4-5D6E-409C-BE32-E72D297353CC}">
              <c16:uniqueId val="{00000000-0729-4587-8893-5088BDB6B1A0}"/>
            </c:ext>
          </c:extLst>
        </c:ser>
        <c:dLbls>
          <c:showLegendKey val="0"/>
          <c:showVal val="0"/>
          <c:showCatName val="0"/>
          <c:showSerName val="0"/>
          <c:showPercent val="0"/>
          <c:showBubbleSize val="0"/>
        </c:dLbls>
        <c:gapWidth val="219"/>
        <c:overlap val="-27"/>
        <c:axId val="1002249456"/>
        <c:axId val="1002249784"/>
      </c:barChart>
      <c:lineChart>
        <c:grouping val="standard"/>
        <c:varyColors val="0"/>
        <c:ser>
          <c:idx val="1"/>
          <c:order val="1"/>
          <c:tx>
            <c:strRef>
              <c:f>Tabelle1!$M$3</c:f>
              <c:strCache>
                <c:ptCount val="1"/>
                <c:pt idx="0">
                  <c:v>Frontal limit</c:v>
                </c:pt>
              </c:strCache>
            </c:strRef>
          </c:tx>
          <c:spPr>
            <a:ln w="28575" cap="rnd">
              <a:solidFill>
                <a:schemeClr val="accent2"/>
              </a:solidFill>
              <a:round/>
            </a:ln>
            <a:effectLst/>
          </c:spPr>
          <c:marker>
            <c:symbol val="none"/>
          </c:marker>
          <c:cat>
            <c:strRef>
              <c:f>Tabelle1!$B$4:$B$17</c:f>
              <c:strCache>
                <c:ptCount val="14"/>
                <c:pt idx="0">
                  <c:v>Van &amp; Bus</c:v>
                </c:pt>
                <c:pt idx="1">
                  <c:v>Van &amp; Bus</c:v>
                </c:pt>
                <c:pt idx="2">
                  <c:v>Forward controled (Cabin over Engine)</c:v>
                </c:pt>
                <c:pt idx="3">
                  <c:v>Forward controled (Cabin over Engine)</c:v>
                </c:pt>
                <c:pt idx="4">
                  <c:v>Forward controled (Cabin over Engine)</c:v>
                </c:pt>
                <c:pt idx="5">
                  <c:v>Forward controled (Cabin over Engine)</c:v>
                </c:pt>
                <c:pt idx="6">
                  <c:v>Forward controled (Cabin over Engine)</c:v>
                </c:pt>
                <c:pt idx="7">
                  <c:v>Truck (Cab over Engine) (NARROW)</c:v>
                </c:pt>
                <c:pt idx="8">
                  <c:v>Truck (Cab over Engine) (WIDE)</c:v>
                </c:pt>
                <c:pt idx="9">
                  <c:v>Bus</c:v>
                </c:pt>
                <c:pt idx="10">
                  <c:v>Bus</c:v>
                </c:pt>
                <c:pt idx="11">
                  <c:v>Bus</c:v>
                </c:pt>
                <c:pt idx="12">
                  <c:v>Bus</c:v>
                </c:pt>
                <c:pt idx="13">
                  <c:v>Bus</c:v>
                </c:pt>
              </c:strCache>
            </c:strRef>
          </c:cat>
          <c:val>
            <c:numRef>
              <c:f>Tabelle1!$M$4:$M$17</c:f>
              <c:numCache>
                <c:formatCode>General</c:formatCode>
                <c:ptCount val="14"/>
                <c:pt idx="0">
                  <c:v>1.8</c:v>
                </c:pt>
                <c:pt idx="1">
                  <c:v>1.8</c:v>
                </c:pt>
                <c:pt idx="2">
                  <c:v>1.8</c:v>
                </c:pt>
                <c:pt idx="3">
                  <c:v>1.8</c:v>
                </c:pt>
                <c:pt idx="4">
                  <c:v>1.8</c:v>
                </c:pt>
                <c:pt idx="5">
                  <c:v>1.8</c:v>
                </c:pt>
                <c:pt idx="6">
                  <c:v>1.8</c:v>
                </c:pt>
                <c:pt idx="7">
                  <c:v>1.8</c:v>
                </c:pt>
                <c:pt idx="8">
                  <c:v>1.8</c:v>
                </c:pt>
                <c:pt idx="9">
                  <c:v>1.8</c:v>
                </c:pt>
                <c:pt idx="10">
                  <c:v>1.8</c:v>
                </c:pt>
                <c:pt idx="11">
                  <c:v>1.8</c:v>
                </c:pt>
                <c:pt idx="12">
                  <c:v>1.8</c:v>
                </c:pt>
                <c:pt idx="13">
                  <c:v>1.8</c:v>
                </c:pt>
              </c:numCache>
            </c:numRef>
          </c:val>
          <c:smooth val="0"/>
          <c:extLst>
            <c:ext xmlns:c16="http://schemas.microsoft.com/office/drawing/2014/chart" uri="{C3380CC4-5D6E-409C-BE32-E72D297353CC}">
              <c16:uniqueId val="{00000001-0729-4587-8893-5088BDB6B1A0}"/>
            </c:ext>
          </c:extLst>
        </c:ser>
        <c:dLbls>
          <c:showLegendKey val="0"/>
          <c:showVal val="0"/>
          <c:showCatName val="0"/>
          <c:showSerName val="0"/>
          <c:showPercent val="0"/>
          <c:showBubbleSize val="0"/>
        </c:dLbls>
        <c:marker val="1"/>
        <c:smooth val="0"/>
        <c:axId val="1002249456"/>
        <c:axId val="1002249784"/>
      </c:lineChart>
      <c:catAx>
        <c:axId val="10022494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002249784"/>
        <c:crosses val="autoZero"/>
        <c:auto val="1"/>
        <c:lblAlgn val="ctr"/>
        <c:lblOffset val="100"/>
        <c:noMultiLvlLbl val="0"/>
      </c:catAx>
      <c:valAx>
        <c:axId val="1002249784"/>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100224945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M2/N2 Fleet vs L-A Drv Side Subtarget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col"/>
        <c:grouping val="clustered"/>
        <c:varyColors val="0"/>
        <c:ser>
          <c:idx val="0"/>
          <c:order val="0"/>
          <c:tx>
            <c:strRef>
              <c:f>Tabelle1!$G$3</c:f>
              <c:strCache>
                <c:ptCount val="1"/>
                <c:pt idx="0">
                  <c:v>driverside volume</c:v>
                </c:pt>
              </c:strCache>
            </c:strRef>
          </c:tx>
          <c:spPr>
            <a:solidFill>
              <a:schemeClr val="accent1"/>
            </a:solidFill>
            <a:ln>
              <a:noFill/>
            </a:ln>
            <a:effectLst/>
          </c:spPr>
          <c:invertIfNegative val="0"/>
          <c:cat>
            <c:strRef>
              <c:f>Tabelle1!$B$4:$B$17</c:f>
              <c:strCache>
                <c:ptCount val="14"/>
                <c:pt idx="0">
                  <c:v>Van &amp; Bus</c:v>
                </c:pt>
                <c:pt idx="1">
                  <c:v>Van &amp; Bus</c:v>
                </c:pt>
                <c:pt idx="2">
                  <c:v>Forward controled (Cabin over Engine)</c:v>
                </c:pt>
                <c:pt idx="3">
                  <c:v>Forward controled (Cabin over Engine)</c:v>
                </c:pt>
                <c:pt idx="4">
                  <c:v>Forward controled (Cabin over Engine)</c:v>
                </c:pt>
                <c:pt idx="5">
                  <c:v>Forward controled (Cabin over Engine)</c:v>
                </c:pt>
                <c:pt idx="6">
                  <c:v>Forward controled (Cabin over Engine)</c:v>
                </c:pt>
                <c:pt idx="7">
                  <c:v>Truck (Cab over Engine) (NARROW)</c:v>
                </c:pt>
                <c:pt idx="8">
                  <c:v>Truck (Cab over Engine) (WIDE)</c:v>
                </c:pt>
                <c:pt idx="9">
                  <c:v>Bus</c:v>
                </c:pt>
                <c:pt idx="10">
                  <c:v>Bus</c:v>
                </c:pt>
                <c:pt idx="11">
                  <c:v>Bus</c:v>
                </c:pt>
                <c:pt idx="12">
                  <c:v>Bus</c:v>
                </c:pt>
                <c:pt idx="13">
                  <c:v>Bus</c:v>
                </c:pt>
              </c:strCache>
            </c:strRef>
          </c:cat>
          <c:val>
            <c:numRef>
              <c:f>Tabelle1!$G$4:$G$17</c:f>
              <c:numCache>
                <c:formatCode>0.0</c:formatCode>
                <c:ptCount val="14"/>
                <c:pt idx="0">
                  <c:v>6.4</c:v>
                </c:pt>
                <c:pt idx="1">
                  <c:v>5.2</c:v>
                </c:pt>
                <c:pt idx="2">
                  <c:v>7.2</c:v>
                </c:pt>
                <c:pt idx="3">
                  <c:v>6.34</c:v>
                </c:pt>
                <c:pt idx="4">
                  <c:v>5.79</c:v>
                </c:pt>
                <c:pt idx="5">
                  <c:v>6.29</c:v>
                </c:pt>
                <c:pt idx="6">
                  <c:v>7.44</c:v>
                </c:pt>
                <c:pt idx="7">
                  <c:v>7.2</c:v>
                </c:pt>
                <c:pt idx="8">
                  <c:v>7.8</c:v>
                </c:pt>
                <c:pt idx="9">
                  <c:v>5.94</c:v>
                </c:pt>
                <c:pt idx="10">
                  <c:v>5.99</c:v>
                </c:pt>
                <c:pt idx="11">
                  <c:v>6.8</c:v>
                </c:pt>
                <c:pt idx="12">
                  <c:v>7.7</c:v>
                </c:pt>
                <c:pt idx="13">
                  <c:v>6.7</c:v>
                </c:pt>
              </c:numCache>
            </c:numRef>
          </c:val>
          <c:extLst>
            <c:ext xmlns:c16="http://schemas.microsoft.com/office/drawing/2014/chart" uri="{C3380CC4-5D6E-409C-BE32-E72D297353CC}">
              <c16:uniqueId val="{00000000-0993-4FF9-8271-C6124E976285}"/>
            </c:ext>
          </c:extLst>
        </c:ser>
        <c:dLbls>
          <c:showLegendKey val="0"/>
          <c:showVal val="0"/>
          <c:showCatName val="0"/>
          <c:showSerName val="0"/>
          <c:showPercent val="0"/>
          <c:showBubbleSize val="0"/>
        </c:dLbls>
        <c:gapWidth val="219"/>
        <c:overlap val="-27"/>
        <c:axId val="572675784"/>
        <c:axId val="572678736"/>
      </c:barChart>
      <c:lineChart>
        <c:grouping val="standard"/>
        <c:varyColors val="0"/>
        <c:ser>
          <c:idx val="1"/>
          <c:order val="1"/>
          <c:tx>
            <c:strRef>
              <c:f>Tabelle1!$N$3</c:f>
              <c:strCache>
                <c:ptCount val="1"/>
                <c:pt idx="0">
                  <c:v>driver side limit</c:v>
                </c:pt>
              </c:strCache>
            </c:strRef>
          </c:tx>
          <c:spPr>
            <a:ln w="28575" cap="rnd">
              <a:solidFill>
                <a:schemeClr val="accent2"/>
              </a:solidFill>
              <a:round/>
            </a:ln>
            <a:effectLst/>
          </c:spPr>
          <c:marker>
            <c:symbol val="none"/>
          </c:marker>
          <c:cat>
            <c:strRef>
              <c:f>Tabelle1!$B$4:$B$17</c:f>
              <c:strCache>
                <c:ptCount val="14"/>
                <c:pt idx="0">
                  <c:v>Van &amp; Bus</c:v>
                </c:pt>
                <c:pt idx="1">
                  <c:v>Van &amp; Bus</c:v>
                </c:pt>
                <c:pt idx="2">
                  <c:v>Forward controled (Cabin over Engine)</c:v>
                </c:pt>
                <c:pt idx="3">
                  <c:v>Forward controled (Cabin over Engine)</c:v>
                </c:pt>
                <c:pt idx="4">
                  <c:v>Forward controled (Cabin over Engine)</c:v>
                </c:pt>
                <c:pt idx="5">
                  <c:v>Forward controled (Cabin over Engine)</c:v>
                </c:pt>
                <c:pt idx="6">
                  <c:v>Forward controled (Cabin over Engine)</c:v>
                </c:pt>
                <c:pt idx="7">
                  <c:v>Truck (Cab over Engine) (NARROW)</c:v>
                </c:pt>
                <c:pt idx="8">
                  <c:v>Truck (Cab over Engine) (WIDE)</c:v>
                </c:pt>
                <c:pt idx="9">
                  <c:v>Bus</c:v>
                </c:pt>
                <c:pt idx="10">
                  <c:v>Bus</c:v>
                </c:pt>
                <c:pt idx="11">
                  <c:v>Bus</c:v>
                </c:pt>
                <c:pt idx="12">
                  <c:v>Bus</c:v>
                </c:pt>
                <c:pt idx="13">
                  <c:v>Bus</c:v>
                </c:pt>
              </c:strCache>
            </c:strRef>
          </c:cat>
          <c:val>
            <c:numRef>
              <c:f>Tabelle1!$N$4:$N$17</c:f>
              <c:numCache>
                <c:formatCode>General</c:formatCode>
                <c:ptCount val="14"/>
                <c:pt idx="0">
                  <c:v>2.8</c:v>
                </c:pt>
                <c:pt idx="1">
                  <c:v>2.8</c:v>
                </c:pt>
                <c:pt idx="2">
                  <c:v>2.8</c:v>
                </c:pt>
                <c:pt idx="3">
                  <c:v>2.8</c:v>
                </c:pt>
                <c:pt idx="4">
                  <c:v>2.8</c:v>
                </c:pt>
                <c:pt idx="5">
                  <c:v>2.8</c:v>
                </c:pt>
                <c:pt idx="6">
                  <c:v>2.8</c:v>
                </c:pt>
                <c:pt idx="7">
                  <c:v>2.8</c:v>
                </c:pt>
                <c:pt idx="8">
                  <c:v>2.8</c:v>
                </c:pt>
                <c:pt idx="9">
                  <c:v>2.8</c:v>
                </c:pt>
                <c:pt idx="10">
                  <c:v>2.8</c:v>
                </c:pt>
                <c:pt idx="11">
                  <c:v>2.8</c:v>
                </c:pt>
                <c:pt idx="12">
                  <c:v>2.8</c:v>
                </c:pt>
                <c:pt idx="13">
                  <c:v>2.8</c:v>
                </c:pt>
              </c:numCache>
            </c:numRef>
          </c:val>
          <c:smooth val="0"/>
          <c:extLst>
            <c:ext xmlns:c16="http://schemas.microsoft.com/office/drawing/2014/chart" uri="{C3380CC4-5D6E-409C-BE32-E72D297353CC}">
              <c16:uniqueId val="{00000001-0993-4FF9-8271-C6124E976285}"/>
            </c:ext>
          </c:extLst>
        </c:ser>
        <c:dLbls>
          <c:showLegendKey val="0"/>
          <c:showVal val="0"/>
          <c:showCatName val="0"/>
          <c:showSerName val="0"/>
          <c:showPercent val="0"/>
          <c:showBubbleSize val="0"/>
        </c:dLbls>
        <c:marker val="1"/>
        <c:smooth val="0"/>
        <c:axId val="572675784"/>
        <c:axId val="572678736"/>
      </c:lineChart>
      <c:catAx>
        <c:axId val="57267578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572678736"/>
        <c:crosses val="autoZero"/>
        <c:auto val="1"/>
        <c:lblAlgn val="ctr"/>
        <c:lblOffset val="100"/>
        <c:noMultiLvlLbl val="0"/>
      </c:catAx>
      <c:valAx>
        <c:axId val="572678736"/>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57267578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M2/N2 Fleet vs L-A Pass Side Subtarget</a:t>
            </a:r>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barChart>
        <c:barDir val="col"/>
        <c:grouping val="clustered"/>
        <c:varyColors val="0"/>
        <c:ser>
          <c:idx val="0"/>
          <c:order val="0"/>
          <c:tx>
            <c:strRef>
              <c:f>Tabelle1!$I$3</c:f>
              <c:strCache>
                <c:ptCount val="1"/>
                <c:pt idx="0">
                  <c:v>passenger side volume</c:v>
                </c:pt>
              </c:strCache>
            </c:strRef>
          </c:tx>
          <c:spPr>
            <a:solidFill>
              <a:schemeClr val="accent1"/>
            </a:solidFill>
            <a:ln>
              <a:noFill/>
            </a:ln>
            <a:effectLst/>
          </c:spPr>
          <c:invertIfNegative val="0"/>
          <c:cat>
            <c:strRef>
              <c:f>Tabelle1!$B$4:$B$17</c:f>
              <c:strCache>
                <c:ptCount val="14"/>
                <c:pt idx="0">
                  <c:v>Van &amp; Bus</c:v>
                </c:pt>
                <c:pt idx="1">
                  <c:v>Van &amp; Bus</c:v>
                </c:pt>
                <c:pt idx="2">
                  <c:v>Forward controled (Cabin over Engine)</c:v>
                </c:pt>
                <c:pt idx="3">
                  <c:v>Forward controled (Cabin over Engine)</c:v>
                </c:pt>
                <c:pt idx="4">
                  <c:v>Forward controled (Cabin over Engine)</c:v>
                </c:pt>
                <c:pt idx="5">
                  <c:v>Forward controled (Cabin over Engine)</c:v>
                </c:pt>
                <c:pt idx="6">
                  <c:v>Forward controled (Cabin over Engine)</c:v>
                </c:pt>
                <c:pt idx="7">
                  <c:v>Truck (Cab over Engine) (NARROW)</c:v>
                </c:pt>
                <c:pt idx="8">
                  <c:v>Truck (Cab over Engine) (WIDE)</c:v>
                </c:pt>
                <c:pt idx="9">
                  <c:v>Bus</c:v>
                </c:pt>
                <c:pt idx="10">
                  <c:v>Bus</c:v>
                </c:pt>
                <c:pt idx="11">
                  <c:v>Bus</c:v>
                </c:pt>
                <c:pt idx="12">
                  <c:v>Bus</c:v>
                </c:pt>
                <c:pt idx="13">
                  <c:v>Bus</c:v>
                </c:pt>
              </c:strCache>
            </c:strRef>
          </c:cat>
          <c:val>
            <c:numRef>
              <c:f>Tabelle1!$I$4:$I$17</c:f>
              <c:numCache>
                <c:formatCode>0.0</c:formatCode>
                <c:ptCount val="14"/>
                <c:pt idx="0">
                  <c:v>11</c:v>
                </c:pt>
                <c:pt idx="1">
                  <c:v>7.7</c:v>
                </c:pt>
                <c:pt idx="2">
                  <c:v>13</c:v>
                </c:pt>
                <c:pt idx="3">
                  <c:v>8.18</c:v>
                </c:pt>
                <c:pt idx="4">
                  <c:v>6.06</c:v>
                </c:pt>
                <c:pt idx="5">
                  <c:v>6.14</c:v>
                </c:pt>
                <c:pt idx="6">
                  <c:v>8.2799999999999994</c:v>
                </c:pt>
                <c:pt idx="7">
                  <c:v>13</c:v>
                </c:pt>
                <c:pt idx="8">
                  <c:v>11.6</c:v>
                </c:pt>
                <c:pt idx="9">
                  <c:v>13.1</c:v>
                </c:pt>
                <c:pt idx="10">
                  <c:v>13.3</c:v>
                </c:pt>
                <c:pt idx="11">
                  <c:v>9.4</c:v>
                </c:pt>
                <c:pt idx="12">
                  <c:v>11.8</c:v>
                </c:pt>
                <c:pt idx="13">
                  <c:v>9</c:v>
                </c:pt>
              </c:numCache>
            </c:numRef>
          </c:val>
          <c:extLst>
            <c:ext xmlns:c16="http://schemas.microsoft.com/office/drawing/2014/chart" uri="{C3380CC4-5D6E-409C-BE32-E72D297353CC}">
              <c16:uniqueId val="{00000000-379C-4333-A8A8-6EE9E49D42C6}"/>
            </c:ext>
          </c:extLst>
        </c:ser>
        <c:dLbls>
          <c:showLegendKey val="0"/>
          <c:showVal val="0"/>
          <c:showCatName val="0"/>
          <c:showSerName val="0"/>
          <c:showPercent val="0"/>
          <c:showBubbleSize val="0"/>
        </c:dLbls>
        <c:gapWidth val="219"/>
        <c:overlap val="-27"/>
        <c:axId val="958830936"/>
        <c:axId val="958830280"/>
      </c:barChart>
      <c:lineChart>
        <c:grouping val="standard"/>
        <c:varyColors val="0"/>
        <c:ser>
          <c:idx val="1"/>
          <c:order val="1"/>
          <c:tx>
            <c:strRef>
              <c:f>Tabelle1!$O$3</c:f>
              <c:strCache>
                <c:ptCount val="1"/>
                <c:pt idx="0">
                  <c:v>Passenger side limit</c:v>
                </c:pt>
              </c:strCache>
            </c:strRef>
          </c:tx>
          <c:spPr>
            <a:ln w="28575" cap="rnd">
              <a:solidFill>
                <a:schemeClr val="accent2"/>
              </a:solidFill>
              <a:round/>
            </a:ln>
            <a:effectLst/>
          </c:spPr>
          <c:marker>
            <c:symbol val="none"/>
          </c:marker>
          <c:cat>
            <c:strRef>
              <c:f>Tabelle1!$B$4:$B$17</c:f>
              <c:strCache>
                <c:ptCount val="14"/>
                <c:pt idx="0">
                  <c:v>Van &amp; Bus</c:v>
                </c:pt>
                <c:pt idx="1">
                  <c:v>Van &amp; Bus</c:v>
                </c:pt>
                <c:pt idx="2">
                  <c:v>Forward controled (Cabin over Engine)</c:v>
                </c:pt>
                <c:pt idx="3">
                  <c:v>Forward controled (Cabin over Engine)</c:v>
                </c:pt>
                <c:pt idx="4">
                  <c:v>Forward controled (Cabin over Engine)</c:v>
                </c:pt>
                <c:pt idx="5">
                  <c:v>Forward controled (Cabin over Engine)</c:v>
                </c:pt>
                <c:pt idx="6">
                  <c:v>Forward controled (Cabin over Engine)</c:v>
                </c:pt>
                <c:pt idx="7">
                  <c:v>Truck (Cab over Engine) (NARROW)</c:v>
                </c:pt>
                <c:pt idx="8">
                  <c:v>Truck (Cab over Engine) (WIDE)</c:v>
                </c:pt>
                <c:pt idx="9">
                  <c:v>Bus</c:v>
                </c:pt>
                <c:pt idx="10">
                  <c:v>Bus</c:v>
                </c:pt>
                <c:pt idx="11">
                  <c:v>Bus</c:v>
                </c:pt>
                <c:pt idx="12">
                  <c:v>Bus</c:v>
                </c:pt>
                <c:pt idx="13">
                  <c:v>Bus</c:v>
                </c:pt>
              </c:strCache>
            </c:strRef>
          </c:cat>
          <c:val>
            <c:numRef>
              <c:f>Tabelle1!$O$4:$O$17</c:f>
              <c:numCache>
                <c:formatCode>General</c:formatCode>
                <c:ptCount val="14"/>
                <c:pt idx="0">
                  <c:v>3.4</c:v>
                </c:pt>
                <c:pt idx="1">
                  <c:v>3.4</c:v>
                </c:pt>
                <c:pt idx="2">
                  <c:v>3.4</c:v>
                </c:pt>
                <c:pt idx="3">
                  <c:v>3.4</c:v>
                </c:pt>
                <c:pt idx="4">
                  <c:v>3.4</c:v>
                </c:pt>
                <c:pt idx="5">
                  <c:v>3.4</c:v>
                </c:pt>
                <c:pt idx="6">
                  <c:v>3.4</c:v>
                </c:pt>
                <c:pt idx="7">
                  <c:v>3.4</c:v>
                </c:pt>
                <c:pt idx="8">
                  <c:v>3.4</c:v>
                </c:pt>
                <c:pt idx="9">
                  <c:v>3.4</c:v>
                </c:pt>
                <c:pt idx="10">
                  <c:v>3.4</c:v>
                </c:pt>
                <c:pt idx="11">
                  <c:v>3.4</c:v>
                </c:pt>
                <c:pt idx="12">
                  <c:v>3.4</c:v>
                </c:pt>
                <c:pt idx="13">
                  <c:v>3.4</c:v>
                </c:pt>
              </c:numCache>
            </c:numRef>
          </c:val>
          <c:smooth val="0"/>
          <c:extLst>
            <c:ext xmlns:c16="http://schemas.microsoft.com/office/drawing/2014/chart" uri="{C3380CC4-5D6E-409C-BE32-E72D297353CC}">
              <c16:uniqueId val="{00000001-379C-4333-A8A8-6EE9E49D42C6}"/>
            </c:ext>
          </c:extLst>
        </c:ser>
        <c:dLbls>
          <c:showLegendKey val="0"/>
          <c:showVal val="0"/>
          <c:showCatName val="0"/>
          <c:showSerName val="0"/>
          <c:showPercent val="0"/>
          <c:showBubbleSize val="0"/>
        </c:dLbls>
        <c:marker val="1"/>
        <c:smooth val="0"/>
        <c:axId val="958830936"/>
        <c:axId val="958830280"/>
      </c:lineChart>
      <c:catAx>
        <c:axId val="95883093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958830280"/>
        <c:crosses val="autoZero"/>
        <c:auto val="1"/>
        <c:lblAlgn val="ctr"/>
        <c:lblOffset val="100"/>
        <c:noMultiLvlLbl val="0"/>
      </c:catAx>
      <c:valAx>
        <c:axId val="958830280"/>
        <c:scaling>
          <c:orientation val="minMax"/>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95883093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914400" y="2130426"/>
            <a:ext cx="10363200" cy="1470025"/>
          </a:xfrm>
          <a:prstGeom prst="rect">
            <a:avLst/>
          </a:prstGeom>
        </p:spPr>
        <p:txBody>
          <a:bodyPr/>
          <a:lstStyle/>
          <a:p>
            <a:r>
              <a:rPr lang="de-DE"/>
              <a:t>Titelmasterformat durch Klicken bearbeiten</a:t>
            </a:r>
            <a:endParaRPr lang="fr-FR" dirty="0"/>
          </a:p>
        </p:txBody>
      </p:sp>
      <p:sp>
        <p:nvSpPr>
          <p:cNvPr id="3" name="Sous-titr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fr-FR"/>
          </a:p>
        </p:txBody>
      </p:sp>
      <p:pic>
        <p:nvPicPr>
          <p:cNvPr id="7" name="Image 6">
            <a:extLst>
              <a:ext uri="{FF2B5EF4-FFF2-40B4-BE49-F238E27FC236}">
                <a16:creationId xmlns:a16="http://schemas.microsoft.com/office/drawing/2014/main" id="{1810C45F-D7AC-40B8-B361-5609B0B61DD8}"/>
              </a:ext>
            </a:extLst>
          </p:cNvPr>
          <p:cNvPicPr>
            <a:picLocks noChangeAspect="1"/>
          </p:cNvPicPr>
          <p:nvPr userDrawn="1"/>
        </p:nvPicPr>
        <p:blipFill>
          <a:blip r:embed="rId2"/>
          <a:stretch>
            <a:fillRect/>
          </a:stretch>
        </p:blipFill>
        <p:spPr>
          <a:xfrm>
            <a:off x="1115616" y="128212"/>
            <a:ext cx="1512168" cy="1230682"/>
          </a:xfrm>
          <a:prstGeom prst="rect">
            <a:avLst/>
          </a:prstGeom>
        </p:spPr>
      </p:pic>
      <p:sp>
        <p:nvSpPr>
          <p:cNvPr id="9" name="Foliennummernplatzhalter 4"/>
          <p:cNvSpPr>
            <a:spLocks noGrp="1"/>
          </p:cNvSpPr>
          <p:nvPr>
            <p:ph type="sldNum" sz="quarter" idx="4294967295"/>
          </p:nvPr>
        </p:nvSpPr>
        <p:spPr>
          <a:xfrm>
            <a:off x="11335349" y="6486675"/>
            <a:ext cx="756568" cy="287610"/>
          </a:xfrm>
          <a:prstGeom prst="rect">
            <a:avLst/>
          </a:prstGeom>
        </p:spPr>
        <p:txBody>
          <a:bodyPr/>
          <a:lstStyle/>
          <a:p>
            <a:pPr algn="r"/>
            <a:fld id="{AA807A42-CF27-4B84-8583-18EBE418342E}" type="slidenum">
              <a:rPr lang="en-US" sz="1200" noProof="0" smtClean="0"/>
              <a:pPr algn="r"/>
              <a:t>‹nr.›</a:t>
            </a:fld>
            <a:endParaRPr lang="en-US" sz="1200" noProof="0" dirty="0"/>
          </a:p>
        </p:txBody>
      </p:sp>
    </p:spTree>
    <p:extLst>
      <p:ext uri="{BB962C8B-B14F-4D97-AF65-F5344CB8AC3E}">
        <p14:creationId xmlns:p14="http://schemas.microsoft.com/office/powerpoint/2010/main" val="21200597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texte vertical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5" name="Espace réservé du pied de page 4"/>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a:xfrm>
            <a:off x="8737600" y="6245225"/>
            <a:ext cx="2844800" cy="476250"/>
          </a:xfrm>
          <a:prstGeom prst="rect">
            <a:avLst/>
          </a:prstGeom>
        </p:spPr>
        <p:txBody>
          <a:bodyPr/>
          <a:lstStyle>
            <a:lvl1pPr>
              <a:defRPr/>
            </a:lvl1pPr>
          </a:lstStyle>
          <a:p>
            <a:fld id="{876E22B0-3A17-45B7-AF4B-28357ACE90C3}" type="slidenum">
              <a:rPr lang="ja-JP" altLang="fr-FR"/>
              <a:pPr/>
              <a:t>‹nr.›</a:t>
            </a:fld>
            <a:endParaRPr lang="fr-FR" altLang="ja-JP"/>
          </a:p>
        </p:txBody>
      </p:sp>
    </p:spTree>
    <p:extLst>
      <p:ext uri="{BB962C8B-B14F-4D97-AF65-F5344CB8AC3E}">
        <p14:creationId xmlns:p14="http://schemas.microsoft.com/office/powerpoint/2010/main" val="4141353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839200" y="274639"/>
            <a:ext cx="2743200" cy="5851525"/>
          </a:xfrm>
          <a:prstGeom prst="rect">
            <a:avLst/>
          </a:prstGeom>
        </p:spPr>
        <p:txBody>
          <a:bodyPr vert="eaVert"/>
          <a:lstStyle/>
          <a:p>
            <a:r>
              <a:rPr lang="de-DE"/>
              <a:t>Titelmasterformat durch Klicken bearbeiten</a:t>
            </a:r>
            <a:endParaRPr lang="fr-FR"/>
          </a:p>
        </p:txBody>
      </p:sp>
      <p:sp>
        <p:nvSpPr>
          <p:cNvPr id="3" name="Espace réservé du texte vertical 2"/>
          <p:cNvSpPr>
            <a:spLocks noGrp="1"/>
          </p:cNvSpPr>
          <p:nvPr>
            <p:ph type="body" orient="vert" idx="1"/>
          </p:nvPr>
        </p:nvSpPr>
        <p:spPr>
          <a:xfrm>
            <a:off x="609600" y="274639"/>
            <a:ext cx="8026400" cy="5851525"/>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e la date 3"/>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5" name="Espace réservé du pied de page 4"/>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a:xfrm>
            <a:off x="8737600" y="6245225"/>
            <a:ext cx="2844800" cy="476250"/>
          </a:xfrm>
          <a:prstGeom prst="rect">
            <a:avLst/>
          </a:prstGeom>
        </p:spPr>
        <p:txBody>
          <a:bodyPr/>
          <a:lstStyle>
            <a:lvl1pPr>
              <a:defRPr/>
            </a:lvl1pPr>
          </a:lstStyle>
          <a:p>
            <a:fld id="{D04D32B0-8A42-44E7-9B4D-3C2296BFBD2E}" type="slidenum">
              <a:rPr lang="ja-JP" altLang="fr-FR"/>
              <a:pPr/>
              <a:t>‹nr.›</a:t>
            </a:fld>
            <a:endParaRPr lang="fr-FR" altLang="ja-JP"/>
          </a:p>
        </p:txBody>
      </p:sp>
    </p:spTree>
    <p:extLst>
      <p:ext uri="{BB962C8B-B14F-4D97-AF65-F5344CB8AC3E}">
        <p14:creationId xmlns:p14="http://schemas.microsoft.com/office/powerpoint/2010/main" val="26529231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 Conten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488948" y="347184"/>
            <a:ext cx="11224685" cy="701474"/>
          </a:xfrm>
          <a:prstGeom prst="rect">
            <a:avLst/>
          </a:prstGeom>
        </p:spPr>
        <p:txBody>
          <a:bodyPr/>
          <a:lstStyle>
            <a:lvl1pPr>
              <a:lnSpc>
                <a:spcPts val="2700"/>
              </a:lnSpc>
              <a:defRPr baseline="0"/>
            </a:lvl1pPr>
          </a:lstStyle>
          <a:p>
            <a:r>
              <a:rPr lang="en-US" noProof="0" dirty="0"/>
              <a:t>Click to edit Master title style.</a:t>
            </a:r>
            <a:br>
              <a:rPr lang="en-US" noProof="0" dirty="0"/>
            </a:br>
            <a:r>
              <a:rPr lang="en-US" noProof="0" dirty="0"/>
              <a:t>Second Line Lorem Ipsum.</a:t>
            </a:r>
          </a:p>
        </p:txBody>
      </p:sp>
      <p:sp>
        <p:nvSpPr>
          <p:cNvPr id="6" name="Content Placeholder 5"/>
          <p:cNvSpPr>
            <a:spLocks noGrp="1"/>
          </p:cNvSpPr>
          <p:nvPr>
            <p:ph sz="quarter" idx="12"/>
          </p:nvPr>
        </p:nvSpPr>
        <p:spPr>
          <a:xfrm>
            <a:off x="488948" y="1413933"/>
            <a:ext cx="11224685" cy="4707467"/>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7" name="Footer Placeholder 6"/>
          <p:cNvSpPr>
            <a:spLocks noGrp="1"/>
          </p:cNvSpPr>
          <p:nvPr>
            <p:ph type="ftr" sz="quarter" idx="13"/>
          </p:nvPr>
        </p:nvSpPr>
        <p:spPr>
          <a:xfrm>
            <a:off x="4165600" y="6245225"/>
            <a:ext cx="3860800" cy="476250"/>
          </a:xfrm>
          <a:prstGeom prst="rect">
            <a:avLst/>
          </a:prstGeom>
        </p:spPr>
        <p:txBody>
          <a:bodyPr/>
          <a:lstStyle/>
          <a:p>
            <a:pPr algn="l"/>
            <a:r>
              <a:rPr lang="en-GB" noProof="0"/>
              <a:t>Subject | Department | Date</a:t>
            </a:r>
            <a:endParaRPr lang="en-GB" noProof="0" dirty="0"/>
          </a:p>
        </p:txBody>
      </p:sp>
      <p:sp>
        <p:nvSpPr>
          <p:cNvPr id="8" name="Slide Number Placeholder 7"/>
          <p:cNvSpPr>
            <a:spLocks noGrp="1"/>
          </p:cNvSpPr>
          <p:nvPr>
            <p:ph type="sldNum" sz="quarter" idx="14"/>
          </p:nvPr>
        </p:nvSpPr>
        <p:spPr>
          <a:xfrm>
            <a:off x="8737600" y="6245225"/>
            <a:ext cx="2844800" cy="476250"/>
          </a:xfrm>
          <a:prstGeom prst="rect">
            <a:avLst/>
          </a:prstGeom>
        </p:spPr>
        <p:txBody>
          <a:bodyPr/>
          <a:lstStyle/>
          <a:p>
            <a:r>
              <a:rPr lang="en-US" noProof="0"/>
              <a:t>Page </a:t>
            </a:r>
            <a:fld id="{AA807A42-CF27-4B84-8583-18EBE418342E}" type="slidenum">
              <a:rPr lang="en-US" noProof="0" smtClean="0"/>
              <a:pPr/>
              <a:t>‹nr.›</a:t>
            </a:fld>
            <a:endParaRPr lang="en-US" noProof="0" dirty="0"/>
          </a:p>
        </p:txBody>
      </p:sp>
      <p:cxnSp>
        <p:nvCxnSpPr>
          <p:cNvPr id="9" name="Gerade Verbindung 8"/>
          <p:cNvCxnSpPr/>
          <p:nvPr userDrawn="1"/>
        </p:nvCxnSpPr>
        <p:spPr>
          <a:xfrm>
            <a:off x="-1" y="6298735"/>
            <a:ext cx="12192001" cy="0"/>
          </a:xfrm>
          <a:prstGeom prst="line">
            <a:avLst/>
          </a:prstGeom>
          <a:ln w="12700">
            <a:solidFill>
              <a:schemeClr val="tx1">
                <a:alpha val="25000"/>
              </a:schemeClr>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25798838"/>
      </p:ext>
    </p:extLst>
  </p:cSld>
  <p:clrMapOvr>
    <a:masterClrMapping/>
  </p:clrMapOvr>
  <p:extLst>
    <p:ext uri="{DCECCB84-F9BA-43D5-87BE-67443E8EF086}">
      <p15:sldGuideLst xmlns:p15="http://schemas.microsoft.com/office/powerpoint/2012/main">
        <p15:guide id="1" pos="301">
          <p15:clr>
            <a:srgbClr val="FBAE40"/>
          </p15:clr>
        </p15:guide>
        <p15:guide id="2" pos="7384">
          <p15:clr>
            <a:srgbClr val="FBAE40"/>
          </p15:clr>
        </p15:guide>
        <p15:guide id="3" orient="horz" pos="216">
          <p15:clr>
            <a:srgbClr val="FBAE40"/>
          </p15:clr>
        </p15:guide>
        <p15:guide id="4" orient="horz" pos="663">
          <p15:clr>
            <a:srgbClr val="FBAE40"/>
          </p15:clr>
        </p15:guide>
        <p15:guide id="5" orient="horz" pos="890">
          <p15:clr>
            <a:srgbClr val="FBAE40"/>
          </p15:clr>
        </p15:guide>
        <p15:guide id="6" orient="horz" pos="3858">
          <p15:clr>
            <a:srgbClr val="FBAE40"/>
          </p15:clr>
        </p15:guide>
        <p15:guide id="7" orient="horz" pos="4260">
          <p15:clr>
            <a:srgbClr val="FBAE40"/>
          </p15:clr>
        </p15:guide>
        <p15:guide id="8" orient="horz" pos="4042">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dirty="0"/>
          </a:p>
        </p:txBody>
      </p:sp>
      <p:sp>
        <p:nvSpPr>
          <p:cNvPr id="3" name="Espace réservé du contenu 2"/>
          <p:cNvSpPr>
            <a:spLocks noGrp="1"/>
          </p:cNvSpPr>
          <p:nvPr>
            <p:ph idx="1"/>
          </p:nvPr>
        </p:nvSpPr>
        <p:spPr/>
        <p:txBody>
          <a:bodyPr/>
          <a:lstStyle>
            <a:lvl2pPr marL="742950" indent="-285750">
              <a:buFont typeface="Wingdings" panose="05000000000000000000" pitchFamily="2" charset="2"/>
              <a:buChar char="§"/>
              <a:defRPr/>
            </a:lvl2pPr>
            <a:lvl3pPr marL="1143000" indent="-228600">
              <a:buFont typeface="Calibri" panose="020F0502020204030204" pitchFamily="34" charset="0"/>
              <a:buChar char="−"/>
              <a:defRPr/>
            </a:lvl3pPr>
            <a:lvl4pPr marL="1600200" indent="-228600">
              <a:buFont typeface="Courier New" panose="02070309020205020404" pitchFamily="49" charset="0"/>
              <a:buChar char="o"/>
              <a:defRPr/>
            </a:lvl4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e la date 3"/>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dirty="0"/>
          </a:p>
        </p:txBody>
      </p:sp>
      <p:sp>
        <p:nvSpPr>
          <p:cNvPr id="5" name="Espace réservé du pied de page 4"/>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a:xfrm>
            <a:off x="8737600" y="6245225"/>
            <a:ext cx="2844800" cy="476250"/>
          </a:xfrm>
          <a:prstGeom prst="rect">
            <a:avLst/>
          </a:prstGeom>
        </p:spPr>
        <p:txBody>
          <a:bodyPr/>
          <a:lstStyle>
            <a:lvl1pPr>
              <a:defRPr/>
            </a:lvl1pPr>
          </a:lstStyle>
          <a:p>
            <a:fld id="{E4A5D464-134C-4C80-B41F-7081051DEBC1}" type="slidenum">
              <a:rPr lang="ja-JP" altLang="fr-FR"/>
              <a:pPr/>
              <a:t>‹nr.›</a:t>
            </a:fld>
            <a:endParaRPr lang="fr-FR" altLang="ja-JP"/>
          </a:p>
        </p:txBody>
      </p:sp>
    </p:spTree>
    <p:extLst>
      <p:ext uri="{BB962C8B-B14F-4D97-AF65-F5344CB8AC3E}">
        <p14:creationId xmlns:p14="http://schemas.microsoft.com/office/powerpoint/2010/main" val="9646176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de-DE"/>
              <a:t>Titelmasterformat durch Klicken bearbeiten</a:t>
            </a:r>
            <a:endParaRPr lang="fr-FR"/>
          </a:p>
        </p:txBody>
      </p:sp>
      <p:sp>
        <p:nvSpPr>
          <p:cNvPr id="3" name="Espace réservé du texte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Formatvorlagen des Textmasters bearbeiten</a:t>
            </a:r>
          </a:p>
        </p:txBody>
      </p:sp>
      <p:sp>
        <p:nvSpPr>
          <p:cNvPr id="4" name="Espace réservé de la date 3"/>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5" name="Espace réservé du pied de page 4"/>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6" name="Espace réservé du numéro de diapositive 5"/>
          <p:cNvSpPr>
            <a:spLocks noGrp="1"/>
          </p:cNvSpPr>
          <p:nvPr>
            <p:ph type="sldNum" sz="quarter" idx="12"/>
          </p:nvPr>
        </p:nvSpPr>
        <p:spPr>
          <a:xfrm>
            <a:off x="8737600" y="6245225"/>
            <a:ext cx="2844800" cy="476250"/>
          </a:xfrm>
          <a:prstGeom prst="rect">
            <a:avLst/>
          </a:prstGeom>
        </p:spPr>
        <p:txBody>
          <a:bodyPr/>
          <a:lstStyle>
            <a:lvl1pPr>
              <a:defRPr/>
            </a:lvl1pPr>
          </a:lstStyle>
          <a:p>
            <a:fld id="{FD7F56F4-53F4-4744-8FEF-840AE151320B}" type="slidenum">
              <a:rPr lang="ja-JP" altLang="fr-FR"/>
              <a:pPr/>
              <a:t>‹nr.›</a:t>
            </a:fld>
            <a:endParaRPr lang="fr-FR" altLang="ja-JP"/>
          </a:p>
        </p:txBody>
      </p:sp>
      <p:pic>
        <p:nvPicPr>
          <p:cNvPr id="8" name="Image 6">
            <a:extLst>
              <a:ext uri="{FF2B5EF4-FFF2-40B4-BE49-F238E27FC236}">
                <a16:creationId xmlns:a16="http://schemas.microsoft.com/office/drawing/2014/main" id="{43D8F567-8BE3-4276-85C2-F8C6B36B8C7F}"/>
              </a:ext>
            </a:extLst>
          </p:cNvPr>
          <p:cNvPicPr>
            <a:picLocks noChangeAspect="1"/>
          </p:cNvPicPr>
          <p:nvPr userDrawn="1"/>
        </p:nvPicPr>
        <p:blipFill>
          <a:blip r:embed="rId2"/>
          <a:stretch>
            <a:fillRect/>
          </a:stretch>
        </p:blipFill>
        <p:spPr>
          <a:xfrm>
            <a:off x="1115616" y="128212"/>
            <a:ext cx="1512168" cy="1230682"/>
          </a:xfrm>
          <a:prstGeom prst="rect">
            <a:avLst/>
          </a:prstGeom>
        </p:spPr>
      </p:pic>
    </p:spTree>
    <p:extLst>
      <p:ext uri="{BB962C8B-B14F-4D97-AF65-F5344CB8AC3E}">
        <p14:creationId xmlns:p14="http://schemas.microsoft.com/office/powerpoint/2010/main" val="3887154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u contenu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4" name="Espace réservé du contenu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e la date 4"/>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6" name="Espace réservé du pied de page 5"/>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a:xfrm>
            <a:off x="8737600" y="6245225"/>
            <a:ext cx="2844800" cy="476250"/>
          </a:xfrm>
          <a:prstGeom prst="rect">
            <a:avLst/>
          </a:prstGeom>
        </p:spPr>
        <p:txBody>
          <a:bodyPr/>
          <a:lstStyle>
            <a:lvl1pPr>
              <a:defRPr/>
            </a:lvl1pPr>
          </a:lstStyle>
          <a:p>
            <a:fld id="{3ADCAE38-802C-4BCD-8E23-F653FABC34F1}" type="slidenum">
              <a:rPr lang="ja-JP" altLang="fr-FR"/>
              <a:pPr/>
              <a:t>‹nr.›</a:t>
            </a:fld>
            <a:endParaRPr lang="fr-FR" altLang="ja-JP"/>
          </a:p>
        </p:txBody>
      </p:sp>
    </p:spTree>
    <p:extLst>
      <p:ext uri="{BB962C8B-B14F-4D97-AF65-F5344CB8AC3E}">
        <p14:creationId xmlns:p14="http://schemas.microsoft.com/office/powerpoint/2010/main" val="37057575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lvl1pPr>
              <a:defRPr/>
            </a:lvl1pPr>
          </a:lstStyle>
          <a:p>
            <a:r>
              <a:rPr lang="de-DE"/>
              <a:t>Titelmasterformat durch Klicken bearbeiten</a:t>
            </a:r>
            <a:endParaRPr lang="fr-FR"/>
          </a:p>
        </p:txBody>
      </p:sp>
      <p:sp>
        <p:nvSpPr>
          <p:cNvPr id="3" name="Espace réservé du texte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Espace réservé du contenu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5" name="Espace réservé du texte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Espace réservé du contenu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a:p>
        </p:txBody>
      </p:sp>
      <p:sp>
        <p:nvSpPr>
          <p:cNvPr id="7" name="Espace réservé de la date 6"/>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8" name="Espace réservé du pied de page 7"/>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9" name="Espace réservé du numéro de diapositive 8"/>
          <p:cNvSpPr>
            <a:spLocks noGrp="1"/>
          </p:cNvSpPr>
          <p:nvPr>
            <p:ph type="sldNum" sz="quarter" idx="12"/>
          </p:nvPr>
        </p:nvSpPr>
        <p:spPr>
          <a:xfrm>
            <a:off x="8737600" y="6245225"/>
            <a:ext cx="2844800" cy="476250"/>
          </a:xfrm>
          <a:prstGeom prst="rect">
            <a:avLst/>
          </a:prstGeom>
        </p:spPr>
        <p:txBody>
          <a:bodyPr/>
          <a:lstStyle>
            <a:lvl1pPr>
              <a:defRPr/>
            </a:lvl1pPr>
          </a:lstStyle>
          <a:p>
            <a:fld id="{36CF7609-A126-430D-864C-5251E8DC0566}" type="slidenum">
              <a:rPr lang="ja-JP" altLang="fr-FR"/>
              <a:pPr/>
              <a:t>‹nr.›</a:t>
            </a:fld>
            <a:endParaRPr lang="fr-FR" altLang="ja-JP"/>
          </a:p>
        </p:txBody>
      </p:sp>
    </p:spTree>
    <p:extLst>
      <p:ext uri="{BB962C8B-B14F-4D97-AF65-F5344CB8AC3E}">
        <p14:creationId xmlns:p14="http://schemas.microsoft.com/office/powerpoint/2010/main" val="31820676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638"/>
            <a:ext cx="10972800" cy="1143000"/>
          </a:xfrm>
          <a:prstGeom prst="rect">
            <a:avLst/>
          </a:prstGeom>
        </p:spPr>
        <p:txBody>
          <a:bodyPr/>
          <a:lstStyle/>
          <a:p>
            <a:r>
              <a:rPr lang="de-DE"/>
              <a:t>Titelmasterformat durch Klicken bearbeiten</a:t>
            </a:r>
            <a:endParaRPr lang="fr-FR"/>
          </a:p>
        </p:txBody>
      </p:sp>
      <p:sp>
        <p:nvSpPr>
          <p:cNvPr id="3" name="Espace réservé de la date 2"/>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4" name="Espace réservé du pied de page 3"/>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5" name="Espace réservé du numéro de diapositive 4"/>
          <p:cNvSpPr>
            <a:spLocks noGrp="1"/>
          </p:cNvSpPr>
          <p:nvPr>
            <p:ph type="sldNum" sz="quarter" idx="12"/>
          </p:nvPr>
        </p:nvSpPr>
        <p:spPr>
          <a:xfrm>
            <a:off x="8737600" y="6245225"/>
            <a:ext cx="2844800" cy="476250"/>
          </a:xfrm>
          <a:prstGeom prst="rect">
            <a:avLst/>
          </a:prstGeom>
        </p:spPr>
        <p:txBody>
          <a:bodyPr/>
          <a:lstStyle>
            <a:lvl1pPr>
              <a:defRPr/>
            </a:lvl1pPr>
          </a:lstStyle>
          <a:p>
            <a:fld id="{21C2F580-C48E-4C14-8111-BE255E1134ED}" type="slidenum">
              <a:rPr lang="ja-JP" altLang="fr-FR"/>
              <a:pPr/>
              <a:t>‹nr.›</a:t>
            </a:fld>
            <a:endParaRPr lang="fr-FR" altLang="ja-JP"/>
          </a:p>
        </p:txBody>
      </p:sp>
    </p:spTree>
    <p:extLst>
      <p:ext uri="{BB962C8B-B14F-4D97-AF65-F5344CB8AC3E}">
        <p14:creationId xmlns:p14="http://schemas.microsoft.com/office/powerpoint/2010/main" val="1782062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dirty="0"/>
          </a:p>
        </p:txBody>
      </p:sp>
      <p:sp>
        <p:nvSpPr>
          <p:cNvPr id="3" name="Espace réservé du pied de page 2"/>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4" name="Espace réservé du numéro de diapositive 3"/>
          <p:cNvSpPr>
            <a:spLocks noGrp="1"/>
          </p:cNvSpPr>
          <p:nvPr>
            <p:ph type="sldNum" sz="quarter" idx="12"/>
          </p:nvPr>
        </p:nvSpPr>
        <p:spPr>
          <a:xfrm>
            <a:off x="8737600" y="6245225"/>
            <a:ext cx="2844800" cy="476250"/>
          </a:xfrm>
          <a:prstGeom prst="rect">
            <a:avLst/>
          </a:prstGeom>
        </p:spPr>
        <p:txBody>
          <a:bodyPr/>
          <a:lstStyle>
            <a:lvl1pPr>
              <a:defRPr/>
            </a:lvl1pPr>
          </a:lstStyle>
          <a:p>
            <a:fld id="{D09A974D-1DC4-4C29-960C-4F23E42A2DA2}" type="slidenum">
              <a:rPr lang="ja-JP" altLang="fr-FR"/>
              <a:pPr/>
              <a:t>‹nr.›</a:t>
            </a:fld>
            <a:endParaRPr lang="fr-FR" altLang="ja-JP"/>
          </a:p>
        </p:txBody>
      </p:sp>
    </p:spTree>
    <p:extLst>
      <p:ext uri="{BB962C8B-B14F-4D97-AF65-F5344CB8AC3E}">
        <p14:creationId xmlns:p14="http://schemas.microsoft.com/office/powerpoint/2010/main" val="25677311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09601" y="273050"/>
            <a:ext cx="4011084" cy="1162050"/>
          </a:xfrm>
          <a:prstGeom prst="rect">
            <a:avLst/>
          </a:prstGeom>
        </p:spPr>
        <p:txBody>
          <a:bodyPr anchor="b"/>
          <a:lstStyle>
            <a:lvl1pPr algn="l">
              <a:defRPr sz="2000" b="1"/>
            </a:lvl1pPr>
          </a:lstStyle>
          <a:p>
            <a:r>
              <a:rPr lang="de-DE"/>
              <a:t>Titelmasterformat durch Klicken bearbeiten</a:t>
            </a:r>
            <a:endParaRPr lang="fr-FR" dirty="0"/>
          </a:p>
        </p:txBody>
      </p:sp>
      <p:sp>
        <p:nvSpPr>
          <p:cNvPr id="3" name="Espace réservé du contenu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fr-FR" dirty="0"/>
          </a:p>
        </p:txBody>
      </p:sp>
      <p:sp>
        <p:nvSpPr>
          <p:cNvPr id="4" name="Espace réservé du texte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6" name="Espace réservé du pied de page 5"/>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a:xfrm>
            <a:off x="8737600" y="6245225"/>
            <a:ext cx="2844800" cy="476250"/>
          </a:xfrm>
          <a:prstGeom prst="rect">
            <a:avLst/>
          </a:prstGeom>
        </p:spPr>
        <p:txBody>
          <a:bodyPr/>
          <a:lstStyle>
            <a:lvl1pPr>
              <a:defRPr/>
            </a:lvl1pPr>
          </a:lstStyle>
          <a:p>
            <a:fld id="{A4050A2B-ED20-46DB-805A-96BB748EB760}" type="slidenum">
              <a:rPr lang="ja-JP" altLang="fr-FR"/>
              <a:pPr/>
              <a:t>‹nr.›</a:t>
            </a:fld>
            <a:endParaRPr lang="fr-FR" altLang="ja-JP"/>
          </a:p>
        </p:txBody>
      </p:sp>
    </p:spTree>
    <p:extLst>
      <p:ext uri="{BB962C8B-B14F-4D97-AF65-F5344CB8AC3E}">
        <p14:creationId xmlns:p14="http://schemas.microsoft.com/office/powerpoint/2010/main" val="37820947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2389717" y="4800600"/>
            <a:ext cx="7315200" cy="566738"/>
          </a:xfrm>
          <a:prstGeom prst="rect">
            <a:avLst/>
          </a:prstGeom>
        </p:spPr>
        <p:txBody>
          <a:bodyPr anchor="b"/>
          <a:lstStyle>
            <a:lvl1pPr algn="l">
              <a:defRPr sz="2000" b="1"/>
            </a:lvl1pPr>
          </a:lstStyle>
          <a:p>
            <a:r>
              <a:rPr lang="de-DE"/>
              <a:t>Titelmasterformat durch Klicken bearbeiten</a:t>
            </a:r>
            <a:endParaRPr lang="fr-FR"/>
          </a:p>
        </p:txBody>
      </p:sp>
      <p:sp>
        <p:nvSpPr>
          <p:cNvPr id="3" name="Espace réservé pour une imag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endParaRPr lang="fr-FR"/>
          </a:p>
        </p:txBody>
      </p:sp>
      <p:sp>
        <p:nvSpPr>
          <p:cNvPr id="4" name="Espace réservé du texte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5" name="Espace réservé de la date 4"/>
          <p:cNvSpPr>
            <a:spLocks noGrp="1"/>
          </p:cNvSpPr>
          <p:nvPr>
            <p:ph type="dt" sz="half" idx="10"/>
          </p:nvPr>
        </p:nvSpPr>
        <p:spPr>
          <a:xfrm>
            <a:off x="609600" y="6245225"/>
            <a:ext cx="2844800" cy="476250"/>
          </a:xfrm>
          <a:prstGeom prst="rect">
            <a:avLst/>
          </a:prstGeom>
        </p:spPr>
        <p:txBody>
          <a:bodyPr/>
          <a:lstStyle>
            <a:lvl1pPr>
              <a:defRPr/>
            </a:lvl1pPr>
          </a:lstStyle>
          <a:p>
            <a:endParaRPr lang="fr-FR" altLang="ja-JP"/>
          </a:p>
        </p:txBody>
      </p:sp>
      <p:sp>
        <p:nvSpPr>
          <p:cNvPr id="6" name="Espace réservé du pied de page 5"/>
          <p:cNvSpPr>
            <a:spLocks noGrp="1"/>
          </p:cNvSpPr>
          <p:nvPr>
            <p:ph type="ftr" sz="quarter" idx="11"/>
          </p:nvPr>
        </p:nvSpPr>
        <p:spPr>
          <a:xfrm>
            <a:off x="4165600" y="6245225"/>
            <a:ext cx="3860800" cy="476250"/>
          </a:xfrm>
          <a:prstGeom prst="rect">
            <a:avLst/>
          </a:prstGeom>
        </p:spPr>
        <p:txBody>
          <a:bodyPr/>
          <a:lstStyle>
            <a:lvl1pPr>
              <a:defRPr/>
            </a:lvl1pPr>
          </a:lstStyle>
          <a:p>
            <a:endParaRPr lang="fr-FR" altLang="ja-JP" dirty="0"/>
          </a:p>
        </p:txBody>
      </p:sp>
      <p:sp>
        <p:nvSpPr>
          <p:cNvPr id="7" name="Espace réservé du numéro de diapositive 6"/>
          <p:cNvSpPr>
            <a:spLocks noGrp="1"/>
          </p:cNvSpPr>
          <p:nvPr>
            <p:ph type="sldNum" sz="quarter" idx="12"/>
          </p:nvPr>
        </p:nvSpPr>
        <p:spPr>
          <a:xfrm>
            <a:off x="8737600" y="6245225"/>
            <a:ext cx="2844800" cy="476250"/>
          </a:xfrm>
          <a:prstGeom prst="rect">
            <a:avLst/>
          </a:prstGeom>
        </p:spPr>
        <p:txBody>
          <a:bodyPr/>
          <a:lstStyle>
            <a:lvl1pPr>
              <a:defRPr/>
            </a:lvl1pPr>
          </a:lstStyle>
          <a:p>
            <a:fld id="{67F7C1A6-5432-4A88-9199-948E52B80477}" type="slidenum">
              <a:rPr lang="ja-JP" altLang="fr-FR"/>
              <a:pPr/>
              <a:t>‹nr.›</a:t>
            </a:fld>
            <a:endParaRPr lang="fr-FR" altLang="ja-JP"/>
          </a:p>
        </p:txBody>
      </p:sp>
    </p:spTree>
    <p:extLst>
      <p:ext uri="{BB962C8B-B14F-4D97-AF65-F5344CB8AC3E}">
        <p14:creationId xmlns:p14="http://schemas.microsoft.com/office/powerpoint/2010/main" val="3122498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chemeClr val="bg1"/>
            </a:gs>
            <a:gs pos="100000">
              <a:schemeClr val="accent1"/>
            </a:gs>
          </a:gsLst>
          <a:lin ang="2700000" scaled="1"/>
        </a:grad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auto">
          <a:xfrm>
            <a:off x="609600" y="1600201"/>
            <a:ext cx="109728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fr-FR" altLang="ja-JP" dirty="0"/>
              <a:t>Cliquez pour modifier les styles du texte du masque</a:t>
            </a:r>
          </a:p>
          <a:p>
            <a:pPr lvl="1"/>
            <a:r>
              <a:rPr lang="fr-FR" altLang="ja-JP" dirty="0"/>
              <a:t>Deuxième niveau</a:t>
            </a:r>
          </a:p>
          <a:p>
            <a:pPr lvl="2"/>
            <a:r>
              <a:rPr lang="fr-FR" altLang="ja-JP" dirty="0"/>
              <a:t>Troisième niveau</a:t>
            </a:r>
          </a:p>
          <a:p>
            <a:pPr lvl="3"/>
            <a:r>
              <a:rPr lang="fr-FR" altLang="ja-JP" dirty="0"/>
              <a:t>Quatrième niveau</a:t>
            </a:r>
          </a:p>
          <a:p>
            <a:pPr lvl="4"/>
            <a:r>
              <a:rPr lang="fr-FR" altLang="ja-JP" dirty="0"/>
              <a:t>Cinquième niveau</a:t>
            </a:r>
          </a:p>
        </p:txBody>
      </p:sp>
      <p:sp>
        <p:nvSpPr>
          <p:cNvPr id="2" name="Textfeld 1"/>
          <p:cNvSpPr txBox="1"/>
          <p:nvPr userDrawn="1"/>
        </p:nvSpPr>
        <p:spPr>
          <a:xfrm>
            <a:off x="47328" y="6488668"/>
            <a:ext cx="1646605"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fr-FR" altLang="ja-JP" sz="1200" baseline="0" dirty="0"/>
              <a:t>Sep 6th, 2021 / OICA</a:t>
            </a:r>
            <a:endParaRPr lang="fr-FR" altLang="ja-JP" sz="1200" dirty="0"/>
          </a:p>
        </p:txBody>
      </p:sp>
      <p:sp>
        <p:nvSpPr>
          <p:cNvPr id="8" name="Foliennummernplatzhalter 4"/>
          <p:cNvSpPr txBox="1">
            <a:spLocks/>
          </p:cNvSpPr>
          <p:nvPr userDrawn="1"/>
        </p:nvSpPr>
        <p:spPr>
          <a:xfrm>
            <a:off x="11335349" y="6486675"/>
            <a:ext cx="756568" cy="287610"/>
          </a:xfrm>
          <a:prstGeom prst="rect">
            <a:avLst/>
          </a:prstGeom>
        </p:spPr>
        <p:txBody>
          <a:bodyPr/>
          <a:lstStyle>
            <a:defPPr>
              <a:defRPr lang="fr-FR"/>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AA807A42-CF27-4B84-8583-18EBE418342E}" type="slidenum">
              <a:rPr lang="en-US" sz="1200" smtClean="0"/>
              <a:pPr algn="r"/>
              <a:t>‹nr.›</a:t>
            </a:fld>
            <a:endParaRPr lang="en-US" sz="1200" dirty="0"/>
          </a:p>
        </p:txBody>
      </p:sp>
      <p:pic>
        <p:nvPicPr>
          <p:cNvPr id="5" name="Image 6">
            <a:extLst>
              <a:ext uri="{FF2B5EF4-FFF2-40B4-BE49-F238E27FC236}">
                <a16:creationId xmlns:a16="http://schemas.microsoft.com/office/drawing/2014/main" id="{68B6B861-DD9B-4AAA-8AAA-28BC1AAB5E6D}"/>
              </a:ext>
            </a:extLst>
          </p:cNvPr>
          <p:cNvPicPr>
            <a:picLocks noChangeAspect="1"/>
          </p:cNvPicPr>
          <p:nvPr userDrawn="1"/>
        </p:nvPicPr>
        <p:blipFill>
          <a:blip r:embed="rId14"/>
          <a:stretch>
            <a:fillRect/>
          </a:stretch>
        </p:blipFill>
        <p:spPr>
          <a:xfrm>
            <a:off x="179512" y="20335"/>
            <a:ext cx="884497" cy="1404789"/>
          </a:xfrm>
          <a:prstGeom prst="rect">
            <a:avLst/>
          </a:prstGeom>
        </p:spPr>
      </p:pic>
    </p:spTree>
    <p:extLst>
      <p:ext uri="{BB962C8B-B14F-4D97-AF65-F5344CB8AC3E}">
        <p14:creationId xmlns:p14="http://schemas.microsoft.com/office/powerpoint/2010/main" val="43697340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Font typeface="Wingdings" pitchFamily="2" charset="2"/>
        <a:buChar char="Ø"/>
        <a:defRPr sz="3200">
          <a:solidFill>
            <a:schemeClr val="tx1"/>
          </a:solidFill>
          <a:latin typeface="+mn-lt"/>
          <a:ea typeface="+mn-ea"/>
          <a:cs typeface="+mn-cs"/>
        </a:defRPr>
      </a:lvl1pPr>
      <a:lvl2pPr marL="742950" indent="-285750" algn="l" rtl="0" eaLnBrk="1" fontAlgn="base" hangingPunct="1">
        <a:spcBef>
          <a:spcPct val="20000"/>
        </a:spcBef>
        <a:spcAft>
          <a:spcPct val="0"/>
        </a:spcAft>
        <a:buFont typeface="Wingdings" panose="05000000000000000000" pitchFamily="2" charset="2"/>
        <a:buChar char="§"/>
        <a:defRPr sz="2800">
          <a:solidFill>
            <a:schemeClr val="tx1"/>
          </a:solidFill>
          <a:latin typeface="+mn-lt"/>
        </a:defRPr>
      </a:lvl2pPr>
      <a:lvl3pPr marL="1143000" indent="-228600" algn="l" rtl="0" eaLnBrk="1" fontAlgn="base" hangingPunct="1">
        <a:spcBef>
          <a:spcPct val="20000"/>
        </a:spcBef>
        <a:spcAft>
          <a:spcPct val="0"/>
        </a:spcAft>
        <a:buFont typeface="Calibri" panose="020F0502020204030204" pitchFamily="34" charset="0"/>
        <a:buChar char="−"/>
        <a:defRPr sz="2400">
          <a:solidFill>
            <a:schemeClr val="tx1"/>
          </a:solidFill>
          <a:latin typeface="+mn-lt"/>
        </a:defRPr>
      </a:lvl3pPr>
      <a:lvl4pPr marL="1600200" indent="-228600" algn="l" rtl="0" eaLnBrk="1" fontAlgn="base" hangingPunct="1">
        <a:spcBef>
          <a:spcPct val="20000"/>
        </a:spcBef>
        <a:spcAft>
          <a:spcPct val="0"/>
        </a:spcAft>
        <a:buFont typeface="Courier New" panose="02070309020205020404" pitchFamily="49" charset="0"/>
        <a:buChar char="o"/>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chart" Target="../charts/char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F6E6D-C0EF-4E2E-B47F-7CB850EE5D12}"/>
              </a:ext>
            </a:extLst>
          </p:cNvPr>
          <p:cNvSpPr>
            <a:spLocks noGrp="1"/>
          </p:cNvSpPr>
          <p:nvPr>
            <p:ph type="title"/>
          </p:nvPr>
        </p:nvSpPr>
        <p:spPr>
          <a:xfrm>
            <a:off x="963084" y="3643755"/>
            <a:ext cx="10363200" cy="1362075"/>
          </a:xfrm>
        </p:spPr>
        <p:txBody>
          <a:bodyPr>
            <a:normAutofit fontScale="90000"/>
          </a:bodyPr>
          <a:lstStyle/>
          <a:p>
            <a:r>
              <a:rPr lang="en-US" sz="4000" dirty="0"/>
              <a:t>Proposal for Alternative Procedures for Direct Vision Assessment for “Low-End” M2/N2 Vehicles</a:t>
            </a:r>
          </a:p>
        </p:txBody>
      </p:sp>
      <p:sp>
        <p:nvSpPr>
          <p:cNvPr id="3" name="Tekstvak 2">
            <a:extLst>
              <a:ext uri="{FF2B5EF4-FFF2-40B4-BE49-F238E27FC236}">
                <a16:creationId xmlns:a16="http://schemas.microsoft.com/office/drawing/2014/main" id="{E1B375AC-3EFE-46E5-ABFD-8606E487291D}"/>
              </a:ext>
            </a:extLst>
          </p:cNvPr>
          <p:cNvSpPr txBox="1"/>
          <p:nvPr/>
        </p:nvSpPr>
        <p:spPr>
          <a:xfrm>
            <a:off x="10049692" y="165462"/>
            <a:ext cx="1941557" cy="369332"/>
          </a:xfrm>
          <a:prstGeom prst="rect">
            <a:avLst/>
          </a:prstGeom>
          <a:noFill/>
        </p:spPr>
        <p:txBody>
          <a:bodyPr wrap="none" rtlCol="0">
            <a:spAutoFit/>
          </a:bodyPr>
          <a:lstStyle/>
          <a:p>
            <a:r>
              <a:rPr lang="nl-NL" dirty="0"/>
              <a:t>VRU-Proxi-20-10</a:t>
            </a:r>
          </a:p>
        </p:txBody>
      </p:sp>
    </p:spTree>
    <p:extLst>
      <p:ext uri="{BB962C8B-B14F-4D97-AF65-F5344CB8AC3E}">
        <p14:creationId xmlns:p14="http://schemas.microsoft.com/office/powerpoint/2010/main" val="5804670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3F1AC5-E5B7-45DC-8645-A521BD2C20A0}"/>
              </a:ext>
            </a:extLst>
          </p:cNvPr>
          <p:cNvSpPr>
            <a:spLocks noGrp="1"/>
          </p:cNvSpPr>
          <p:nvPr>
            <p:ph type="title"/>
          </p:nvPr>
        </p:nvSpPr>
        <p:spPr>
          <a:xfrm>
            <a:off x="609600" y="274638"/>
            <a:ext cx="10972800" cy="828474"/>
          </a:xfrm>
        </p:spPr>
        <p:txBody>
          <a:bodyPr/>
          <a:lstStyle/>
          <a:p>
            <a:r>
              <a:rPr lang="en-US" sz="3600" dirty="0"/>
              <a:t>Why V</a:t>
            </a:r>
            <a:r>
              <a:rPr lang="en-US" sz="3600" baseline="-25000" dirty="0"/>
              <a:t>2</a:t>
            </a:r>
            <a:r>
              <a:rPr lang="en-US" sz="3600" dirty="0"/>
              <a:t> and not R-point?</a:t>
            </a:r>
          </a:p>
        </p:txBody>
      </p:sp>
      <p:grpSp>
        <p:nvGrpSpPr>
          <p:cNvPr id="52" name="Group 51">
            <a:extLst>
              <a:ext uri="{FF2B5EF4-FFF2-40B4-BE49-F238E27FC236}">
                <a16:creationId xmlns:a16="http://schemas.microsoft.com/office/drawing/2014/main" id="{E87DE025-0854-42AA-AAEB-CBC9FC1376AF}"/>
              </a:ext>
            </a:extLst>
          </p:cNvPr>
          <p:cNvGrpSpPr>
            <a:grpSpLocks noChangeAspect="1"/>
          </p:cNvGrpSpPr>
          <p:nvPr/>
        </p:nvGrpSpPr>
        <p:grpSpPr>
          <a:xfrm>
            <a:off x="8485481" y="1914352"/>
            <a:ext cx="3067222" cy="3923123"/>
            <a:chOff x="5915677" y="2263911"/>
            <a:chExt cx="2044814" cy="2615415"/>
          </a:xfrm>
        </p:grpSpPr>
        <p:sp>
          <p:nvSpPr>
            <p:cNvPr id="44" name="Flowchart: Or 43">
              <a:extLst>
                <a:ext uri="{FF2B5EF4-FFF2-40B4-BE49-F238E27FC236}">
                  <a16:creationId xmlns:a16="http://schemas.microsoft.com/office/drawing/2014/main" id="{4D7F3D68-420E-4754-88BB-4BDDE8CEECC8}"/>
                </a:ext>
              </a:extLst>
            </p:cNvPr>
            <p:cNvSpPr/>
            <p:nvPr/>
          </p:nvSpPr>
          <p:spPr>
            <a:xfrm>
              <a:off x="6294817" y="2420179"/>
              <a:ext cx="182880" cy="182880"/>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lowchart: Or 13">
              <a:extLst>
                <a:ext uri="{FF2B5EF4-FFF2-40B4-BE49-F238E27FC236}">
                  <a16:creationId xmlns:a16="http://schemas.microsoft.com/office/drawing/2014/main" id="{B96286D5-2187-4E4D-A5E1-BDF52651D054}"/>
                </a:ext>
              </a:extLst>
            </p:cNvPr>
            <p:cNvSpPr/>
            <p:nvPr/>
          </p:nvSpPr>
          <p:spPr>
            <a:xfrm>
              <a:off x="7119322" y="2592315"/>
              <a:ext cx="182880" cy="182880"/>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lowchart: Or 19">
              <a:extLst>
                <a:ext uri="{FF2B5EF4-FFF2-40B4-BE49-F238E27FC236}">
                  <a16:creationId xmlns:a16="http://schemas.microsoft.com/office/drawing/2014/main" id="{6E748A48-E091-45BF-AF08-0A6A577F7551}"/>
                </a:ext>
              </a:extLst>
            </p:cNvPr>
            <p:cNvSpPr/>
            <p:nvPr/>
          </p:nvSpPr>
          <p:spPr>
            <a:xfrm>
              <a:off x="6708788" y="4605628"/>
              <a:ext cx="182880" cy="182880"/>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E08A2A57-8070-4214-8727-EC830B2FF8B3}"/>
                </a:ext>
              </a:extLst>
            </p:cNvPr>
            <p:cNvSpPr txBox="1"/>
            <p:nvPr/>
          </p:nvSpPr>
          <p:spPr>
            <a:xfrm>
              <a:off x="6902467" y="4602327"/>
              <a:ext cx="678391" cy="276999"/>
            </a:xfrm>
            <a:prstGeom prst="rect">
              <a:avLst/>
            </a:prstGeom>
            <a:noFill/>
          </p:spPr>
          <p:txBody>
            <a:bodyPr wrap="none" rtlCol="0">
              <a:spAutoFit/>
            </a:bodyPr>
            <a:lstStyle/>
            <a:p>
              <a:r>
                <a:rPr lang="en-US" sz="1200" dirty="0"/>
                <a:t>R-point</a:t>
              </a:r>
            </a:p>
          </p:txBody>
        </p:sp>
        <p:cxnSp>
          <p:nvCxnSpPr>
            <p:cNvPr id="7" name="Straight Connector 6">
              <a:extLst>
                <a:ext uri="{FF2B5EF4-FFF2-40B4-BE49-F238E27FC236}">
                  <a16:creationId xmlns:a16="http://schemas.microsoft.com/office/drawing/2014/main" id="{2ABEB6B8-CB14-41CC-8089-F21E268DF7D4}"/>
                </a:ext>
              </a:extLst>
            </p:cNvPr>
            <p:cNvCxnSpPr>
              <a:cxnSpLocks/>
            </p:cNvCxnSpPr>
            <p:nvPr/>
          </p:nvCxnSpPr>
          <p:spPr>
            <a:xfrm flipV="1">
              <a:off x="6798846" y="2682240"/>
              <a:ext cx="407613" cy="201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B88AA03-0651-4B15-BB70-57AF5BF1F602}"/>
                </a:ext>
              </a:extLst>
            </p:cNvPr>
            <p:cNvCxnSpPr>
              <a:cxnSpLocks/>
            </p:cNvCxnSpPr>
            <p:nvPr/>
          </p:nvCxnSpPr>
          <p:spPr>
            <a:xfrm flipV="1">
              <a:off x="6798846" y="2682240"/>
              <a:ext cx="0" cy="201482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E7D6A292-339D-4707-8311-695895059E0B}"/>
                </a:ext>
              </a:extLst>
            </p:cNvPr>
            <p:cNvSpPr txBox="1"/>
            <p:nvPr/>
          </p:nvSpPr>
          <p:spPr>
            <a:xfrm>
              <a:off x="6417803" y="3442625"/>
              <a:ext cx="439544" cy="276999"/>
            </a:xfrm>
            <a:prstGeom prst="rect">
              <a:avLst/>
            </a:prstGeom>
            <a:noFill/>
          </p:spPr>
          <p:txBody>
            <a:bodyPr wrap="none" rtlCol="0">
              <a:spAutoFit/>
            </a:bodyPr>
            <a:lstStyle/>
            <a:p>
              <a:r>
                <a:rPr lang="en-US" sz="1200" dirty="0"/>
                <a:t>589</a:t>
              </a:r>
            </a:p>
          </p:txBody>
        </p:sp>
        <p:sp>
          <p:nvSpPr>
            <p:cNvPr id="15" name="Flowchart: Or 14">
              <a:extLst>
                <a:ext uri="{FF2B5EF4-FFF2-40B4-BE49-F238E27FC236}">
                  <a16:creationId xmlns:a16="http://schemas.microsoft.com/office/drawing/2014/main" id="{3443C1E0-887F-4485-A783-5C62B80D3C80}"/>
                </a:ext>
              </a:extLst>
            </p:cNvPr>
            <p:cNvSpPr/>
            <p:nvPr/>
          </p:nvSpPr>
          <p:spPr>
            <a:xfrm>
              <a:off x="6818069" y="2523738"/>
              <a:ext cx="182880" cy="182880"/>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 name="Straight Connector 22">
              <a:extLst>
                <a:ext uri="{FF2B5EF4-FFF2-40B4-BE49-F238E27FC236}">
                  <a16:creationId xmlns:a16="http://schemas.microsoft.com/office/drawing/2014/main" id="{0734A12E-CBDF-41E9-8FED-047D4ACA889E}"/>
                </a:ext>
              </a:extLst>
            </p:cNvPr>
            <p:cNvCxnSpPr>
              <a:endCxn id="14" idx="4"/>
            </p:cNvCxnSpPr>
            <p:nvPr/>
          </p:nvCxnSpPr>
          <p:spPr>
            <a:xfrm>
              <a:off x="6798846" y="2682240"/>
              <a:ext cx="4119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F5570557-7275-49C9-A0CE-FA66F204B4FD}"/>
                </a:ext>
              </a:extLst>
            </p:cNvPr>
            <p:cNvSpPr txBox="1"/>
            <p:nvPr/>
          </p:nvSpPr>
          <p:spPr>
            <a:xfrm>
              <a:off x="6954192" y="2641254"/>
              <a:ext cx="312906" cy="230832"/>
            </a:xfrm>
            <a:prstGeom prst="rect">
              <a:avLst/>
            </a:prstGeom>
            <a:noFill/>
          </p:spPr>
          <p:txBody>
            <a:bodyPr wrap="none" rtlCol="0">
              <a:spAutoFit/>
            </a:bodyPr>
            <a:lstStyle/>
            <a:p>
              <a:r>
                <a:rPr lang="en-US" sz="900" dirty="0"/>
                <a:t>68</a:t>
              </a:r>
            </a:p>
          </p:txBody>
        </p:sp>
        <p:sp>
          <p:nvSpPr>
            <p:cNvPr id="25" name="TextBox 24">
              <a:extLst>
                <a:ext uri="{FF2B5EF4-FFF2-40B4-BE49-F238E27FC236}">
                  <a16:creationId xmlns:a16="http://schemas.microsoft.com/office/drawing/2014/main" id="{D04A75FC-0E18-4B2A-980D-EB88A3DD9712}"/>
                </a:ext>
              </a:extLst>
            </p:cNvPr>
            <p:cNvSpPr txBox="1"/>
            <p:nvPr/>
          </p:nvSpPr>
          <p:spPr>
            <a:xfrm>
              <a:off x="7282100" y="2564573"/>
              <a:ext cx="678391" cy="276999"/>
            </a:xfrm>
            <a:prstGeom prst="rect">
              <a:avLst/>
            </a:prstGeom>
            <a:noFill/>
          </p:spPr>
          <p:txBody>
            <a:bodyPr wrap="none" rtlCol="0">
              <a:spAutoFit/>
            </a:bodyPr>
            <a:lstStyle/>
            <a:p>
              <a:r>
                <a:rPr lang="en-US" sz="1200" dirty="0"/>
                <a:t>V</a:t>
              </a:r>
              <a:r>
                <a:rPr lang="en-US" sz="1200" baseline="-25000" dirty="0"/>
                <a:t>2</a:t>
              </a:r>
              <a:r>
                <a:rPr lang="en-US" sz="1200" dirty="0"/>
                <a:t>(25°)</a:t>
              </a:r>
            </a:p>
          </p:txBody>
        </p:sp>
        <p:cxnSp>
          <p:nvCxnSpPr>
            <p:cNvPr id="26" name="Straight Connector 25">
              <a:extLst>
                <a:ext uri="{FF2B5EF4-FFF2-40B4-BE49-F238E27FC236}">
                  <a16:creationId xmlns:a16="http://schemas.microsoft.com/office/drawing/2014/main" id="{7D8774C8-5D45-4F92-90B2-39089A2F2FE6}"/>
                </a:ext>
              </a:extLst>
            </p:cNvPr>
            <p:cNvCxnSpPr>
              <a:cxnSpLocks/>
            </p:cNvCxnSpPr>
            <p:nvPr/>
          </p:nvCxnSpPr>
          <p:spPr>
            <a:xfrm flipV="1">
              <a:off x="6800228" y="2615106"/>
              <a:ext cx="114106" cy="208258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4B26B34E-1B50-4FAF-B530-59130592DF5C}"/>
                </a:ext>
              </a:extLst>
            </p:cNvPr>
            <p:cNvSpPr txBox="1"/>
            <p:nvPr/>
          </p:nvSpPr>
          <p:spPr>
            <a:xfrm>
              <a:off x="6753056" y="2491239"/>
              <a:ext cx="312906" cy="230832"/>
            </a:xfrm>
            <a:prstGeom prst="rect">
              <a:avLst/>
            </a:prstGeom>
            <a:noFill/>
          </p:spPr>
          <p:txBody>
            <a:bodyPr wrap="none" rtlCol="0">
              <a:spAutoFit/>
            </a:bodyPr>
            <a:lstStyle/>
            <a:p>
              <a:r>
                <a:rPr lang="en-US" sz="900" dirty="0"/>
                <a:t>24</a:t>
              </a:r>
            </a:p>
          </p:txBody>
        </p:sp>
        <p:cxnSp>
          <p:nvCxnSpPr>
            <p:cNvPr id="31" name="Straight Connector 30">
              <a:extLst>
                <a:ext uri="{FF2B5EF4-FFF2-40B4-BE49-F238E27FC236}">
                  <a16:creationId xmlns:a16="http://schemas.microsoft.com/office/drawing/2014/main" id="{5F053583-1B2F-4A86-8E67-07590EB784AA}"/>
                </a:ext>
              </a:extLst>
            </p:cNvPr>
            <p:cNvCxnSpPr>
              <a:cxnSpLocks/>
            </p:cNvCxnSpPr>
            <p:nvPr/>
          </p:nvCxnSpPr>
          <p:spPr>
            <a:xfrm flipH="1">
              <a:off x="6798509" y="2615106"/>
              <a:ext cx="0" cy="66512"/>
            </a:xfrm>
            <a:prstGeom prst="line">
              <a:avLst/>
            </a:prstGeom>
          </p:spPr>
          <p:style>
            <a:lnRef idx="1">
              <a:schemeClr val="dk1"/>
            </a:lnRef>
            <a:fillRef idx="0">
              <a:schemeClr val="dk1"/>
            </a:fillRef>
            <a:effectRef idx="0">
              <a:schemeClr val="dk1"/>
            </a:effectRef>
            <a:fontRef idx="minor">
              <a:schemeClr val="tx1"/>
            </a:fontRef>
          </p:style>
        </p:cxnSp>
        <p:cxnSp>
          <p:nvCxnSpPr>
            <p:cNvPr id="33" name="Straight Connector 32">
              <a:extLst>
                <a:ext uri="{FF2B5EF4-FFF2-40B4-BE49-F238E27FC236}">
                  <a16:creationId xmlns:a16="http://schemas.microsoft.com/office/drawing/2014/main" id="{701A7B87-E0BF-4A4C-A014-68261B755B0D}"/>
                </a:ext>
              </a:extLst>
            </p:cNvPr>
            <p:cNvCxnSpPr>
              <a:cxnSpLocks/>
            </p:cNvCxnSpPr>
            <p:nvPr/>
          </p:nvCxnSpPr>
          <p:spPr>
            <a:xfrm>
              <a:off x="6798509" y="2615728"/>
              <a:ext cx="111000" cy="0"/>
            </a:xfrm>
            <a:prstGeom prst="line">
              <a:avLst/>
            </a:prstGeom>
          </p:spPr>
          <p:style>
            <a:lnRef idx="1">
              <a:schemeClr val="dk1"/>
            </a:lnRef>
            <a:fillRef idx="0">
              <a:schemeClr val="dk1"/>
            </a:fillRef>
            <a:effectRef idx="0">
              <a:schemeClr val="dk1"/>
            </a:effectRef>
            <a:fontRef idx="minor">
              <a:schemeClr val="tx1"/>
            </a:fontRef>
          </p:style>
        </p:cxnSp>
        <p:cxnSp>
          <p:nvCxnSpPr>
            <p:cNvPr id="37" name="Straight Connector 36">
              <a:extLst>
                <a:ext uri="{FF2B5EF4-FFF2-40B4-BE49-F238E27FC236}">
                  <a16:creationId xmlns:a16="http://schemas.microsoft.com/office/drawing/2014/main" id="{767D9B63-117C-4011-BBC2-F4889749F3BD}"/>
                </a:ext>
              </a:extLst>
            </p:cNvPr>
            <p:cNvCxnSpPr/>
            <p:nvPr/>
          </p:nvCxnSpPr>
          <p:spPr>
            <a:xfrm>
              <a:off x="6386593" y="2517112"/>
              <a:ext cx="41191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AE19A4D5-5C84-4286-B4FC-9B2065F96429}"/>
                </a:ext>
              </a:extLst>
            </p:cNvPr>
            <p:cNvSpPr txBox="1"/>
            <p:nvPr/>
          </p:nvSpPr>
          <p:spPr>
            <a:xfrm>
              <a:off x="6493506" y="2396203"/>
              <a:ext cx="312906" cy="230832"/>
            </a:xfrm>
            <a:prstGeom prst="rect">
              <a:avLst/>
            </a:prstGeom>
            <a:noFill/>
          </p:spPr>
          <p:txBody>
            <a:bodyPr wrap="none" rtlCol="0">
              <a:spAutoFit/>
            </a:bodyPr>
            <a:lstStyle/>
            <a:p>
              <a:r>
                <a:rPr lang="en-US" sz="900" dirty="0"/>
                <a:t>69</a:t>
              </a:r>
            </a:p>
          </p:txBody>
        </p:sp>
        <p:cxnSp>
          <p:nvCxnSpPr>
            <p:cNvPr id="39" name="Straight Connector 38">
              <a:extLst>
                <a:ext uri="{FF2B5EF4-FFF2-40B4-BE49-F238E27FC236}">
                  <a16:creationId xmlns:a16="http://schemas.microsoft.com/office/drawing/2014/main" id="{C6FE7A54-82B9-4AC3-A347-BC739EF377C1}"/>
                </a:ext>
              </a:extLst>
            </p:cNvPr>
            <p:cNvCxnSpPr>
              <a:cxnSpLocks/>
            </p:cNvCxnSpPr>
            <p:nvPr/>
          </p:nvCxnSpPr>
          <p:spPr>
            <a:xfrm>
              <a:off x="6798509" y="2521571"/>
              <a:ext cx="0" cy="88905"/>
            </a:xfrm>
            <a:prstGeom prst="line">
              <a:avLst/>
            </a:prstGeom>
          </p:spPr>
          <p:style>
            <a:lnRef idx="1">
              <a:schemeClr val="dk1"/>
            </a:lnRef>
            <a:fillRef idx="0">
              <a:schemeClr val="dk1"/>
            </a:fillRef>
            <a:effectRef idx="0">
              <a:schemeClr val="dk1"/>
            </a:effectRef>
            <a:fontRef idx="minor">
              <a:schemeClr val="tx1"/>
            </a:fontRef>
          </p:style>
        </p:cxnSp>
        <p:sp>
          <p:nvSpPr>
            <p:cNvPr id="42" name="TextBox 41">
              <a:extLst>
                <a:ext uri="{FF2B5EF4-FFF2-40B4-BE49-F238E27FC236}">
                  <a16:creationId xmlns:a16="http://schemas.microsoft.com/office/drawing/2014/main" id="{3D85C8DF-1B85-40B0-AE81-C019BFE742A8}"/>
                </a:ext>
              </a:extLst>
            </p:cNvPr>
            <p:cNvSpPr txBox="1"/>
            <p:nvPr/>
          </p:nvSpPr>
          <p:spPr>
            <a:xfrm>
              <a:off x="6859882" y="2566246"/>
              <a:ext cx="312906" cy="230832"/>
            </a:xfrm>
            <a:prstGeom prst="rect">
              <a:avLst/>
            </a:prstGeom>
            <a:noFill/>
          </p:spPr>
          <p:txBody>
            <a:bodyPr wrap="none" rtlCol="0">
              <a:spAutoFit/>
            </a:bodyPr>
            <a:lstStyle/>
            <a:p>
              <a:r>
                <a:rPr lang="en-US" sz="900" dirty="0"/>
                <a:t>11</a:t>
              </a:r>
            </a:p>
          </p:txBody>
        </p:sp>
        <p:sp>
          <p:nvSpPr>
            <p:cNvPr id="43" name="TextBox 42">
              <a:extLst>
                <a:ext uri="{FF2B5EF4-FFF2-40B4-BE49-F238E27FC236}">
                  <a16:creationId xmlns:a16="http://schemas.microsoft.com/office/drawing/2014/main" id="{31688124-2A6E-4BAA-B5A5-FDFCF849BD48}"/>
                </a:ext>
              </a:extLst>
            </p:cNvPr>
            <p:cNvSpPr txBox="1"/>
            <p:nvPr/>
          </p:nvSpPr>
          <p:spPr>
            <a:xfrm>
              <a:off x="6639956" y="2487196"/>
              <a:ext cx="312906" cy="230832"/>
            </a:xfrm>
            <a:prstGeom prst="rect">
              <a:avLst/>
            </a:prstGeom>
            <a:noFill/>
          </p:spPr>
          <p:txBody>
            <a:bodyPr wrap="none" rtlCol="0">
              <a:spAutoFit/>
            </a:bodyPr>
            <a:lstStyle/>
            <a:p>
              <a:r>
                <a:rPr lang="en-US" sz="900" dirty="0"/>
                <a:t>14</a:t>
              </a:r>
            </a:p>
          </p:txBody>
        </p:sp>
        <p:sp>
          <p:nvSpPr>
            <p:cNvPr id="45" name="TextBox 44">
              <a:extLst>
                <a:ext uri="{FF2B5EF4-FFF2-40B4-BE49-F238E27FC236}">
                  <a16:creationId xmlns:a16="http://schemas.microsoft.com/office/drawing/2014/main" id="{09CD9CFE-B186-4192-BCBB-A9DE04243D71}"/>
                </a:ext>
              </a:extLst>
            </p:cNvPr>
            <p:cNvSpPr txBox="1"/>
            <p:nvPr/>
          </p:nvSpPr>
          <p:spPr>
            <a:xfrm>
              <a:off x="6908401" y="2353950"/>
              <a:ext cx="678391" cy="276999"/>
            </a:xfrm>
            <a:prstGeom prst="rect">
              <a:avLst/>
            </a:prstGeom>
            <a:noFill/>
          </p:spPr>
          <p:txBody>
            <a:bodyPr wrap="none" rtlCol="0">
              <a:spAutoFit/>
            </a:bodyPr>
            <a:lstStyle/>
            <a:p>
              <a:r>
                <a:rPr lang="en-US" sz="1200" dirty="0"/>
                <a:t>V</a:t>
              </a:r>
              <a:r>
                <a:rPr lang="en-US" sz="1200" baseline="-25000" dirty="0"/>
                <a:t>2</a:t>
              </a:r>
              <a:r>
                <a:rPr lang="en-US" sz="1200" dirty="0"/>
                <a:t>(20°)</a:t>
              </a:r>
            </a:p>
          </p:txBody>
        </p:sp>
        <p:sp>
          <p:nvSpPr>
            <p:cNvPr id="46" name="TextBox 45">
              <a:extLst>
                <a:ext uri="{FF2B5EF4-FFF2-40B4-BE49-F238E27FC236}">
                  <a16:creationId xmlns:a16="http://schemas.microsoft.com/office/drawing/2014/main" id="{21BDC739-E3EF-484F-BFB6-F9C1F80D539F}"/>
                </a:ext>
              </a:extLst>
            </p:cNvPr>
            <p:cNvSpPr txBox="1"/>
            <p:nvPr/>
          </p:nvSpPr>
          <p:spPr>
            <a:xfrm>
              <a:off x="5915677" y="2263911"/>
              <a:ext cx="678391" cy="276999"/>
            </a:xfrm>
            <a:prstGeom prst="rect">
              <a:avLst/>
            </a:prstGeom>
            <a:noFill/>
          </p:spPr>
          <p:txBody>
            <a:bodyPr wrap="none" rtlCol="0">
              <a:spAutoFit/>
            </a:bodyPr>
            <a:lstStyle/>
            <a:p>
              <a:r>
                <a:rPr lang="en-US" sz="1200" dirty="0"/>
                <a:t>V</a:t>
              </a:r>
              <a:r>
                <a:rPr lang="en-US" sz="1200" baseline="-25000" dirty="0"/>
                <a:t>2</a:t>
              </a:r>
              <a:r>
                <a:rPr lang="en-US" sz="1200" dirty="0"/>
                <a:t>(10°)</a:t>
              </a:r>
            </a:p>
          </p:txBody>
        </p:sp>
      </p:grpSp>
      <p:sp>
        <p:nvSpPr>
          <p:cNvPr id="53" name="TextBox 52">
            <a:extLst>
              <a:ext uri="{FF2B5EF4-FFF2-40B4-BE49-F238E27FC236}">
                <a16:creationId xmlns:a16="http://schemas.microsoft.com/office/drawing/2014/main" id="{94291EB1-21C0-4645-A5A3-EB52D7C57399}"/>
              </a:ext>
            </a:extLst>
          </p:cNvPr>
          <p:cNvSpPr txBox="1"/>
          <p:nvPr/>
        </p:nvSpPr>
        <p:spPr>
          <a:xfrm>
            <a:off x="983080" y="1914352"/>
            <a:ext cx="6146855" cy="3046988"/>
          </a:xfrm>
          <a:prstGeom prst="rect">
            <a:avLst/>
          </a:prstGeom>
          <a:noFill/>
        </p:spPr>
        <p:txBody>
          <a:bodyPr wrap="square" rtlCol="0">
            <a:spAutoFit/>
          </a:bodyPr>
          <a:lstStyle/>
          <a:p>
            <a:r>
              <a:rPr lang="en-US" sz="1600" dirty="0"/>
              <a:t>At IG VRUproxi #19, it was suggested to relate the lower window lines to the R-point. Due to the interdependency between the V-points and the R-point, the V-points can as well be used, while having the advantage that they are adjusted to the seatback angle and therefore provide for higher design neutrality regarding the seatback angles.</a:t>
            </a:r>
          </a:p>
          <a:p>
            <a:endParaRPr lang="en-US" sz="1600" dirty="0"/>
          </a:p>
          <a:p>
            <a:r>
              <a:rPr lang="en-US" sz="1600" dirty="0"/>
              <a:t>It should be further noticed that assessment of field of view per UN-R 125 is also assessed from V-points.</a:t>
            </a:r>
          </a:p>
          <a:p>
            <a:endParaRPr lang="en-US" sz="1600" dirty="0"/>
          </a:p>
          <a:p>
            <a:r>
              <a:rPr lang="en-US" sz="1600" dirty="0"/>
              <a:t>Figure right shows V</a:t>
            </a:r>
            <a:r>
              <a:rPr lang="en-US" sz="1600" baseline="-25000" dirty="0"/>
              <a:t>2</a:t>
            </a:r>
            <a:r>
              <a:rPr lang="en-US" sz="1600" dirty="0"/>
              <a:t> relative to R-point dependent on seatback angle.</a:t>
            </a:r>
          </a:p>
        </p:txBody>
      </p:sp>
      <p:cxnSp>
        <p:nvCxnSpPr>
          <p:cNvPr id="55" name="Straight Arrow Connector 54">
            <a:extLst>
              <a:ext uri="{FF2B5EF4-FFF2-40B4-BE49-F238E27FC236}">
                <a16:creationId xmlns:a16="http://schemas.microsoft.com/office/drawing/2014/main" id="{F7106C11-6AE4-448E-A508-F0D0FFE67338}"/>
              </a:ext>
            </a:extLst>
          </p:cNvPr>
          <p:cNvCxnSpPr/>
          <p:nvPr/>
        </p:nvCxnSpPr>
        <p:spPr>
          <a:xfrm>
            <a:off x="8366760" y="4067642"/>
            <a:ext cx="0" cy="1388278"/>
          </a:xfrm>
          <a:prstGeom prst="straightConnector1">
            <a:avLst/>
          </a:prstGeom>
          <a:ln>
            <a:solidFill>
              <a:schemeClr val="tx1">
                <a:alpha val="99000"/>
              </a:schemeClr>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56" name="Straight Arrow Connector 55">
            <a:extLst>
              <a:ext uri="{FF2B5EF4-FFF2-40B4-BE49-F238E27FC236}">
                <a16:creationId xmlns:a16="http://schemas.microsoft.com/office/drawing/2014/main" id="{7FEE1A16-AB94-44FC-96FD-E3A426CFDB66}"/>
              </a:ext>
            </a:extLst>
          </p:cNvPr>
          <p:cNvCxnSpPr>
            <a:cxnSpLocks/>
          </p:cNvCxnSpPr>
          <p:nvPr/>
        </p:nvCxnSpPr>
        <p:spPr>
          <a:xfrm flipH="1">
            <a:off x="8366760" y="5455920"/>
            <a:ext cx="977147" cy="0"/>
          </a:xfrm>
          <a:prstGeom prst="straightConnector1">
            <a:avLst/>
          </a:prstGeom>
          <a:ln>
            <a:solidFill>
              <a:schemeClr val="tx1">
                <a:alpha val="99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id="{27D01B69-8296-4756-A253-08BF15C86598}"/>
              </a:ext>
            </a:extLst>
          </p:cNvPr>
          <p:cNvSpPr txBox="1"/>
          <p:nvPr/>
        </p:nvSpPr>
        <p:spPr>
          <a:xfrm>
            <a:off x="8128966" y="4283762"/>
            <a:ext cx="236413" cy="369332"/>
          </a:xfrm>
          <a:prstGeom prst="rect">
            <a:avLst/>
          </a:prstGeom>
          <a:noFill/>
        </p:spPr>
        <p:txBody>
          <a:bodyPr wrap="square" rtlCol="0">
            <a:spAutoFit/>
          </a:bodyPr>
          <a:lstStyle/>
          <a:p>
            <a:r>
              <a:rPr lang="en-US" dirty="0"/>
              <a:t>z</a:t>
            </a:r>
          </a:p>
        </p:txBody>
      </p:sp>
      <p:sp>
        <p:nvSpPr>
          <p:cNvPr id="60" name="TextBox 59">
            <a:extLst>
              <a:ext uri="{FF2B5EF4-FFF2-40B4-BE49-F238E27FC236}">
                <a16:creationId xmlns:a16="http://schemas.microsoft.com/office/drawing/2014/main" id="{9BBFEF82-2900-42BB-8E96-417EC4DEA4EE}"/>
              </a:ext>
            </a:extLst>
          </p:cNvPr>
          <p:cNvSpPr txBox="1"/>
          <p:nvPr/>
        </p:nvSpPr>
        <p:spPr>
          <a:xfrm>
            <a:off x="9149513" y="5385555"/>
            <a:ext cx="300082" cy="369332"/>
          </a:xfrm>
          <a:prstGeom prst="rect">
            <a:avLst/>
          </a:prstGeom>
          <a:noFill/>
        </p:spPr>
        <p:txBody>
          <a:bodyPr wrap="none" rtlCol="0">
            <a:spAutoFit/>
          </a:bodyPr>
          <a:lstStyle/>
          <a:p>
            <a:r>
              <a:rPr lang="en-US" dirty="0"/>
              <a:t>x</a:t>
            </a:r>
          </a:p>
        </p:txBody>
      </p:sp>
    </p:spTree>
    <p:extLst>
      <p:ext uri="{BB962C8B-B14F-4D97-AF65-F5344CB8AC3E}">
        <p14:creationId xmlns:p14="http://schemas.microsoft.com/office/powerpoint/2010/main" val="35378797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183641-8A33-4626-B725-45657CCD1C2D}"/>
              </a:ext>
            </a:extLst>
          </p:cNvPr>
          <p:cNvSpPr>
            <a:spLocks noGrp="1"/>
          </p:cNvSpPr>
          <p:nvPr>
            <p:ph type="title"/>
          </p:nvPr>
        </p:nvSpPr>
        <p:spPr>
          <a:xfrm>
            <a:off x="838200" y="389517"/>
            <a:ext cx="10515600" cy="711835"/>
          </a:xfrm>
        </p:spPr>
        <p:txBody>
          <a:bodyPr>
            <a:normAutofit/>
          </a:bodyPr>
          <a:lstStyle/>
          <a:p>
            <a:r>
              <a:rPr lang="en-US" sz="3600" dirty="0"/>
              <a:t>General Approach for M2 and N2</a:t>
            </a:r>
          </a:p>
        </p:txBody>
      </p:sp>
      <p:sp>
        <p:nvSpPr>
          <p:cNvPr id="3" name="Content Placeholder 2">
            <a:extLst>
              <a:ext uri="{FF2B5EF4-FFF2-40B4-BE49-F238E27FC236}">
                <a16:creationId xmlns:a16="http://schemas.microsoft.com/office/drawing/2014/main" id="{B7EF0EC6-110C-4BC1-8B94-30C5BFE31F9B}"/>
              </a:ext>
            </a:extLst>
          </p:cNvPr>
          <p:cNvSpPr>
            <a:spLocks noGrp="1"/>
          </p:cNvSpPr>
          <p:nvPr>
            <p:ph idx="1"/>
          </p:nvPr>
        </p:nvSpPr>
        <p:spPr>
          <a:xfrm>
            <a:off x="838200" y="1457450"/>
            <a:ext cx="10515600" cy="4655115"/>
          </a:xfrm>
        </p:spPr>
        <p:txBody>
          <a:bodyPr>
            <a:normAutofit/>
          </a:bodyPr>
          <a:lstStyle/>
          <a:p>
            <a:pPr marL="0" indent="0">
              <a:buNone/>
            </a:pPr>
            <a:r>
              <a:rPr lang="en-US" sz="1800" dirty="0"/>
              <a:t>For N2/M2 vehicles to avoid unnecessary regulatory burden a </a:t>
            </a:r>
            <a:r>
              <a:rPr lang="en-US" sz="1800" u="sng" dirty="0"/>
              <a:t>simplified</a:t>
            </a:r>
            <a:r>
              <a:rPr lang="en-US" sz="1800" dirty="0"/>
              <a:t> </a:t>
            </a:r>
            <a:r>
              <a:rPr lang="en-US" sz="1800" u="sng" dirty="0"/>
              <a:t>procedure</a:t>
            </a:r>
            <a:r>
              <a:rPr lang="en-US" sz="1800" dirty="0"/>
              <a:t> is requested. This comprises of:</a:t>
            </a:r>
          </a:p>
          <a:p>
            <a:r>
              <a:rPr lang="en-US" sz="1800" dirty="0"/>
              <a:t>either compliance through UN R-125, as many types in that vehicle class are derived from M1 or N1, with the only difference being the payload, or</a:t>
            </a:r>
          </a:p>
          <a:p>
            <a:r>
              <a:rPr lang="en-US" sz="1800" dirty="0"/>
              <a:t>compliance through alternative geometric criteria.</a:t>
            </a:r>
          </a:p>
          <a:p>
            <a:pPr lvl="1"/>
            <a:r>
              <a:rPr lang="en-US" sz="1800" dirty="0"/>
              <a:t>Considering that these vehicles robustly meet the proposed level-1 thresholds, as shown below, a simplified assessment is justified. Nevertheless, this simplified method should prevent bad designs regarding direct vision characteristics.</a:t>
            </a:r>
          </a:p>
          <a:p>
            <a:pPr lvl="1"/>
            <a:r>
              <a:rPr lang="en-US" sz="1800" dirty="0"/>
              <a:t>Additionally, it could be an option to exclude vehicles with mirrors of Classes V or VI from the simplified method, as such mirrors indicate a high roof, thus a high R-point and consequently mean a more truck-like construction.</a:t>
            </a:r>
          </a:p>
          <a:p>
            <a:pPr lvl="1"/>
            <a:r>
              <a:rPr lang="en-US" sz="1800" dirty="0"/>
              <a:t>Regarding a simplified method, as discussed at VRUproxi #19, interior and exterior beltline heights were looked at, that either enable direct visibility of vulnerable road users due to low exterior beltline height or ensure a good downward vision angle to nearby VRUs due to low interior beltline height.</a:t>
            </a:r>
          </a:p>
        </p:txBody>
      </p:sp>
    </p:spTree>
    <p:extLst>
      <p:ext uri="{BB962C8B-B14F-4D97-AF65-F5344CB8AC3E}">
        <p14:creationId xmlns:p14="http://schemas.microsoft.com/office/powerpoint/2010/main" val="367904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13E6C-F0FC-44FD-93AB-447BB480FB1A}"/>
              </a:ext>
            </a:extLst>
          </p:cNvPr>
          <p:cNvSpPr>
            <a:spLocks noGrp="1"/>
          </p:cNvSpPr>
          <p:nvPr>
            <p:ph type="title"/>
          </p:nvPr>
        </p:nvSpPr>
        <p:spPr>
          <a:xfrm>
            <a:off x="838200" y="365126"/>
            <a:ext cx="10515600" cy="700624"/>
          </a:xfrm>
        </p:spPr>
        <p:txBody>
          <a:bodyPr>
            <a:normAutofit/>
          </a:bodyPr>
          <a:lstStyle/>
          <a:p>
            <a:r>
              <a:rPr lang="en-US" sz="3600" dirty="0"/>
              <a:t>M2/N2 EU Fleet Results (table)</a:t>
            </a:r>
          </a:p>
        </p:txBody>
      </p:sp>
      <p:graphicFrame>
        <p:nvGraphicFramePr>
          <p:cNvPr id="7" name="Table 6">
            <a:extLst>
              <a:ext uri="{FF2B5EF4-FFF2-40B4-BE49-F238E27FC236}">
                <a16:creationId xmlns:a16="http://schemas.microsoft.com/office/drawing/2014/main" id="{59C7A6D7-778A-43AF-BE6D-619E6BDDFD82}"/>
              </a:ext>
            </a:extLst>
          </p:cNvPr>
          <p:cNvGraphicFramePr>
            <a:graphicFrameLocks noGrp="1"/>
          </p:cNvGraphicFramePr>
          <p:nvPr>
            <p:extLst>
              <p:ext uri="{D42A27DB-BD31-4B8C-83A1-F6EECF244321}">
                <p14:modId xmlns:p14="http://schemas.microsoft.com/office/powerpoint/2010/main" val="3394062196"/>
              </p:ext>
            </p:extLst>
          </p:nvPr>
        </p:nvGraphicFramePr>
        <p:xfrm>
          <a:off x="1004131" y="1925240"/>
          <a:ext cx="9546152" cy="3459480"/>
        </p:xfrm>
        <a:graphic>
          <a:graphicData uri="http://schemas.openxmlformats.org/drawingml/2006/table">
            <a:tbl>
              <a:tblPr>
                <a:tableStyleId>{5C22544A-7EE6-4342-B048-85BDC9FD1C3A}</a:tableStyleId>
              </a:tblPr>
              <a:tblGrid>
                <a:gridCol w="761500">
                  <a:extLst>
                    <a:ext uri="{9D8B030D-6E8A-4147-A177-3AD203B41FA5}">
                      <a16:colId xmlns:a16="http://schemas.microsoft.com/office/drawing/2014/main" val="3221688988"/>
                    </a:ext>
                  </a:extLst>
                </a:gridCol>
                <a:gridCol w="2523751">
                  <a:extLst>
                    <a:ext uri="{9D8B030D-6E8A-4147-A177-3AD203B41FA5}">
                      <a16:colId xmlns:a16="http://schemas.microsoft.com/office/drawing/2014/main" val="3575347003"/>
                    </a:ext>
                  </a:extLst>
                </a:gridCol>
                <a:gridCol w="1137536">
                  <a:extLst>
                    <a:ext uri="{9D8B030D-6E8A-4147-A177-3AD203B41FA5}">
                      <a16:colId xmlns:a16="http://schemas.microsoft.com/office/drawing/2014/main" val="4191058052"/>
                    </a:ext>
                  </a:extLst>
                </a:gridCol>
                <a:gridCol w="904661">
                  <a:extLst>
                    <a:ext uri="{9D8B030D-6E8A-4147-A177-3AD203B41FA5}">
                      <a16:colId xmlns:a16="http://schemas.microsoft.com/office/drawing/2014/main" val="732562062"/>
                    </a:ext>
                  </a:extLst>
                </a:gridCol>
                <a:gridCol w="676211">
                  <a:extLst>
                    <a:ext uri="{9D8B030D-6E8A-4147-A177-3AD203B41FA5}">
                      <a16:colId xmlns:a16="http://schemas.microsoft.com/office/drawing/2014/main" val="2752264878"/>
                    </a:ext>
                  </a:extLst>
                </a:gridCol>
                <a:gridCol w="676211">
                  <a:extLst>
                    <a:ext uri="{9D8B030D-6E8A-4147-A177-3AD203B41FA5}">
                      <a16:colId xmlns:a16="http://schemas.microsoft.com/office/drawing/2014/main" val="2629472535"/>
                    </a:ext>
                  </a:extLst>
                </a:gridCol>
                <a:gridCol w="676211">
                  <a:extLst>
                    <a:ext uri="{9D8B030D-6E8A-4147-A177-3AD203B41FA5}">
                      <a16:colId xmlns:a16="http://schemas.microsoft.com/office/drawing/2014/main" val="3596870704"/>
                    </a:ext>
                  </a:extLst>
                </a:gridCol>
                <a:gridCol w="676211">
                  <a:extLst>
                    <a:ext uri="{9D8B030D-6E8A-4147-A177-3AD203B41FA5}">
                      <a16:colId xmlns:a16="http://schemas.microsoft.com/office/drawing/2014/main" val="2755129444"/>
                    </a:ext>
                  </a:extLst>
                </a:gridCol>
                <a:gridCol w="676211">
                  <a:extLst>
                    <a:ext uri="{9D8B030D-6E8A-4147-A177-3AD203B41FA5}">
                      <a16:colId xmlns:a16="http://schemas.microsoft.com/office/drawing/2014/main" val="1404333575"/>
                    </a:ext>
                  </a:extLst>
                </a:gridCol>
                <a:gridCol w="837649">
                  <a:extLst>
                    <a:ext uri="{9D8B030D-6E8A-4147-A177-3AD203B41FA5}">
                      <a16:colId xmlns:a16="http://schemas.microsoft.com/office/drawing/2014/main" val="3101335748"/>
                    </a:ext>
                  </a:extLst>
                </a:gridCol>
              </a:tblGrid>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dirty="0">
                        <a:solidFill>
                          <a:srgbClr val="000000"/>
                        </a:solidFill>
                        <a:effectLst/>
                        <a:latin typeface="Calibri" panose="020F0502020204030204" pitchFamily="34" charset="0"/>
                      </a:endParaRPr>
                    </a:p>
                  </a:txBody>
                  <a:tcPr marL="7620" marR="7620" marT="7620" marB="0" anchor="b"/>
                </a:tc>
                <a:tc gridSpan="7">
                  <a:txBody>
                    <a:bodyPr/>
                    <a:lstStyle/>
                    <a:p>
                      <a:pPr algn="ctr" fontAlgn="b"/>
                      <a:r>
                        <a:rPr lang="en-US" sz="1100" b="1" u="none" strike="noStrike" dirty="0">
                          <a:effectLst/>
                        </a:rPr>
                        <a:t>DVS volume based on </a:t>
                      </a:r>
                      <a:r>
                        <a:rPr lang="en-US" sz="1100" b="1" u="none" strike="noStrike" dirty="0" err="1">
                          <a:effectLst/>
                        </a:rPr>
                        <a:t>TfL</a:t>
                      </a:r>
                      <a:r>
                        <a:rPr lang="en-US" sz="1100" b="1" u="none" strike="noStrike" dirty="0">
                          <a:effectLst/>
                        </a:rPr>
                        <a:t> method [m3]</a:t>
                      </a:r>
                      <a:endParaRPr lang="en-US" sz="1100" b="1" i="0" u="none" strike="noStrike" dirty="0">
                        <a:solidFill>
                          <a:srgbClr val="000000"/>
                        </a:solidFill>
                        <a:effectLst/>
                        <a:latin typeface="Calibri" panose="020F0502020204030204" pitchFamily="34" charset="0"/>
                      </a:endParaRPr>
                    </a:p>
                  </a:txBody>
                  <a:tcPr marL="7620" marR="7620" marT="7620"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ctr" fontAlgn="b"/>
                      <a:r>
                        <a:rPr lang="en-US" sz="1100" u="none" strike="noStrike">
                          <a:effectLst/>
                        </a:rPr>
                        <a:t> </a:t>
                      </a:r>
                      <a:endParaRPr lang="en-US" sz="1100" b="1"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727094"/>
                  </a:ext>
                </a:extLst>
              </a:tr>
              <a:tr h="249091">
                <a:tc>
                  <a:txBody>
                    <a:bodyPr/>
                    <a:lstStyle/>
                    <a:p>
                      <a:pPr algn="ctr" fontAlgn="b"/>
                      <a:r>
                        <a:rPr lang="en-US" sz="1100" b="1" u="none" strike="noStrike" dirty="0">
                          <a:effectLst/>
                        </a:rPr>
                        <a:t>OEM</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b="1" u="none" strike="noStrike" dirty="0">
                          <a:effectLst/>
                        </a:rPr>
                        <a:t>Vehicle Type</a:t>
                      </a:r>
                      <a:endParaRPr lang="en-US" sz="1100" b="1" i="0" u="none" strike="noStrike" dirty="0">
                        <a:solidFill>
                          <a:srgbClr val="000000"/>
                        </a:solidFill>
                        <a:effectLst/>
                        <a:latin typeface="Calibri" panose="020F0502020204030204" pitchFamily="34" charset="0"/>
                      </a:endParaRPr>
                    </a:p>
                  </a:txBody>
                  <a:tcPr marL="7620" marR="7620" marT="7620" marB="0" anchor="b"/>
                </a:tc>
                <a:tc gridSpan="2">
                  <a:txBody>
                    <a:bodyPr/>
                    <a:lstStyle/>
                    <a:p>
                      <a:pPr algn="ctr" fontAlgn="b"/>
                      <a:r>
                        <a:rPr lang="en-US" sz="1100" b="1" u="none" strike="noStrike" dirty="0">
                          <a:effectLst/>
                        </a:rPr>
                        <a:t>total volume</a:t>
                      </a:r>
                      <a:endParaRPr lang="en-US" sz="1100" b="1" i="0" u="none" strike="noStrike" dirty="0">
                        <a:solidFill>
                          <a:srgbClr val="000000"/>
                        </a:solidFill>
                        <a:effectLst/>
                        <a:latin typeface="Calibri" panose="020F0502020204030204" pitchFamily="34" charset="0"/>
                      </a:endParaRPr>
                    </a:p>
                  </a:txBody>
                  <a:tcPr marL="7620" marR="7620" marT="7620" marB="0" anchor="b"/>
                </a:tc>
                <a:tc hMerge="1">
                  <a:txBody>
                    <a:bodyPr/>
                    <a:lstStyle/>
                    <a:p>
                      <a:endParaRPr lang="en-US"/>
                    </a:p>
                  </a:txBody>
                  <a:tcPr/>
                </a:tc>
                <a:tc gridSpan="2">
                  <a:txBody>
                    <a:bodyPr/>
                    <a:lstStyle/>
                    <a:p>
                      <a:pPr algn="ctr" fontAlgn="b"/>
                      <a:r>
                        <a:rPr lang="en-US" sz="1100" b="1" u="none" strike="noStrike" dirty="0">
                          <a:effectLst/>
                        </a:rPr>
                        <a:t>frontal volume</a:t>
                      </a:r>
                      <a:endParaRPr lang="en-US" sz="1100" b="1" i="0" u="none" strike="noStrike" dirty="0">
                        <a:solidFill>
                          <a:srgbClr val="000000"/>
                        </a:solidFill>
                        <a:effectLst/>
                        <a:latin typeface="Calibri" panose="020F0502020204030204" pitchFamily="34" charset="0"/>
                      </a:endParaRPr>
                    </a:p>
                  </a:txBody>
                  <a:tcPr marL="7620" marR="7620" marT="7620" marB="0" anchor="b"/>
                </a:tc>
                <a:tc hMerge="1">
                  <a:txBody>
                    <a:bodyPr/>
                    <a:lstStyle/>
                    <a:p>
                      <a:endParaRPr lang="en-US"/>
                    </a:p>
                  </a:txBody>
                  <a:tcPr/>
                </a:tc>
                <a:tc gridSpan="2">
                  <a:txBody>
                    <a:bodyPr/>
                    <a:lstStyle/>
                    <a:p>
                      <a:pPr algn="ctr" fontAlgn="b"/>
                      <a:r>
                        <a:rPr lang="en-US" sz="1100" b="1" u="none" strike="noStrike" dirty="0">
                          <a:effectLst/>
                        </a:rPr>
                        <a:t>driver side volume</a:t>
                      </a:r>
                      <a:endParaRPr lang="en-US" sz="1100" b="1" i="0" u="none" strike="noStrike" dirty="0">
                        <a:solidFill>
                          <a:srgbClr val="000000"/>
                        </a:solidFill>
                        <a:effectLst/>
                        <a:latin typeface="Calibri" panose="020F0502020204030204" pitchFamily="34" charset="0"/>
                      </a:endParaRPr>
                    </a:p>
                  </a:txBody>
                  <a:tcPr marL="7620" marR="7620" marT="7620" marB="0" anchor="b"/>
                </a:tc>
                <a:tc hMerge="1">
                  <a:txBody>
                    <a:bodyPr/>
                    <a:lstStyle/>
                    <a:p>
                      <a:endParaRPr lang="en-US"/>
                    </a:p>
                  </a:txBody>
                  <a:tcPr/>
                </a:tc>
                <a:tc gridSpan="2">
                  <a:txBody>
                    <a:bodyPr/>
                    <a:lstStyle/>
                    <a:p>
                      <a:pPr algn="ctr" fontAlgn="b"/>
                      <a:r>
                        <a:rPr lang="en-US" sz="1100" b="1" u="none" strike="noStrike" dirty="0">
                          <a:effectLst/>
                        </a:rPr>
                        <a:t>passenger side volume</a:t>
                      </a:r>
                      <a:endParaRPr lang="en-US" sz="1100" b="1" i="0" u="none" strike="noStrike" dirty="0">
                        <a:solidFill>
                          <a:srgbClr val="000000"/>
                        </a:solidFill>
                        <a:effectLst/>
                        <a:latin typeface="Calibri" panose="020F0502020204030204" pitchFamily="34" charset="0"/>
                      </a:endParaRPr>
                    </a:p>
                  </a:txBody>
                  <a:tcPr marL="7620" marR="7620" marT="7620" marB="0" anchor="b"/>
                </a:tc>
                <a:tc hMerge="1">
                  <a:txBody>
                    <a:bodyPr/>
                    <a:lstStyle/>
                    <a:p>
                      <a:endParaRPr lang="en-US"/>
                    </a:p>
                  </a:txBody>
                  <a:tcPr/>
                </a:tc>
                <a:extLst>
                  <a:ext uri="{0D108BD9-81ED-4DB2-BD59-A6C34878D82A}">
                    <a16:rowId xmlns:a16="http://schemas.microsoft.com/office/drawing/2014/main" val="4130502742"/>
                  </a:ext>
                </a:extLst>
              </a:tr>
              <a:tr h="182880">
                <a:tc>
                  <a:txBody>
                    <a:bodyPr/>
                    <a:lstStyle/>
                    <a:p>
                      <a:pPr algn="l" fontAlgn="b"/>
                      <a:r>
                        <a:rPr lang="en-US" sz="1100" u="none" strike="noStrike">
                          <a:effectLst/>
                        </a:rPr>
                        <a:t>OEM 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Van &amp; Bus</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32.8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293%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15.4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856%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229%</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11.0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324%</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450828586"/>
                  </a:ext>
                </a:extLst>
              </a:tr>
              <a:tr h="182880">
                <a:tc>
                  <a:txBody>
                    <a:bodyPr/>
                    <a:lstStyle/>
                    <a:p>
                      <a:pPr algn="l" fontAlgn="b"/>
                      <a:r>
                        <a:rPr lang="en-US" sz="1100" u="none" strike="noStrike">
                          <a:effectLst/>
                        </a:rPr>
                        <a:t>OEM 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Van &amp; Bus</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26.0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13.1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728%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5.2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186%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226%</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4009007379"/>
                  </a:ext>
                </a:extLst>
              </a:tr>
              <a:tr h="182880">
                <a:tc>
                  <a:txBody>
                    <a:bodyPr/>
                    <a:lstStyle/>
                    <a:p>
                      <a:pPr algn="l" fontAlgn="b"/>
                      <a:r>
                        <a:rPr lang="en-US" sz="1100" u="none" strike="noStrike">
                          <a:effectLst/>
                        </a:rPr>
                        <a:t>OEM 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dirty="0">
                          <a:effectLst/>
                        </a:rPr>
                        <a:t>Forward controlled (Cabin over Engine)</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25.2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225%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5.0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278%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257%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13.0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382%</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92180826"/>
                  </a:ext>
                </a:extLst>
              </a:tr>
              <a:tr h="182880">
                <a:tc>
                  <a:txBody>
                    <a:bodyPr/>
                    <a:lstStyle/>
                    <a:p>
                      <a:pPr algn="l" fontAlgn="b"/>
                      <a:r>
                        <a:rPr lang="en-US" sz="1100" u="none" strike="noStrike">
                          <a:effectLst/>
                        </a:rPr>
                        <a:t>OEM 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dirty="0">
                          <a:effectLst/>
                        </a:rPr>
                        <a:t>Forward controlled (Cabin over Engine)</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21.4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191%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6.9</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381%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226%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8.2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241%</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459965849"/>
                  </a:ext>
                </a:extLst>
              </a:tr>
              <a:tr h="182880">
                <a:tc>
                  <a:txBody>
                    <a:bodyPr/>
                    <a:lstStyle/>
                    <a:p>
                      <a:pPr algn="l" fontAlgn="b"/>
                      <a:r>
                        <a:rPr lang="en-US" sz="1100" u="none" strike="noStrike">
                          <a:effectLst/>
                        </a:rPr>
                        <a:t>OEM 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dirty="0">
                          <a:effectLst/>
                        </a:rPr>
                        <a:t>Forward controlled (Cabin over Engine)</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16.0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142%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4.1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228%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5.8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207%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178%</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23097614"/>
                  </a:ext>
                </a:extLst>
              </a:tr>
              <a:tr h="182880">
                <a:tc>
                  <a:txBody>
                    <a:bodyPr/>
                    <a:lstStyle/>
                    <a:p>
                      <a:pPr algn="l" fontAlgn="b"/>
                      <a:r>
                        <a:rPr lang="en-US" sz="1100" u="none" strike="noStrike">
                          <a:effectLst/>
                        </a:rPr>
                        <a:t>OEM 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dirty="0">
                          <a:effectLst/>
                        </a:rPr>
                        <a:t>Forward controlled (Cabin over Engine)</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15.6</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139%</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177%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225%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181%</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164758712"/>
                  </a:ext>
                </a:extLst>
              </a:tr>
              <a:tr h="182880">
                <a:tc>
                  <a:txBody>
                    <a:bodyPr/>
                    <a:lstStyle/>
                    <a:p>
                      <a:pPr algn="l" fontAlgn="b"/>
                      <a:r>
                        <a:rPr lang="en-US" sz="1100" u="none" strike="noStrike">
                          <a:effectLst/>
                        </a:rPr>
                        <a:t>OEM 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dirty="0">
                          <a:effectLst/>
                        </a:rPr>
                        <a:t>Forward controlled (Cabin over Engine)</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21.1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188%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5.3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296%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266%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8.3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244%</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843641992"/>
                  </a:ext>
                </a:extLst>
              </a:tr>
              <a:tr h="182880">
                <a:tc>
                  <a:txBody>
                    <a:bodyPr/>
                    <a:lstStyle/>
                    <a:p>
                      <a:pPr algn="l" fontAlgn="b"/>
                      <a:r>
                        <a:rPr lang="en-US" sz="1100" u="none" strike="noStrike">
                          <a:effectLst/>
                        </a:rPr>
                        <a:t>OEM 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Truck (Cab over Engine) (NARROW)</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25.2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225%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5.0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278%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257%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13.0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382%</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0897365"/>
                  </a:ext>
                </a:extLst>
              </a:tr>
              <a:tr h="182880">
                <a:tc>
                  <a:txBody>
                    <a:bodyPr/>
                    <a:lstStyle/>
                    <a:p>
                      <a:pPr algn="l" fontAlgn="b"/>
                      <a:r>
                        <a:rPr lang="en-US" sz="1100" u="none" strike="noStrike">
                          <a:effectLst/>
                        </a:rPr>
                        <a:t>OEM 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Truck (Cab over Engine) (WIDE)</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25.9</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231%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361%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279%</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11.6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341%</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021076531"/>
                  </a:ext>
                </a:extLst>
              </a:tr>
              <a:tr h="182880">
                <a:tc>
                  <a:txBody>
                    <a:bodyPr/>
                    <a:lstStyle/>
                    <a:p>
                      <a:pPr algn="l" fontAlgn="b"/>
                      <a:r>
                        <a:rPr lang="en-US" sz="1100" u="none" strike="noStrike">
                          <a:effectLst/>
                        </a:rPr>
                        <a:t>OEM 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Bus</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25.1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224%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334%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5.9</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212%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13.1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385%</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815965975"/>
                  </a:ext>
                </a:extLst>
              </a:tr>
              <a:tr h="182880">
                <a:tc>
                  <a:txBody>
                    <a:bodyPr/>
                    <a:lstStyle/>
                    <a:p>
                      <a:pPr algn="l" fontAlgn="b"/>
                      <a:r>
                        <a:rPr lang="en-US" sz="1100" u="none" strike="noStrike">
                          <a:effectLst/>
                        </a:rPr>
                        <a:t>OEM 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Bus</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25.5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227%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6.2</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343%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214%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13.3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391%</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092208505"/>
                  </a:ext>
                </a:extLst>
              </a:tr>
              <a:tr h="182880">
                <a:tc>
                  <a:txBody>
                    <a:bodyPr/>
                    <a:lstStyle/>
                    <a:p>
                      <a:pPr algn="l" fontAlgn="b"/>
                      <a:r>
                        <a:rPr lang="en-US" sz="1100" u="none" strike="noStrike">
                          <a:effectLst/>
                        </a:rPr>
                        <a:t>OEM 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Bus</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25.3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226%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9.1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506%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243%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9.4</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276%</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467595150"/>
                  </a:ext>
                </a:extLst>
              </a:tr>
              <a:tr h="182880">
                <a:tc>
                  <a:txBody>
                    <a:bodyPr/>
                    <a:lstStyle/>
                    <a:p>
                      <a:pPr algn="l" fontAlgn="b"/>
                      <a:r>
                        <a:rPr lang="en-US" sz="1100" u="none" strike="noStrike">
                          <a:effectLst/>
                        </a:rPr>
                        <a:t>OEM 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Bus</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32.1</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287%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12.6</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7.7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275%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11.8</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347%</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998864348"/>
                  </a:ext>
                </a:extLst>
              </a:tr>
              <a:tr h="182880">
                <a:tc>
                  <a:txBody>
                    <a:bodyPr/>
                    <a:lstStyle/>
                    <a:p>
                      <a:pPr algn="l" fontAlgn="b"/>
                      <a:r>
                        <a:rPr lang="en-US" sz="1100" u="none" strike="noStrike">
                          <a:effectLst/>
                        </a:rPr>
                        <a:t>OEM 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Bus</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25.0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223%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9.3</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517%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6.7</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239%</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9.0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265%</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374188552"/>
                  </a:ext>
                </a:extLst>
              </a:tr>
              <a:tr h="182880">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955283372"/>
                  </a:ext>
                </a:extLst>
              </a:tr>
              <a:tr h="182880">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r>
                        <a:rPr lang="en-US" sz="1100" u="none" strike="noStrike" dirty="0">
                          <a:effectLst/>
                        </a:rPr>
                        <a:t> </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70023180"/>
                  </a:ext>
                </a:extLst>
              </a:tr>
            </a:tbl>
          </a:graphicData>
        </a:graphic>
      </p:graphicFrame>
      <p:sp>
        <p:nvSpPr>
          <p:cNvPr id="5" name="Rectangle: Rounded Corners 4">
            <a:extLst>
              <a:ext uri="{FF2B5EF4-FFF2-40B4-BE49-F238E27FC236}">
                <a16:creationId xmlns:a16="http://schemas.microsoft.com/office/drawing/2014/main" id="{E47F27E1-4A57-4A60-B9CF-3CEEC0B47D88}"/>
              </a:ext>
            </a:extLst>
          </p:cNvPr>
          <p:cNvSpPr/>
          <p:nvPr/>
        </p:nvSpPr>
        <p:spPr>
          <a:xfrm>
            <a:off x="5027319" y="3172024"/>
            <a:ext cx="1406285" cy="40990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Rounded Corners 5">
            <a:extLst>
              <a:ext uri="{FF2B5EF4-FFF2-40B4-BE49-F238E27FC236}">
                <a16:creationId xmlns:a16="http://schemas.microsoft.com/office/drawing/2014/main" id="{B46D875F-ABF2-406D-A32A-473F7B8A9ECC}"/>
              </a:ext>
            </a:extLst>
          </p:cNvPr>
          <p:cNvSpPr/>
          <p:nvPr/>
        </p:nvSpPr>
        <p:spPr>
          <a:xfrm>
            <a:off x="9320574" y="3172024"/>
            <a:ext cx="1245477" cy="409904"/>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Table 7">
            <a:extLst>
              <a:ext uri="{FF2B5EF4-FFF2-40B4-BE49-F238E27FC236}">
                <a16:creationId xmlns:a16="http://schemas.microsoft.com/office/drawing/2014/main" id="{1DC37503-2A07-4AD6-8168-69480284326B}"/>
              </a:ext>
            </a:extLst>
          </p:cNvPr>
          <p:cNvGraphicFramePr>
            <a:graphicFrameLocks noGrp="1"/>
          </p:cNvGraphicFramePr>
          <p:nvPr>
            <p:extLst>
              <p:ext uri="{D42A27DB-BD31-4B8C-83A1-F6EECF244321}">
                <p14:modId xmlns:p14="http://schemas.microsoft.com/office/powerpoint/2010/main" val="1276688420"/>
              </p:ext>
            </p:extLst>
          </p:nvPr>
        </p:nvGraphicFramePr>
        <p:xfrm>
          <a:off x="4288221" y="1425684"/>
          <a:ext cx="6262061" cy="358140"/>
        </p:xfrm>
        <a:graphic>
          <a:graphicData uri="http://schemas.openxmlformats.org/drawingml/2006/table">
            <a:tbl>
              <a:tblPr>
                <a:tableStyleId>{5C22544A-7EE6-4342-B048-85BDC9FD1C3A}</a:tableStyleId>
              </a:tblPr>
              <a:tblGrid>
                <a:gridCol w="2019957">
                  <a:extLst>
                    <a:ext uri="{9D8B030D-6E8A-4147-A177-3AD203B41FA5}">
                      <a16:colId xmlns:a16="http://schemas.microsoft.com/office/drawing/2014/main" val="1214660328"/>
                    </a:ext>
                  </a:extLst>
                </a:gridCol>
                <a:gridCol w="1362594">
                  <a:extLst>
                    <a:ext uri="{9D8B030D-6E8A-4147-A177-3AD203B41FA5}">
                      <a16:colId xmlns:a16="http://schemas.microsoft.com/office/drawing/2014/main" val="3123567363"/>
                    </a:ext>
                  </a:extLst>
                </a:gridCol>
                <a:gridCol w="1335876">
                  <a:extLst>
                    <a:ext uri="{9D8B030D-6E8A-4147-A177-3AD203B41FA5}">
                      <a16:colId xmlns:a16="http://schemas.microsoft.com/office/drawing/2014/main" val="418068226"/>
                    </a:ext>
                  </a:extLst>
                </a:gridCol>
                <a:gridCol w="1543634">
                  <a:extLst>
                    <a:ext uri="{9D8B030D-6E8A-4147-A177-3AD203B41FA5}">
                      <a16:colId xmlns:a16="http://schemas.microsoft.com/office/drawing/2014/main" val="728186955"/>
                    </a:ext>
                  </a:extLst>
                </a:gridCol>
              </a:tblGrid>
              <a:tr h="182880">
                <a:tc>
                  <a:txBody>
                    <a:bodyPr/>
                    <a:lstStyle/>
                    <a:p>
                      <a:pPr algn="ctr" fontAlgn="b"/>
                      <a:r>
                        <a:rPr lang="en-US" sz="1100" u="none" strike="noStrike" dirty="0">
                          <a:effectLst/>
                        </a:rPr>
                        <a:t>total limit</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effectLst/>
                        </a:rPr>
                        <a:t>frontal limit</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effectLst/>
                        </a:rPr>
                        <a:t>driver side limit</a:t>
                      </a:r>
                      <a:endParaRPr lang="en-US" sz="1100" b="1"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effectLst/>
                        </a:rPr>
                        <a:t>passenger side limit</a:t>
                      </a:r>
                      <a:endParaRPr lang="en-US" sz="1100" b="1"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1772601603"/>
                  </a:ext>
                </a:extLst>
              </a:tr>
              <a:tr h="118120">
                <a:tc>
                  <a:txBody>
                    <a:bodyPr/>
                    <a:lstStyle/>
                    <a:p>
                      <a:pPr algn="ctr" fontAlgn="b"/>
                      <a:r>
                        <a:rPr lang="en-US" sz="1100" u="none" strike="noStrike" dirty="0">
                          <a:effectLst/>
                        </a:rPr>
                        <a:t>11.2</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effectLst/>
                        </a:rPr>
                        <a:t>1.8</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effectLst/>
                        </a:rPr>
                        <a:t>2.8</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ctr" fontAlgn="b"/>
                      <a:r>
                        <a:rPr lang="en-US" sz="1100" u="none" strike="noStrike" dirty="0">
                          <a:effectLst/>
                        </a:rPr>
                        <a:t>3.4</a:t>
                      </a:r>
                      <a:endParaRPr lang="en-US" sz="1100" b="0" i="0" u="none" strike="noStrike" dirty="0">
                        <a:solidFill>
                          <a:srgbClr val="000000"/>
                        </a:solidFill>
                        <a:effectLst/>
                        <a:latin typeface="Calibri" panose="020F0502020204030204" pitchFamily="34" charset="0"/>
                      </a:endParaRPr>
                    </a:p>
                  </a:txBody>
                  <a:tcPr marL="7620" marR="7620" marT="7620" marB="0" anchor="b"/>
                </a:tc>
                <a:extLst>
                  <a:ext uri="{0D108BD9-81ED-4DB2-BD59-A6C34878D82A}">
                    <a16:rowId xmlns:a16="http://schemas.microsoft.com/office/drawing/2014/main" val="2025332760"/>
                  </a:ext>
                </a:extLst>
              </a:tr>
            </a:tbl>
          </a:graphicData>
        </a:graphic>
      </p:graphicFrame>
      <p:sp>
        <p:nvSpPr>
          <p:cNvPr id="9" name="Rectangle: Rounded Corners 8">
            <a:extLst>
              <a:ext uri="{FF2B5EF4-FFF2-40B4-BE49-F238E27FC236}">
                <a16:creationId xmlns:a16="http://schemas.microsoft.com/office/drawing/2014/main" id="{623BF8D5-9DD4-4F60-BC9C-A909792B80C0}"/>
              </a:ext>
            </a:extLst>
          </p:cNvPr>
          <p:cNvSpPr/>
          <p:nvPr/>
        </p:nvSpPr>
        <p:spPr>
          <a:xfrm>
            <a:off x="6504851" y="3376976"/>
            <a:ext cx="1245477" cy="202850"/>
          </a:xfrm>
          <a:prstGeom prst="roundRect">
            <a:avLst/>
          </a:prstGeom>
          <a:no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A6CD67E3-C4DC-4004-B66B-96A6F59A3577}"/>
              </a:ext>
            </a:extLst>
          </p:cNvPr>
          <p:cNvSpPr txBox="1"/>
          <p:nvPr/>
        </p:nvSpPr>
        <p:spPr>
          <a:xfrm>
            <a:off x="10625392" y="2961477"/>
            <a:ext cx="1377809" cy="830997"/>
          </a:xfrm>
          <a:prstGeom prst="rect">
            <a:avLst/>
          </a:prstGeom>
          <a:noFill/>
        </p:spPr>
        <p:txBody>
          <a:bodyPr wrap="square" rtlCol="0">
            <a:spAutoFit/>
          </a:bodyPr>
          <a:lstStyle/>
          <a:p>
            <a:r>
              <a:rPr lang="en-US" sz="1200" dirty="0">
                <a:solidFill>
                  <a:srgbClr val="FF0000"/>
                </a:solidFill>
              </a:rPr>
              <a:t>Vehicles identified to have Class VI mirrors and be N2G</a:t>
            </a:r>
          </a:p>
        </p:txBody>
      </p:sp>
    </p:spTree>
    <p:extLst>
      <p:ext uri="{BB962C8B-B14F-4D97-AF65-F5344CB8AC3E}">
        <p14:creationId xmlns:p14="http://schemas.microsoft.com/office/powerpoint/2010/main" val="13791581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81A465-2369-4F25-B0DE-BB3F6D48CA3A}"/>
              </a:ext>
            </a:extLst>
          </p:cNvPr>
          <p:cNvSpPr>
            <a:spLocks noGrp="1"/>
          </p:cNvSpPr>
          <p:nvPr>
            <p:ph type="title"/>
          </p:nvPr>
        </p:nvSpPr>
        <p:spPr>
          <a:xfrm>
            <a:off x="752015" y="240259"/>
            <a:ext cx="10515600" cy="619977"/>
          </a:xfrm>
        </p:spPr>
        <p:txBody>
          <a:bodyPr>
            <a:normAutofit fontScale="90000"/>
          </a:bodyPr>
          <a:lstStyle/>
          <a:p>
            <a:r>
              <a:rPr lang="en-US" dirty="0"/>
              <a:t>M2/N2 EU Fleet Results (graphics)</a:t>
            </a:r>
          </a:p>
        </p:txBody>
      </p:sp>
      <p:graphicFrame>
        <p:nvGraphicFramePr>
          <p:cNvPr id="4" name="Chart 3">
            <a:extLst>
              <a:ext uri="{FF2B5EF4-FFF2-40B4-BE49-F238E27FC236}">
                <a16:creationId xmlns:a16="http://schemas.microsoft.com/office/drawing/2014/main" id="{80F39733-38BE-4BC8-8BD6-EDB7E926B624}"/>
              </a:ext>
            </a:extLst>
          </p:cNvPr>
          <p:cNvGraphicFramePr>
            <a:graphicFrameLocks/>
          </p:cNvGraphicFramePr>
          <p:nvPr>
            <p:extLst>
              <p:ext uri="{D42A27DB-BD31-4B8C-83A1-F6EECF244321}">
                <p14:modId xmlns:p14="http://schemas.microsoft.com/office/powerpoint/2010/main" val="101786515"/>
              </p:ext>
            </p:extLst>
          </p:nvPr>
        </p:nvGraphicFramePr>
        <p:xfrm>
          <a:off x="1273175" y="1076913"/>
          <a:ext cx="4914900" cy="269875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hart 4">
            <a:extLst>
              <a:ext uri="{FF2B5EF4-FFF2-40B4-BE49-F238E27FC236}">
                <a16:creationId xmlns:a16="http://schemas.microsoft.com/office/drawing/2014/main" id="{730A3748-E9D7-4BAF-B9BB-8E44224ED03D}"/>
              </a:ext>
            </a:extLst>
          </p:cNvPr>
          <p:cNvGraphicFramePr>
            <a:graphicFrameLocks/>
          </p:cNvGraphicFramePr>
          <p:nvPr>
            <p:extLst>
              <p:ext uri="{D42A27DB-BD31-4B8C-83A1-F6EECF244321}">
                <p14:modId xmlns:p14="http://schemas.microsoft.com/office/powerpoint/2010/main" val="4070345755"/>
              </p:ext>
            </p:extLst>
          </p:nvPr>
        </p:nvGraphicFramePr>
        <p:xfrm>
          <a:off x="6264275" y="1076913"/>
          <a:ext cx="4660900" cy="269875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 name="Chart 5">
            <a:extLst>
              <a:ext uri="{FF2B5EF4-FFF2-40B4-BE49-F238E27FC236}">
                <a16:creationId xmlns:a16="http://schemas.microsoft.com/office/drawing/2014/main" id="{1058CF67-58DA-480F-B71C-4BAEF8C8FF3E}"/>
              </a:ext>
            </a:extLst>
          </p:cNvPr>
          <p:cNvGraphicFramePr>
            <a:graphicFrameLocks/>
          </p:cNvGraphicFramePr>
          <p:nvPr>
            <p:extLst>
              <p:ext uri="{D42A27DB-BD31-4B8C-83A1-F6EECF244321}">
                <p14:modId xmlns:p14="http://schemas.microsoft.com/office/powerpoint/2010/main" val="1189080161"/>
              </p:ext>
            </p:extLst>
          </p:nvPr>
        </p:nvGraphicFramePr>
        <p:xfrm>
          <a:off x="1266825" y="3829638"/>
          <a:ext cx="4921250" cy="2695575"/>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7" name="Chart 6">
            <a:extLst>
              <a:ext uri="{FF2B5EF4-FFF2-40B4-BE49-F238E27FC236}">
                <a16:creationId xmlns:a16="http://schemas.microsoft.com/office/drawing/2014/main" id="{70C36D57-9A66-4797-987E-98DCDE79A4F7}"/>
              </a:ext>
            </a:extLst>
          </p:cNvPr>
          <p:cNvGraphicFramePr>
            <a:graphicFrameLocks/>
          </p:cNvGraphicFramePr>
          <p:nvPr>
            <p:extLst>
              <p:ext uri="{D42A27DB-BD31-4B8C-83A1-F6EECF244321}">
                <p14:modId xmlns:p14="http://schemas.microsoft.com/office/powerpoint/2010/main" val="1597269094"/>
              </p:ext>
            </p:extLst>
          </p:nvPr>
        </p:nvGraphicFramePr>
        <p:xfrm>
          <a:off x="6264275" y="3823288"/>
          <a:ext cx="4660900" cy="2695575"/>
        </p:xfrm>
        <a:graphic>
          <a:graphicData uri="http://schemas.openxmlformats.org/drawingml/2006/chart">
            <c:chart xmlns:c="http://schemas.openxmlformats.org/drawingml/2006/chart" xmlns:r="http://schemas.openxmlformats.org/officeDocument/2006/relationships" r:id="rId5"/>
          </a:graphicData>
        </a:graphic>
      </p:graphicFrame>
      <p:sp>
        <p:nvSpPr>
          <p:cNvPr id="8" name="Rectangle: Rounded Corners 7">
            <a:extLst>
              <a:ext uri="{FF2B5EF4-FFF2-40B4-BE49-F238E27FC236}">
                <a16:creationId xmlns:a16="http://schemas.microsoft.com/office/drawing/2014/main" id="{356545CE-F577-4F16-96D2-7DBE176F41FC}"/>
              </a:ext>
            </a:extLst>
          </p:cNvPr>
          <p:cNvSpPr/>
          <p:nvPr/>
        </p:nvSpPr>
        <p:spPr>
          <a:xfrm>
            <a:off x="4401732" y="4187319"/>
            <a:ext cx="1608083" cy="189187"/>
          </a:xfrm>
          <a:prstGeom prst="roundRect">
            <a:avLst/>
          </a:prstGeom>
          <a:solidFill>
            <a:srgbClr val="FF999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Uncritical </a:t>
            </a:r>
            <a:r>
              <a:rPr lang="en-US" dirty="0">
                <a:sym typeface="Wingdings" panose="05000000000000000000" pitchFamily="2" charset="2"/>
              </a:rPr>
              <a:t></a:t>
            </a:r>
            <a:endParaRPr lang="en-US" dirty="0"/>
          </a:p>
        </p:txBody>
      </p:sp>
      <p:sp>
        <p:nvSpPr>
          <p:cNvPr id="9" name="Rectangle: Rounded Corners 8">
            <a:extLst>
              <a:ext uri="{FF2B5EF4-FFF2-40B4-BE49-F238E27FC236}">
                <a16:creationId xmlns:a16="http://schemas.microsoft.com/office/drawing/2014/main" id="{0C5CD8E7-8A44-4275-A482-662D41098E6F}"/>
              </a:ext>
            </a:extLst>
          </p:cNvPr>
          <p:cNvSpPr/>
          <p:nvPr/>
        </p:nvSpPr>
        <p:spPr>
          <a:xfrm>
            <a:off x="2957611" y="1910779"/>
            <a:ext cx="580171" cy="756745"/>
          </a:xfrm>
          <a:prstGeom prst="roundRect">
            <a:avLst/>
          </a:prstGeom>
          <a:noFill/>
          <a:ln>
            <a:solidFill>
              <a:srgbClr val="FF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Rounded Corners 9">
            <a:extLst>
              <a:ext uri="{FF2B5EF4-FFF2-40B4-BE49-F238E27FC236}">
                <a16:creationId xmlns:a16="http://schemas.microsoft.com/office/drawing/2014/main" id="{D1B0C98C-C090-40C8-B899-EB935BABD509}"/>
              </a:ext>
            </a:extLst>
          </p:cNvPr>
          <p:cNvSpPr/>
          <p:nvPr/>
        </p:nvSpPr>
        <p:spPr>
          <a:xfrm>
            <a:off x="7845972" y="4655030"/>
            <a:ext cx="580171" cy="756745"/>
          </a:xfrm>
          <a:prstGeom prst="roundRect">
            <a:avLst/>
          </a:prstGeom>
          <a:noFill/>
          <a:ln>
            <a:solidFill>
              <a:srgbClr val="FF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A20261C9-FF66-4DF6-BD59-EB3DDA80533A}"/>
              </a:ext>
            </a:extLst>
          </p:cNvPr>
          <p:cNvSpPr/>
          <p:nvPr/>
        </p:nvSpPr>
        <p:spPr>
          <a:xfrm>
            <a:off x="8128701" y="1910779"/>
            <a:ext cx="323981" cy="756745"/>
          </a:xfrm>
          <a:prstGeom prst="roundRect">
            <a:avLst/>
          </a:prstGeom>
          <a:noFill/>
          <a:ln>
            <a:solidFill>
              <a:srgbClr val="FF99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829441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067A1D-F857-4C89-AEB0-5270B0FE9837}"/>
              </a:ext>
            </a:extLst>
          </p:cNvPr>
          <p:cNvSpPr>
            <a:spLocks noGrp="1"/>
          </p:cNvSpPr>
          <p:nvPr>
            <p:ph type="title"/>
          </p:nvPr>
        </p:nvSpPr>
        <p:spPr>
          <a:xfrm>
            <a:off x="609600" y="274638"/>
            <a:ext cx="10972800" cy="753274"/>
          </a:xfrm>
        </p:spPr>
        <p:txBody>
          <a:bodyPr/>
          <a:lstStyle/>
          <a:p>
            <a:r>
              <a:rPr lang="en-US" sz="3600" dirty="0"/>
              <a:t>Proposed Concept</a:t>
            </a:r>
          </a:p>
        </p:txBody>
      </p:sp>
      <p:sp>
        <p:nvSpPr>
          <p:cNvPr id="3" name="Content Placeholder 2">
            <a:extLst>
              <a:ext uri="{FF2B5EF4-FFF2-40B4-BE49-F238E27FC236}">
                <a16:creationId xmlns:a16="http://schemas.microsoft.com/office/drawing/2014/main" id="{E1ED7213-B0F6-4B24-870E-904B15EDFCDF}"/>
              </a:ext>
            </a:extLst>
          </p:cNvPr>
          <p:cNvSpPr>
            <a:spLocks noGrp="1"/>
          </p:cNvSpPr>
          <p:nvPr>
            <p:ph idx="1"/>
          </p:nvPr>
        </p:nvSpPr>
        <p:spPr>
          <a:xfrm>
            <a:off x="370475" y="1352574"/>
            <a:ext cx="4466875" cy="3739743"/>
          </a:xfrm>
        </p:spPr>
        <p:txBody>
          <a:bodyPr/>
          <a:lstStyle/>
          <a:p>
            <a:r>
              <a:rPr lang="en-US" sz="1400" dirty="0"/>
              <a:t>Exclusion of vehicles fitted with Class V and VI mirrors would exclude vehicles with high seating positions (V-points ≥ 2m).</a:t>
            </a:r>
          </a:p>
          <a:p>
            <a:r>
              <a:rPr lang="en-US" sz="1400" dirty="0"/>
              <a:t>If vehicle is derived from M1 or N1 it may be proven to the Technical Service that the M2/N2 version does not differentiate and equally meets UN R-125.</a:t>
            </a:r>
          </a:p>
          <a:p>
            <a:r>
              <a:rPr lang="en-US" sz="1400" dirty="0"/>
              <a:t>Irrespective of downward vision angle, </a:t>
            </a:r>
            <a:r>
              <a:rPr lang="en-US" sz="1400" dirty="0">
                <a:sym typeface="Wingdings" panose="05000000000000000000" pitchFamily="2" charset="2"/>
              </a:rPr>
              <a:t>if exterior beltline is up to [145cm], direct visibility to VRU is assumed (5% Ital. female height 1.505m).</a:t>
            </a:r>
          </a:p>
          <a:p>
            <a:r>
              <a:rPr lang="en-US" sz="1400" dirty="0">
                <a:sym typeface="Wingdings" panose="05000000000000000000" pitchFamily="2" charset="2"/>
              </a:rPr>
              <a:t>If ext. beltline is above [145cm], then V</a:t>
            </a:r>
            <a:r>
              <a:rPr lang="en-US" sz="1400" baseline="-25000" dirty="0">
                <a:sym typeface="Wingdings" panose="05000000000000000000" pitchFamily="2" charset="2"/>
              </a:rPr>
              <a:t>2</a:t>
            </a:r>
            <a:r>
              <a:rPr lang="en-US" sz="1400" dirty="0">
                <a:sym typeface="Wingdings" panose="05000000000000000000" pitchFamily="2" charset="2"/>
              </a:rPr>
              <a:t> to beltline vertical distance shall be minimum [26cm]. This equates to min. 10° downward vision angle.</a:t>
            </a:r>
          </a:p>
          <a:p>
            <a:r>
              <a:rPr lang="en-US" sz="1400" dirty="0">
                <a:sym typeface="Wingdings" panose="05000000000000000000" pitchFamily="2" charset="2"/>
              </a:rPr>
              <a:t>The interior and exterior beltline criteria should be met in a longitudinal range between a y-z-plane through the V-point and the a-</a:t>
            </a:r>
            <a:r>
              <a:rPr lang="en-US" sz="1400" dirty="0" err="1">
                <a:sym typeface="Wingdings" panose="05000000000000000000" pitchFamily="2" charset="2"/>
              </a:rPr>
              <a:t>plr</a:t>
            </a:r>
            <a:r>
              <a:rPr lang="en-US" sz="1400" dirty="0">
                <a:sym typeface="Wingdings" panose="05000000000000000000" pitchFamily="2" charset="2"/>
              </a:rPr>
              <a:t> (exact method </a:t>
            </a:r>
            <a:r>
              <a:rPr lang="en-US" sz="1400" dirty="0" err="1">
                <a:sym typeface="Wingdings" panose="05000000000000000000" pitchFamily="2" charset="2"/>
              </a:rPr>
              <a:t>tbd</a:t>
            </a:r>
            <a:r>
              <a:rPr lang="en-US" sz="1400" dirty="0">
                <a:sym typeface="Wingdings" panose="05000000000000000000" pitchFamily="2" charset="2"/>
              </a:rPr>
              <a:t>, but excluding holders of mirrors or required trim radii, may be handled within test method.)</a:t>
            </a:r>
          </a:p>
          <a:p>
            <a:r>
              <a:rPr lang="en-US" sz="1400" dirty="0">
                <a:sym typeface="Wingdings" panose="05000000000000000000" pitchFamily="2" charset="2"/>
              </a:rPr>
              <a:t>DVS method shall remain open to all vehicles of categories M2 and N2.</a:t>
            </a:r>
          </a:p>
          <a:p>
            <a:endParaRPr lang="en-US" sz="1400" dirty="0">
              <a:sym typeface="Wingdings" panose="05000000000000000000" pitchFamily="2" charset="2"/>
            </a:endParaRPr>
          </a:p>
          <a:p>
            <a:endParaRPr lang="en-US" sz="1400" dirty="0"/>
          </a:p>
        </p:txBody>
      </p:sp>
      <p:sp>
        <p:nvSpPr>
          <p:cNvPr id="5" name="Diamond 4">
            <a:extLst>
              <a:ext uri="{FF2B5EF4-FFF2-40B4-BE49-F238E27FC236}">
                <a16:creationId xmlns:a16="http://schemas.microsoft.com/office/drawing/2014/main" id="{55F4C997-B3E9-42FE-A48C-2199F00E3817}"/>
              </a:ext>
            </a:extLst>
          </p:cNvPr>
          <p:cNvSpPr/>
          <p:nvPr/>
        </p:nvSpPr>
        <p:spPr>
          <a:xfrm>
            <a:off x="6566109" y="2687642"/>
            <a:ext cx="1759352" cy="810227"/>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Neither Class V nor VI mirrors?</a:t>
            </a:r>
          </a:p>
        </p:txBody>
      </p:sp>
      <p:cxnSp>
        <p:nvCxnSpPr>
          <p:cNvPr id="11" name="Straight Connector 10">
            <a:extLst>
              <a:ext uri="{FF2B5EF4-FFF2-40B4-BE49-F238E27FC236}">
                <a16:creationId xmlns:a16="http://schemas.microsoft.com/office/drawing/2014/main" id="{80838084-18F3-4D0E-AA63-B011551F3936}"/>
              </a:ext>
            </a:extLst>
          </p:cNvPr>
          <p:cNvCxnSpPr>
            <a:cxnSpLocks/>
          </p:cNvCxnSpPr>
          <p:nvPr/>
        </p:nvCxnSpPr>
        <p:spPr>
          <a:xfrm>
            <a:off x="8313060" y="3092756"/>
            <a:ext cx="3131256"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E67006C5-A083-45AB-836E-DBCCE1549B99}"/>
              </a:ext>
            </a:extLst>
          </p:cNvPr>
          <p:cNvCxnSpPr>
            <a:cxnSpLocks/>
            <a:endCxn id="15" idx="0"/>
          </p:cNvCxnSpPr>
          <p:nvPr/>
        </p:nvCxnSpPr>
        <p:spPr>
          <a:xfrm>
            <a:off x="11450187" y="2033648"/>
            <a:ext cx="0" cy="3058669"/>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9435CEDF-144C-419C-A27D-2C98EE69941A}"/>
              </a:ext>
            </a:extLst>
          </p:cNvPr>
          <p:cNvSpPr/>
          <p:nvPr/>
        </p:nvSpPr>
        <p:spPr>
          <a:xfrm>
            <a:off x="10887104" y="5092317"/>
            <a:ext cx="1154210" cy="6597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DVS Method</a:t>
            </a:r>
          </a:p>
        </p:txBody>
      </p:sp>
      <p:cxnSp>
        <p:nvCxnSpPr>
          <p:cNvPr id="16" name="Straight Arrow Connector 15">
            <a:extLst>
              <a:ext uri="{FF2B5EF4-FFF2-40B4-BE49-F238E27FC236}">
                <a16:creationId xmlns:a16="http://schemas.microsoft.com/office/drawing/2014/main" id="{5309D2A4-7ABB-451C-B292-E5A5D1BE027A}"/>
              </a:ext>
            </a:extLst>
          </p:cNvPr>
          <p:cNvCxnSpPr>
            <a:cxnSpLocks/>
          </p:cNvCxnSpPr>
          <p:nvPr/>
        </p:nvCxnSpPr>
        <p:spPr>
          <a:xfrm>
            <a:off x="7444150" y="3497869"/>
            <a:ext cx="0" cy="337184"/>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 name="Rectangle: Rounded Corners 18">
            <a:extLst>
              <a:ext uri="{FF2B5EF4-FFF2-40B4-BE49-F238E27FC236}">
                <a16:creationId xmlns:a16="http://schemas.microsoft.com/office/drawing/2014/main" id="{BD9EBD8F-F0E2-4651-8CB8-E5953CECB18F}"/>
              </a:ext>
            </a:extLst>
          </p:cNvPr>
          <p:cNvSpPr/>
          <p:nvPr/>
        </p:nvSpPr>
        <p:spPr>
          <a:xfrm>
            <a:off x="5125464" y="5092317"/>
            <a:ext cx="1154210" cy="6415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UN R-125</a:t>
            </a:r>
          </a:p>
        </p:txBody>
      </p:sp>
      <p:cxnSp>
        <p:nvCxnSpPr>
          <p:cNvPr id="21" name="Straight Connector 20">
            <a:extLst>
              <a:ext uri="{FF2B5EF4-FFF2-40B4-BE49-F238E27FC236}">
                <a16:creationId xmlns:a16="http://schemas.microsoft.com/office/drawing/2014/main" id="{DAE97038-4EE3-4B66-9C09-A6922F819388}"/>
              </a:ext>
            </a:extLst>
          </p:cNvPr>
          <p:cNvCxnSpPr>
            <a:cxnSpLocks/>
          </p:cNvCxnSpPr>
          <p:nvPr/>
        </p:nvCxnSpPr>
        <p:spPr>
          <a:xfrm flipH="1">
            <a:off x="5689062" y="3666461"/>
            <a:ext cx="1755089"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4B87457A-BA8F-417B-BBD1-BE40EC1B5129}"/>
              </a:ext>
            </a:extLst>
          </p:cNvPr>
          <p:cNvCxnSpPr>
            <a:cxnSpLocks/>
            <a:endCxn id="19" idx="0"/>
          </p:cNvCxnSpPr>
          <p:nvPr/>
        </p:nvCxnSpPr>
        <p:spPr>
          <a:xfrm>
            <a:off x="5689062" y="3666461"/>
            <a:ext cx="13507" cy="1425856"/>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8831E389-46AB-40E6-AF9F-0887AF4F8BA6}"/>
              </a:ext>
            </a:extLst>
          </p:cNvPr>
          <p:cNvSpPr txBox="1"/>
          <p:nvPr/>
        </p:nvSpPr>
        <p:spPr>
          <a:xfrm>
            <a:off x="8313059" y="2723423"/>
            <a:ext cx="413896" cy="307777"/>
          </a:xfrm>
          <a:prstGeom prst="rect">
            <a:avLst/>
          </a:prstGeom>
          <a:noFill/>
        </p:spPr>
        <p:txBody>
          <a:bodyPr wrap="none" rtlCol="0">
            <a:spAutoFit/>
          </a:bodyPr>
          <a:lstStyle/>
          <a:p>
            <a:r>
              <a:rPr lang="en-US" sz="1400" dirty="0"/>
              <a:t>No</a:t>
            </a:r>
          </a:p>
        </p:txBody>
      </p:sp>
      <p:cxnSp>
        <p:nvCxnSpPr>
          <p:cNvPr id="27" name="Straight Connector 26">
            <a:extLst>
              <a:ext uri="{FF2B5EF4-FFF2-40B4-BE49-F238E27FC236}">
                <a16:creationId xmlns:a16="http://schemas.microsoft.com/office/drawing/2014/main" id="{E27A5817-E2F9-4BC5-B1CE-B55992367F82}"/>
              </a:ext>
            </a:extLst>
          </p:cNvPr>
          <p:cNvCxnSpPr>
            <a:cxnSpLocks/>
          </p:cNvCxnSpPr>
          <p:nvPr/>
        </p:nvCxnSpPr>
        <p:spPr>
          <a:xfrm>
            <a:off x="8335912" y="4264119"/>
            <a:ext cx="434852" cy="6311"/>
          </a:xfrm>
          <a:prstGeom prst="line">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294A51C6-9AE1-487A-BDD7-BB35BEC6CA1B}"/>
              </a:ext>
            </a:extLst>
          </p:cNvPr>
          <p:cNvSpPr txBox="1"/>
          <p:nvPr/>
        </p:nvSpPr>
        <p:spPr>
          <a:xfrm>
            <a:off x="8313059" y="3891246"/>
            <a:ext cx="413896" cy="307777"/>
          </a:xfrm>
          <a:prstGeom prst="rect">
            <a:avLst/>
          </a:prstGeom>
          <a:noFill/>
        </p:spPr>
        <p:txBody>
          <a:bodyPr wrap="none" rtlCol="0">
            <a:spAutoFit/>
          </a:bodyPr>
          <a:lstStyle/>
          <a:p>
            <a:r>
              <a:rPr lang="en-US" sz="1400" dirty="0"/>
              <a:t>No</a:t>
            </a:r>
          </a:p>
        </p:txBody>
      </p:sp>
      <p:sp>
        <p:nvSpPr>
          <p:cNvPr id="30" name="TextBox 29">
            <a:extLst>
              <a:ext uri="{FF2B5EF4-FFF2-40B4-BE49-F238E27FC236}">
                <a16:creationId xmlns:a16="http://schemas.microsoft.com/office/drawing/2014/main" id="{7CE2A79F-1B39-4E3D-8175-1B0CBCB119D9}"/>
              </a:ext>
            </a:extLst>
          </p:cNvPr>
          <p:cNvSpPr txBox="1"/>
          <p:nvPr/>
        </p:nvSpPr>
        <p:spPr>
          <a:xfrm>
            <a:off x="7429160" y="3487850"/>
            <a:ext cx="477567" cy="307777"/>
          </a:xfrm>
          <a:prstGeom prst="rect">
            <a:avLst/>
          </a:prstGeom>
          <a:noFill/>
        </p:spPr>
        <p:txBody>
          <a:bodyPr wrap="none" rtlCol="0">
            <a:spAutoFit/>
          </a:bodyPr>
          <a:lstStyle/>
          <a:p>
            <a:r>
              <a:rPr lang="en-US" sz="1400" dirty="0"/>
              <a:t>Yes</a:t>
            </a:r>
          </a:p>
        </p:txBody>
      </p:sp>
      <p:sp>
        <p:nvSpPr>
          <p:cNvPr id="31" name="TextBox 30">
            <a:extLst>
              <a:ext uri="{FF2B5EF4-FFF2-40B4-BE49-F238E27FC236}">
                <a16:creationId xmlns:a16="http://schemas.microsoft.com/office/drawing/2014/main" id="{DA098AD4-C458-45C7-8491-F622368A9680}"/>
              </a:ext>
            </a:extLst>
          </p:cNvPr>
          <p:cNvSpPr txBox="1"/>
          <p:nvPr/>
        </p:nvSpPr>
        <p:spPr>
          <a:xfrm>
            <a:off x="9667893" y="4662554"/>
            <a:ext cx="653795" cy="307777"/>
          </a:xfrm>
          <a:prstGeom prst="rect">
            <a:avLst/>
          </a:prstGeom>
          <a:noFill/>
        </p:spPr>
        <p:txBody>
          <a:bodyPr wrap="square" rtlCol="0">
            <a:spAutoFit/>
          </a:bodyPr>
          <a:lstStyle/>
          <a:p>
            <a:r>
              <a:rPr lang="en-US" sz="1400" dirty="0"/>
              <a:t>Yes</a:t>
            </a:r>
          </a:p>
        </p:txBody>
      </p:sp>
      <p:cxnSp>
        <p:nvCxnSpPr>
          <p:cNvPr id="32" name="Straight Arrow Connector 31">
            <a:extLst>
              <a:ext uri="{FF2B5EF4-FFF2-40B4-BE49-F238E27FC236}">
                <a16:creationId xmlns:a16="http://schemas.microsoft.com/office/drawing/2014/main" id="{97EA0CEF-8DD5-40CA-AFD2-728D011EFB6C}"/>
              </a:ext>
            </a:extLst>
          </p:cNvPr>
          <p:cNvCxnSpPr>
            <a:cxnSpLocks/>
          </p:cNvCxnSpPr>
          <p:nvPr/>
        </p:nvCxnSpPr>
        <p:spPr>
          <a:xfrm>
            <a:off x="9658790" y="4361160"/>
            <a:ext cx="0" cy="720614"/>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3" name="Diamond 32">
            <a:extLst>
              <a:ext uri="{FF2B5EF4-FFF2-40B4-BE49-F238E27FC236}">
                <a16:creationId xmlns:a16="http://schemas.microsoft.com/office/drawing/2014/main" id="{7356D551-7D28-4545-9A6C-C9AA2F30E1DE}"/>
              </a:ext>
            </a:extLst>
          </p:cNvPr>
          <p:cNvSpPr/>
          <p:nvPr/>
        </p:nvSpPr>
        <p:spPr>
          <a:xfrm>
            <a:off x="6567215" y="3865317"/>
            <a:ext cx="1759352" cy="810227"/>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dirty="0">
                <a:solidFill>
                  <a:schemeClr val="tx1"/>
                </a:solidFill>
              </a:rPr>
              <a:t>Ext. Beltline</a:t>
            </a:r>
            <a:br>
              <a:rPr lang="en-US" sz="1050" dirty="0">
                <a:solidFill>
                  <a:schemeClr val="tx1"/>
                </a:solidFill>
              </a:rPr>
            </a:br>
            <a:r>
              <a:rPr lang="en-US" sz="1050" dirty="0">
                <a:solidFill>
                  <a:schemeClr val="tx1"/>
                </a:solidFill>
              </a:rPr>
              <a:t>≤[145]cm?</a:t>
            </a:r>
          </a:p>
        </p:txBody>
      </p:sp>
      <p:sp>
        <p:nvSpPr>
          <p:cNvPr id="34" name="Rectangle: Rounded Corners 33">
            <a:extLst>
              <a:ext uri="{FF2B5EF4-FFF2-40B4-BE49-F238E27FC236}">
                <a16:creationId xmlns:a16="http://schemas.microsoft.com/office/drawing/2014/main" id="{71D50CC2-FF5D-4A12-BB37-8F71F587125F}"/>
              </a:ext>
            </a:extLst>
          </p:cNvPr>
          <p:cNvSpPr/>
          <p:nvPr/>
        </p:nvSpPr>
        <p:spPr>
          <a:xfrm>
            <a:off x="9033715" y="5081774"/>
            <a:ext cx="1265389" cy="6597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Int. Beltline Height Compliance</a:t>
            </a:r>
          </a:p>
        </p:txBody>
      </p:sp>
      <p:cxnSp>
        <p:nvCxnSpPr>
          <p:cNvPr id="35" name="Straight Arrow Connector 34">
            <a:extLst>
              <a:ext uri="{FF2B5EF4-FFF2-40B4-BE49-F238E27FC236}">
                <a16:creationId xmlns:a16="http://schemas.microsoft.com/office/drawing/2014/main" id="{68602971-51E9-4D9C-A5A2-F6FEC33D5382}"/>
              </a:ext>
            </a:extLst>
          </p:cNvPr>
          <p:cNvCxnSpPr>
            <a:cxnSpLocks/>
            <a:stCxn id="33" idx="2"/>
            <a:endCxn id="45" idx="0"/>
          </p:cNvCxnSpPr>
          <p:nvPr/>
        </p:nvCxnSpPr>
        <p:spPr>
          <a:xfrm>
            <a:off x="7446891" y="4675544"/>
            <a:ext cx="4597" cy="405582"/>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Diamond 37">
            <a:extLst>
              <a:ext uri="{FF2B5EF4-FFF2-40B4-BE49-F238E27FC236}">
                <a16:creationId xmlns:a16="http://schemas.microsoft.com/office/drawing/2014/main" id="{98471126-A12C-447B-AB57-EAAABCA6E650}"/>
              </a:ext>
            </a:extLst>
          </p:cNvPr>
          <p:cNvSpPr/>
          <p:nvPr/>
        </p:nvSpPr>
        <p:spPr>
          <a:xfrm>
            <a:off x="8777450" y="3858574"/>
            <a:ext cx="1759352" cy="810227"/>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sz="1050" dirty="0">
                <a:solidFill>
                  <a:schemeClr val="tx1"/>
                </a:solidFill>
              </a:rPr>
              <a:t>V</a:t>
            </a:r>
            <a:r>
              <a:rPr lang="en-US" sz="1050" baseline="-25000" dirty="0">
                <a:solidFill>
                  <a:schemeClr val="tx1"/>
                </a:solidFill>
              </a:rPr>
              <a:t>2</a:t>
            </a:r>
            <a:r>
              <a:rPr lang="en-US" sz="1050" dirty="0">
                <a:solidFill>
                  <a:schemeClr val="tx1"/>
                </a:solidFill>
              </a:rPr>
              <a:t>-Beltline-Height</a:t>
            </a:r>
            <a:br>
              <a:rPr lang="en-US" sz="1050" dirty="0">
                <a:solidFill>
                  <a:schemeClr val="tx1"/>
                </a:solidFill>
              </a:rPr>
            </a:br>
            <a:r>
              <a:rPr lang="en-US" sz="1050" dirty="0">
                <a:solidFill>
                  <a:schemeClr val="tx1"/>
                </a:solidFill>
              </a:rPr>
              <a:t>≥[26]cm?</a:t>
            </a:r>
          </a:p>
        </p:txBody>
      </p:sp>
      <p:cxnSp>
        <p:nvCxnSpPr>
          <p:cNvPr id="43" name="Straight Connector 42">
            <a:extLst>
              <a:ext uri="{FF2B5EF4-FFF2-40B4-BE49-F238E27FC236}">
                <a16:creationId xmlns:a16="http://schemas.microsoft.com/office/drawing/2014/main" id="{926F28D6-0F1D-465C-9D56-0E88E10E41FD}"/>
              </a:ext>
            </a:extLst>
          </p:cNvPr>
          <p:cNvCxnSpPr>
            <a:cxnSpLocks/>
          </p:cNvCxnSpPr>
          <p:nvPr/>
        </p:nvCxnSpPr>
        <p:spPr>
          <a:xfrm flipV="1">
            <a:off x="10556641" y="4256462"/>
            <a:ext cx="900076" cy="3"/>
          </a:xfrm>
          <a:prstGeom prst="line">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Rectangle: Rounded Corners 44">
            <a:extLst>
              <a:ext uri="{FF2B5EF4-FFF2-40B4-BE49-F238E27FC236}">
                <a16:creationId xmlns:a16="http://schemas.microsoft.com/office/drawing/2014/main" id="{082C9152-46EB-469C-8EFE-9DD16136787D}"/>
              </a:ext>
            </a:extLst>
          </p:cNvPr>
          <p:cNvSpPr/>
          <p:nvPr/>
        </p:nvSpPr>
        <p:spPr>
          <a:xfrm>
            <a:off x="6818793" y="5081126"/>
            <a:ext cx="1265389" cy="65975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Ext. Beltline Height Compliance</a:t>
            </a:r>
          </a:p>
        </p:txBody>
      </p:sp>
      <p:sp>
        <p:nvSpPr>
          <p:cNvPr id="58" name="TextBox 57">
            <a:extLst>
              <a:ext uri="{FF2B5EF4-FFF2-40B4-BE49-F238E27FC236}">
                <a16:creationId xmlns:a16="http://schemas.microsoft.com/office/drawing/2014/main" id="{E74332E7-3BAB-4BD3-81BD-B99C453D0CB5}"/>
              </a:ext>
            </a:extLst>
          </p:cNvPr>
          <p:cNvSpPr txBox="1"/>
          <p:nvPr/>
        </p:nvSpPr>
        <p:spPr>
          <a:xfrm>
            <a:off x="7451487" y="4669288"/>
            <a:ext cx="653795" cy="307777"/>
          </a:xfrm>
          <a:prstGeom prst="rect">
            <a:avLst/>
          </a:prstGeom>
          <a:noFill/>
        </p:spPr>
        <p:txBody>
          <a:bodyPr wrap="square" rtlCol="0">
            <a:spAutoFit/>
          </a:bodyPr>
          <a:lstStyle/>
          <a:p>
            <a:r>
              <a:rPr lang="en-US" sz="1400" dirty="0"/>
              <a:t>Yes</a:t>
            </a:r>
          </a:p>
        </p:txBody>
      </p:sp>
      <p:sp>
        <p:nvSpPr>
          <p:cNvPr id="59" name="TextBox 58">
            <a:extLst>
              <a:ext uri="{FF2B5EF4-FFF2-40B4-BE49-F238E27FC236}">
                <a16:creationId xmlns:a16="http://schemas.microsoft.com/office/drawing/2014/main" id="{4B754C01-AB7E-4B5A-AC07-4F98F0EAF91B}"/>
              </a:ext>
            </a:extLst>
          </p:cNvPr>
          <p:cNvSpPr txBox="1"/>
          <p:nvPr/>
        </p:nvSpPr>
        <p:spPr>
          <a:xfrm>
            <a:off x="10528405" y="3885825"/>
            <a:ext cx="413896" cy="307777"/>
          </a:xfrm>
          <a:prstGeom prst="rect">
            <a:avLst/>
          </a:prstGeom>
          <a:noFill/>
        </p:spPr>
        <p:txBody>
          <a:bodyPr wrap="none" rtlCol="0">
            <a:spAutoFit/>
          </a:bodyPr>
          <a:lstStyle/>
          <a:p>
            <a:r>
              <a:rPr lang="en-US" sz="1400" dirty="0"/>
              <a:t>No</a:t>
            </a:r>
          </a:p>
        </p:txBody>
      </p:sp>
      <p:sp>
        <p:nvSpPr>
          <p:cNvPr id="28" name="Diamond 27">
            <a:extLst>
              <a:ext uri="{FF2B5EF4-FFF2-40B4-BE49-F238E27FC236}">
                <a16:creationId xmlns:a16="http://schemas.microsoft.com/office/drawing/2014/main" id="{ADC58226-1FA0-45E5-B309-256875F72394}"/>
              </a:ext>
            </a:extLst>
          </p:cNvPr>
          <p:cNvSpPr/>
          <p:nvPr/>
        </p:nvSpPr>
        <p:spPr>
          <a:xfrm>
            <a:off x="6553707" y="1634706"/>
            <a:ext cx="1759352" cy="810227"/>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N2 or M2?</a:t>
            </a:r>
          </a:p>
        </p:txBody>
      </p:sp>
      <p:cxnSp>
        <p:nvCxnSpPr>
          <p:cNvPr id="36" name="Straight Connector 35">
            <a:extLst>
              <a:ext uri="{FF2B5EF4-FFF2-40B4-BE49-F238E27FC236}">
                <a16:creationId xmlns:a16="http://schemas.microsoft.com/office/drawing/2014/main" id="{4E7E5E45-CCEA-4D29-BAF1-A47E46D818BF}"/>
              </a:ext>
            </a:extLst>
          </p:cNvPr>
          <p:cNvCxnSpPr>
            <a:cxnSpLocks/>
          </p:cNvCxnSpPr>
          <p:nvPr/>
        </p:nvCxnSpPr>
        <p:spPr>
          <a:xfrm>
            <a:off x="8313060" y="2033648"/>
            <a:ext cx="3131256" cy="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7" name="TextBox 36">
            <a:extLst>
              <a:ext uri="{FF2B5EF4-FFF2-40B4-BE49-F238E27FC236}">
                <a16:creationId xmlns:a16="http://schemas.microsoft.com/office/drawing/2014/main" id="{25254413-2FF5-47A9-823B-C4C5410B44ED}"/>
              </a:ext>
            </a:extLst>
          </p:cNvPr>
          <p:cNvSpPr txBox="1"/>
          <p:nvPr/>
        </p:nvSpPr>
        <p:spPr>
          <a:xfrm>
            <a:off x="8307189" y="1735264"/>
            <a:ext cx="413896" cy="307777"/>
          </a:xfrm>
          <a:prstGeom prst="rect">
            <a:avLst/>
          </a:prstGeom>
          <a:noFill/>
        </p:spPr>
        <p:txBody>
          <a:bodyPr wrap="none" rtlCol="0">
            <a:spAutoFit/>
          </a:bodyPr>
          <a:lstStyle/>
          <a:p>
            <a:r>
              <a:rPr lang="en-US" sz="1400" dirty="0"/>
              <a:t>No</a:t>
            </a:r>
          </a:p>
        </p:txBody>
      </p:sp>
      <p:cxnSp>
        <p:nvCxnSpPr>
          <p:cNvPr id="39" name="Straight Arrow Connector 38">
            <a:extLst>
              <a:ext uri="{FF2B5EF4-FFF2-40B4-BE49-F238E27FC236}">
                <a16:creationId xmlns:a16="http://schemas.microsoft.com/office/drawing/2014/main" id="{1A6D3A40-DA0D-45BA-B395-CDB6EA200CD8}"/>
              </a:ext>
            </a:extLst>
          </p:cNvPr>
          <p:cNvCxnSpPr>
            <a:cxnSpLocks/>
            <a:stCxn id="28" idx="2"/>
          </p:cNvCxnSpPr>
          <p:nvPr/>
        </p:nvCxnSpPr>
        <p:spPr>
          <a:xfrm>
            <a:off x="7433383" y="2444933"/>
            <a:ext cx="7709" cy="214297"/>
          </a:xfrm>
          <a:prstGeom prst="straightConnector1">
            <a:avLst/>
          </a:prstGeom>
          <a:ln w="158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1D4D81DF-D808-429E-BBBF-D5A552845714}"/>
              </a:ext>
            </a:extLst>
          </p:cNvPr>
          <p:cNvSpPr txBox="1"/>
          <p:nvPr/>
        </p:nvSpPr>
        <p:spPr>
          <a:xfrm>
            <a:off x="7455572" y="2420019"/>
            <a:ext cx="668781" cy="307777"/>
          </a:xfrm>
          <a:prstGeom prst="rect">
            <a:avLst/>
          </a:prstGeom>
          <a:noFill/>
        </p:spPr>
        <p:txBody>
          <a:bodyPr wrap="square" rtlCol="0">
            <a:spAutoFit/>
          </a:bodyPr>
          <a:lstStyle/>
          <a:p>
            <a:r>
              <a:rPr lang="en-US" sz="1400" dirty="0"/>
              <a:t>Yes</a:t>
            </a:r>
          </a:p>
        </p:txBody>
      </p:sp>
      <p:sp>
        <p:nvSpPr>
          <p:cNvPr id="20" name="Left Bracket 19">
            <a:extLst>
              <a:ext uri="{FF2B5EF4-FFF2-40B4-BE49-F238E27FC236}">
                <a16:creationId xmlns:a16="http://schemas.microsoft.com/office/drawing/2014/main" id="{98E6169F-BBBB-4D38-8BF3-393F7FD5EB7E}"/>
              </a:ext>
            </a:extLst>
          </p:cNvPr>
          <p:cNvSpPr/>
          <p:nvPr/>
        </p:nvSpPr>
        <p:spPr>
          <a:xfrm>
            <a:off x="6458035" y="2687642"/>
            <a:ext cx="171751" cy="849653"/>
          </a:xfrm>
          <a:prstGeom prst="leftBracket">
            <a:avLst/>
          </a:pr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 name="Right Bracket 21">
            <a:extLst>
              <a:ext uri="{FF2B5EF4-FFF2-40B4-BE49-F238E27FC236}">
                <a16:creationId xmlns:a16="http://schemas.microsoft.com/office/drawing/2014/main" id="{08A3B334-C65B-4AA8-A226-C298E506EDF0}"/>
              </a:ext>
            </a:extLst>
          </p:cNvPr>
          <p:cNvSpPr/>
          <p:nvPr/>
        </p:nvSpPr>
        <p:spPr>
          <a:xfrm>
            <a:off x="8562529" y="2638783"/>
            <a:ext cx="158482" cy="898503"/>
          </a:xfrm>
          <a:prstGeom prst="rightBracket">
            <a:avLst/>
          </a:prstGeom>
          <a:ln w="19050">
            <a:solidFill>
              <a:srgbClr val="0070C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 name="Straight Arrow Connector 5">
            <a:extLst>
              <a:ext uri="{FF2B5EF4-FFF2-40B4-BE49-F238E27FC236}">
                <a16:creationId xmlns:a16="http://schemas.microsoft.com/office/drawing/2014/main" id="{12951D4D-0723-457B-BEEB-D126DDBCF0AD}"/>
              </a:ext>
            </a:extLst>
          </p:cNvPr>
          <p:cNvCxnSpPr/>
          <p:nvPr/>
        </p:nvCxnSpPr>
        <p:spPr>
          <a:xfrm flipV="1">
            <a:off x="7429160" y="2420019"/>
            <a:ext cx="4015156" cy="2491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4613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6828F-2C00-4187-9406-9B327E7075E9}"/>
              </a:ext>
            </a:extLst>
          </p:cNvPr>
          <p:cNvSpPr>
            <a:spLocks noGrp="1"/>
          </p:cNvSpPr>
          <p:nvPr>
            <p:ph type="title"/>
          </p:nvPr>
        </p:nvSpPr>
        <p:spPr>
          <a:xfrm>
            <a:off x="609600" y="274638"/>
            <a:ext cx="10972800" cy="806002"/>
          </a:xfrm>
        </p:spPr>
        <p:txBody>
          <a:bodyPr/>
          <a:lstStyle/>
          <a:p>
            <a:r>
              <a:rPr lang="en-US" sz="3600" dirty="0"/>
              <a:t>Justification Concept – Case 1</a:t>
            </a:r>
          </a:p>
        </p:txBody>
      </p:sp>
      <p:sp>
        <p:nvSpPr>
          <p:cNvPr id="83" name="TextBox 82">
            <a:extLst>
              <a:ext uri="{FF2B5EF4-FFF2-40B4-BE49-F238E27FC236}">
                <a16:creationId xmlns:a16="http://schemas.microsoft.com/office/drawing/2014/main" id="{81A4CCA5-AA9F-41C7-B0F4-BD8557A1D293}"/>
              </a:ext>
            </a:extLst>
          </p:cNvPr>
          <p:cNvSpPr txBox="1"/>
          <p:nvPr/>
        </p:nvSpPr>
        <p:spPr>
          <a:xfrm>
            <a:off x="505732" y="1472036"/>
            <a:ext cx="9603398" cy="584775"/>
          </a:xfrm>
          <a:prstGeom prst="rect">
            <a:avLst/>
          </a:prstGeom>
          <a:noFill/>
        </p:spPr>
        <p:txBody>
          <a:bodyPr wrap="square" rtlCol="0">
            <a:spAutoFit/>
          </a:bodyPr>
          <a:lstStyle/>
          <a:p>
            <a:r>
              <a:rPr lang="en-US" sz="1600" dirty="0"/>
              <a:t>An exterior beltline height to ground of [145cm] allows recognition of VRU directly besides vehicle</a:t>
            </a:r>
            <a:br>
              <a:rPr lang="en-US" sz="1600" dirty="0"/>
            </a:br>
            <a:r>
              <a:rPr lang="en-US" sz="1600" dirty="0"/>
              <a:t>(This is irrespective of interior beltline height. Typically, int. beltline rises the lower the vehicle.)</a:t>
            </a:r>
          </a:p>
        </p:txBody>
      </p:sp>
      <p:pic>
        <p:nvPicPr>
          <p:cNvPr id="41" name="Afbeelding 1">
            <a:extLst>
              <a:ext uri="{FF2B5EF4-FFF2-40B4-BE49-F238E27FC236}">
                <a16:creationId xmlns:a16="http://schemas.microsoft.com/office/drawing/2014/main" id="{2B1F44A5-3EFB-40A1-B089-54B1B4B8E6D2}"/>
              </a:ext>
            </a:extLst>
          </p:cNvPr>
          <p:cNvPicPr>
            <a:picLocks noChangeAspect="1"/>
          </p:cNvPicPr>
          <p:nvPr/>
        </p:nvPicPr>
        <p:blipFill>
          <a:blip r:embed="rId2"/>
          <a:stretch>
            <a:fillRect/>
          </a:stretch>
        </p:blipFill>
        <p:spPr>
          <a:xfrm>
            <a:off x="438668" y="3616463"/>
            <a:ext cx="2111530" cy="2259159"/>
          </a:xfrm>
          <a:prstGeom prst="rect">
            <a:avLst/>
          </a:prstGeom>
        </p:spPr>
      </p:pic>
      <p:grpSp>
        <p:nvGrpSpPr>
          <p:cNvPr id="3" name="Group 2">
            <a:extLst>
              <a:ext uri="{FF2B5EF4-FFF2-40B4-BE49-F238E27FC236}">
                <a16:creationId xmlns:a16="http://schemas.microsoft.com/office/drawing/2014/main" id="{E994C5AE-4E1A-428B-81AC-01922CCCAE6E}"/>
              </a:ext>
            </a:extLst>
          </p:cNvPr>
          <p:cNvGrpSpPr/>
          <p:nvPr/>
        </p:nvGrpSpPr>
        <p:grpSpPr>
          <a:xfrm>
            <a:off x="307133" y="2489942"/>
            <a:ext cx="10965073" cy="3537625"/>
            <a:chOff x="307133" y="2489942"/>
            <a:chExt cx="10965073" cy="3537625"/>
          </a:xfrm>
        </p:grpSpPr>
        <p:grpSp>
          <p:nvGrpSpPr>
            <p:cNvPr id="36" name="Group 35">
              <a:extLst>
                <a:ext uri="{FF2B5EF4-FFF2-40B4-BE49-F238E27FC236}">
                  <a16:creationId xmlns:a16="http://schemas.microsoft.com/office/drawing/2014/main" id="{10D667C7-A6EE-490D-B037-1790A7B4C715}"/>
                </a:ext>
              </a:extLst>
            </p:cNvPr>
            <p:cNvGrpSpPr/>
            <p:nvPr/>
          </p:nvGrpSpPr>
          <p:grpSpPr>
            <a:xfrm>
              <a:off x="307133" y="2489942"/>
              <a:ext cx="10965073" cy="3537625"/>
              <a:chOff x="-876328" y="2649295"/>
              <a:chExt cx="10965073" cy="3537625"/>
            </a:xfrm>
          </p:grpSpPr>
          <p:grpSp>
            <p:nvGrpSpPr>
              <p:cNvPr id="64" name="Group 63">
                <a:extLst>
                  <a:ext uri="{FF2B5EF4-FFF2-40B4-BE49-F238E27FC236}">
                    <a16:creationId xmlns:a16="http://schemas.microsoft.com/office/drawing/2014/main" id="{147AE7D6-EA69-452E-A457-F61BB61CF216}"/>
                  </a:ext>
                </a:extLst>
              </p:cNvPr>
              <p:cNvGrpSpPr/>
              <p:nvPr/>
            </p:nvGrpSpPr>
            <p:grpSpPr>
              <a:xfrm>
                <a:off x="4040677" y="3674865"/>
                <a:ext cx="440665" cy="2284340"/>
                <a:chOff x="4260272" y="3473974"/>
                <a:chExt cx="440665" cy="2284340"/>
              </a:xfrm>
            </p:grpSpPr>
            <p:sp>
              <p:nvSpPr>
                <p:cNvPr id="57" name="Oval 56">
                  <a:extLst>
                    <a:ext uri="{FF2B5EF4-FFF2-40B4-BE49-F238E27FC236}">
                      <a16:creationId xmlns:a16="http://schemas.microsoft.com/office/drawing/2014/main" id="{59E707D5-920C-4EFB-8C40-6A8FD80D3269}"/>
                    </a:ext>
                  </a:extLst>
                </p:cNvPr>
                <p:cNvSpPr/>
                <p:nvPr/>
              </p:nvSpPr>
              <p:spPr>
                <a:xfrm>
                  <a:off x="4260272" y="3627140"/>
                  <a:ext cx="440665" cy="3077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A2F07B31-A140-40A5-AD2A-32B9E445DB8C}"/>
                    </a:ext>
                  </a:extLst>
                </p:cNvPr>
                <p:cNvSpPr/>
                <p:nvPr/>
              </p:nvSpPr>
              <p:spPr>
                <a:xfrm>
                  <a:off x="4357721" y="3931321"/>
                  <a:ext cx="238534" cy="11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a:extLst>
                    <a:ext uri="{FF2B5EF4-FFF2-40B4-BE49-F238E27FC236}">
                      <a16:creationId xmlns:a16="http://schemas.microsoft.com/office/drawing/2014/main" id="{CC097AF2-33AC-41FE-8BAF-055F80129040}"/>
                    </a:ext>
                  </a:extLst>
                </p:cNvPr>
                <p:cNvSpPr/>
                <p:nvPr/>
              </p:nvSpPr>
              <p:spPr>
                <a:xfrm>
                  <a:off x="4260272" y="4051947"/>
                  <a:ext cx="440588" cy="9937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Rounded Corners 59">
                  <a:extLst>
                    <a:ext uri="{FF2B5EF4-FFF2-40B4-BE49-F238E27FC236}">
                      <a16:creationId xmlns:a16="http://schemas.microsoft.com/office/drawing/2014/main" id="{3E9AE7BF-98FE-4B29-A556-ABBF47951116}"/>
                    </a:ext>
                  </a:extLst>
                </p:cNvPr>
                <p:cNvSpPr/>
                <p:nvPr/>
              </p:nvSpPr>
              <p:spPr>
                <a:xfrm>
                  <a:off x="4274443" y="5056172"/>
                  <a:ext cx="175249" cy="5939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Rounded Corners 60">
                  <a:extLst>
                    <a:ext uri="{FF2B5EF4-FFF2-40B4-BE49-F238E27FC236}">
                      <a16:creationId xmlns:a16="http://schemas.microsoft.com/office/drawing/2014/main" id="{7C0F2078-2843-4E93-9555-4054D17FDAD3}"/>
                    </a:ext>
                  </a:extLst>
                </p:cNvPr>
                <p:cNvSpPr/>
                <p:nvPr/>
              </p:nvSpPr>
              <p:spPr>
                <a:xfrm>
                  <a:off x="4500296" y="5056173"/>
                  <a:ext cx="175249" cy="5939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a:extLst>
                    <a:ext uri="{FF2B5EF4-FFF2-40B4-BE49-F238E27FC236}">
                      <a16:creationId xmlns:a16="http://schemas.microsoft.com/office/drawing/2014/main" id="{7C7E0FC6-814E-441C-9872-1FEE82D96BAE}"/>
                    </a:ext>
                  </a:extLst>
                </p:cNvPr>
                <p:cNvCxnSpPr/>
                <p:nvPr/>
              </p:nvCxnSpPr>
              <p:spPr>
                <a:xfrm>
                  <a:off x="4479085" y="3473974"/>
                  <a:ext cx="0" cy="228434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sp>
            <p:nvSpPr>
              <p:cNvPr id="5" name="Oval 4">
                <a:extLst>
                  <a:ext uri="{FF2B5EF4-FFF2-40B4-BE49-F238E27FC236}">
                    <a16:creationId xmlns:a16="http://schemas.microsoft.com/office/drawing/2014/main" id="{70DC02B8-337B-4C10-BD2E-1027689A9040}"/>
                  </a:ext>
                </a:extLst>
              </p:cNvPr>
              <p:cNvSpPr/>
              <p:nvPr/>
            </p:nvSpPr>
            <p:spPr>
              <a:xfrm>
                <a:off x="7980789" y="3728203"/>
                <a:ext cx="944880" cy="32512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D2170DA4-81B1-4ECA-ABC0-C379238A8A83}"/>
                  </a:ext>
                </a:extLst>
              </p:cNvPr>
              <p:cNvCxnSpPr>
                <a:cxnSpLocks/>
                <a:stCxn id="8" idx="4"/>
              </p:cNvCxnSpPr>
              <p:nvPr/>
            </p:nvCxnSpPr>
            <p:spPr>
              <a:xfrm>
                <a:off x="8446759" y="3445009"/>
                <a:ext cx="0" cy="1425662"/>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7" name="Flowchart: Summing Junction 6">
                <a:extLst>
                  <a:ext uri="{FF2B5EF4-FFF2-40B4-BE49-F238E27FC236}">
                    <a16:creationId xmlns:a16="http://schemas.microsoft.com/office/drawing/2014/main" id="{95998628-2FE8-49D2-84CC-DCC1E124C855}"/>
                  </a:ext>
                </a:extLst>
              </p:cNvPr>
              <p:cNvSpPr/>
              <p:nvPr/>
            </p:nvSpPr>
            <p:spPr>
              <a:xfrm>
                <a:off x="8316596" y="4734042"/>
                <a:ext cx="273266" cy="252249"/>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Or 7">
                <a:extLst>
                  <a:ext uri="{FF2B5EF4-FFF2-40B4-BE49-F238E27FC236}">
                    <a16:creationId xmlns:a16="http://schemas.microsoft.com/office/drawing/2014/main" id="{314A5B3A-2DB0-4E22-8620-F45D9A37C9AF}"/>
                  </a:ext>
                </a:extLst>
              </p:cNvPr>
              <p:cNvSpPr/>
              <p:nvPr/>
            </p:nvSpPr>
            <p:spPr>
              <a:xfrm>
                <a:off x="8356632" y="3266333"/>
                <a:ext cx="180254" cy="178676"/>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8A3930F0-7C4C-4EBD-AC4A-4AC066DB74DE}"/>
                  </a:ext>
                </a:extLst>
              </p:cNvPr>
              <p:cNvCxnSpPr>
                <a:cxnSpLocks/>
              </p:cNvCxnSpPr>
              <p:nvPr/>
            </p:nvCxnSpPr>
            <p:spPr>
              <a:xfrm>
                <a:off x="8445272" y="4860165"/>
                <a:ext cx="1341193" cy="1"/>
              </a:xfrm>
              <a:prstGeom prst="line">
                <a:avLst/>
              </a:prstGeom>
              <a:ln>
                <a:solidFill>
                  <a:schemeClr val="accent1">
                    <a:lumMod val="75000"/>
                  </a:schemeClr>
                </a:solidFill>
                <a:headEnd type="triangle"/>
                <a:tailEnd type="triangle"/>
              </a:ln>
            </p:spPr>
            <p:style>
              <a:lnRef idx="1">
                <a:schemeClr val="dk1"/>
              </a:lnRef>
              <a:fillRef idx="0">
                <a:schemeClr val="dk1"/>
              </a:fillRef>
              <a:effectRef idx="0">
                <a:schemeClr val="dk1"/>
              </a:effectRef>
              <a:fontRef idx="minor">
                <a:schemeClr val="tx1"/>
              </a:fontRef>
            </p:style>
          </p:cxnSp>
          <p:sp>
            <p:nvSpPr>
              <p:cNvPr id="13" name="Rectangle: Rounded Corners 12">
                <a:extLst>
                  <a:ext uri="{FF2B5EF4-FFF2-40B4-BE49-F238E27FC236}">
                    <a16:creationId xmlns:a16="http://schemas.microsoft.com/office/drawing/2014/main" id="{C21CDD82-0BE3-4AC8-933D-CFA3F1C24C51}"/>
                  </a:ext>
                </a:extLst>
              </p:cNvPr>
              <p:cNvSpPr/>
              <p:nvPr/>
            </p:nvSpPr>
            <p:spPr>
              <a:xfrm>
                <a:off x="5330080" y="3895843"/>
                <a:ext cx="45719" cy="964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5DA5BB09-2DFA-426E-9A1A-F0F0EE66E05E}"/>
                  </a:ext>
                </a:extLst>
              </p:cNvPr>
              <p:cNvCxnSpPr/>
              <p:nvPr/>
            </p:nvCxnSpPr>
            <p:spPr>
              <a:xfrm flipH="1">
                <a:off x="5375799" y="4860166"/>
                <a:ext cx="308251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387ACE1F-0D44-4FF8-AAB7-D714717BE065}"/>
                  </a:ext>
                </a:extLst>
              </p:cNvPr>
              <p:cNvSpPr txBox="1"/>
              <p:nvPr/>
            </p:nvSpPr>
            <p:spPr>
              <a:xfrm>
                <a:off x="6625228" y="4828270"/>
                <a:ext cx="766557" cy="307777"/>
              </a:xfrm>
              <a:prstGeom prst="rect">
                <a:avLst/>
              </a:prstGeom>
              <a:noFill/>
            </p:spPr>
            <p:txBody>
              <a:bodyPr wrap="none" rtlCol="0">
                <a:spAutoFit/>
              </a:bodyPr>
              <a:lstStyle/>
              <a:p>
                <a:r>
                  <a:rPr lang="en-US" sz="1400" dirty="0"/>
                  <a:t>~145cm</a:t>
                </a:r>
              </a:p>
            </p:txBody>
          </p:sp>
          <p:sp>
            <p:nvSpPr>
              <p:cNvPr id="16" name="TextBox 15">
                <a:extLst>
                  <a:ext uri="{FF2B5EF4-FFF2-40B4-BE49-F238E27FC236}">
                    <a16:creationId xmlns:a16="http://schemas.microsoft.com/office/drawing/2014/main" id="{A1AEBCFB-3347-409C-BFC2-B6DF83281681}"/>
                  </a:ext>
                </a:extLst>
              </p:cNvPr>
              <p:cNvSpPr txBox="1"/>
              <p:nvPr/>
            </p:nvSpPr>
            <p:spPr>
              <a:xfrm>
                <a:off x="8195202" y="2904671"/>
                <a:ext cx="394660" cy="369332"/>
              </a:xfrm>
              <a:prstGeom prst="rect">
                <a:avLst/>
              </a:prstGeom>
              <a:noFill/>
            </p:spPr>
            <p:txBody>
              <a:bodyPr wrap="none" rtlCol="0">
                <a:spAutoFit/>
              </a:bodyPr>
              <a:lstStyle/>
              <a:p>
                <a:r>
                  <a:rPr lang="en-US" dirty="0"/>
                  <a:t>V</a:t>
                </a:r>
                <a:r>
                  <a:rPr lang="en-US" baseline="-25000" dirty="0"/>
                  <a:t>2</a:t>
                </a:r>
              </a:p>
            </p:txBody>
          </p:sp>
          <p:cxnSp>
            <p:nvCxnSpPr>
              <p:cNvPr id="18" name="Straight Connector 17">
                <a:extLst>
                  <a:ext uri="{FF2B5EF4-FFF2-40B4-BE49-F238E27FC236}">
                    <a16:creationId xmlns:a16="http://schemas.microsoft.com/office/drawing/2014/main" id="{9960AB92-D2EC-436D-A530-17E4FE2A67F8}"/>
                  </a:ext>
                </a:extLst>
              </p:cNvPr>
              <p:cNvCxnSpPr/>
              <p:nvPr/>
            </p:nvCxnSpPr>
            <p:spPr>
              <a:xfrm>
                <a:off x="7631846" y="2649295"/>
                <a:ext cx="0" cy="3247696"/>
              </a:xfrm>
              <a:prstGeom prst="line">
                <a:avLst/>
              </a:prstGeom>
              <a:ln w="127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5E39C68-1A5A-4A74-A788-44B07E5B151F}"/>
                  </a:ext>
                </a:extLst>
              </p:cNvPr>
              <p:cNvCxnSpPr>
                <a:cxnSpLocks/>
              </p:cNvCxnSpPr>
              <p:nvPr/>
            </p:nvCxnSpPr>
            <p:spPr>
              <a:xfrm flipH="1">
                <a:off x="3871816" y="3879689"/>
                <a:ext cx="4744468" cy="0"/>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DC4627A5-68D3-44A1-99CD-340205121CB1}"/>
                  </a:ext>
                </a:extLst>
              </p:cNvPr>
              <p:cNvCxnSpPr>
                <a:cxnSpLocks/>
              </p:cNvCxnSpPr>
              <p:nvPr/>
            </p:nvCxnSpPr>
            <p:spPr>
              <a:xfrm flipH="1">
                <a:off x="5038032" y="3355693"/>
                <a:ext cx="475876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CBADD7A-4513-46E3-B57F-C99F74D79970}"/>
                  </a:ext>
                </a:extLst>
              </p:cNvPr>
              <p:cNvCxnSpPr>
                <a:cxnSpLocks/>
                <a:endCxn id="13" idx="0"/>
              </p:cNvCxnSpPr>
              <p:nvPr/>
            </p:nvCxnSpPr>
            <p:spPr>
              <a:xfrm>
                <a:off x="5352940" y="3359107"/>
                <a:ext cx="0" cy="536736"/>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0" name="Rectangle: Rounded Corners 29">
                <a:extLst>
                  <a:ext uri="{FF2B5EF4-FFF2-40B4-BE49-F238E27FC236}">
                    <a16:creationId xmlns:a16="http://schemas.microsoft.com/office/drawing/2014/main" id="{3B37EA9C-31E2-4FFD-93A6-D80A75142F35}"/>
                  </a:ext>
                </a:extLst>
              </p:cNvPr>
              <p:cNvSpPr/>
              <p:nvPr/>
            </p:nvSpPr>
            <p:spPr>
              <a:xfrm>
                <a:off x="9773941" y="3900982"/>
                <a:ext cx="45719" cy="964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TextBox 54">
                <a:extLst>
                  <a:ext uri="{FF2B5EF4-FFF2-40B4-BE49-F238E27FC236}">
                    <a16:creationId xmlns:a16="http://schemas.microsoft.com/office/drawing/2014/main" id="{8539BAF3-503A-4C07-AA1C-B31309A02535}"/>
                  </a:ext>
                </a:extLst>
              </p:cNvPr>
              <p:cNvSpPr txBox="1"/>
              <p:nvPr/>
            </p:nvSpPr>
            <p:spPr>
              <a:xfrm>
                <a:off x="3742463" y="4662221"/>
                <a:ext cx="1570126" cy="369332"/>
              </a:xfrm>
              <a:prstGeom prst="rect">
                <a:avLst/>
              </a:prstGeom>
              <a:noFill/>
            </p:spPr>
            <p:txBody>
              <a:bodyPr wrap="square" rtlCol="0">
                <a:spAutoFit/>
              </a:bodyPr>
              <a:lstStyle/>
              <a:p>
                <a:pPr algn="r"/>
                <a:r>
                  <a:rPr lang="en-US" b="1" dirty="0">
                    <a:solidFill>
                      <a:srgbClr val="FF0000"/>
                    </a:solidFill>
                  </a:rPr>
                  <a:t>&lt;[145]cm</a:t>
                </a:r>
              </a:p>
            </p:txBody>
          </p:sp>
          <p:cxnSp>
            <p:nvCxnSpPr>
              <p:cNvPr id="27" name="Straight Connector 26">
                <a:extLst>
                  <a:ext uri="{FF2B5EF4-FFF2-40B4-BE49-F238E27FC236}">
                    <a16:creationId xmlns:a16="http://schemas.microsoft.com/office/drawing/2014/main" id="{C9E445C3-1C83-435B-B6A5-45E084A1B69C}"/>
                  </a:ext>
                </a:extLst>
              </p:cNvPr>
              <p:cNvCxnSpPr>
                <a:cxnSpLocks/>
              </p:cNvCxnSpPr>
              <p:nvPr/>
            </p:nvCxnSpPr>
            <p:spPr>
              <a:xfrm flipV="1">
                <a:off x="2286000" y="5851048"/>
                <a:ext cx="7802745"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ED5C36A4-34CE-4A57-B4BF-BD38486D540E}"/>
                  </a:ext>
                </a:extLst>
              </p:cNvPr>
              <p:cNvCxnSpPr>
                <a:cxnSpLocks/>
              </p:cNvCxnSpPr>
              <p:nvPr/>
            </p:nvCxnSpPr>
            <p:spPr>
              <a:xfrm flipV="1">
                <a:off x="3446072" y="4242332"/>
                <a:ext cx="851488" cy="0"/>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Arrow Connector 74">
                <a:extLst>
                  <a:ext uri="{FF2B5EF4-FFF2-40B4-BE49-F238E27FC236}">
                    <a16:creationId xmlns:a16="http://schemas.microsoft.com/office/drawing/2014/main" id="{66D10EF5-3AAC-4F7F-8233-8CC68826C533}"/>
                  </a:ext>
                </a:extLst>
              </p:cNvPr>
              <p:cNvCxnSpPr>
                <a:cxnSpLocks/>
              </p:cNvCxnSpPr>
              <p:nvPr/>
            </p:nvCxnSpPr>
            <p:spPr>
              <a:xfrm>
                <a:off x="3515742" y="4238972"/>
                <a:ext cx="0" cy="1610183"/>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7" name="Rectangle 76">
                <a:extLst>
                  <a:ext uri="{FF2B5EF4-FFF2-40B4-BE49-F238E27FC236}">
                    <a16:creationId xmlns:a16="http://schemas.microsoft.com/office/drawing/2014/main" id="{C5B9845D-69CA-461E-BABA-FC18C432BBFF}"/>
                  </a:ext>
                </a:extLst>
              </p:cNvPr>
              <p:cNvSpPr/>
              <p:nvPr/>
            </p:nvSpPr>
            <p:spPr>
              <a:xfrm>
                <a:off x="-876328" y="3201782"/>
                <a:ext cx="1617751" cy="307777"/>
              </a:xfrm>
              <a:prstGeom prst="rect">
                <a:avLst/>
              </a:prstGeom>
            </p:spPr>
            <p:txBody>
              <a:bodyPr wrap="none">
                <a:spAutoFit/>
              </a:bodyPr>
              <a:lstStyle/>
              <a:p>
                <a:r>
                  <a:rPr lang="en-US" sz="1400" dirty="0"/>
                  <a:t>5% Italian Female</a:t>
                </a:r>
              </a:p>
            </p:txBody>
          </p:sp>
          <p:cxnSp>
            <p:nvCxnSpPr>
              <p:cNvPr id="78" name="Straight Connector 77">
                <a:extLst>
                  <a:ext uri="{FF2B5EF4-FFF2-40B4-BE49-F238E27FC236}">
                    <a16:creationId xmlns:a16="http://schemas.microsoft.com/office/drawing/2014/main" id="{D986AF62-B04A-41CB-84D8-01ED9EFA76A0}"/>
                  </a:ext>
                </a:extLst>
              </p:cNvPr>
              <p:cNvCxnSpPr>
                <a:cxnSpLocks/>
              </p:cNvCxnSpPr>
              <p:nvPr/>
            </p:nvCxnSpPr>
            <p:spPr>
              <a:xfrm>
                <a:off x="3176435" y="3825429"/>
                <a:ext cx="1204138" cy="0"/>
              </a:xfrm>
              <a:prstGeom prst="line">
                <a:avLst/>
              </a:prstGeom>
            </p:spPr>
            <p:style>
              <a:lnRef idx="1">
                <a:schemeClr val="dk1"/>
              </a:lnRef>
              <a:fillRef idx="0">
                <a:schemeClr val="dk1"/>
              </a:fillRef>
              <a:effectRef idx="0">
                <a:schemeClr val="dk1"/>
              </a:effectRef>
              <a:fontRef idx="minor">
                <a:schemeClr val="tx1"/>
              </a:fontRef>
            </p:style>
          </p:cxnSp>
          <p:cxnSp>
            <p:nvCxnSpPr>
              <p:cNvPr id="80" name="Straight Arrow Connector 79">
                <a:extLst>
                  <a:ext uri="{FF2B5EF4-FFF2-40B4-BE49-F238E27FC236}">
                    <a16:creationId xmlns:a16="http://schemas.microsoft.com/office/drawing/2014/main" id="{97E4669B-F407-4A97-86E8-D12DD35F5311}"/>
                  </a:ext>
                </a:extLst>
              </p:cNvPr>
              <p:cNvCxnSpPr>
                <a:cxnSpLocks/>
              </p:cNvCxnSpPr>
              <p:nvPr/>
            </p:nvCxnSpPr>
            <p:spPr>
              <a:xfrm>
                <a:off x="3303858" y="3830390"/>
                <a:ext cx="0" cy="202065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231B071D-FABD-4065-8F7F-C8BC36DA9FB8}"/>
                  </a:ext>
                </a:extLst>
              </p:cNvPr>
              <p:cNvSpPr txBox="1"/>
              <p:nvPr/>
            </p:nvSpPr>
            <p:spPr>
              <a:xfrm>
                <a:off x="1984786" y="3894982"/>
                <a:ext cx="1367682" cy="307777"/>
              </a:xfrm>
              <a:prstGeom prst="rect">
                <a:avLst/>
              </a:prstGeom>
              <a:noFill/>
            </p:spPr>
            <p:txBody>
              <a:bodyPr wrap="none" rtlCol="0">
                <a:spAutoFit/>
              </a:bodyPr>
              <a:lstStyle/>
              <a:p>
                <a:r>
                  <a:rPr lang="en-US" sz="1400" dirty="0"/>
                  <a:t>head: 150.5cm</a:t>
                </a:r>
              </a:p>
            </p:txBody>
          </p:sp>
          <p:cxnSp>
            <p:nvCxnSpPr>
              <p:cNvPr id="85" name="Straight Arrow Connector 84">
                <a:extLst>
                  <a:ext uri="{FF2B5EF4-FFF2-40B4-BE49-F238E27FC236}">
                    <a16:creationId xmlns:a16="http://schemas.microsoft.com/office/drawing/2014/main" id="{1EF28424-9305-44AC-A6B3-6673A44B11FB}"/>
                  </a:ext>
                </a:extLst>
              </p:cNvPr>
              <p:cNvCxnSpPr/>
              <p:nvPr/>
            </p:nvCxnSpPr>
            <p:spPr>
              <a:xfrm flipV="1">
                <a:off x="5277868" y="3879689"/>
                <a:ext cx="0" cy="1969466"/>
              </a:xfrm>
              <a:prstGeom prst="straightConnector1">
                <a:avLst/>
              </a:prstGeom>
              <a:ln w="15875">
                <a:solidFill>
                  <a:srgbClr val="FF0000"/>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00" name="Straight Connector 99">
                <a:extLst>
                  <a:ext uri="{FF2B5EF4-FFF2-40B4-BE49-F238E27FC236}">
                    <a16:creationId xmlns:a16="http://schemas.microsoft.com/office/drawing/2014/main" id="{9C46159D-8E59-4FDE-8948-36264BE6E3EE}"/>
                  </a:ext>
                </a:extLst>
              </p:cNvPr>
              <p:cNvCxnSpPr>
                <a:stCxn id="5" idx="1"/>
              </p:cNvCxnSpPr>
              <p:nvPr/>
            </p:nvCxnSpPr>
            <p:spPr>
              <a:xfrm>
                <a:off x="8119163" y="3775816"/>
                <a:ext cx="334066" cy="155379"/>
              </a:xfrm>
              <a:prstGeom prst="line">
                <a:avLst/>
              </a:prstGeom>
              <a:ln w="41275">
                <a:solidFill>
                  <a:srgbClr val="9DBFBB"/>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5A310ECE-FBEB-4497-9834-3E6EE9FCC6C1}"/>
                  </a:ext>
                </a:extLst>
              </p:cNvPr>
              <p:cNvCxnSpPr>
                <a:cxnSpLocks/>
                <a:endCxn id="5" idx="7"/>
              </p:cNvCxnSpPr>
              <p:nvPr/>
            </p:nvCxnSpPr>
            <p:spPr>
              <a:xfrm flipV="1">
                <a:off x="8445272" y="3775816"/>
                <a:ext cx="342023" cy="164709"/>
              </a:xfrm>
              <a:prstGeom prst="line">
                <a:avLst/>
              </a:prstGeom>
              <a:ln w="41275">
                <a:solidFill>
                  <a:srgbClr val="9DBFBB"/>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39EABE9D-48FB-4430-AC71-AEC66B3CCAE7}"/>
                  </a:ext>
                </a:extLst>
              </p:cNvPr>
              <p:cNvCxnSpPr>
                <a:cxnSpLocks/>
                <a:endCxn id="5" idx="4"/>
              </p:cNvCxnSpPr>
              <p:nvPr/>
            </p:nvCxnSpPr>
            <p:spPr>
              <a:xfrm>
                <a:off x="8453229" y="3937144"/>
                <a:ext cx="0" cy="116179"/>
              </a:xfrm>
              <a:prstGeom prst="line">
                <a:avLst/>
              </a:prstGeom>
              <a:ln w="41275">
                <a:solidFill>
                  <a:srgbClr val="9DBFBB"/>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A95D1953-7714-457D-ABF9-CDBCD889B4BB}"/>
                  </a:ext>
                </a:extLst>
              </p:cNvPr>
              <p:cNvCxnSpPr>
                <a:cxnSpLocks/>
              </p:cNvCxnSpPr>
              <p:nvPr/>
            </p:nvCxnSpPr>
            <p:spPr>
              <a:xfrm>
                <a:off x="5350225" y="4846671"/>
                <a:ext cx="0" cy="1340249"/>
              </a:xfrm>
              <a:prstGeom prst="line">
                <a:avLst/>
              </a:prstGeom>
              <a:ln>
                <a:prstDash val="lgDashDot"/>
              </a:ln>
            </p:spPr>
            <p:style>
              <a:lnRef idx="1">
                <a:schemeClr val="dk1"/>
              </a:lnRef>
              <a:fillRef idx="0">
                <a:schemeClr val="dk1"/>
              </a:fillRef>
              <a:effectRef idx="0">
                <a:schemeClr val="dk1"/>
              </a:effectRef>
              <a:fontRef idx="minor">
                <a:schemeClr val="tx1"/>
              </a:fontRef>
            </p:style>
          </p:cxnSp>
        </p:grpSp>
        <p:sp>
          <p:nvSpPr>
            <p:cNvPr id="44" name="TextBox 43">
              <a:extLst>
                <a:ext uri="{FF2B5EF4-FFF2-40B4-BE49-F238E27FC236}">
                  <a16:creationId xmlns:a16="http://schemas.microsoft.com/office/drawing/2014/main" id="{668E2AF0-D8D1-4A67-9F02-6A16385A4AE8}"/>
                </a:ext>
              </a:extLst>
            </p:cNvPr>
            <p:cNvSpPr txBox="1"/>
            <p:nvPr/>
          </p:nvSpPr>
          <p:spPr>
            <a:xfrm>
              <a:off x="3126372" y="4356457"/>
              <a:ext cx="1656223" cy="307777"/>
            </a:xfrm>
            <a:prstGeom prst="rect">
              <a:avLst/>
            </a:prstGeom>
            <a:noFill/>
          </p:spPr>
          <p:txBody>
            <a:bodyPr wrap="none" rtlCol="0">
              <a:spAutoFit/>
            </a:bodyPr>
            <a:lstStyle/>
            <a:p>
              <a:r>
                <a:rPr lang="en-US" sz="1400" dirty="0"/>
                <a:t>shoulder: 126.7cm</a:t>
              </a:r>
            </a:p>
          </p:txBody>
        </p:sp>
      </p:grpSp>
    </p:spTree>
    <p:extLst>
      <p:ext uri="{BB962C8B-B14F-4D97-AF65-F5344CB8AC3E}">
        <p14:creationId xmlns:p14="http://schemas.microsoft.com/office/powerpoint/2010/main" val="8012125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6828F-2C00-4187-9406-9B327E7075E9}"/>
              </a:ext>
            </a:extLst>
          </p:cNvPr>
          <p:cNvSpPr>
            <a:spLocks noGrp="1"/>
          </p:cNvSpPr>
          <p:nvPr>
            <p:ph type="title"/>
          </p:nvPr>
        </p:nvSpPr>
        <p:spPr>
          <a:xfrm>
            <a:off x="609600" y="274638"/>
            <a:ext cx="10972800" cy="758164"/>
          </a:xfrm>
        </p:spPr>
        <p:txBody>
          <a:bodyPr/>
          <a:lstStyle/>
          <a:p>
            <a:r>
              <a:rPr lang="en-US" sz="3600" dirty="0"/>
              <a:t>Justification Concept – Case 2 (slide 1)</a:t>
            </a:r>
          </a:p>
        </p:txBody>
      </p:sp>
      <p:sp>
        <p:nvSpPr>
          <p:cNvPr id="83" name="TextBox 82">
            <a:extLst>
              <a:ext uri="{FF2B5EF4-FFF2-40B4-BE49-F238E27FC236}">
                <a16:creationId xmlns:a16="http://schemas.microsoft.com/office/drawing/2014/main" id="{81A4CCA5-AA9F-41C7-B0F4-BD8557A1D293}"/>
              </a:ext>
            </a:extLst>
          </p:cNvPr>
          <p:cNvSpPr txBox="1"/>
          <p:nvPr/>
        </p:nvSpPr>
        <p:spPr>
          <a:xfrm>
            <a:off x="526970" y="5571003"/>
            <a:ext cx="11243754" cy="523220"/>
          </a:xfrm>
          <a:prstGeom prst="rect">
            <a:avLst/>
          </a:prstGeom>
          <a:noFill/>
        </p:spPr>
        <p:txBody>
          <a:bodyPr wrap="square" rtlCol="0">
            <a:spAutoFit/>
          </a:bodyPr>
          <a:lstStyle/>
          <a:p>
            <a:r>
              <a:rPr lang="en-US" sz="1400" baseline="30000" dirty="0"/>
              <a:t>1</a:t>
            </a:r>
            <a:r>
              <a:rPr lang="en-US" sz="1400" dirty="0"/>
              <a:t>   Correction for typical seat back angle &lt;25° (typically between 10°-20° for commercial vehicles).</a:t>
            </a:r>
            <a:br>
              <a:rPr lang="en-US" sz="1400" dirty="0"/>
            </a:br>
            <a:r>
              <a:rPr lang="en-US" sz="1400" baseline="30000" dirty="0"/>
              <a:t>2</a:t>
            </a:r>
            <a:r>
              <a:rPr lang="en-US" sz="1400" dirty="0"/>
              <a:t>   Assuming a 10° downward vision angle, an ext. beltline height of 145cm allows full visibility of 5% Ital. female head &amp; neck at 1m distance</a:t>
            </a:r>
          </a:p>
        </p:txBody>
      </p:sp>
      <p:grpSp>
        <p:nvGrpSpPr>
          <p:cNvPr id="3" name="Group 2">
            <a:extLst>
              <a:ext uri="{FF2B5EF4-FFF2-40B4-BE49-F238E27FC236}">
                <a16:creationId xmlns:a16="http://schemas.microsoft.com/office/drawing/2014/main" id="{707071A0-E20C-4F73-A5F3-F1D36854797D}"/>
              </a:ext>
            </a:extLst>
          </p:cNvPr>
          <p:cNvGrpSpPr/>
          <p:nvPr/>
        </p:nvGrpSpPr>
        <p:grpSpPr>
          <a:xfrm>
            <a:off x="368748" y="838518"/>
            <a:ext cx="11477253" cy="4633455"/>
            <a:chOff x="319150" y="1433032"/>
            <a:chExt cx="11477253" cy="4633455"/>
          </a:xfrm>
        </p:grpSpPr>
        <p:sp>
          <p:nvSpPr>
            <p:cNvPr id="86" name="Arc 85">
              <a:extLst>
                <a:ext uri="{FF2B5EF4-FFF2-40B4-BE49-F238E27FC236}">
                  <a16:creationId xmlns:a16="http://schemas.microsoft.com/office/drawing/2014/main" id="{57053A85-F401-4D23-B27F-FC88A8DB2F19}"/>
                </a:ext>
              </a:extLst>
            </p:cNvPr>
            <p:cNvSpPr/>
            <p:nvPr/>
          </p:nvSpPr>
          <p:spPr>
            <a:xfrm flipV="1">
              <a:off x="8063530" y="1433032"/>
              <a:ext cx="3657600" cy="3657600"/>
            </a:xfrm>
            <a:prstGeom prst="arc">
              <a:avLst>
                <a:gd name="adj1" fmla="val 20296757"/>
                <a:gd name="adj2" fmla="val 0"/>
              </a:avLst>
            </a:prstGeom>
            <a:ln>
              <a:solidFill>
                <a:schemeClr val="accent1">
                  <a:lumMod val="75000"/>
                </a:schemeClr>
              </a:solidFill>
              <a:prstDash val="dash"/>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Oval 65">
              <a:extLst>
                <a:ext uri="{FF2B5EF4-FFF2-40B4-BE49-F238E27FC236}">
                  <a16:creationId xmlns:a16="http://schemas.microsoft.com/office/drawing/2014/main" id="{669C5ED9-F087-4B02-858C-FCB17F563A0C}"/>
                </a:ext>
              </a:extLst>
            </p:cNvPr>
            <p:cNvSpPr/>
            <p:nvPr/>
          </p:nvSpPr>
          <p:spPr>
            <a:xfrm>
              <a:off x="391771" y="3732649"/>
              <a:ext cx="440665" cy="307778"/>
            </a:xfrm>
            <a:prstGeom prst="ellipse">
              <a:avLst/>
            </a:prstGeom>
            <a:pattFill prst="wdUpDiag">
              <a:fgClr>
                <a:schemeClr val="accent1"/>
              </a:fgClr>
              <a:bgClr>
                <a:schemeClr val="accent5"/>
              </a:bgClr>
            </a:patt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660E6532-7C9A-4463-B5A6-D5A76174822C}"/>
                </a:ext>
              </a:extLst>
            </p:cNvPr>
            <p:cNvSpPr/>
            <p:nvPr/>
          </p:nvSpPr>
          <p:spPr>
            <a:xfrm>
              <a:off x="489220" y="4036830"/>
              <a:ext cx="238534" cy="110120"/>
            </a:xfrm>
            <a:prstGeom prst="rect">
              <a:avLst/>
            </a:prstGeom>
            <a:pattFill prst="wdUpDiag">
              <a:fgClr>
                <a:schemeClr val="accent1"/>
              </a:fgClr>
              <a:bgClr>
                <a:schemeClr val="accent5"/>
              </a:bgClr>
            </a:patt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Rounded Corners 67">
              <a:extLst>
                <a:ext uri="{FF2B5EF4-FFF2-40B4-BE49-F238E27FC236}">
                  <a16:creationId xmlns:a16="http://schemas.microsoft.com/office/drawing/2014/main" id="{649DF5CA-0E43-44B5-9FCA-758397988B71}"/>
                </a:ext>
              </a:extLst>
            </p:cNvPr>
            <p:cNvSpPr/>
            <p:nvPr/>
          </p:nvSpPr>
          <p:spPr>
            <a:xfrm>
              <a:off x="391771" y="4157456"/>
              <a:ext cx="440588" cy="993719"/>
            </a:xfrm>
            <a:prstGeom prst="roundRect">
              <a:avLst/>
            </a:prstGeom>
            <a:pattFill prst="wdUpDiag">
              <a:fgClr>
                <a:schemeClr val="accent1"/>
              </a:fgClr>
              <a:bgClr>
                <a:schemeClr val="accent5"/>
              </a:bgClr>
            </a:patt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46CF20D9-606C-4636-88F7-DBEEABDB693F}"/>
                </a:ext>
              </a:extLst>
            </p:cNvPr>
            <p:cNvSpPr/>
            <p:nvPr/>
          </p:nvSpPr>
          <p:spPr>
            <a:xfrm>
              <a:off x="405942" y="5161681"/>
              <a:ext cx="175249" cy="593985"/>
            </a:xfrm>
            <a:prstGeom prst="roundRect">
              <a:avLst/>
            </a:prstGeom>
            <a:pattFill prst="wdUpDiag">
              <a:fgClr>
                <a:schemeClr val="accent1"/>
              </a:fgClr>
              <a:bgClr>
                <a:schemeClr val="accent5"/>
              </a:bgClr>
            </a:patt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32C4AF7D-8817-4DE7-B5CE-9B3A3361D05C}"/>
                </a:ext>
              </a:extLst>
            </p:cNvPr>
            <p:cNvSpPr/>
            <p:nvPr/>
          </p:nvSpPr>
          <p:spPr>
            <a:xfrm>
              <a:off x="631795" y="5161682"/>
              <a:ext cx="175249" cy="593985"/>
            </a:xfrm>
            <a:prstGeom prst="roundRect">
              <a:avLst/>
            </a:prstGeom>
            <a:pattFill prst="wdUpDiag">
              <a:fgClr>
                <a:schemeClr val="accent1"/>
              </a:fgClr>
              <a:bgClr>
                <a:schemeClr val="accent5"/>
              </a:bgClr>
            </a:patt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F77F0460-420E-4A3F-B486-559025B42C55}"/>
                </a:ext>
              </a:extLst>
            </p:cNvPr>
            <p:cNvCxnSpPr/>
            <p:nvPr/>
          </p:nvCxnSpPr>
          <p:spPr>
            <a:xfrm>
              <a:off x="610584" y="3579483"/>
              <a:ext cx="0" cy="22843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nvGrpSpPr>
            <p:cNvPr id="64" name="Group 63">
              <a:extLst>
                <a:ext uri="{FF2B5EF4-FFF2-40B4-BE49-F238E27FC236}">
                  <a16:creationId xmlns:a16="http://schemas.microsoft.com/office/drawing/2014/main" id="{147AE7D6-EA69-452E-A457-F61BB61CF216}"/>
                </a:ext>
              </a:extLst>
            </p:cNvPr>
            <p:cNvGrpSpPr/>
            <p:nvPr/>
          </p:nvGrpSpPr>
          <p:grpSpPr>
            <a:xfrm>
              <a:off x="4474275" y="3577590"/>
              <a:ext cx="440665" cy="2284340"/>
              <a:chOff x="4260272" y="3473974"/>
              <a:chExt cx="440665" cy="2284340"/>
            </a:xfrm>
          </p:grpSpPr>
          <p:sp>
            <p:nvSpPr>
              <p:cNvPr id="57" name="Oval 56">
                <a:extLst>
                  <a:ext uri="{FF2B5EF4-FFF2-40B4-BE49-F238E27FC236}">
                    <a16:creationId xmlns:a16="http://schemas.microsoft.com/office/drawing/2014/main" id="{59E707D5-920C-4EFB-8C40-6A8FD80D3269}"/>
                  </a:ext>
                </a:extLst>
              </p:cNvPr>
              <p:cNvSpPr/>
              <p:nvPr/>
            </p:nvSpPr>
            <p:spPr>
              <a:xfrm>
                <a:off x="4260272" y="3627140"/>
                <a:ext cx="440665" cy="3077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A2F07B31-A140-40A5-AD2A-32B9E445DB8C}"/>
                  </a:ext>
                </a:extLst>
              </p:cNvPr>
              <p:cNvSpPr/>
              <p:nvPr/>
            </p:nvSpPr>
            <p:spPr>
              <a:xfrm>
                <a:off x="4357721" y="3931321"/>
                <a:ext cx="238534" cy="11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a:extLst>
                  <a:ext uri="{FF2B5EF4-FFF2-40B4-BE49-F238E27FC236}">
                    <a16:creationId xmlns:a16="http://schemas.microsoft.com/office/drawing/2014/main" id="{CC097AF2-33AC-41FE-8BAF-055F80129040}"/>
                  </a:ext>
                </a:extLst>
              </p:cNvPr>
              <p:cNvSpPr/>
              <p:nvPr/>
            </p:nvSpPr>
            <p:spPr>
              <a:xfrm>
                <a:off x="4260272" y="4051947"/>
                <a:ext cx="440588" cy="9937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Rounded Corners 59">
                <a:extLst>
                  <a:ext uri="{FF2B5EF4-FFF2-40B4-BE49-F238E27FC236}">
                    <a16:creationId xmlns:a16="http://schemas.microsoft.com/office/drawing/2014/main" id="{3E9AE7BF-98FE-4B29-A556-ABBF47951116}"/>
                  </a:ext>
                </a:extLst>
              </p:cNvPr>
              <p:cNvSpPr/>
              <p:nvPr/>
            </p:nvSpPr>
            <p:spPr>
              <a:xfrm>
                <a:off x="4274443" y="5056172"/>
                <a:ext cx="175249" cy="5939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Rounded Corners 60">
                <a:extLst>
                  <a:ext uri="{FF2B5EF4-FFF2-40B4-BE49-F238E27FC236}">
                    <a16:creationId xmlns:a16="http://schemas.microsoft.com/office/drawing/2014/main" id="{7C0F2078-2843-4E93-9555-4054D17FDAD3}"/>
                  </a:ext>
                </a:extLst>
              </p:cNvPr>
              <p:cNvSpPr/>
              <p:nvPr/>
            </p:nvSpPr>
            <p:spPr>
              <a:xfrm>
                <a:off x="4500296" y="5056173"/>
                <a:ext cx="175249" cy="5939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a:extLst>
                  <a:ext uri="{FF2B5EF4-FFF2-40B4-BE49-F238E27FC236}">
                    <a16:creationId xmlns:a16="http://schemas.microsoft.com/office/drawing/2014/main" id="{7C7E0FC6-814E-441C-9872-1FEE82D96BAE}"/>
                  </a:ext>
                </a:extLst>
              </p:cNvPr>
              <p:cNvCxnSpPr/>
              <p:nvPr/>
            </p:nvCxnSpPr>
            <p:spPr>
              <a:xfrm>
                <a:off x="4479085" y="3473974"/>
                <a:ext cx="0" cy="228434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sp>
          <p:nvSpPr>
            <p:cNvPr id="5" name="Oval 4">
              <a:extLst>
                <a:ext uri="{FF2B5EF4-FFF2-40B4-BE49-F238E27FC236}">
                  <a16:creationId xmlns:a16="http://schemas.microsoft.com/office/drawing/2014/main" id="{70DC02B8-337B-4C10-BD2E-1027689A9040}"/>
                </a:ext>
              </a:extLst>
            </p:cNvPr>
            <p:cNvSpPr/>
            <p:nvPr/>
          </p:nvSpPr>
          <p:spPr>
            <a:xfrm>
              <a:off x="9427847" y="3630928"/>
              <a:ext cx="944880" cy="32512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5">
              <a:extLst>
                <a:ext uri="{FF2B5EF4-FFF2-40B4-BE49-F238E27FC236}">
                  <a16:creationId xmlns:a16="http://schemas.microsoft.com/office/drawing/2014/main" id="{D2170DA4-81B1-4ECA-ABC0-C379238A8A83}"/>
                </a:ext>
              </a:extLst>
            </p:cNvPr>
            <p:cNvCxnSpPr>
              <a:cxnSpLocks/>
              <a:stCxn id="8" idx="4"/>
            </p:cNvCxnSpPr>
            <p:nvPr/>
          </p:nvCxnSpPr>
          <p:spPr>
            <a:xfrm>
              <a:off x="9893817" y="3347734"/>
              <a:ext cx="0" cy="1425662"/>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7" name="Flowchart: Summing Junction 6">
              <a:extLst>
                <a:ext uri="{FF2B5EF4-FFF2-40B4-BE49-F238E27FC236}">
                  <a16:creationId xmlns:a16="http://schemas.microsoft.com/office/drawing/2014/main" id="{95998628-2FE8-49D2-84CC-DCC1E124C855}"/>
                </a:ext>
              </a:extLst>
            </p:cNvPr>
            <p:cNvSpPr/>
            <p:nvPr/>
          </p:nvSpPr>
          <p:spPr>
            <a:xfrm>
              <a:off x="9763654" y="4636767"/>
              <a:ext cx="273266" cy="252249"/>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lowchart: Or 7">
              <a:extLst>
                <a:ext uri="{FF2B5EF4-FFF2-40B4-BE49-F238E27FC236}">
                  <a16:creationId xmlns:a16="http://schemas.microsoft.com/office/drawing/2014/main" id="{314A5B3A-2DB0-4E22-8620-F45D9A37C9AF}"/>
                </a:ext>
              </a:extLst>
            </p:cNvPr>
            <p:cNvSpPr/>
            <p:nvPr/>
          </p:nvSpPr>
          <p:spPr>
            <a:xfrm>
              <a:off x="9803690" y="3169058"/>
              <a:ext cx="180254" cy="178676"/>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8A3930F0-7C4C-4EBD-AC4A-4AC066DB74DE}"/>
                </a:ext>
              </a:extLst>
            </p:cNvPr>
            <p:cNvCxnSpPr>
              <a:cxnSpLocks/>
            </p:cNvCxnSpPr>
            <p:nvPr/>
          </p:nvCxnSpPr>
          <p:spPr>
            <a:xfrm>
              <a:off x="9892330" y="4762890"/>
              <a:ext cx="1341193" cy="1"/>
            </a:xfrm>
            <a:prstGeom prst="line">
              <a:avLst/>
            </a:prstGeom>
            <a:ln>
              <a:solidFill>
                <a:schemeClr val="accent1">
                  <a:lumMod val="75000"/>
                </a:schemeClr>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3E4E6FD5-8764-4370-9785-327623D7D102}"/>
                </a:ext>
              </a:extLst>
            </p:cNvPr>
            <p:cNvCxnSpPr>
              <a:cxnSpLocks/>
            </p:cNvCxnSpPr>
            <p:nvPr/>
          </p:nvCxnSpPr>
          <p:spPr>
            <a:xfrm>
              <a:off x="11091283" y="3258396"/>
              <a:ext cx="0" cy="151500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Rectangle: Rounded Corners 12">
              <a:extLst>
                <a:ext uri="{FF2B5EF4-FFF2-40B4-BE49-F238E27FC236}">
                  <a16:creationId xmlns:a16="http://schemas.microsoft.com/office/drawing/2014/main" id="{C21CDD82-0BE3-4AC8-933D-CFA3F1C24C51}"/>
                </a:ext>
              </a:extLst>
            </p:cNvPr>
            <p:cNvSpPr/>
            <p:nvPr/>
          </p:nvSpPr>
          <p:spPr>
            <a:xfrm>
              <a:off x="6777138" y="3798568"/>
              <a:ext cx="45719" cy="964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5DA5BB09-2DFA-426E-9A1A-F0F0EE66E05E}"/>
                </a:ext>
              </a:extLst>
            </p:cNvPr>
            <p:cNvCxnSpPr/>
            <p:nvPr/>
          </p:nvCxnSpPr>
          <p:spPr>
            <a:xfrm flipH="1">
              <a:off x="6822857" y="4762891"/>
              <a:ext cx="308251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387ACE1F-0D44-4FF8-AAB7-D714717BE065}"/>
                </a:ext>
              </a:extLst>
            </p:cNvPr>
            <p:cNvSpPr txBox="1"/>
            <p:nvPr/>
          </p:nvSpPr>
          <p:spPr>
            <a:xfrm>
              <a:off x="8148301" y="4739052"/>
              <a:ext cx="734496" cy="276999"/>
            </a:xfrm>
            <a:prstGeom prst="rect">
              <a:avLst/>
            </a:prstGeom>
            <a:noFill/>
          </p:spPr>
          <p:txBody>
            <a:bodyPr wrap="none" rtlCol="0">
              <a:spAutoFit/>
            </a:bodyPr>
            <a:lstStyle/>
            <a:p>
              <a:r>
                <a:rPr lang="en-US" sz="1200" dirty="0"/>
                <a:t>~145cm</a:t>
              </a:r>
            </a:p>
          </p:txBody>
        </p:sp>
        <p:sp>
          <p:nvSpPr>
            <p:cNvPr id="16" name="TextBox 15">
              <a:extLst>
                <a:ext uri="{FF2B5EF4-FFF2-40B4-BE49-F238E27FC236}">
                  <a16:creationId xmlns:a16="http://schemas.microsoft.com/office/drawing/2014/main" id="{A1AEBCFB-3347-409C-BFC2-B6DF83281681}"/>
                </a:ext>
              </a:extLst>
            </p:cNvPr>
            <p:cNvSpPr txBox="1"/>
            <p:nvPr/>
          </p:nvSpPr>
          <p:spPr>
            <a:xfrm>
              <a:off x="9898859" y="2932638"/>
              <a:ext cx="372218" cy="307777"/>
            </a:xfrm>
            <a:prstGeom prst="rect">
              <a:avLst/>
            </a:prstGeom>
            <a:noFill/>
          </p:spPr>
          <p:txBody>
            <a:bodyPr wrap="none" rtlCol="0">
              <a:spAutoFit/>
            </a:bodyPr>
            <a:lstStyle/>
            <a:p>
              <a:r>
                <a:rPr lang="en-US" sz="1400" dirty="0"/>
                <a:t>V</a:t>
              </a:r>
              <a:r>
                <a:rPr lang="en-US" sz="1400" baseline="-25000" dirty="0"/>
                <a:t>2</a:t>
              </a:r>
              <a:endParaRPr lang="en-US" sz="1400" dirty="0"/>
            </a:p>
          </p:txBody>
        </p:sp>
        <p:sp>
          <p:nvSpPr>
            <p:cNvPr id="17" name="TextBox 16">
              <a:extLst>
                <a:ext uri="{FF2B5EF4-FFF2-40B4-BE49-F238E27FC236}">
                  <a16:creationId xmlns:a16="http://schemas.microsoft.com/office/drawing/2014/main" id="{5778AE90-FA4B-4646-A956-F35244AB54AC}"/>
                </a:ext>
              </a:extLst>
            </p:cNvPr>
            <p:cNvSpPr txBox="1"/>
            <p:nvPr/>
          </p:nvSpPr>
          <p:spPr>
            <a:xfrm>
              <a:off x="9910100" y="4732901"/>
              <a:ext cx="678391" cy="276999"/>
            </a:xfrm>
            <a:prstGeom prst="rect">
              <a:avLst/>
            </a:prstGeom>
            <a:noFill/>
          </p:spPr>
          <p:txBody>
            <a:bodyPr wrap="none" rtlCol="0">
              <a:spAutoFit/>
            </a:bodyPr>
            <a:lstStyle/>
            <a:p>
              <a:r>
                <a:rPr lang="en-US" sz="1200" dirty="0"/>
                <a:t>R-point</a:t>
              </a:r>
            </a:p>
          </p:txBody>
        </p:sp>
        <p:cxnSp>
          <p:nvCxnSpPr>
            <p:cNvPr id="18" name="Straight Connector 17">
              <a:extLst>
                <a:ext uri="{FF2B5EF4-FFF2-40B4-BE49-F238E27FC236}">
                  <a16:creationId xmlns:a16="http://schemas.microsoft.com/office/drawing/2014/main" id="{9960AB92-D2EC-436D-A530-17E4FE2A67F8}"/>
                </a:ext>
              </a:extLst>
            </p:cNvPr>
            <p:cNvCxnSpPr>
              <a:cxnSpLocks/>
            </p:cNvCxnSpPr>
            <p:nvPr/>
          </p:nvCxnSpPr>
          <p:spPr>
            <a:xfrm>
              <a:off x="9078904" y="3086526"/>
              <a:ext cx="0" cy="2713190"/>
            </a:xfrm>
            <a:prstGeom prst="line">
              <a:avLst/>
            </a:prstGeom>
            <a:ln w="127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5E39C68-1A5A-4A74-A788-44B07E5B151F}"/>
                </a:ext>
              </a:extLst>
            </p:cNvPr>
            <p:cNvCxnSpPr>
              <a:cxnSpLocks/>
            </p:cNvCxnSpPr>
            <p:nvPr/>
          </p:nvCxnSpPr>
          <p:spPr>
            <a:xfrm flipH="1">
              <a:off x="4380594" y="3233191"/>
              <a:ext cx="5684229" cy="973547"/>
            </a:xfrm>
            <a:prstGeom prst="line">
              <a:avLst/>
            </a:prstGeom>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DC4627A5-68D3-44A1-99CD-340205121CB1}"/>
                </a:ext>
              </a:extLst>
            </p:cNvPr>
            <p:cNvCxnSpPr>
              <a:cxnSpLocks/>
            </p:cNvCxnSpPr>
            <p:nvPr/>
          </p:nvCxnSpPr>
          <p:spPr>
            <a:xfrm flipH="1">
              <a:off x="6485090" y="3258418"/>
              <a:ext cx="475876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CBADD7A-4513-46E3-B57F-C99F74D79970}"/>
                </a:ext>
              </a:extLst>
            </p:cNvPr>
            <p:cNvCxnSpPr>
              <a:cxnSpLocks/>
            </p:cNvCxnSpPr>
            <p:nvPr/>
          </p:nvCxnSpPr>
          <p:spPr>
            <a:xfrm>
              <a:off x="6773582" y="3252049"/>
              <a:ext cx="0" cy="53673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D5851B6-BB1C-424F-AD2C-152423512DA0}"/>
                </a:ext>
              </a:extLst>
            </p:cNvPr>
            <p:cNvSpPr txBox="1"/>
            <p:nvPr/>
          </p:nvSpPr>
          <p:spPr>
            <a:xfrm flipH="1">
              <a:off x="6714812" y="3275696"/>
              <a:ext cx="2542030" cy="338554"/>
            </a:xfrm>
            <a:prstGeom prst="rect">
              <a:avLst/>
            </a:prstGeom>
            <a:noFill/>
          </p:spPr>
          <p:txBody>
            <a:bodyPr wrap="square" rtlCol="0">
              <a:spAutoFit/>
            </a:bodyPr>
            <a:lstStyle/>
            <a:p>
              <a:r>
                <a:rPr lang="en-US" sz="1200" dirty="0"/>
                <a:t>~tan</a:t>
              </a:r>
              <a:r>
                <a:rPr lang="en-US" sz="1200" dirty="0">
                  <a:solidFill>
                    <a:srgbClr val="FF0000"/>
                  </a:solidFill>
                </a:rPr>
                <a:t>10°</a:t>
              </a:r>
              <a:r>
                <a:rPr lang="en-US" sz="1200" dirty="0"/>
                <a:t> * 145cm </a:t>
              </a:r>
              <a:r>
                <a:rPr lang="en-US" sz="1600" b="1" dirty="0">
                  <a:solidFill>
                    <a:srgbClr val="FF0000"/>
                  </a:solidFill>
                </a:rPr>
                <a:t>~ [26]cm</a:t>
              </a:r>
              <a:r>
                <a:rPr lang="en-US" sz="1200" dirty="0"/>
                <a:t> </a:t>
              </a:r>
            </a:p>
          </p:txBody>
        </p:sp>
        <p:sp>
          <p:nvSpPr>
            <p:cNvPr id="25" name="TextBox 24">
              <a:extLst>
                <a:ext uri="{FF2B5EF4-FFF2-40B4-BE49-F238E27FC236}">
                  <a16:creationId xmlns:a16="http://schemas.microsoft.com/office/drawing/2014/main" id="{DE7F7FDB-EFB6-4F2D-8A41-145006228C65}"/>
                </a:ext>
              </a:extLst>
            </p:cNvPr>
            <p:cNvSpPr txBox="1"/>
            <p:nvPr/>
          </p:nvSpPr>
          <p:spPr>
            <a:xfrm flipH="1">
              <a:off x="10170255" y="3808966"/>
              <a:ext cx="971088" cy="646331"/>
            </a:xfrm>
            <a:prstGeom prst="rect">
              <a:avLst/>
            </a:prstGeom>
            <a:noFill/>
          </p:spPr>
          <p:txBody>
            <a:bodyPr wrap="square" rtlCol="0">
              <a:spAutoFit/>
            </a:bodyPr>
            <a:lstStyle/>
            <a:p>
              <a:pPr algn="r"/>
              <a:r>
                <a:rPr lang="en-US" sz="1200" dirty="0"/>
                <a:t>58.9cm</a:t>
              </a:r>
            </a:p>
            <a:p>
              <a:pPr algn="r"/>
              <a:r>
                <a:rPr lang="en-US" sz="1200" dirty="0"/>
                <a:t> + ~1</a:t>
              </a:r>
              <a:r>
                <a:rPr lang="en-US" sz="1200" baseline="30000" dirty="0"/>
                <a:t>(1)</a:t>
              </a:r>
              <a:r>
                <a:rPr lang="en-US" sz="1200" dirty="0"/>
                <a:t>cm</a:t>
              </a:r>
            </a:p>
            <a:p>
              <a:pPr algn="r"/>
              <a:r>
                <a:rPr lang="en-US" sz="1200" dirty="0"/>
                <a:t>=~60cm</a:t>
              </a:r>
            </a:p>
          </p:txBody>
        </p:sp>
        <p:sp>
          <p:nvSpPr>
            <p:cNvPr id="28" name="TextBox 27">
              <a:extLst>
                <a:ext uri="{FF2B5EF4-FFF2-40B4-BE49-F238E27FC236}">
                  <a16:creationId xmlns:a16="http://schemas.microsoft.com/office/drawing/2014/main" id="{64CC04A1-D214-490C-8CFA-4B219DD870C3}"/>
                </a:ext>
              </a:extLst>
            </p:cNvPr>
            <p:cNvSpPr txBox="1"/>
            <p:nvPr/>
          </p:nvSpPr>
          <p:spPr>
            <a:xfrm>
              <a:off x="6861400" y="3932957"/>
              <a:ext cx="1119217" cy="461665"/>
            </a:xfrm>
            <a:prstGeom prst="rect">
              <a:avLst/>
            </a:prstGeom>
            <a:noFill/>
          </p:spPr>
          <p:txBody>
            <a:bodyPr wrap="none" rtlCol="0">
              <a:spAutoFit/>
            </a:bodyPr>
            <a:lstStyle/>
            <a:p>
              <a:r>
                <a:rPr lang="en-US" sz="1200" dirty="0"/>
                <a:t>60cm-26cm =</a:t>
              </a:r>
            </a:p>
            <a:p>
              <a:r>
                <a:rPr lang="en-US" sz="1200" dirty="0"/>
                <a:t>&lt;[34]cm</a:t>
              </a:r>
            </a:p>
          </p:txBody>
        </p:sp>
        <p:sp>
          <p:nvSpPr>
            <p:cNvPr id="30" name="Rectangle: Rounded Corners 29">
              <a:extLst>
                <a:ext uri="{FF2B5EF4-FFF2-40B4-BE49-F238E27FC236}">
                  <a16:creationId xmlns:a16="http://schemas.microsoft.com/office/drawing/2014/main" id="{3B37EA9C-31E2-4FFD-93A6-D80A75142F35}"/>
                </a:ext>
              </a:extLst>
            </p:cNvPr>
            <p:cNvSpPr/>
            <p:nvPr/>
          </p:nvSpPr>
          <p:spPr>
            <a:xfrm>
              <a:off x="11220999" y="3803707"/>
              <a:ext cx="45719" cy="964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Connector 30">
              <a:extLst>
                <a:ext uri="{FF2B5EF4-FFF2-40B4-BE49-F238E27FC236}">
                  <a16:creationId xmlns:a16="http://schemas.microsoft.com/office/drawing/2014/main" id="{3DD39206-3FFE-4633-9A73-89A911585456}"/>
                </a:ext>
              </a:extLst>
            </p:cNvPr>
            <p:cNvCxnSpPr>
              <a:cxnSpLocks/>
            </p:cNvCxnSpPr>
            <p:nvPr/>
          </p:nvCxnSpPr>
          <p:spPr>
            <a:xfrm>
              <a:off x="9721426" y="3184161"/>
              <a:ext cx="2074977" cy="853167"/>
            </a:xfrm>
            <a:prstGeom prst="line">
              <a:avLst/>
            </a:prstGeom>
            <a:ln>
              <a:prstDash val="dash"/>
            </a:ln>
          </p:spPr>
          <p:style>
            <a:lnRef idx="1">
              <a:schemeClr val="dk1"/>
            </a:lnRef>
            <a:fillRef idx="0">
              <a:schemeClr val="dk1"/>
            </a:fillRef>
            <a:effectRef idx="0">
              <a:schemeClr val="dk1"/>
            </a:effectRef>
            <a:fontRef idx="minor">
              <a:schemeClr val="tx1"/>
            </a:fontRef>
          </p:style>
        </p:cxnSp>
        <p:sp>
          <p:nvSpPr>
            <p:cNvPr id="32" name="TextBox 31">
              <a:extLst>
                <a:ext uri="{FF2B5EF4-FFF2-40B4-BE49-F238E27FC236}">
                  <a16:creationId xmlns:a16="http://schemas.microsoft.com/office/drawing/2014/main" id="{DBEBF9B4-60A4-42AB-83F3-22AC6BC36287}"/>
                </a:ext>
              </a:extLst>
            </p:cNvPr>
            <p:cNvSpPr txBox="1"/>
            <p:nvPr/>
          </p:nvSpPr>
          <p:spPr>
            <a:xfrm>
              <a:off x="11087777" y="3475966"/>
              <a:ext cx="518091" cy="276999"/>
            </a:xfrm>
            <a:prstGeom prst="rect">
              <a:avLst/>
            </a:prstGeom>
            <a:noFill/>
          </p:spPr>
          <p:txBody>
            <a:bodyPr wrap="none" rtlCol="0">
              <a:spAutoFit/>
            </a:bodyPr>
            <a:lstStyle/>
            <a:p>
              <a:r>
                <a:rPr lang="en-US" sz="1200" dirty="0">
                  <a:solidFill>
                    <a:schemeClr val="accent5">
                      <a:lumMod val="75000"/>
                    </a:schemeClr>
                  </a:solidFill>
                  <a:sym typeface="Wingdings" panose="05000000000000000000" pitchFamily="2" charset="2"/>
                </a:rPr>
                <a:t>(25</a:t>
              </a:r>
              <a:r>
                <a:rPr lang="en-US" sz="1200" dirty="0">
                  <a:solidFill>
                    <a:schemeClr val="accent5">
                      <a:lumMod val="75000"/>
                    </a:schemeClr>
                  </a:solidFill>
                </a:rPr>
                <a:t>°)</a:t>
              </a:r>
            </a:p>
          </p:txBody>
        </p:sp>
        <p:sp>
          <p:nvSpPr>
            <p:cNvPr id="33" name="TextBox 32">
              <a:extLst>
                <a:ext uri="{FF2B5EF4-FFF2-40B4-BE49-F238E27FC236}">
                  <a16:creationId xmlns:a16="http://schemas.microsoft.com/office/drawing/2014/main" id="{77F662FD-0B44-4BCC-BE8F-C88F952A6897}"/>
                </a:ext>
              </a:extLst>
            </p:cNvPr>
            <p:cNvSpPr txBox="1"/>
            <p:nvPr/>
          </p:nvSpPr>
          <p:spPr>
            <a:xfrm>
              <a:off x="10278338" y="4554644"/>
              <a:ext cx="752129" cy="276999"/>
            </a:xfrm>
            <a:prstGeom prst="rect">
              <a:avLst/>
            </a:prstGeom>
            <a:noFill/>
          </p:spPr>
          <p:txBody>
            <a:bodyPr wrap="none" rtlCol="0">
              <a:spAutoFit/>
            </a:bodyPr>
            <a:lstStyle/>
            <a:p>
              <a:r>
                <a:rPr lang="en-US" sz="1200" dirty="0">
                  <a:solidFill>
                    <a:schemeClr val="accent5">
                      <a:lumMod val="75000"/>
                    </a:schemeClr>
                  </a:solidFill>
                  <a:sym typeface="Wingdings" panose="05000000000000000000" pitchFamily="2" charset="2"/>
                </a:rPr>
                <a:t>(</a:t>
              </a:r>
              <a:r>
                <a:rPr lang="en-US" sz="1200" dirty="0">
                  <a:solidFill>
                    <a:schemeClr val="accent5">
                      <a:lumMod val="75000"/>
                    </a:schemeClr>
                  </a:solidFill>
                </a:rPr>
                <a:t>~55cm)</a:t>
              </a:r>
            </a:p>
          </p:txBody>
        </p:sp>
        <p:sp>
          <p:nvSpPr>
            <p:cNvPr id="53" name="TextBox 52">
              <a:extLst>
                <a:ext uri="{FF2B5EF4-FFF2-40B4-BE49-F238E27FC236}">
                  <a16:creationId xmlns:a16="http://schemas.microsoft.com/office/drawing/2014/main" id="{5ACD85C1-4F93-46CB-871E-1973A8F91173}"/>
                </a:ext>
              </a:extLst>
            </p:cNvPr>
            <p:cNvSpPr txBox="1"/>
            <p:nvPr/>
          </p:nvSpPr>
          <p:spPr>
            <a:xfrm>
              <a:off x="5560702" y="5789488"/>
              <a:ext cx="859531" cy="276999"/>
            </a:xfrm>
            <a:prstGeom prst="rect">
              <a:avLst/>
            </a:prstGeom>
            <a:noFill/>
          </p:spPr>
          <p:txBody>
            <a:bodyPr wrap="none" rtlCol="0">
              <a:spAutoFit/>
            </a:bodyPr>
            <a:lstStyle/>
            <a:p>
              <a:r>
                <a:rPr lang="en-US" sz="1200" dirty="0"/>
                <a:t>~100cm</a:t>
              </a:r>
              <a:r>
                <a:rPr lang="en-US" sz="1200" baseline="30000" dirty="0"/>
                <a:t>(2)</a:t>
              </a:r>
            </a:p>
          </p:txBody>
        </p:sp>
        <p:sp>
          <p:nvSpPr>
            <p:cNvPr id="55" name="TextBox 54">
              <a:extLst>
                <a:ext uri="{FF2B5EF4-FFF2-40B4-BE49-F238E27FC236}">
                  <a16:creationId xmlns:a16="http://schemas.microsoft.com/office/drawing/2014/main" id="{8539BAF3-503A-4C07-AA1C-B31309A02535}"/>
                </a:ext>
              </a:extLst>
            </p:cNvPr>
            <p:cNvSpPr txBox="1"/>
            <p:nvPr/>
          </p:nvSpPr>
          <p:spPr>
            <a:xfrm>
              <a:off x="5173817" y="4380064"/>
              <a:ext cx="1570126" cy="369332"/>
            </a:xfrm>
            <a:prstGeom prst="rect">
              <a:avLst/>
            </a:prstGeom>
            <a:noFill/>
          </p:spPr>
          <p:txBody>
            <a:bodyPr wrap="square" rtlCol="0">
              <a:spAutoFit/>
            </a:bodyPr>
            <a:lstStyle/>
            <a:p>
              <a:pPr algn="r"/>
              <a:r>
                <a:rPr lang="en-US" b="1" dirty="0">
                  <a:solidFill>
                    <a:srgbClr val="FF0000"/>
                  </a:solidFill>
                </a:rPr>
                <a:t>&gt;[145]cm</a:t>
              </a:r>
            </a:p>
          </p:txBody>
        </p:sp>
        <p:cxnSp>
          <p:nvCxnSpPr>
            <p:cNvPr id="27" name="Straight Connector 26">
              <a:extLst>
                <a:ext uri="{FF2B5EF4-FFF2-40B4-BE49-F238E27FC236}">
                  <a16:creationId xmlns:a16="http://schemas.microsoft.com/office/drawing/2014/main" id="{C9E445C3-1C83-435B-B6A5-45E084A1B69C}"/>
                </a:ext>
              </a:extLst>
            </p:cNvPr>
            <p:cNvCxnSpPr/>
            <p:nvPr/>
          </p:nvCxnSpPr>
          <p:spPr>
            <a:xfrm>
              <a:off x="364311" y="5753773"/>
              <a:ext cx="11171492"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ED5C36A4-34CE-4A57-B4BF-BD38486D540E}"/>
                </a:ext>
              </a:extLst>
            </p:cNvPr>
            <p:cNvCxnSpPr>
              <a:cxnSpLocks/>
            </p:cNvCxnSpPr>
            <p:nvPr/>
          </p:nvCxnSpPr>
          <p:spPr>
            <a:xfrm flipV="1">
              <a:off x="612065" y="4150957"/>
              <a:ext cx="6071319" cy="0"/>
            </a:xfrm>
            <a:prstGeom prst="line">
              <a:avLst/>
            </a:prstGeom>
          </p:spPr>
          <p:style>
            <a:lnRef idx="1">
              <a:schemeClr val="dk1"/>
            </a:lnRef>
            <a:fillRef idx="0">
              <a:schemeClr val="dk1"/>
            </a:fillRef>
            <a:effectRef idx="0">
              <a:schemeClr val="dk1"/>
            </a:effectRef>
            <a:fontRef idx="minor">
              <a:schemeClr val="tx1"/>
            </a:fontRef>
          </p:style>
        </p:cxnSp>
        <p:cxnSp>
          <p:nvCxnSpPr>
            <p:cNvPr id="75" name="Straight Arrow Connector 74">
              <a:extLst>
                <a:ext uri="{FF2B5EF4-FFF2-40B4-BE49-F238E27FC236}">
                  <a16:creationId xmlns:a16="http://schemas.microsoft.com/office/drawing/2014/main" id="{66D10EF5-3AAC-4F7F-8233-8CC68826C533}"/>
                </a:ext>
              </a:extLst>
            </p:cNvPr>
            <p:cNvCxnSpPr/>
            <p:nvPr/>
          </p:nvCxnSpPr>
          <p:spPr>
            <a:xfrm>
              <a:off x="1360612" y="4141697"/>
              <a:ext cx="0" cy="1624209"/>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95C40047-6577-4942-965A-8299AF65DBFE}"/>
                </a:ext>
              </a:extLst>
            </p:cNvPr>
            <p:cNvSpPr txBox="1"/>
            <p:nvPr/>
          </p:nvSpPr>
          <p:spPr>
            <a:xfrm>
              <a:off x="1283331" y="4304533"/>
              <a:ext cx="1446230" cy="276999"/>
            </a:xfrm>
            <a:prstGeom prst="rect">
              <a:avLst/>
            </a:prstGeom>
            <a:noFill/>
          </p:spPr>
          <p:txBody>
            <a:bodyPr wrap="none" rtlCol="0">
              <a:spAutoFit/>
            </a:bodyPr>
            <a:lstStyle/>
            <a:p>
              <a:r>
                <a:rPr lang="en-US" sz="1200" dirty="0"/>
                <a:t>shoulder: 126.7cm</a:t>
              </a:r>
            </a:p>
          </p:txBody>
        </p:sp>
        <p:sp>
          <p:nvSpPr>
            <p:cNvPr id="77" name="Rectangle 76">
              <a:extLst>
                <a:ext uri="{FF2B5EF4-FFF2-40B4-BE49-F238E27FC236}">
                  <a16:creationId xmlns:a16="http://schemas.microsoft.com/office/drawing/2014/main" id="{C5B9845D-69CA-461E-BABA-FC18C432BBFF}"/>
                </a:ext>
              </a:extLst>
            </p:cNvPr>
            <p:cNvSpPr/>
            <p:nvPr/>
          </p:nvSpPr>
          <p:spPr>
            <a:xfrm>
              <a:off x="319150" y="3201790"/>
              <a:ext cx="1412566" cy="276999"/>
            </a:xfrm>
            <a:prstGeom prst="rect">
              <a:avLst/>
            </a:prstGeom>
          </p:spPr>
          <p:txBody>
            <a:bodyPr wrap="none">
              <a:spAutoFit/>
            </a:bodyPr>
            <a:lstStyle/>
            <a:p>
              <a:r>
                <a:rPr lang="en-US" sz="1200" dirty="0"/>
                <a:t>5% Italian Female</a:t>
              </a:r>
            </a:p>
          </p:txBody>
        </p:sp>
        <p:cxnSp>
          <p:nvCxnSpPr>
            <p:cNvPr id="78" name="Straight Connector 77">
              <a:extLst>
                <a:ext uri="{FF2B5EF4-FFF2-40B4-BE49-F238E27FC236}">
                  <a16:creationId xmlns:a16="http://schemas.microsoft.com/office/drawing/2014/main" id="{D986AF62-B04A-41CB-84D8-01ED9EFA76A0}"/>
                </a:ext>
              </a:extLst>
            </p:cNvPr>
            <p:cNvCxnSpPr>
              <a:cxnSpLocks/>
            </p:cNvCxnSpPr>
            <p:nvPr/>
          </p:nvCxnSpPr>
          <p:spPr>
            <a:xfrm>
              <a:off x="605664" y="3728154"/>
              <a:ext cx="1204138" cy="0"/>
            </a:xfrm>
            <a:prstGeom prst="line">
              <a:avLst/>
            </a:prstGeom>
          </p:spPr>
          <p:style>
            <a:lnRef idx="1">
              <a:schemeClr val="dk1"/>
            </a:lnRef>
            <a:fillRef idx="0">
              <a:schemeClr val="dk1"/>
            </a:fillRef>
            <a:effectRef idx="0">
              <a:schemeClr val="dk1"/>
            </a:effectRef>
            <a:fontRef idx="minor">
              <a:schemeClr val="tx1"/>
            </a:fontRef>
          </p:style>
        </p:cxnSp>
        <p:cxnSp>
          <p:nvCxnSpPr>
            <p:cNvPr id="80" name="Straight Arrow Connector 79">
              <a:extLst>
                <a:ext uri="{FF2B5EF4-FFF2-40B4-BE49-F238E27FC236}">
                  <a16:creationId xmlns:a16="http://schemas.microsoft.com/office/drawing/2014/main" id="{97E4669B-F407-4A97-86E8-D12DD35F5311}"/>
                </a:ext>
              </a:extLst>
            </p:cNvPr>
            <p:cNvCxnSpPr>
              <a:cxnSpLocks/>
            </p:cNvCxnSpPr>
            <p:nvPr/>
          </p:nvCxnSpPr>
          <p:spPr>
            <a:xfrm>
              <a:off x="1689056" y="3733115"/>
              <a:ext cx="0" cy="202065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231B071D-FABD-4065-8F7F-C8BC36DA9FB8}"/>
                </a:ext>
              </a:extLst>
            </p:cNvPr>
            <p:cNvSpPr txBox="1"/>
            <p:nvPr/>
          </p:nvSpPr>
          <p:spPr>
            <a:xfrm>
              <a:off x="1661800" y="3895789"/>
              <a:ext cx="1199367" cy="276999"/>
            </a:xfrm>
            <a:prstGeom prst="rect">
              <a:avLst/>
            </a:prstGeom>
            <a:noFill/>
          </p:spPr>
          <p:txBody>
            <a:bodyPr wrap="none" rtlCol="0">
              <a:spAutoFit/>
            </a:bodyPr>
            <a:lstStyle/>
            <a:p>
              <a:r>
                <a:rPr lang="en-US" sz="1200" dirty="0"/>
                <a:t>head: 150.5cm</a:t>
              </a:r>
            </a:p>
          </p:txBody>
        </p:sp>
        <p:cxnSp>
          <p:nvCxnSpPr>
            <p:cNvPr id="85" name="Straight Arrow Connector 84">
              <a:extLst>
                <a:ext uri="{FF2B5EF4-FFF2-40B4-BE49-F238E27FC236}">
                  <a16:creationId xmlns:a16="http://schemas.microsoft.com/office/drawing/2014/main" id="{1EF28424-9305-44AC-A6B3-6673A44B11FB}"/>
                </a:ext>
              </a:extLst>
            </p:cNvPr>
            <p:cNvCxnSpPr/>
            <p:nvPr/>
          </p:nvCxnSpPr>
          <p:spPr>
            <a:xfrm flipV="1">
              <a:off x="6724926" y="3782414"/>
              <a:ext cx="0" cy="1969466"/>
            </a:xfrm>
            <a:prstGeom prst="straightConnector1">
              <a:avLst/>
            </a:prstGeom>
            <a:ln w="15875">
              <a:solidFill>
                <a:srgbClr val="FF0000"/>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00" name="Straight Connector 99">
              <a:extLst>
                <a:ext uri="{FF2B5EF4-FFF2-40B4-BE49-F238E27FC236}">
                  <a16:creationId xmlns:a16="http://schemas.microsoft.com/office/drawing/2014/main" id="{9C46159D-8E59-4FDE-8948-36264BE6E3EE}"/>
                </a:ext>
              </a:extLst>
            </p:cNvPr>
            <p:cNvCxnSpPr>
              <a:stCxn id="5" idx="1"/>
            </p:cNvCxnSpPr>
            <p:nvPr/>
          </p:nvCxnSpPr>
          <p:spPr>
            <a:xfrm>
              <a:off x="9566221" y="3678541"/>
              <a:ext cx="334066" cy="155379"/>
            </a:xfrm>
            <a:prstGeom prst="line">
              <a:avLst/>
            </a:prstGeom>
            <a:ln w="41275">
              <a:solidFill>
                <a:srgbClr val="9DBFBB"/>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5A310ECE-FBEB-4497-9834-3E6EE9FCC6C1}"/>
                </a:ext>
              </a:extLst>
            </p:cNvPr>
            <p:cNvCxnSpPr>
              <a:cxnSpLocks/>
              <a:endCxn id="5" idx="7"/>
            </p:cNvCxnSpPr>
            <p:nvPr/>
          </p:nvCxnSpPr>
          <p:spPr>
            <a:xfrm flipV="1">
              <a:off x="9892330" y="3678541"/>
              <a:ext cx="342023" cy="164709"/>
            </a:xfrm>
            <a:prstGeom prst="line">
              <a:avLst/>
            </a:prstGeom>
            <a:ln w="41275">
              <a:solidFill>
                <a:srgbClr val="9DBFBB"/>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39EABE9D-48FB-4430-AC71-AEC66B3CCAE7}"/>
                </a:ext>
              </a:extLst>
            </p:cNvPr>
            <p:cNvCxnSpPr>
              <a:cxnSpLocks/>
              <a:endCxn id="5" idx="4"/>
            </p:cNvCxnSpPr>
            <p:nvPr/>
          </p:nvCxnSpPr>
          <p:spPr>
            <a:xfrm>
              <a:off x="9900287" y="3839869"/>
              <a:ext cx="0" cy="116179"/>
            </a:xfrm>
            <a:prstGeom prst="line">
              <a:avLst/>
            </a:prstGeom>
            <a:ln w="41275">
              <a:solidFill>
                <a:srgbClr val="9DBFBB"/>
              </a:solidFill>
            </a:ln>
          </p:spPr>
          <p:style>
            <a:lnRef idx="1">
              <a:schemeClr val="accent1"/>
            </a:lnRef>
            <a:fillRef idx="0">
              <a:schemeClr val="accent1"/>
            </a:fillRef>
            <a:effectRef idx="0">
              <a:schemeClr val="accent1"/>
            </a:effectRef>
            <a:fontRef idx="minor">
              <a:schemeClr val="tx1"/>
            </a:fontRef>
          </p:style>
        </p:cxnSp>
        <p:cxnSp>
          <p:nvCxnSpPr>
            <p:cNvPr id="111" name="Straight Arrow Connector 110">
              <a:extLst>
                <a:ext uri="{FF2B5EF4-FFF2-40B4-BE49-F238E27FC236}">
                  <a16:creationId xmlns:a16="http://schemas.microsoft.com/office/drawing/2014/main" id="{3992959D-84F2-45A4-BCF9-3966591A9FA3}"/>
                </a:ext>
              </a:extLst>
            </p:cNvPr>
            <p:cNvCxnSpPr>
              <a:cxnSpLocks/>
            </p:cNvCxnSpPr>
            <p:nvPr/>
          </p:nvCxnSpPr>
          <p:spPr>
            <a:xfrm flipV="1">
              <a:off x="6884946" y="3782414"/>
              <a:ext cx="0" cy="961030"/>
            </a:xfrm>
            <a:prstGeom prst="straightConnector1">
              <a:avLst/>
            </a:prstGeom>
            <a:ln w="15875">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14" name="Straight Connector 113">
              <a:extLst>
                <a:ext uri="{FF2B5EF4-FFF2-40B4-BE49-F238E27FC236}">
                  <a16:creationId xmlns:a16="http://schemas.microsoft.com/office/drawing/2014/main" id="{A95D1953-7714-457D-ABF9-CDBCD889B4BB}"/>
                </a:ext>
              </a:extLst>
            </p:cNvPr>
            <p:cNvCxnSpPr>
              <a:cxnSpLocks/>
            </p:cNvCxnSpPr>
            <p:nvPr/>
          </p:nvCxnSpPr>
          <p:spPr>
            <a:xfrm>
              <a:off x="6773582" y="2948474"/>
              <a:ext cx="0" cy="3097583"/>
            </a:xfrm>
            <a:prstGeom prst="line">
              <a:avLst/>
            </a:prstGeom>
            <a:ln>
              <a:prstDash val="lgDashDot"/>
            </a:ln>
          </p:spPr>
          <p:style>
            <a:lnRef idx="1">
              <a:schemeClr val="dk1"/>
            </a:lnRef>
            <a:fillRef idx="0">
              <a:schemeClr val="dk1"/>
            </a:fillRef>
            <a:effectRef idx="0">
              <a:schemeClr val="dk1"/>
            </a:effectRef>
            <a:fontRef idx="minor">
              <a:schemeClr val="tx1"/>
            </a:fontRef>
          </p:style>
        </p:cxnSp>
        <p:cxnSp>
          <p:nvCxnSpPr>
            <p:cNvPr id="118" name="Straight Arrow Connector 117">
              <a:extLst>
                <a:ext uri="{FF2B5EF4-FFF2-40B4-BE49-F238E27FC236}">
                  <a16:creationId xmlns:a16="http://schemas.microsoft.com/office/drawing/2014/main" id="{795B364A-9B1E-4FC0-B1C1-E168F22B9213}"/>
                </a:ext>
              </a:extLst>
            </p:cNvPr>
            <p:cNvCxnSpPr>
              <a:cxnSpLocks/>
            </p:cNvCxnSpPr>
            <p:nvPr/>
          </p:nvCxnSpPr>
          <p:spPr>
            <a:xfrm>
              <a:off x="4709760" y="5839593"/>
              <a:ext cx="2087523" cy="709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25" name="Straight Arrow Connector 124">
              <a:extLst>
                <a:ext uri="{FF2B5EF4-FFF2-40B4-BE49-F238E27FC236}">
                  <a16:creationId xmlns:a16="http://schemas.microsoft.com/office/drawing/2014/main" id="{38A41ED2-CA2A-470B-BFE8-2AC8DDF9DF6B}"/>
                </a:ext>
              </a:extLst>
            </p:cNvPr>
            <p:cNvCxnSpPr>
              <a:cxnSpLocks/>
            </p:cNvCxnSpPr>
            <p:nvPr/>
          </p:nvCxnSpPr>
          <p:spPr>
            <a:xfrm flipV="1">
              <a:off x="9892330" y="4762890"/>
              <a:ext cx="0" cy="977863"/>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28" name="TextBox 127">
              <a:extLst>
                <a:ext uri="{FF2B5EF4-FFF2-40B4-BE49-F238E27FC236}">
                  <a16:creationId xmlns:a16="http://schemas.microsoft.com/office/drawing/2014/main" id="{0400B9EB-EC4B-4A69-ACFA-D548BF2412BD}"/>
                </a:ext>
              </a:extLst>
            </p:cNvPr>
            <p:cNvSpPr txBox="1"/>
            <p:nvPr/>
          </p:nvSpPr>
          <p:spPr>
            <a:xfrm>
              <a:off x="8908008" y="5203232"/>
              <a:ext cx="1075936" cy="230832"/>
            </a:xfrm>
            <a:prstGeom prst="rect">
              <a:avLst/>
            </a:prstGeom>
            <a:noFill/>
          </p:spPr>
          <p:txBody>
            <a:bodyPr wrap="none" rtlCol="0">
              <a:spAutoFit/>
            </a:bodyPr>
            <a:lstStyle/>
            <a:p>
              <a:r>
                <a:rPr lang="en-US" sz="900" dirty="0"/>
                <a:t>SAE J1100: H5-1</a:t>
              </a:r>
            </a:p>
          </p:txBody>
        </p:sp>
        <p:sp>
          <p:nvSpPr>
            <p:cNvPr id="138" name="TextBox 137">
              <a:extLst>
                <a:ext uri="{FF2B5EF4-FFF2-40B4-BE49-F238E27FC236}">
                  <a16:creationId xmlns:a16="http://schemas.microsoft.com/office/drawing/2014/main" id="{5B0F996A-1F11-4EED-8137-64A5A103C917}"/>
                </a:ext>
              </a:extLst>
            </p:cNvPr>
            <p:cNvSpPr txBox="1"/>
            <p:nvPr/>
          </p:nvSpPr>
          <p:spPr>
            <a:xfrm>
              <a:off x="8607346" y="5743318"/>
              <a:ext cx="978153" cy="276999"/>
            </a:xfrm>
            <a:prstGeom prst="rect">
              <a:avLst/>
            </a:prstGeom>
            <a:noFill/>
          </p:spPr>
          <p:txBody>
            <a:bodyPr wrap="none" rtlCol="0">
              <a:spAutoFit/>
            </a:bodyPr>
            <a:lstStyle/>
            <a:p>
              <a:r>
                <a:rPr lang="en-US" sz="1200" dirty="0" err="1"/>
                <a:t>veh</a:t>
              </a:r>
              <a:r>
                <a:rPr lang="en-US" sz="1200" dirty="0"/>
                <a:t>. ctr-line</a:t>
              </a:r>
            </a:p>
          </p:txBody>
        </p:sp>
      </p:grpSp>
      <p:sp>
        <p:nvSpPr>
          <p:cNvPr id="62" name="TextBox 61">
            <a:extLst>
              <a:ext uri="{FF2B5EF4-FFF2-40B4-BE49-F238E27FC236}">
                <a16:creationId xmlns:a16="http://schemas.microsoft.com/office/drawing/2014/main" id="{8C64F506-C335-4C57-A747-34D795659858}"/>
              </a:ext>
            </a:extLst>
          </p:cNvPr>
          <p:cNvSpPr txBox="1"/>
          <p:nvPr/>
        </p:nvSpPr>
        <p:spPr>
          <a:xfrm>
            <a:off x="538818" y="1331717"/>
            <a:ext cx="10972790" cy="830997"/>
          </a:xfrm>
          <a:prstGeom prst="rect">
            <a:avLst/>
          </a:prstGeom>
          <a:noFill/>
        </p:spPr>
        <p:txBody>
          <a:bodyPr wrap="square" rtlCol="0">
            <a:spAutoFit/>
          </a:bodyPr>
          <a:lstStyle/>
          <a:p>
            <a:r>
              <a:rPr lang="en-US" sz="1600" dirty="0"/>
              <a:t>A vertical offset of V</a:t>
            </a:r>
            <a:r>
              <a:rPr lang="en-US" sz="1600" baseline="-25000" dirty="0"/>
              <a:t>2</a:t>
            </a:r>
            <a:r>
              <a:rPr lang="en-US" sz="1600" dirty="0"/>
              <a:t> versus the passenger side beltline of [26]cm leads to a downward vision angle of 10° (2.5 times that required by UN-R 125 (=4°)), allowing detection of a VRU directly besides vehicle. Given the dependency of V-points from R-point this directly translates into an interior beltline height to R-point of [34]cm (for 20° seatback angle).</a:t>
            </a:r>
          </a:p>
        </p:txBody>
      </p:sp>
    </p:spTree>
    <p:extLst>
      <p:ext uri="{BB962C8B-B14F-4D97-AF65-F5344CB8AC3E}">
        <p14:creationId xmlns:p14="http://schemas.microsoft.com/office/powerpoint/2010/main" val="3548022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26828F-2C00-4187-9406-9B327E7075E9}"/>
              </a:ext>
            </a:extLst>
          </p:cNvPr>
          <p:cNvSpPr>
            <a:spLocks noGrp="1"/>
          </p:cNvSpPr>
          <p:nvPr>
            <p:ph type="title"/>
          </p:nvPr>
        </p:nvSpPr>
        <p:spPr>
          <a:xfrm>
            <a:off x="609600" y="274638"/>
            <a:ext cx="10972800" cy="758164"/>
          </a:xfrm>
        </p:spPr>
        <p:txBody>
          <a:bodyPr/>
          <a:lstStyle/>
          <a:p>
            <a:r>
              <a:rPr lang="en-US" sz="3600" dirty="0"/>
              <a:t>Justification Concept – Case 2 (slide 2)</a:t>
            </a:r>
          </a:p>
        </p:txBody>
      </p:sp>
      <p:sp>
        <p:nvSpPr>
          <p:cNvPr id="83" name="TextBox 82">
            <a:extLst>
              <a:ext uri="{FF2B5EF4-FFF2-40B4-BE49-F238E27FC236}">
                <a16:creationId xmlns:a16="http://schemas.microsoft.com/office/drawing/2014/main" id="{81A4CCA5-AA9F-41C7-B0F4-BD8557A1D293}"/>
              </a:ext>
            </a:extLst>
          </p:cNvPr>
          <p:cNvSpPr txBox="1"/>
          <p:nvPr/>
        </p:nvSpPr>
        <p:spPr>
          <a:xfrm>
            <a:off x="3904146" y="6286458"/>
            <a:ext cx="4697369" cy="276999"/>
          </a:xfrm>
          <a:prstGeom prst="rect">
            <a:avLst/>
          </a:prstGeom>
          <a:noFill/>
        </p:spPr>
        <p:txBody>
          <a:bodyPr wrap="square" rtlCol="0">
            <a:spAutoFit/>
          </a:bodyPr>
          <a:lstStyle/>
          <a:p>
            <a:r>
              <a:rPr lang="en-US" sz="1200" baseline="30000" dirty="0"/>
              <a:t>1</a:t>
            </a:r>
            <a:r>
              <a:rPr lang="en-US" sz="1200" dirty="0"/>
              <a:t>   Volume-correlated distance for pass. side Level-1 = 250cm</a:t>
            </a:r>
          </a:p>
        </p:txBody>
      </p:sp>
      <p:grpSp>
        <p:nvGrpSpPr>
          <p:cNvPr id="4" name="Group 3">
            <a:extLst>
              <a:ext uri="{FF2B5EF4-FFF2-40B4-BE49-F238E27FC236}">
                <a16:creationId xmlns:a16="http://schemas.microsoft.com/office/drawing/2014/main" id="{1414F395-5A54-4694-ADE9-10E9FC13FEF6}"/>
              </a:ext>
            </a:extLst>
          </p:cNvPr>
          <p:cNvGrpSpPr/>
          <p:nvPr/>
        </p:nvGrpSpPr>
        <p:grpSpPr>
          <a:xfrm>
            <a:off x="410908" y="2466220"/>
            <a:ext cx="11171492" cy="3811231"/>
            <a:chOff x="364311" y="2553156"/>
            <a:chExt cx="11171492" cy="3811231"/>
          </a:xfrm>
        </p:grpSpPr>
        <p:sp>
          <p:nvSpPr>
            <p:cNvPr id="39" name="TextBox 38">
              <a:extLst>
                <a:ext uri="{FF2B5EF4-FFF2-40B4-BE49-F238E27FC236}">
                  <a16:creationId xmlns:a16="http://schemas.microsoft.com/office/drawing/2014/main" id="{D9C80266-3CB4-41B5-A058-1A40FA63ECFF}"/>
                </a:ext>
              </a:extLst>
            </p:cNvPr>
            <p:cNvSpPr txBox="1"/>
            <p:nvPr/>
          </p:nvSpPr>
          <p:spPr>
            <a:xfrm>
              <a:off x="3450893" y="6087388"/>
              <a:ext cx="769763" cy="276999"/>
            </a:xfrm>
            <a:prstGeom prst="rect">
              <a:avLst/>
            </a:prstGeom>
            <a:noFill/>
          </p:spPr>
          <p:txBody>
            <a:bodyPr wrap="none" rtlCol="0">
              <a:spAutoFit/>
            </a:bodyPr>
            <a:lstStyle/>
            <a:p>
              <a:r>
                <a:rPr lang="en-US" sz="1200" dirty="0"/>
                <a:t>250cm</a:t>
              </a:r>
              <a:r>
                <a:rPr lang="en-US" sz="1200" baseline="30000" dirty="0"/>
                <a:t>(1)</a:t>
              </a:r>
            </a:p>
          </p:txBody>
        </p:sp>
        <p:grpSp>
          <p:nvGrpSpPr>
            <p:cNvPr id="3" name="Group 2">
              <a:extLst>
                <a:ext uri="{FF2B5EF4-FFF2-40B4-BE49-F238E27FC236}">
                  <a16:creationId xmlns:a16="http://schemas.microsoft.com/office/drawing/2014/main" id="{431C4C70-AC2A-432B-8CBD-D58F8E4B7AA9}"/>
                </a:ext>
              </a:extLst>
            </p:cNvPr>
            <p:cNvGrpSpPr/>
            <p:nvPr/>
          </p:nvGrpSpPr>
          <p:grpSpPr>
            <a:xfrm>
              <a:off x="364311" y="2553156"/>
              <a:ext cx="11171492" cy="3619909"/>
              <a:chOff x="364311" y="2553156"/>
              <a:chExt cx="11171492" cy="3619909"/>
            </a:xfrm>
          </p:grpSpPr>
          <p:grpSp>
            <p:nvGrpSpPr>
              <p:cNvPr id="65" name="Group 64">
                <a:extLst>
                  <a:ext uri="{FF2B5EF4-FFF2-40B4-BE49-F238E27FC236}">
                    <a16:creationId xmlns:a16="http://schemas.microsoft.com/office/drawing/2014/main" id="{8A4B7226-553C-4D80-A196-FF0BBCB2FC91}"/>
                  </a:ext>
                </a:extLst>
              </p:cNvPr>
              <p:cNvGrpSpPr/>
              <p:nvPr/>
            </p:nvGrpSpPr>
            <p:grpSpPr>
              <a:xfrm>
                <a:off x="391771" y="3662903"/>
                <a:ext cx="440665" cy="2284340"/>
                <a:chOff x="4260272" y="3473974"/>
                <a:chExt cx="440665" cy="2284340"/>
              </a:xfrm>
            </p:grpSpPr>
            <p:sp>
              <p:nvSpPr>
                <p:cNvPr id="66" name="Oval 65">
                  <a:extLst>
                    <a:ext uri="{FF2B5EF4-FFF2-40B4-BE49-F238E27FC236}">
                      <a16:creationId xmlns:a16="http://schemas.microsoft.com/office/drawing/2014/main" id="{669C5ED9-F087-4B02-858C-FCB17F563A0C}"/>
                    </a:ext>
                  </a:extLst>
                </p:cNvPr>
                <p:cNvSpPr/>
                <p:nvPr/>
              </p:nvSpPr>
              <p:spPr>
                <a:xfrm>
                  <a:off x="4260272" y="3627140"/>
                  <a:ext cx="440665" cy="30777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Rectangle 66">
                  <a:extLst>
                    <a:ext uri="{FF2B5EF4-FFF2-40B4-BE49-F238E27FC236}">
                      <a16:creationId xmlns:a16="http://schemas.microsoft.com/office/drawing/2014/main" id="{660E6532-7C9A-4463-B5A6-D5A76174822C}"/>
                    </a:ext>
                  </a:extLst>
                </p:cNvPr>
                <p:cNvSpPr/>
                <p:nvPr/>
              </p:nvSpPr>
              <p:spPr>
                <a:xfrm>
                  <a:off x="4357721" y="3931321"/>
                  <a:ext cx="238534" cy="11012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Rectangle: Rounded Corners 67">
                  <a:extLst>
                    <a:ext uri="{FF2B5EF4-FFF2-40B4-BE49-F238E27FC236}">
                      <a16:creationId xmlns:a16="http://schemas.microsoft.com/office/drawing/2014/main" id="{649DF5CA-0E43-44B5-9FCA-758397988B71}"/>
                    </a:ext>
                  </a:extLst>
                </p:cNvPr>
                <p:cNvSpPr/>
                <p:nvPr/>
              </p:nvSpPr>
              <p:spPr>
                <a:xfrm>
                  <a:off x="4260272" y="4051947"/>
                  <a:ext cx="440588" cy="9937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Rectangle: Rounded Corners 68">
                  <a:extLst>
                    <a:ext uri="{FF2B5EF4-FFF2-40B4-BE49-F238E27FC236}">
                      <a16:creationId xmlns:a16="http://schemas.microsoft.com/office/drawing/2014/main" id="{46CF20D9-606C-4636-88F7-DBEEABDB693F}"/>
                    </a:ext>
                  </a:extLst>
                </p:cNvPr>
                <p:cNvSpPr/>
                <p:nvPr/>
              </p:nvSpPr>
              <p:spPr>
                <a:xfrm>
                  <a:off x="4274443" y="5056172"/>
                  <a:ext cx="175249" cy="5939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Rounded Corners 69">
                  <a:extLst>
                    <a:ext uri="{FF2B5EF4-FFF2-40B4-BE49-F238E27FC236}">
                      <a16:creationId xmlns:a16="http://schemas.microsoft.com/office/drawing/2014/main" id="{32C4AF7D-8817-4DE7-B5CE-9B3A3361D05C}"/>
                    </a:ext>
                  </a:extLst>
                </p:cNvPr>
                <p:cNvSpPr/>
                <p:nvPr/>
              </p:nvSpPr>
              <p:spPr>
                <a:xfrm>
                  <a:off x="4500296" y="5056173"/>
                  <a:ext cx="175249" cy="59398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1" name="Straight Connector 70">
                  <a:extLst>
                    <a:ext uri="{FF2B5EF4-FFF2-40B4-BE49-F238E27FC236}">
                      <a16:creationId xmlns:a16="http://schemas.microsoft.com/office/drawing/2014/main" id="{F77F0460-420E-4A3F-B486-559025B42C55}"/>
                    </a:ext>
                  </a:extLst>
                </p:cNvPr>
                <p:cNvCxnSpPr/>
                <p:nvPr/>
              </p:nvCxnSpPr>
              <p:spPr>
                <a:xfrm>
                  <a:off x="4479085" y="3473974"/>
                  <a:ext cx="0" cy="228434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grpSp>
          <p:sp>
            <p:nvSpPr>
              <p:cNvPr id="57" name="Oval 56">
                <a:extLst>
                  <a:ext uri="{FF2B5EF4-FFF2-40B4-BE49-F238E27FC236}">
                    <a16:creationId xmlns:a16="http://schemas.microsoft.com/office/drawing/2014/main" id="{59E707D5-920C-4EFB-8C40-6A8FD80D3269}"/>
                  </a:ext>
                </a:extLst>
              </p:cNvPr>
              <p:cNvSpPr/>
              <p:nvPr/>
            </p:nvSpPr>
            <p:spPr>
              <a:xfrm>
                <a:off x="4474275" y="3814176"/>
                <a:ext cx="440665" cy="307778"/>
              </a:xfrm>
              <a:prstGeom prst="ellipse">
                <a:avLst/>
              </a:prstGeom>
              <a:pattFill prst="wdUpDiag">
                <a:fgClr>
                  <a:schemeClr val="accent1"/>
                </a:fgClr>
                <a:bgClr>
                  <a:schemeClr val="accent5"/>
                </a:bgClr>
              </a:patt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Rectangle 57">
                <a:extLst>
                  <a:ext uri="{FF2B5EF4-FFF2-40B4-BE49-F238E27FC236}">
                    <a16:creationId xmlns:a16="http://schemas.microsoft.com/office/drawing/2014/main" id="{A2F07B31-A140-40A5-AD2A-32B9E445DB8C}"/>
                  </a:ext>
                </a:extLst>
              </p:cNvPr>
              <p:cNvSpPr/>
              <p:nvPr/>
            </p:nvSpPr>
            <p:spPr>
              <a:xfrm>
                <a:off x="4571724" y="4118357"/>
                <a:ext cx="238534" cy="110120"/>
              </a:xfrm>
              <a:prstGeom prst="rect">
                <a:avLst/>
              </a:prstGeom>
              <a:pattFill prst="wdUpDiag">
                <a:fgClr>
                  <a:schemeClr val="accent1"/>
                </a:fgClr>
                <a:bgClr>
                  <a:schemeClr val="accent5"/>
                </a:bgClr>
              </a:patt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Rounded Corners 58">
                <a:extLst>
                  <a:ext uri="{FF2B5EF4-FFF2-40B4-BE49-F238E27FC236}">
                    <a16:creationId xmlns:a16="http://schemas.microsoft.com/office/drawing/2014/main" id="{CC097AF2-33AC-41FE-8BAF-055F80129040}"/>
                  </a:ext>
                </a:extLst>
              </p:cNvPr>
              <p:cNvSpPr/>
              <p:nvPr/>
            </p:nvSpPr>
            <p:spPr>
              <a:xfrm>
                <a:off x="4474275" y="4238983"/>
                <a:ext cx="440588" cy="993719"/>
              </a:xfrm>
              <a:prstGeom prst="roundRect">
                <a:avLst/>
              </a:prstGeom>
              <a:pattFill prst="wdUpDiag">
                <a:fgClr>
                  <a:schemeClr val="accent1"/>
                </a:fgClr>
                <a:bgClr>
                  <a:schemeClr val="accent5"/>
                </a:bgClr>
              </a:patt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Rectangle: Rounded Corners 59">
                <a:extLst>
                  <a:ext uri="{FF2B5EF4-FFF2-40B4-BE49-F238E27FC236}">
                    <a16:creationId xmlns:a16="http://schemas.microsoft.com/office/drawing/2014/main" id="{3E9AE7BF-98FE-4B29-A556-ABBF47951116}"/>
                  </a:ext>
                </a:extLst>
              </p:cNvPr>
              <p:cNvSpPr/>
              <p:nvPr/>
            </p:nvSpPr>
            <p:spPr>
              <a:xfrm>
                <a:off x="4488446" y="5243208"/>
                <a:ext cx="175249" cy="593985"/>
              </a:xfrm>
              <a:prstGeom prst="roundRect">
                <a:avLst/>
              </a:prstGeom>
              <a:pattFill prst="wdUpDiag">
                <a:fgClr>
                  <a:schemeClr val="accent1"/>
                </a:fgClr>
                <a:bgClr>
                  <a:schemeClr val="accent5"/>
                </a:bgClr>
              </a:patt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Rectangle: Rounded Corners 60">
                <a:extLst>
                  <a:ext uri="{FF2B5EF4-FFF2-40B4-BE49-F238E27FC236}">
                    <a16:creationId xmlns:a16="http://schemas.microsoft.com/office/drawing/2014/main" id="{7C0F2078-2843-4E93-9555-4054D17FDAD3}"/>
                  </a:ext>
                </a:extLst>
              </p:cNvPr>
              <p:cNvSpPr/>
              <p:nvPr/>
            </p:nvSpPr>
            <p:spPr>
              <a:xfrm>
                <a:off x="4714299" y="5243209"/>
                <a:ext cx="175249" cy="593985"/>
              </a:xfrm>
              <a:prstGeom prst="roundRect">
                <a:avLst/>
              </a:prstGeom>
              <a:pattFill prst="wdUpDiag">
                <a:fgClr>
                  <a:schemeClr val="accent1"/>
                </a:fgClr>
                <a:bgClr>
                  <a:schemeClr val="accent5"/>
                </a:bgClr>
              </a:patt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3" name="Straight Connector 62">
                <a:extLst>
                  <a:ext uri="{FF2B5EF4-FFF2-40B4-BE49-F238E27FC236}">
                    <a16:creationId xmlns:a16="http://schemas.microsoft.com/office/drawing/2014/main" id="{7C7E0FC6-814E-441C-9872-1FEE82D96BAE}"/>
                  </a:ext>
                </a:extLst>
              </p:cNvPr>
              <p:cNvCxnSpPr/>
              <p:nvPr/>
            </p:nvCxnSpPr>
            <p:spPr>
              <a:xfrm>
                <a:off x="4693088" y="3661010"/>
                <a:ext cx="0" cy="228434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D2170DA4-81B1-4ECA-ABC0-C379238A8A83}"/>
                  </a:ext>
                </a:extLst>
              </p:cNvPr>
              <p:cNvCxnSpPr>
                <a:cxnSpLocks/>
              </p:cNvCxnSpPr>
              <p:nvPr/>
            </p:nvCxnSpPr>
            <p:spPr>
              <a:xfrm>
                <a:off x="9893817" y="3431154"/>
                <a:ext cx="0" cy="1425662"/>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7" name="Flowchart: Summing Junction 6">
                <a:extLst>
                  <a:ext uri="{FF2B5EF4-FFF2-40B4-BE49-F238E27FC236}">
                    <a16:creationId xmlns:a16="http://schemas.microsoft.com/office/drawing/2014/main" id="{95998628-2FE8-49D2-84CC-DCC1E124C855}"/>
                  </a:ext>
                </a:extLst>
              </p:cNvPr>
              <p:cNvSpPr/>
              <p:nvPr/>
            </p:nvSpPr>
            <p:spPr>
              <a:xfrm>
                <a:off x="9763654" y="4028505"/>
                <a:ext cx="273266" cy="252249"/>
              </a:xfrm>
              <a:prstGeom prst="flowChartSummingJunction">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a:extLst>
                  <a:ext uri="{FF2B5EF4-FFF2-40B4-BE49-F238E27FC236}">
                    <a16:creationId xmlns:a16="http://schemas.microsoft.com/office/drawing/2014/main" id="{8A3930F0-7C4C-4EBD-AC4A-4AC066DB74DE}"/>
                  </a:ext>
                </a:extLst>
              </p:cNvPr>
              <p:cNvCxnSpPr>
                <a:cxnSpLocks/>
              </p:cNvCxnSpPr>
              <p:nvPr/>
            </p:nvCxnSpPr>
            <p:spPr>
              <a:xfrm>
                <a:off x="9892330" y="4154642"/>
                <a:ext cx="1341193" cy="1"/>
              </a:xfrm>
              <a:prstGeom prst="line">
                <a:avLst/>
              </a:prstGeom>
              <a:ln>
                <a:solidFill>
                  <a:schemeClr val="accent1">
                    <a:lumMod val="75000"/>
                  </a:schemeClr>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3E4E6FD5-8764-4370-9785-327623D7D102}"/>
                  </a:ext>
                </a:extLst>
              </p:cNvPr>
              <p:cNvCxnSpPr>
                <a:cxnSpLocks/>
              </p:cNvCxnSpPr>
              <p:nvPr/>
            </p:nvCxnSpPr>
            <p:spPr>
              <a:xfrm>
                <a:off x="11091283" y="2650148"/>
                <a:ext cx="0" cy="151500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Rectangle: Rounded Corners 12">
                <a:extLst>
                  <a:ext uri="{FF2B5EF4-FFF2-40B4-BE49-F238E27FC236}">
                    <a16:creationId xmlns:a16="http://schemas.microsoft.com/office/drawing/2014/main" id="{C21CDD82-0BE3-4AC8-933D-CFA3F1C24C51}"/>
                  </a:ext>
                </a:extLst>
              </p:cNvPr>
              <p:cNvSpPr/>
              <p:nvPr/>
            </p:nvSpPr>
            <p:spPr>
              <a:xfrm>
                <a:off x="6777138" y="3190306"/>
                <a:ext cx="45719" cy="964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a:extLst>
                  <a:ext uri="{FF2B5EF4-FFF2-40B4-BE49-F238E27FC236}">
                    <a16:creationId xmlns:a16="http://schemas.microsoft.com/office/drawing/2014/main" id="{5DA5BB09-2DFA-426E-9A1A-F0F0EE66E05E}"/>
                  </a:ext>
                </a:extLst>
              </p:cNvPr>
              <p:cNvCxnSpPr/>
              <p:nvPr/>
            </p:nvCxnSpPr>
            <p:spPr>
              <a:xfrm flipH="1">
                <a:off x="6822857" y="4148789"/>
                <a:ext cx="3082510"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5" name="TextBox 14">
                <a:extLst>
                  <a:ext uri="{FF2B5EF4-FFF2-40B4-BE49-F238E27FC236}">
                    <a16:creationId xmlns:a16="http://schemas.microsoft.com/office/drawing/2014/main" id="{387ACE1F-0D44-4FF8-AAB7-D714717BE065}"/>
                  </a:ext>
                </a:extLst>
              </p:cNvPr>
              <p:cNvSpPr txBox="1"/>
              <p:nvPr/>
            </p:nvSpPr>
            <p:spPr>
              <a:xfrm>
                <a:off x="7820424" y="4101616"/>
                <a:ext cx="734496" cy="276999"/>
              </a:xfrm>
              <a:prstGeom prst="rect">
                <a:avLst/>
              </a:prstGeom>
              <a:noFill/>
            </p:spPr>
            <p:txBody>
              <a:bodyPr wrap="none" rtlCol="0">
                <a:spAutoFit/>
              </a:bodyPr>
              <a:lstStyle/>
              <a:p>
                <a:r>
                  <a:rPr lang="en-US" sz="1200" dirty="0"/>
                  <a:t>~145cm</a:t>
                </a:r>
              </a:p>
            </p:txBody>
          </p:sp>
          <p:sp>
            <p:nvSpPr>
              <p:cNvPr id="16" name="TextBox 15">
                <a:extLst>
                  <a:ext uri="{FF2B5EF4-FFF2-40B4-BE49-F238E27FC236}">
                    <a16:creationId xmlns:a16="http://schemas.microsoft.com/office/drawing/2014/main" id="{A1AEBCFB-3347-409C-BFC2-B6DF83281681}"/>
                  </a:ext>
                </a:extLst>
              </p:cNvPr>
              <p:cNvSpPr txBox="1"/>
              <p:nvPr/>
            </p:nvSpPr>
            <p:spPr>
              <a:xfrm>
                <a:off x="9831103" y="2688407"/>
                <a:ext cx="372218" cy="307777"/>
              </a:xfrm>
              <a:prstGeom prst="rect">
                <a:avLst/>
              </a:prstGeom>
              <a:noFill/>
            </p:spPr>
            <p:txBody>
              <a:bodyPr wrap="none" rtlCol="0">
                <a:spAutoFit/>
              </a:bodyPr>
              <a:lstStyle/>
              <a:p>
                <a:r>
                  <a:rPr lang="en-US" sz="1400" dirty="0"/>
                  <a:t>V</a:t>
                </a:r>
                <a:r>
                  <a:rPr lang="en-US" sz="1400" baseline="-25000" dirty="0"/>
                  <a:t>2</a:t>
                </a:r>
                <a:endParaRPr lang="en-US" sz="1400" dirty="0"/>
              </a:p>
            </p:txBody>
          </p:sp>
          <p:sp>
            <p:nvSpPr>
              <p:cNvPr id="17" name="TextBox 16">
                <a:extLst>
                  <a:ext uri="{FF2B5EF4-FFF2-40B4-BE49-F238E27FC236}">
                    <a16:creationId xmlns:a16="http://schemas.microsoft.com/office/drawing/2014/main" id="{5778AE90-FA4B-4646-A956-F35244AB54AC}"/>
                  </a:ext>
                </a:extLst>
              </p:cNvPr>
              <p:cNvSpPr txBox="1"/>
              <p:nvPr/>
            </p:nvSpPr>
            <p:spPr>
              <a:xfrm>
                <a:off x="9910100" y="4124639"/>
                <a:ext cx="678391" cy="276999"/>
              </a:xfrm>
              <a:prstGeom prst="rect">
                <a:avLst/>
              </a:prstGeom>
              <a:noFill/>
            </p:spPr>
            <p:txBody>
              <a:bodyPr wrap="none" rtlCol="0">
                <a:spAutoFit/>
              </a:bodyPr>
              <a:lstStyle/>
              <a:p>
                <a:r>
                  <a:rPr lang="en-US" sz="1200" dirty="0"/>
                  <a:t>R-point</a:t>
                </a:r>
              </a:p>
            </p:txBody>
          </p:sp>
          <p:cxnSp>
            <p:nvCxnSpPr>
              <p:cNvPr id="18" name="Straight Connector 17">
                <a:extLst>
                  <a:ext uri="{FF2B5EF4-FFF2-40B4-BE49-F238E27FC236}">
                    <a16:creationId xmlns:a16="http://schemas.microsoft.com/office/drawing/2014/main" id="{9960AB92-D2EC-436D-A530-17E4FE2A67F8}"/>
                  </a:ext>
                </a:extLst>
              </p:cNvPr>
              <p:cNvCxnSpPr/>
              <p:nvPr/>
            </p:nvCxnSpPr>
            <p:spPr>
              <a:xfrm>
                <a:off x="9078904" y="2635440"/>
                <a:ext cx="0" cy="3247696"/>
              </a:xfrm>
              <a:prstGeom prst="line">
                <a:avLst/>
              </a:prstGeom>
              <a:ln w="12700">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95E39C68-1A5A-4A74-A788-44B07E5B151F}"/>
                  </a:ext>
                </a:extLst>
              </p:cNvPr>
              <p:cNvCxnSpPr>
                <a:cxnSpLocks/>
              </p:cNvCxnSpPr>
              <p:nvPr/>
            </p:nvCxnSpPr>
            <p:spPr>
              <a:xfrm flipH="1">
                <a:off x="4380594" y="3316611"/>
                <a:ext cx="5684229" cy="973547"/>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22" name="Straight Connector 21">
                <a:extLst>
                  <a:ext uri="{FF2B5EF4-FFF2-40B4-BE49-F238E27FC236}">
                    <a16:creationId xmlns:a16="http://schemas.microsoft.com/office/drawing/2014/main" id="{DC4627A5-68D3-44A1-99CD-340205121CB1}"/>
                  </a:ext>
                </a:extLst>
              </p:cNvPr>
              <p:cNvCxnSpPr>
                <a:cxnSpLocks/>
              </p:cNvCxnSpPr>
              <p:nvPr/>
            </p:nvCxnSpPr>
            <p:spPr>
              <a:xfrm flipH="1">
                <a:off x="6485090" y="2644302"/>
                <a:ext cx="4758768"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ECBADD7A-4513-46E3-B57F-C99F74D79970}"/>
                  </a:ext>
                </a:extLst>
              </p:cNvPr>
              <p:cNvCxnSpPr>
                <a:cxnSpLocks/>
              </p:cNvCxnSpPr>
              <p:nvPr/>
            </p:nvCxnSpPr>
            <p:spPr>
              <a:xfrm>
                <a:off x="6799998" y="2635993"/>
                <a:ext cx="0" cy="536736"/>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D5851B6-BB1C-424F-AD2C-152423512DA0}"/>
                  </a:ext>
                </a:extLst>
              </p:cNvPr>
              <p:cNvSpPr txBox="1"/>
              <p:nvPr/>
            </p:nvSpPr>
            <p:spPr>
              <a:xfrm flipH="1">
                <a:off x="6746269" y="2701171"/>
                <a:ext cx="2179012" cy="276999"/>
              </a:xfrm>
              <a:prstGeom prst="rect">
                <a:avLst/>
              </a:prstGeom>
              <a:noFill/>
            </p:spPr>
            <p:txBody>
              <a:bodyPr wrap="square" rtlCol="0">
                <a:spAutoFit/>
              </a:bodyPr>
              <a:lstStyle/>
              <a:p>
                <a:r>
                  <a:rPr lang="en-US" sz="1200" b="1" dirty="0">
                    <a:solidFill>
                      <a:srgbClr val="FF0000"/>
                    </a:solidFill>
                  </a:rPr>
                  <a:t>&gt; [26]cm </a:t>
                </a:r>
              </a:p>
            </p:txBody>
          </p:sp>
          <p:sp>
            <p:nvSpPr>
              <p:cNvPr id="25" name="TextBox 24">
                <a:extLst>
                  <a:ext uri="{FF2B5EF4-FFF2-40B4-BE49-F238E27FC236}">
                    <a16:creationId xmlns:a16="http://schemas.microsoft.com/office/drawing/2014/main" id="{DE7F7FDB-EFB6-4F2D-8A41-145006228C65}"/>
                  </a:ext>
                </a:extLst>
              </p:cNvPr>
              <p:cNvSpPr txBox="1"/>
              <p:nvPr/>
            </p:nvSpPr>
            <p:spPr>
              <a:xfrm flipH="1">
                <a:off x="10170255" y="3200718"/>
                <a:ext cx="971088" cy="276999"/>
              </a:xfrm>
              <a:prstGeom prst="rect">
                <a:avLst/>
              </a:prstGeom>
              <a:noFill/>
            </p:spPr>
            <p:txBody>
              <a:bodyPr wrap="square" rtlCol="0">
                <a:spAutoFit/>
              </a:bodyPr>
              <a:lstStyle/>
              <a:p>
                <a:pPr algn="r"/>
                <a:r>
                  <a:rPr lang="en-US" sz="1200" dirty="0"/>
                  <a:t>~60cm</a:t>
                </a:r>
              </a:p>
            </p:txBody>
          </p:sp>
          <p:sp>
            <p:nvSpPr>
              <p:cNvPr id="28" name="TextBox 27">
                <a:extLst>
                  <a:ext uri="{FF2B5EF4-FFF2-40B4-BE49-F238E27FC236}">
                    <a16:creationId xmlns:a16="http://schemas.microsoft.com/office/drawing/2014/main" id="{64CC04A1-D214-490C-8CFA-4B219DD870C3}"/>
                  </a:ext>
                </a:extLst>
              </p:cNvPr>
              <p:cNvSpPr txBox="1"/>
              <p:nvPr/>
            </p:nvSpPr>
            <p:spPr>
              <a:xfrm>
                <a:off x="6861400" y="3324695"/>
                <a:ext cx="2012452" cy="276999"/>
              </a:xfrm>
              <a:prstGeom prst="rect">
                <a:avLst/>
              </a:prstGeom>
              <a:noFill/>
            </p:spPr>
            <p:txBody>
              <a:bodyPr wrap="square" rtlCol="0">
                <a:spAutoFit/>
              </a:bodyPr>
              <a:lstStyle/>
              <a:p>
                <a:r>
                  <a:rPr lang="en-US" sz="1200" dirty="0"/>
                  <a:t>~34cm</a:t>
                </a:r>
                <a:endParaRPr lang="en-US" sz="1600" dirty="0"/>
              </a:p>
            </p:txBody>
          </p:sp>
          <p:sp>
            <p:nvSpPr>
              <p:cNvPr id="30" name="Rectangle: Rounded Corners 29">
                <a:extLst>
                  <a:ext uri="{FF2B5EF4-FFF2-40B4-BE49-F238E27FC236}">
                    <a16:creationId xmlns:a16="http://schemas.microsoft.com/office/drawing/2014/main" id="{3B37EA9C-31E2-4FFD-93A6-D80A75142F35}"/>
                  </a:ext>
                </a:extLst>
              </p:cNvPr>
              <p:cNvSpPr/>
              <p:nvPr/>
            </p:nvSpPr>
            <p:spPr>
              <a:xfrm>
                <a:off x="11220999" y="3195459"/>
                <a:ext cx="45719" cy="9643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TextBox 32">
                <a:extLst>
                  <a:ext uri="{FF2B5EF4-FFF2-40B4-BE49-F238E27FC236}">
                    <a16:creationId xmlns:a16="http://schemas.microsoft.com/office/drawing/2014/main" id="{77F662FD-0B44-4BCC-BE8F-C88F952A6897}"/>
                  </a:ext>
                </a:extLst>
              </p:cNvPr>
              <p:cNvSpPr txBox="1"/>
              <p:nvPr/>
            </p:nvSpPr>
            <p:spPr>
              <a:xfrm>
                <a:off x="10181139" y="3946991"/>
                <a:ext cx="902811" cy="276999"/>
              </a:xfrm>
              <a:prstGeom prst="rect">
                <a:avLst/>
              </a:prstGeom>
              <a:noFill/>
            </p:spPr>
            <p:txBody>
              <a:bodyPr wrap="none" rtlCol="0">
                <a:spAutoFit/>
              </a:bodyPr>
              <a:lstStyle/>
              <a:p>
                <a:r>
                  <a:rPr lang="en-US" sz="1200" dirty="0">
                    <a:solidFill>
                      <a:schemeClr val="accent5">
                        <a:lumMod val="75000"/>
                      </a:schemeClr>
                    </a:solidFill>
                    <a:sym typeface="Wingdings" panose="05000000000000000000" pitchFamily="2" charset="2"/>
                  </a:rPr>
                  <a:t>(</a:t>
                </a:r>
                <a:r>
                  <a:rPr lang="en-US" sz="1200" dirty="0">
                    <a:solidFill>
                      <a:schemeClr val="accent5">
                        <a:lumMod val="75000"/>
                      </a:schemeClr>
                    </a:solidFill>
                  </a:rPr>
                  <a:t>~55cm)</a:t>
                </a:r>
              </a:p>
            </p:txBody>
          </p:sp>
          <p:sp>
            <p:nvSpPr>
              <p:cNvPr id="53" name="TextBox 52">
                <a:extLst>
                  <a:ext uri="{FF2B5EF4-FFF2-40B4-BE49-F238E27FC236}">
                    <a16:creationId xmlns:a16="http://schemas.microsoft.com/office/drawing/2014/main" id="{5ACD85C1-4F93-46CB-871E-1973A8F91173}"/>
                  </a:ext>
                </a:extLst>
              </p:cNvPr>
              <p:cNvSpPr txBox="1"/>
              <p:nvPr/>
            </p:nvSpPr>
            <p:spPr>
              <a:xfrm>
                <a:off x="5560702" y="5872908"/>
                <a:ext cx="734496" cy="276999"/>
              </a:xfrm>
              <a:prstGeom prst="rect">
                <a:avLst/>
              </a:prstGeom>
              <a:noFill/>
            </p:spPr>
            <p:txBody>
              <a:bodyPr wrap="none" rtlCol="0">
                <a:spAutoFit/>
              </a:bodyPr>
              <a:lstStyle/>
              <a:p>
                <a:r>
                  <a:rPr lang="en-US" sz="1200" dirty="0"/>
                  <a:t>~100cm</a:t>
                </a:r>
                <a:endParaRPr lang="en-US" sz="1200" baseline="30000" dirty="0"/>
              </a:p>
            </p:txBody>
          </p:sp>
          <p:cxnSp>
            <p:nvCxnSpPr>
              <p:cNvPr id="27" name="Straight Connector 26">
                <a:extLst>
                  <a:ext uri="{FF2B5EF4-FFF2-40B4-BE49-F238E27FC236}">
                    <a16:creationId xmlns:a16="http://schemas.microsoft.com/office/drawing/2014/main" id="{C9E445C3-1C83-435B-B6A5-45E084A1B69C}"/>
                  </a:ext>
                </a:extLst>
              </p:cNvPr>
              <p:cNvCxnSpPr/>
              <p:nvPr/>
            </p:nvCxnSpPr>
            <p:spPr>
              <a:xfrm>
                <a:off x="364311" y="5837193"/>
                <a:ext cx="11171492" cy="0"/>
              </a:xfrm>
              <a:prstGeom prst="line">
                <a:avLst/>
              </a:prstGeom>
              <a:ln w="19050"/>
            </p:spPr>
            <p:style>
              <a:lnRef idx="1">
                <a:schemeClr val="dk1"/>
              </a:lnRef>
              <a:fillRef idx="0">
                <a:schemeClr val="dk1"/>
              </a:fillRef>
              <a:effectRef idx="0">
                <a:schemeClr val="dk1"/>
              </a:effectRef>
              <a:fontRef idx="minor">
                <a:schemeClr val="tx1"/>
              </a:fontRef>
            </p:style>
          </p:cxnSp>
          <p:cxnSp>
            <p:nvCxnSpPr>
              <p:cNvPr id="73" name="Straight Connector 72">
                <a:extLst>
                  <a:ext uri="{FF2B5EF4-FFF2-40B4-BE49-F238E27FC236}">
                    <a16:creationId xmlns:a16="http://schemas.microsoft.com/office/drawing/2014/main" id="{ED5C36A4-34CE-4A57-B4BF-BD38486D540E}"/>
                  </a:ext>
                </a:extLst>
              </p:cNvPr>
              <p:cNvCxnSpPr>
                <a:cxnSpLocks/>
              </p:cNvCxnSpPr>
              <p:nvPr/>
            </p:nvCxnSpPr>
            <p:spPr>
              <a:xfrm flipV="1">
                <a:off x="612065" y="4234377"/>
                <a:ext cx="6071319" cy="0"/>
              </a:xfrm>
              <a:prstGeom prst="line">
                <a:avLst/>
              </a:prstGeom>
              <a:ln>
                <a:prstDash val="dash"/>
              </a:ln>
            </p:spPr>
            <p:style>
              <a:lnRef idx="1">
                <a:schemeClr val="dk1"/>
              </a:lnRef>
              <a:fillRef idx="0">
                <a:schemeClr val="dk1"/>
              </a:fillRef>
              <a:effectRef idx="0">
                <a:schemeClr val="dk1"/>
              </a:effectRef>
              <a:fontRef idx="minor">
                <a:schemeClr val="tx1"/>
              </a:fontRef>
            </p:style>
          </p:cxnSp>
          <p:cxnSp>
            <p:nvCxnSpPr>
              <p:cNvPr id="75" name="Straight Arrow Connector 74">
                <a:extLst>
                  <a:ext uri="{FF2B5EF4-FFF2-40B4-BE49-F238E27FC236}">
                    <a16:creationId xmlns:a16="http://schemas.microsoft.com/office/drawing/2014/main" id="{66D10EF5-3AAC-4F7F-8233-8CC68826C533}"/>
                  </a:ext>
                </a:extLst>
              </p:cNvPr>
              <p:cNvCxnSpPr/>
              <p:nvPr/>
            </p:nvCxnSpPr>
            <p:spPr>
              <a:xfrm>
                <a:off x="1360612" y="4225117"/>
                <a:ext cx="0" cy="1624209"/>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95C40047-6577-4942-965A-8299AF65DBFE}"/>
                  </a:ext>
                </a:extLst>
              </p:cNvPr>
              <p:cNvSpPr txBox="1"/>
              <p:nvPr/>
            </p:nvSpPr>
            <p:spPr>
              <a:xfrm>
                <a:off x="1283331" y="4387953"/>
                <a:ext cx="1446230" cy="276999"/>
              </a:xfrm>
              <a:prstGeom prst="rect">
                <a:avLst/>
              </a:prstGeom>
              <a:noFill/>
            </p:spPr>
            <p:txBody>
              <a:bodyPr wrap="none" rtlCol="0">
                <a:spAutoFit/>
              </a:bodyPr>
              <a:lstStyle/>
              <a:p>
                <a:r>
                  <a:rPr lang="en-US" sz="1200" dirty="0"/>
                  <a:t>shoulder: 126.7cm</a:t>
                </a:r>
              </a:p>
            </p:txBody>
          </p:sp>
          <p:sp>
            <p:nvSpPr>
              <p:cNvPr id="77" name="Rectangle 76">
                <a:extLst>
                  <a:ext uri="{FF2B5EF4-FFF2-40B4-BE49-F238E27FC236}">
                    <a16:creationId xmlns:a16="http://schemas.microsoft.com/office/drawing/2014/main" id="{C5B9845D-69CA-461E-BABA-FC18C432BBFF}"/>
                  </a:ext>
                </a:extLst>
              </p:cNvPr>
              <p:cNvSpPr/>
              <p:nvPr/>
            </p:nvSpPr>
            <p:spPr>
              <a:xfrm>
                <a:off x="385062" y="3206078"/>
                <a:ext cx="1412566" cy="276999"/>
              </a:xfrm>
              <a:prstGeom prst="rect">
                <a:avLst/>
              </a:prstGeom>
            </p:spPr>
            <p:txBody>
              <a:bodyPr wrap="none">
                <a:spAutoFit/>
              </a:bodyPr>
              <a:lstStyle/>
              <a:p>
                <a:r>
                  <a:rPr lang="en-US" sz="1200" dirty="0"/>
                  <a:t>5% Italian Female</a:t>
                </a:r>
              </a:p>
            </p:txBody>
          </p:sp>
          <p:cxnSp>
            <p:nvCxnSpPr>
              <p:cNvPr id="78" name="Straight Connector 77">
                <a:extLst>
                  <a:ext uri="{FF2B5EF4-FFF2-40B4-BE49-F238E27FC236}">
                    <a16:creationId xmlns:a16="http://schemas.microsoft.com/office/drawing/2014/main" id="{D986AF62-B04A-41CB-84D8-01ED9EFA76A0}"/>
                  </a:ext>
                </a:extLst>
              </p:cNvPr>
              <p:cNvCxnSpPr>
                <a:cxnSpLocks/>
              </p:cNvCxnSpPr>
              <p:nvPr/>
            </p:nvCxnSpPr>
            <p:spPr>
              <a:xfrm>
                <a:off x="605664" y="3811574"/>
                <a:ext cx="1204138" cy="0"/>
              </a:xfrm>
              <a:prstGeom prst="line">
                <a:avLst/>
              </a:prstGeom>
            </p:spPr>
            <p:style>
              <a:lnRef idx="1">
                <a:schemeClr val="dk1"/>
              </a:lnRef>
              <a:fillRef idx="0">
                <a:schemeClr val="dk1"/>
              </a:fillRef>
              <a:effectRef idx="0">
                <a:schemeClr val="dk1"/>
              </a:effectRef>
              <a:fontRef idx="minor">
                <a:schemeClr val="tx1"/>
              </a:fontRef>
            </p:style>
          </p:cxnSp>
          <p:cxnSp>
            <p:nvCxnSpPr>
              <p:cNvPr id="80" name="Straight Arrow Connector 79">
                <a:extLst>
                  <a:ext uri="{FF2B5EF4-FFF2-40B4-BE49-F238E27FC236}">
                    <a16:creationId xmlns:a16="http://schemas.microsoft.com/office/drawing/2014/main" id="{97E4669B-F407-4A97-86E8-D12DD35F5311}"/>
                  </a:ext>
                </a:extLst>
              </p:cNvPr>
              <p:cNvCxnSpPr>
                <a:cxnSpLocks/>
              </p:cNvCxnSpPr>
              <p:nvPr/>
            </p:nvCxnSpPr>
            <p:spPr>
              <a:xfrm>
                <a:off x="1689056" y="3816535"/>
                <a:ext cx="0" cy="202065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82" name="TextBox 81">
                <a:extLst>
                  <a:ext uri="{FF2B5EF4-FFF2-40B4-BE49-F238E27FC236}">
                    <a16:creationId xmlns:a16="http://schemas.microsoft.com/office/drawing/2014/main" id="{231B071D-FABD-4065-8F7F-C8BC36DA9FB8}"/>
                  </a:ext>
                </a:extLst>
              </p:cNvPr>
              <p:cNvSpPr txBox="1"/>
              <p:nvPr/>
            </p:nvSpPr>
            <p:spPr>
              <a:xfrm>
                <a:off x="1661800" y="3979209"/>
                <a:ext cx="1199367" cy="276999"/>
              </a:xfrm>
              <a:prstGeom prst="rect">
                <a:avLst/>
              </a:prstGeom>
              <a:noFill/>
            </p:spPr>
            <p:txBody>
              <a:bodyPr wrap="none" rtlCol="0">
                <a:spAutoFit/>
              </a:bodyPr>
              <a:lstStyle/>
              <a:p>
                <a:r>
                  <a:rPr lang="en-US" sz="1200" dirty="0"/>
                  <a:t>head: 150.5cm</a:t>
                </a:r>
              </a:p>
            </p:txBody>
          </p:sp>
          <p:cxnSp>
            <p:nvCxnSpPr>
              <p:cNvPr id="85" name="Straight Arrow Connector 84">
                <a:extLst>
                  <a:ext uri="{FF2B5EF4-FFF2-40B4-BE49-F238E27FC236}">
                    <a16:creationId xmlns:a16="http://schemas.microsoft.com/office/drawing/2014/main" id="{1EF28424-9305-44AC-A6B3-6673A44B11FB}"/>
                  </a:ext>
                </a:extLst>
              </p:cNvPr>
              <p:cNvCxnSpPr>
                <a:cxnSpLocks/>
              </p:cNvCxnSpPr>
              <p:nvPr/>
            </p:nvCxnSpPr>
            <p:spPr>
              <a:xfrm flipV="1">
                <a:off x="6724926" y="3164179"/>
                <a:ext cx="9069" cy="2671121"/>
              </a:xfrm>
              <a:prstGeom prst="straightConnector1">
                <a:avLst/>
              </a:prstGeom>
              <a:ln w="15875">
                <a:solidFill>
                  <a:srgbClr val="FF0000"/>
                </a:solidFill>
                <a:headEnd type="triangle"/>
                <a:tailEnd type="triangle"/>
              </a:ln>
            </p:spPr>
            <p:style>
              <a:lnRef idx="1">
                <a:schemeClr val="dk1"/>
              </a:lnRef>
              <a:fillRef idx="0">
                <a:schemeClr val="dk1"/>
              </a:fillRef>
              <a:effectRef idx="0">
                <a:schemeClr val="dk1"/>
              </a:effectRef>
              <a:fontRef idx="minor">
                <a:schemeClr val="tx1"/>
              </a:fontRef>
            </p:style>
          </p:cxnSp>
          <p:grpSp>
            <p:nvGrpSpPr>
              <p:cNvPr id="29" name="Group 28">
                <a:extLst>
                  <a:ext uri="{FF2B5EF4-FFF2-40B4-BE49-F238E27FC236}">
                    <a16:creationId xmlns:a16="http://schemas.microsoft.com/office/drawing/2014/main" id="{4BC2AF66-D18B-4D09-9FA0-20F562D70A9A}"/>
                  </a:ext>
                </a:extLst>
              </p:cNvPr>
              <p:cNvGrpSpPr/>
              <p:nvPr/>
            </p:nvGrpSpPr>
            <p:grpSpPr>
              <a:xfrm>
                <a:off x="9427847" y="3034390"/>
                <a:ext cx="944880" cy="325120"/>
                <a:chOff x="9427847" y="3034390"/>
                <a:chExt cx="944880" cy="325120"/>
              </a:xfrm>
            </p:grpSpPr>
            <p:sp>
              <p:nvSpPr>
                <p:cNvPr id="5" name="Oval 4">
                  <a:extLst>
                    <a:ext uri="{FF2B5EF4-FFF2-40B4-BE49-F238E27FC236}">
                      <a16:creationId xmlns:a16="http://schemas.microsoft.com/office/drawing/2014/main" id="{70DC02B8-337B-4C10-BD2E-1027689A9040}"/>
                    </a:ext>
                  </a:extLst>
                </p:cNvPr>
                <p:cNvSpPr/>
                <p:nvPr/>
              </p:nvSpPr>
              <p:spPr>
                <a:xfrm>
                  <a:off x="9427847" y="3034390"/>
                  <a:ext cx="944880" cy="325120"/>
                </a:xfrm>
                <a:prstGeom prst="ellips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0" name="Straight Connector 99">
                  <a:extLst>
                    <a:ext uri="{FF2B5EF4-FFF2-40B4-BE49-F238E27FC236}">
                      <a16:creationId xmlns:a16="http://schemas.microsoft.com/office/drawing/2014/main" id="{9C46159D-8E59-4FDE-8948-36264BE6E3EE}"/>
                    </a:ext>
                  </a:extLst>
                </p:cNvPr>
                <p:cNvCxnSpPr>
                  <a:stCxn id="5" idx="1"/>
                </p:cNvCxnSpPr>
                <p:nvPr/>
              </p:nvCxnSpPr>
              <p:spPr>
                <a:xfrm>
                  <a:off x="9566221" y="3082003"/>
                  <a:ext cx="334066" cy="155379"/>
                </a:xfrm>
                <a:prstGeom prst="line">
                  <a:avLst/>
                </a:prstGeom>
                <a:ln w="41275">
                  <a:solidFill>
                    <a:srgbClr val="9DBFBB"/>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5A310ECE-FBEB-4497-9834-3E6EE9FCC6C1}"/>
                    </a:ext>
                  </a:extLst>
                </p:cNvPr>
                <p:cNvCxnSpPr>
                  <a:cxnSpLocks/>
                  <a:endCxn id="5" idx="7"/>
                </p:cNvCxnSpPr>
                <p:nvPr/>
              </p:nvCxnSpPr>
              <p:spPr>
                <a:xfrm flipV="1">
                  <a:off x="9892330" y="3082003"/>
                  <a:ext cx="342023" cy="164709"/>
                </a:xfrm>
                <a:prstGeom prst="line">
                  <a:avLst/>
                </a:prstGeom>
                <a:ln w="41275">
                  <a:solidFill>
                    <a:srgbClr val="9DBFBB"/>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39EABE9D-48FB-4430-AC71-AEC66B3CCAE7}"/>
                    </a:ext>
                  </a:extLst>
                </p:cNvPr>
                <p:cNvCxnSpPr>
                  <a:cxnSpLocks/>
                  <a:endCxn id="5" idx="4"/>
                </p:cNvCxnSpPr>
                <p:nvPr/>
              </p:nvCxnSpPr>
              <p:spPr>
                <a:xfrm>
                  <a:off x="9900287" y="3243331"/>
                  <a:ext cx="0" cy="116179"/>
                </a:xfrm>
                <a:prstGeom prst="line">
                  <a:avLst/>
                </a:prstGeom>
                <a:ln w="41275">
                  <a:solidFill>
                    <a:srgbClr val="9DBFBB"/>
                  </a:solidFill>
                </a:ln>
              </p:spPr>
              <p:style>
                <a:lnRef idx="1">
                  <a:schemeClr val="accent1"/>
                </a:lnRef>
                <a:fillRef idx="0">
                  <a:schemeClr val="accent1"/>
                </a:fillRef>
                <a:effectRef idx="0">
                  <a:schemeClr val="accent1"/>
                </a:effectRef>
                <a:fontRef idx="minor">
                  <a:schemeClr val="tx1"/>
                </a:fontRef>
              </p:style>
            </p:cxnSp>
          </p:grpSp>
          <p:cxnSp>
            <p:nvCxnSpPr>
              <p:cNvPr id="111" name="Straight Arrow Connector 110">
                <a:extLst>
                  <a:ext uri="{FF2B5EF4-FFF2-40B4-BE49-F238E27FC236}">
                    <a16:creationId xmlns:a16="http://schemas.microsoft.com/office/drawing/2014/main" id="{3992959D-84F2-45A4-BCF9-3966591A9FA3}"/>
                  </a:ext>
                </a:extLst>
              </p:cNvPr>
              <p:cNvCxnSpPr>
                <a:cxnSpLocks/>
              </p:cNvCxnSpPr>
              <p:nvPr/>
            </p:nvCxnSpPr>
            <p:spPr>
              <a:xfrm flipV="1">
                <a:off x="6884946" y="3174152"/>
                <a:ext cx="0" cy="961030"/>
              </a:xfrm>
              <a:prstGeom prst="straightConnector1">
                <a:avLst/>
              </a:prstGeom>
              <a:ln w="15875">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114" name="Straight Connector 113">
                <a:extLst>
                  <a:ext uri="{FF2B5EF4-FFF2-40B4-BE49-F238E27FC236}">
                    <a16:creationId xmlns:a16="http://schemas.microsoft.com/office/drawing/2014/main" id="{A95D1953-7714-457D-ABF9-CDBCD889B4BB}"/>
                  </a:ext>
                </a:extLst>
              </p:cNvPr>
              <p:cNvCxnSpPr>
                <a:cxnSpLocks/>
              </p:cNvCxnSpPr>
              <p:nvPr/>
            </p:nvCxnSpPr>
            <p:spPr>
              <a:xfrm flipH="1">
                <a:off x="6797283" y="3209488"/>
                <a:ext cx="0" cy="2963577"/>
              </a:xfrm>
              <a:prstGeom prst="line">
                <a:avLst/>
              </a:prstGeom>
              <a:ln>
                <a:prstDash val="lgDashDot"/>
              </a:ln>
            </p:spPr>
            <p:style>
              <a:lnRef idx="1">
                <a:schemeClr val="dk1"/>
              </a:lnRef>
              <a:fillRef idx="0">
                <a:schemeClr val="dk1"/>
              </a:fillRef>
              <a:effectRef idx="0">
                <a:schemeClr val="dk1"/>
              </a:effectRef>
              <a:fontRef idx="minor">
                <a:schemeClr val="tx1"/>
              </a:fontRef>
            </p:style>
          </p:cxnSp>
          <p:cxnSp>
            <p:nvCxnSpPr>
              <p:cNvPr id="117" name="Straight Arrow Connector 116">
                <a:extLst>
                  <a:ext uri="{FF2B5EF4-FFF2-40B4-BE49-F238E27FC236}">
                    <a16:creationId xmlns:a16="http://schemas.microsoft.com/office/drawing/2014/main" id="{2D44868F-76F0-403E-A713-5D3EECA54019}"/>
                  </a:ext>
                </a:extLst>
              </p:cNvPr>
              <p:cNvCxnSpPr>
                <a:cxnSpLocks/>
              </p:cNvCxnSpPr>
              <p:nvPr/>
            </p:nvCxnSpPr>
            <p:spPr>
              <a:xfrm>
                <a:off x="612065" y="6099520"/>
                <a:ext cx="6185218" cy="0"/>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18" name="Straight Arrow Connector 117">
                <a:extLst>
                  <a:ext uri="{FF2B5EF4-FFF2-40B4-BE49-F238E27FC236}">
                    <a16:creationId xmlns:a16="http://schemas.microsoft.com/office/drawing/2014/main" id="{795B364A-9B1E-4FC0-B1C1-E168F22B9213}"/>
                  </a:ext>
                </a:extLst>
              </p:cNvPr>
              <p:cNvCxnSpPr>
                <a:cxnSpLocks/>
              </p:cNvCxnSpPr>
              <p:nvPr/>
            </p:nvCxnSpPr>
            <p:spPr>
              <a:xfrm>
                <a:off x="4709760" y="5923013"/>
                <a:ext cx="2087523" cy="7097"/>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cxnSp>
            <p:nvCxnSpPr>
              <p:cNvPr id="125" name="Straight Arrow Connector 124">
                <a:extLst>
                  <a:ext uri="{FF2B5EF4-FFF2-40B4-BE49-F238E27FC236}">
                    <a16:creationId xmlns:a16="http://schemas.microsoft.com/office/drawing/2014/main" id="{38A41ED2-CA2A-470B-BFE8-2AC8DDF9DF6B}"/>
                  </a:ext>
                </a:extLst>
              </p:cNvPr>
              <p:cNvCxnSpPr>
                <a:cxnSpLocks/>
              </p:cNvCxnSpPr>
              <p:nvPr/>
            </p:nvCxnSpPr>
            <p:spPr>
              <a:xfrm flipV="1">
                <a:off x="9892330" y="4135182"/>
                <a:ext cx="0" cy="1688992"/>
              </a:xfrm>
              <a:prstGeom prst="straightConnector1">
                <a:avLst/>
              </a:prstGeom>
              <a:ln>
                <a:headEnd type="triangle"/>
                <a:tailEnd type="triangle"/>
              </a:ln>
            </p:spPr>
            <p:style>
              <a:lnRef idx="1">
                <a:schemeClr val="dk1"/>
              </a:lnRef>
              <a:fillRef idx="0">
                <a:schemeClr val="dk1"/>
              </a:fillRef>
              <a:effectRef idx="0">
                <a:schemeClr val="dk1"/>
              </a:effectRef>
              <a:fontRef idx="minor">
                <a:schemeClr val="tx1"/>
              </a:fontRef>
            </p:style>
          </p:cxnSp>
          <p:sp>
            <p:nvSpPr>
              <p:cNvPr id="128" name="TextBox 127">
                <a:extLst>
                  <a:ext uri="{FF2B5EF4-FFF2-40B4-BE49-F238E27FC236}">
                    <a16:creationId xmlns:a16="http://schemas.microsoft.com/office/drawing/2014/main" id="{0400B9EB-EC4B-4A69-ACFA-D548BF2412BD}"/>
                  </a:ext>
                </a:extLst>
              </p:cNvPr>
              <p:cNvSpPr txBox="1"/>
              <p:nvPr/>
            </p:nvSpPr>
            <p:spPr>
              <a:xfrm>
                <a:off x="8925281" y="4792707"/>
                <a:ext cx="1075936" cy="230832"/>
              </a:xfrm>
              <a:prstGeom prst="rect">
                <a:avLst/>
              </a:prstGeom>
              <a:noFill/>
            </p:spPr>
            <p:txBody>
              <a:bodyPr wrap="none" rtlCol="0">
                <a:spAutoFit/>
              </a:bodyPr>
              <a:lstStyle/>
              <a:p>
                <a:r>
                  <a:rPr lang="en-US" sz="900" dirty="0"/>
                  <a:t>SAE J1100: H5-1</a:t>
                </a:r>
              </a:p>
            </p:txBody>
          </p:sp>
          <p:cxnSp>
            <p:nvCxnSpPr>
              <p:cNvPr id="129" name="Straight Connector 128">
                <a:extLst>
                  <a:ext uri="{FF2B5EF4-FFF2-40B4-BE49-F238E27FC236}">
                    <a16:creationId xmlns:a16="http://schemas.microsoft.com/office/drawing/2014/main" id="{BD587ADD-13BE-43EC-B7F1-DC774A01E8AF}"/>
                  </a:ext>
                </a:extLst>
              </p:cNvPr>
              <p:cNvCxnSpPr>
                <a:cxnSpLocks/>
              </p:cNvCxnSpPr>
              <p:nvPr/>
            </p:nvCxnSpPr>
            <p:spPr>
              <a:xfrm flipH="1">
                <a:off x="620820" y="2607953"/>
                <a:ext cx="9451986" cy="1614305"/>
              </a:xfrm>
              <a:prstGeom prst="line">
                <a:avLst/>
              </a:prstGeom>
            </p:spPr>
            <p:style>
              <a:lnRef idx="1">
                <a:schemeClr val="dk1"/>
              </a:lnRef>
              <a:fillRef idx="0">
                <a:schemeClr val="dk1"/>
              </a:fillRef>
              <a:effectRef idx="0">
                <a:schemeClr val="dk1"/>
              </a:effectRef>
              <a:fontRef idx="minor">
                <a:schemeClr val="tx1"/>
              </a:fontRef>
            </p:style>
          </p:cxnSp>
          <p:sp>
            <p:nvSpPr>
              <p:cNvPr id="133" name="TextBox 132">
                <a:extLst>
                  <a:ext uri="{FF2B5EF4-FFF2-40B4-BE49-F238E27FC236}">
                    <a16:creationId xmlns:a16="http://schemas.microsoft.com/office/drawing/2014/main" id="{75EC536D-6122-432B-9B12-CA370A6710DE}"/>
                  </a:ext>
                </a:extLst>
              </p:cNvPr>
              <p:cNvSpPr txBox="1"/>
              <p:nvPr/>
            </p:nvSpPr>
            <p:spPr>
              <a:xfrm>
                <a:off x="4000545" y="3498328"/>
                <a:ext cx="2804745" cy="276999"/>
              </a:xfrm>
              <a:prstGeom prst="rect">
                <a:avLst/>
              </a:prstGeom>
              <a:noFill/>
            </p:spPr>
            <p:txBody>
              <a:bodyPr wrap="square" rtlCol="0">
                <a:spAutoFit/>
              </a:bodyPr>
              <a:lstStyle/>
              <a:p>
                <a:pPr algn="r"/>
                <a:r>
                  <a:rPr lang="en-US" sz="1200" dirty="0"/>
                  <a:t>tan</a:t>
                </a:r>
                <a:r>
                  <a:rPr lang="en-US" sz="1200" dirty="0">
                    <a:solidFill>
                      <a:srgbClr val="FF0000"/>
                    </a:solidFill>
                  </a:rPr>
                  <a:t>10°</a:t>
                </a:r>
                <a:r>
                  <a:rPr lang="en-US" sz="1200" dirty="0"/>
                  <a:t> * 250cm + 126.7cm = </a:t>
                </a:r>
                <a:r>
                  <a:rPr lang="en-US" sz="1200" b="1" dirty="0">
                    <a:solidFill>
                      <a:srgbClr val="FF0000"/>
                    </a:solidFill>
                  </a:rPr>
                  <a:t>170cm</a:t>
                </a:r>
              </a:p>
            </p:txBody>
          </p:sp>
          <p:cxnSp>
            <p:nvCxnSpPr>
              <p:cNvPr id="135" name="Straight Connector 134">
                <a:extLst>
                  <a:ext uri="{FF2B5EF4-FFF2-40B4-BE49-F238E27FC236}">
                    <a16:creationId xmlns:a16="http://schemas.microsoft.com/office/drawing/2014/main" id="{0FE5E4A0-437A-45FD-BC20-7BD62015CBD6}"/>
                  </a:ext>
                </a:extLst>
              </p:cNvPr>
              <p:cNvCxnSpPr>
                <a:cxnSpLocks/>
              </p:cNvCxnSpPr>
              <p:nvPr/>
            </p:nvCxnSpPr>
            <p:spPr>
              <a:xfrm flipH="1">
                <a:off x="6496096" y="3164179"/>
                <a:ext cx="408094"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38" name="TextBox 137">
                <a:extLst>
                  <a:ext uri="{FF2B5EF4-FFF2-40B4-BE49-F238E27FC236}">
                    <a16:creationId xmlns:a16="http://schemas.microsoft.com/office/drawing/2014/main" id="{5B0F996A-1F11-4EED-8137-64A5A103C917}"/>
                  </a:ext>
                </a:extLst>
              </p:cNvPr>
              <p:cNvSpPr txBox="1"/>
              <p:nvPr/>
            </p:nvSpPr>
            <p:spPr>
              <a:xfrm>
                <a:off x="8607346" y="5826738"/>
                <a:ext cx="978153" cy="276999"/>
              </a:xfrm>
              <a:prstGeom prst="rect">
                <a:avLst/>
              </a:prstGeom>
              <a:noFill/>
            </p:spPr>
            <p:txBody>
              <a:bodyPr wrap="none" rtlCol="0">
                <a:spAutoFit/>
              </a:bodyPr>
              <a:lstStyle/>
              <a:p>
                <a:r>
                  <a:rPr lang="en-US" sz="1200" dirty="0" err="1"/>
                  <a:t>veh</a:t>
                </a:r>
                <a:r>
                  <a:rPr lang="en-US" sz="1200" dirty="0"/>
                  <a:t>. ctr-line</a:t>
                </a:r>
              </a:p>
            </p:txBody>
          </p:sp>
          <p:sp>
            <p:nvSpPr>
              <p:cNvPr id="141" name="Flowchart: Or 140">
                <a:extLst>
                  <a:ext uri="{FF2B5EF4-FFF2-40B4-BE49-F238E27FC236}">
                    <a16:creationId xmlns:a16="http://schemas.microsoft.com/office/drawing/2014/main" id="{E87DDECB-B6C8-43D5-AABB-978A073B9B8E}"/>
                  </a:ext>
                </a:extLst>
              </p:cNvPr>
              <p:cNvSpPr/>
              <p:nvPr/>
            </p:nvSpPr>
            <p:spPr>
              <a:xfrm>
                <a:off x="9802203" y="2553156"/>
                <a:ext cx="180254" cy="178676"/>
              </a:xfrm>
              <a:prstGeom prst="flowChar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3" name="Straight Arrow Connector 142">
                <a:extLst>
                  <a:ext uri="{FF2B5EF4-FFF2-40B4-BE49-F238E27FC236}">
                    <a16:creationId xmlns:a16="http://schemas.microsoft.com/office/drawing/2014/main" id="{65B076C6-5254-4451-83EF-3833AED6C54A}"/>
                  </a:ext>
                </a:extLst>
              </p:cNvPr>
              <p:cNvCxnSpPr>
                <a:cxnSpLocks/>
              </p:cNvCxnSpPr>
              <p:nvPr/>
            </p:nvCxnSpPr>
            <p:spPr>
              <a:xfrm flipH="1" flipV="1">
                <a:off x="9892330" y="2642381"/>
                <a:ext cx="1487" cy="699322"/>
              </a:xfrm>
              <a:prstGeom prst="straightConnector1">
                <a:avLst/>
              </a:prstGeom>
              <a:ln>
                <a:prstDash val="dash"/>
                <a:headEnd type="triangle"/>
                <a:tailEnd type="triangle"/>
              </a:ln>
            </p:spPr>
            <p:style>
              <a:lnRef idx="1">
                <a:schemeClr val="dk1"/>
              </a:lnRef>
              <a:fillRef idx="0">
                <a:schemeClr val="dk1"/>
              </a:fillRef>
              <a:effectRef idx="0">
                <a:schemeClr val="dk1"/>
              </a:effectRef>
              <a:fontRef idx="minor">
                <a:schemeClr val="tx1"/>
              </a:fontRef>
            </p:style>
          </p:cxnSp>
        </p:grpSp>
      </p:grpSp>
      <p:sp>
        <p:nvSpPr>
          <p:cNvPr id="8" name="Rectangle 7">
            <a:extLst>
              <a:ext uri="{FF2B5EF4-FFF2-40B4-BE49-F238E27FC236}">
                <a16:creationId xmlns:a16="http://schemas.microsoft.com/office/drawing/2014/main" id="{1DAD017B-4D94-44F0-875C-553F8FE0A888}"/>
              </a:ext>
            </a:extLst>
          </p:cNvPr>
          <p:cNvSpPr/>
          <p:nvPr/>
        </p:nvSpPr>
        <p:spPr>
          <a:xfrm>
            <a:off x="452539" y="1370060"/>
            <a:ext cx="11171486" cy="1077218"/>
          </a:xfrm>
          <a:prstGeom prst="rect">
            <a:avLst/>
          </a:prstGeom>
        </p:spPr>
        <p:txBody>
          <a:bodyPr wrap="square">
            <a:spAutoFit/>
          </a:bodyPr>
          <a:lstStyle/>
          <a:p>
            <a:r>
              <a:rPr lang="en-US" sz="1600" dirty="0"/>
              <a:t>According to the proposed reference targets for the volumetric assessment, the passenger side volume for the level 1 corresponds to a VRU distance of 2.5m. At the observed and assumed min. downward vision angle this corresponds to an exterior beltline height &gt;170cm and would lead to V</a:t>
            </a:r>
            <a:r>
              <a:rPr lang="en-US" sz="1600" baseline="-25000" dirty="0"/>
              <a:t>2</a:t>
            </a:r>
            <a:r>
              <a:rPr lang="en-US" sz="1600" dirty="0"/>
              <a:t>&gt;196cm (V</a:t>
            </a:r>
            <a:r>
              <a:rPr lang="en-US" sz="1600" baseline="-25000" dirty="0"/>
              <a:t>1</a:t>
            </a:r>
            <a:r>
              <a:rPr lang="en-US" sz="1600" dirty="0"/>
              <a:t>&gt;204cm). It is assumed such vehicles would fit mirrors of Class V or VI, and it would be assumed to be the upper limit of vehicles granted the simplified method.</a:t>
            </a:r>
          </a:p>
        </p:txBody>
      </p:sp>
    </p:spTree>
    <p:extLst>
      <p:ext uri="{BB962C8B-B14F-4D97-AF65-F5344CB8AC3E}">
        <p14:creationId xmlns:p14="http://schemas.microsoft.com/office/powerpoint/2010/main" val="10441844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04E30F-784E-46C0-83F3-D34F783169B3}"/>
              </a:ext>
            </a:extLst>
          </p:cNvPr>
          <p:cNvSpPr>
            <a:spLocks noGrp="1"/>
          </p:cNvSpPr>
          <p:nvPr>
            <p:ph type="title"/>
          </p:nvPr>
        </p:nvSpPr>
        <p:spPr>
          <a:xfrm>
            <a:off x="609600" y="274638"/>
            <a:ext cx="10972800" cy="749765"/>
          </a:xfrm>
        </p:spPr>
        <p:txBody>
          <a:bodyPr/>
          <a:lstStyle/>
          <a:p>
            <a:r>
              <a:rPr lang="en-US" sz="3600" dirty="0"/>
              <a:t>Concept for Front Vision</a:t>
            </a:r>
          </a:p>
        </p:txBody>
      </p:sp>
      <p:pic>
        <p:nvPicPr>
          <p:cNvPr id="4" name="Content Placeholder 3">
            <a:extLst>
              <a:ext uri="{FF2B5EF4-FFF2-40B4-BE49-F238E27FC236}">
                <a16:creationId xmlns:a16="http://schemas.microsoft.com/office/drawing/2014/main" id="{97936229-641D-4827-BF71-4D0B52F6873B}"/>
              </a:ext>
            </a:extLst>
          </p:cNvPr>
          <p:cNvPicPr>
            <a:picLocks noGrp="1" noChangeAspect="1"/>
          </p:cNvPicPr>
          <p:nvPr>
            <p:ph idx="1"/>
          </p:nvPr>
        </p:nvPicPr>
        <p:blipFill>
          <a:blip r:embed="rId2"/>
          <a:stretch>
            <a:fillRect/>
          </a:stretch>
        </p:blipFill>
        <p:spPr>
          <a:xfrm>
            <a:off x="8153698" y="1705331"/>
            <a:ext cx="2932516" cy="4279704"/>
          </a:xfrm>
          <a:prstGeom prst="rect">
            <a:avLst/>
          </a:prstGeom>
        </p:spPr>
      </p:pic>
      <p:pic>
        <p:nvPicPr>
          <p:cNvPr id="5" name="Picture 4">
            <a:extLst>
              <a:ext uri="{FF2B5EF4-FFF2-40B4-BE49-F238E27FC236}">
                <a16:creationId xmlns:a16="http://schemas.microsoft.com/office/drawing/2014/main" id="{7E625C67-6D67-4E00-8266-578515A4469E}"/>
              </a:ext>
            </a:extLst>
          </p:cNvPr>
          <p:cNvPicPr>
            <a:picLocks noChangeAspect="1"/>
          </p:cNvPicPr>
          <p:nvPr/>
        </p:nvPicPr>
        <p:blipFill>
          <a:blip r:embed="rId3"/>
          <a:stretch>
            <a:fillRect/>
          </a:stretch>
        </p:blipFill>
        <p:spPr>
          <a:xfrm>
            <a:off x="753082" y="3845183"/>
            <a:ext cx="6865103" cy="1723945"/>
          </a:xfrm>
          <a:prstGeom prst="rect">
            <a:avLst/>
          </a:prstGeom>
        </p:spPr>
      </p:pic>
      <p:sp>
        <p:nvSpPr>
          <p:cNvPr id="6" name="TextBox 5">
            <a:extLst>
              <a:ext uri="{FF2B5EF4-FFF2-40B4-BE49-F238E27FC236}">
                <a16:creationId xmlns:a16="http://schemas.microsoft.com/office/drawing/2014/main" id="{9883438C-A210-4AF6-BE39-48C11B7043C1}"/>
              </a:ext>
            </a:extLst>
          </p:cNvPr>
          <p:cNvSpPr txBox="1"/>
          <p:nvPr/>
        </p:nvSpPr>
        <p:spPr>
          <a:xfrm>
            <a:off x="753082" y="1709077"/>
            <a:ext cx="6865103" cy="1323439"/>
          </a:xfrm>
          <a:prstGeom prst="rect">
            <a:avLst/>
          </a:prstGeom>
          <a:noFill/>
        </p:spPr>
        <p:txBody>
          <a:bodyPr wrap="square" rtlCol="0">
            <a:spAutoFit/>
          </a:bodyPr>
          <a:lstStyle/>
          <a:p>
            <a:r>
              <a:rPr lang="en-US" sz="1600" dirty="0"/>
              <a:t>UN-ECE in 2012 amended UN R-125, adding provisions for direct vision in front of the vehicle for vehicles with higher seating positions. Due to the higher variety of frontal vision determining design characteristics this provision is seen as reasonable and preferable to the definition of frontal downward vision angles.</a:t>
            </a:r>
          </a:p>
        </p:txBody>
      </p:sp>
      <p:sp>
        <p:nvSpPr>
          <p:cNvPr id="7" name="TextBox 6">
            <a:extLst>
              <a:ext uri="{FF2B5EF4-FFF2-40B4-BE49-F238E27FC236}">
                <a16:creationId xmlns:a16="http://schemas.microsoft.com/office/drawing/2014/main" id="{A865432C-31DC-4CE6-A9A5-2AC652BCBD83}"/>
              </a:ext>
            </a:extLst>
          </p:cNvPr>
          <p:cNvSpPr txBox="1"/>
          <p:nvPr/>
        </p:nvSpPr>
        <p:spPr>
          <a:xfrm>
            <a:off x="753082" y="3475851"/>
            <a:ext cx="1438214" cy="338554"/>
          </a:xfrm>
          <a:prstGeom prst="rect">
            <a:avLst/>
          </a:prstGeom>
          <a:noFill/>
        </p:spPr>
        <p:txBody>
          <a:bodyPr wrap="none" rtlCol="0">
            <a:spAutoFit/>
          </a:bodyPr>
          <a:lstStyle/>
          <a:p>
            <a:r>
              <a:rPr lang="en-US" sz="1600" dirty="0"/>
              <a:t>UN R-125.01:</a:t>
            </a:r>
          </a:p>
        </p:txBody>
      </p:sp>
    </p:spTree>
    <p:extLst>
      <p:ext uri="{BB962C8B-B14F-4D97-AF65-F5344CB8AC3E}">
        <p14:creationId xmlns:p14="http://schemas.microsoft.com/office/powerpoint/2010/main" val="1141806376"/>
      </p:ext>
    </p:extLst>
  </p:cSld>
  <p:clrMapOvr>
    <a:masterClrMapping/>
  </p:clrMapOvr>
</p:sld>
</file>

<file path=ppt/theme/theme1.xml><?xml version="1.0" encoding="utf-8"?>
<a:theme xmlns:a="http://schemas.openxmlformats.org/drawingml/2006/main" name="1_Masque présentation OICA">
  <a:themeElements>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dèle par défau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dèle par défau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dèle par défau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dèle par défau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dèle par défau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dèle par défau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dèle par défau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dèle par défau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dèle par défau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dèle par défau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dèle par défau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dèle par défau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dèle par défau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Masque présentation avec nouveau logo et format 16x9" id="{85D48C29-F5D1-45D1-86B0-358C96AA2DC8}" vid="{438186FC-A8D2-4D68-B072-911AEBB13642}"/>
    </a:ext>
  </a:extLst>
</a:theme>
</file>

<file path=docProps/app.xml><?xml version="1.0" encoding="utf-8"?>
<Properties xmlns="http://schemas.openxmlformats.org/officeDocument/2006/extended-properties" xmlns:vt="http://schemas.openxmlformats.org/officeDocument/2006/docPropsVTypes">
  <Template/>
  <TotalTime>0</TotalTime>
  <Words>1395</Words>
  <Application>Microsoft Office PowerPoint</Application>
  <PresentationFormat>Breedbeeld</PresentationFormat>
  <Paragraphs>284</Paragraphs>
  <Slides>10</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10</vt:i4>
      </vt:variant>
    </vt:vector>
  </HeadingPairs>
  <TitlesOfParts>
    <vt:vector size="15" baseType="lpstr">
      <vt:lpstr>Arial</vt:lpstr>
      <vt:lpstr>Calibri</vt:lpstr>
      <vt:lpstr>Courier New</vt:lpstr>
      <vt:lpstr>Wingdings</vt:lpstr>
      <vt:lpstr>1_Masque présentation OICA</vt:lpstr>
      <vt:lpstr>Proposal for Alternative Procedures for Direct Vision Assessment for “Low-End” M2/N2 Vehicles</vt:lpstr>
      <vt:lpstr>General Approach for M2 and N2</vt:lpstr>
      <vt:lpstr>M2/N2 EU Fleet Results (table)</vt:lpstr>
      <vt:lpstr>M2/N2 EU Fleet Results (graphics)</vt:lpstr>
      <vt:lpstr>Proposed Concept</vt:lpstr>
      <vt:lpstr>Justification Concept – Case 1</vt:lpstr>
      <vt:lpstr>Justification Concept – Case 2 (slide 1)</vt:lpstr>
      <vt:lpstr>Justification Concept – Case 2 (slide 2)</vt:lpstr>
      <vt:lpstr>Concept for Front Vision</vt:lpstr>
      <vt:lpstr>Why V2 and not 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Mueller, Joachim (J.)</dc:creator>
  <cp:lastModifiedBy>Johan Broeders</cp:lastModifiedBy>
  <cp:revision>143</cp:revision>
  <dcterms:created xsi:type="dcterms:W3CDTF">2021-06-14T05:49:30Z</dcterms:created>
  <dcterms:modified xsi:type="dcterms:W3CDTF">2021-09-06T16:31:34Z</dcterms:modified>
</cp:coreProperties>
</file>