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87" r:id="rId2"/>
    <p:sldId id="393" r:id="rId3"/>
    <p:sldId id="396" r:id="rId4"/>
    <p:sldId id="394" r:id="rId5"/>
    <p:sldId id="395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9933"/>
    <a:srgbClr val="FFCC00"/>
    <a:srgbClr val="FF9900"/>
    <a:srgbClr val="0000FF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694458D-39C1-4CC7-9B1F-821A90F2AA7B}" v="41" dt="2021-09-07T12:19:17.8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96" autoAdjust="0"/>
    <p:restoredTop sz="96122" autoAdjust="0"/>
  </p:normalViewPr>
  <p:slideViewPr>
    <p:cSldViewPr>
      <p:cViewPr varScale="1">
        <p:scale>
          <a:sx n="109" d="100"/>
          <a:sy n="109" d="100"/>
        </p:scale>
        <p:origin x="184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E27C27-86AB-498B-AE14-85159C586766}" type="datetimeFigureOut">
              <a:rPr lang="en-GB" smtClean="0"/>
              <a:t>07/09/2021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6B1464-3160-43E5-A8AF-2797A64F37E6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517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6B1464-3160-43E5-A8AF-2797A64F37E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5433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A2103C-DF39-445B-A3EF-E0640CA0C53F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47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3E1268-4FA7-49A0-A2E4-3F6EC6FF9B81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317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29FF9-71E5-46DE-B83A-FEA156C2C89E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11052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BEB6EC-B0FE-45EA-B818-AC7FB3F600CC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62122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1CDC04-9D8E-45F1-83F7-3898E5D3092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4210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8C6C7E-5BC6-4FAE-AF3F-204440D581B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873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05FC41-C6AA-4DF1-8B66-B549DBBE0FD3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26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99FC75-736A-4862-A205-5C156AAB7634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8350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23F965-E816-43DC-A5C6-E459CE51BE79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5771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 userDrawn="1"/>
        </p:nvSpPr>
        <p:spPr bwMode="auto">
          <a:xfrm>
            <a:off x="2916238" y="6308725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-GB" altLang="en-US" sz="1400" b="1" i="1" dirty="0">
                <a:solidFill>
                  <a:srgbClr val="FF0000"/>
                </a:solidFill>
                <a:latin typeface="Verdana" pitchFamily="34" charset="0"/>
              </a:rPr>
              <a:t>Raising Standards for Consumers</a:t>
            </a:r>
            <a:r>
              <a:rPr lang="en-GB" altLang="en-US" sz="1200" dirty="0">
                <a:solidFill>
                  <a:srgbClr val="000099"/>
                </a:solidFill>
                <a:latin typeface="Verdana" pitchFamily="34" charset="0"/>
              </a:rPr>
              <a:t> 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 sz="11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C83C3190-1689-47FF-A549-B536B444B56B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19100" y="609600"/>
            <a:ext cx="6781800" cy="609600"/>
          </a:xfrm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077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BE3B1A-8B1F-467A-A27C-A8B1C258B1E8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436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1B6A0B-DF26-4089-85CB-03AAB66815F2}" type="slidenum">
              <a:rPr lang="en-US"/>
              <a:pPr>
                <a:defRPr/>
              </a:pPr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449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287136"/>
            <a:ext cx="7772400" cy="4808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>
              <a:defRPr/>
            </a:pPr>
            <a:fld id="{E6D37121-6938-4A16-BFBC-E5716093175C}" type="slidenum">
              <a:rPr lang="en-US" smtClean="0"/>
              <a:pPr>
                <a:defRPr/>
              </a:pPr>
              <a:t>‹nr.›</a:t>
            </a:fld>
            <a:endParaRPr lang="en-US" dirty="0"/>
          </a:p>
        </p:txBody>
      </p:sp>
      <p:sp>
        <p:nvSpPr>
          <p:cNvPr id="9" name="Text Box 6"/>
          <p:cNvSpPr txBox="1">
            <a:spLocks noChangeArrowheads="1"/>
          </p:cNvSpPr>
          <p:nvPr userDrawn="1"/>
        </p:nvSpPr>
        <p:spPr bwMode="auto">
          <a:xfrm>
            <a:off x="2916238" y="6308725"/>
            <a:ext cx="35639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  <a:defRPr/>
            </a:pPr>
            <a:r>
              <a:rPr lang="en-GB" altLang="en-US" sz="1400" b="1" i="1" dirty="0">
                <a:solidFill>
                  <a:srgbClr val="FF0000"/>
                </a:solidFill>
                <a:latin typeface="Verdana" pitchFamily="34" charset="0"/>
              </a:rPr>
              <a:t>Raising Standards for Consumers</a:t>
            </a:r>
            <a:r>
              <a:rPr lang="en-GB" altLang="en-US" sz="1200" dirty="0">
                <a:solidFill>
                  <a:srgbClr val="000099"/>
                </a:solidFill>
                <a:latin typeface="Verdana" pitchFamily="34" charset="0"/>
              </a:rPr>
              <a:t> 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95250" y="216129"/>
            <a:ext cx="2820988" cy="1091183"/>
            <a:chOff x="571912" y="486379"/>
            <a:chExt cx="2820988" cy="1091183"/>
          </a:xfrm>
          <a:gradFill>
            <a:gsLst>
              <a:gs pos="0">
                <a:srgbClr val="FF9900">
                  <a:lumMod val="87000"/>
                  <a:lumOff val="13000"/>
                  <a:alpha val="52000"/>
                </a:srgbClr>
              </a:gs>
              <a:gs pos="100000">
                <a:srgbClr val="FFC000">
                  <a:alpha val="38000"/>
                </a:srgbClr>
              </a:gs>
            </a:gsLst>
            <a:lin ang="0" scaled="1"/>
          </a:gradFill>
        </p:grpSpPr>
        <p:grpSp>
          <p:nvGrpSpPr>
            <p:cNvPr id="13" name="Group 2" descr="Stars"/>
            <p:cNvGrpSpPr>
              <a:grpSpLocks/>
            </p:cNvGrpSpPr>
            <p:nvPr userDrawn="1"/>
          </p:nvGrpSpPr>
          <p:grpSpPr bwMode="auto">
            <a:xfrm rot="21028904">
              <a:off x="571912" y="486379"/>
              <a:ext cx="2820988" cy="1091183"/>
              <a:chOff x="1440" y="8460"/>
              <a:chExt cx="6300" cy="3024"/>
            </a:xfrm>
            <a:grpFill/>
          </p:grpSpPr>
          <p:sp>
            <p:nvSpPr>
              <p:cNvPr id="14" name="AutoShape 3"/>
              <p:cNvSpPr>
                <a:spLocks noChangeArrowheads="1"/>
              </p:cNvSpPr>
              <p:nvPr/>
            </p:nvSpPr>
            <p:spPr bwMode="auto">
              <a:xfrm>
                <a:off x="7560" y="8640"/>
                <a:ext cx="180" cy="209"/>
              </a:xfrm>
              <a:prstGeom prst="star5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5" name="AutoShape 4"/>
              <p:cNvSpPr>
                <a:spLocks noChangeArrowheads="1"/>
              </p:cNvSpPr>
              <p:nvPr/>
            </p:nvSpPr>
            <p:spPr bwMode="auto">
              <a:xfrm>
                <a:off x="1440" y="9540"/>
                <a:ext cx="1080" cy="1253"/>
              </a:xfrm>
              <a:prstGeom prst="star5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6" name="AutoShape 5"/>
              <p:cNvSpPr>
                <a:spLocks noChangeArrowheads="1"/>
              </p:cNvSpPr>
              <p:nvPr/>
            </p:nvSpPr>
            <p:spPr bwMode="auto">
              <a:xfrm>
                <a:off x="2520" y="10440"/>
                <a:ext cx="1080" cy="1044"/>
              </a:xfrm>
              <a:prstGeom prst="star5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17" name="AutoShape 6"/>
              <p:cNvSpPr>
                <a:spLocks noChangeArrowheads="1"/>
              </p:cNvSpPr>
              <p:nvPr/>
            </p:nvSpPr>
            <p:spPr bwMode="auto">
              <a:xfrm>
                <a:off x="3960" y="10080"/>
                <a:ext cx="900" cy="835"/>
              </a:xfrm>
              <a:prstGeom prst="star5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3" name="AutoShape 8"/>
              <p:cNvSpPr>
                <a:spLocks noChangeArrowheads="1"/>
              </p:cNvSpPr>
              <p:nvPr/>
            </p:nvSpPr>
            <p:spPr bwMode="auto">
              <a:xfrm>
                <a:off x="5760" y="9180"/>
                <a:ext cx="540" cy="418"/>
              </a:xfrm>
              <a:prstGeom prst="star5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4" name="AutoShape 9"/>
              <p:cNvSpPr>
                <a:spLocks noChangeArrowheads="1"/>
              </p:cNvSpPr>
              <p:nvPr/>
            </p:nvSpPr>
            <p:spPr bwMode="auto">
              <a:xfrm>
                <a:off x="6480" y="8820"/>
                <a:ext cx="180" cy="209"/>
              </a:xfrm>
              <a:prstGeom prst="star5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  <p:sp>
            <p:nvSpPr>
              <p:cNvPr id="25" name="AutoShape 10"/>
              <p:cNvSpPr>
                <a:spLocks noChangeArrowheads="1"/>
              </p:cNvSpPr>
              <p:nvPr/>
            </p:nvSpPr>
            <p:spPr bwMode="auto">
              <a:xfrm>
                <a:off x="7020" y="8460"/>
                <a:ext cx="180" cy="209"/>
              </a:xfrm>
              <a:prstGeom prst="star5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/>
              </a:p>
            </p:txBody>
          </p:sp>
        </p:grpSp>
        <p:sp>
          <p:nvSpPr>
            <p:cNvPr id="35" name="AutoShape 6"/>
            <p:cNvSpPr>
              <a:spLocks noChangeArrowheads="1"/>
            </p:cNvSpPr>
            <p:nvPr userDrawn="1"/>
          </p:nvSpPr>
          <p:spPr bwMode="auto">
            <a:xfrm rot="21028904">
              <a:off x="2186513" y="850484"/>
              <a:ext cx="253742" cy="161151"/>
            </a:xfrm>
            <a:prstGeom prst="star5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14069" y="417073"/>
            <a:ext cx="6781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style</a:t>
            </a: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8399" y="340966"/>
            <a:ext cx="1284041" cy="855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38470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rgbClr val="3333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3333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3333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3333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333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333399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cLTtQmcBUnE?feature=oemb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Ao3sR5cISfE?feature=oembed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trinorth.se/barnstol-for-bus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772400" cy="137558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br>
              <a:rPr lang="en-GB" altLang="en-US" i="1" kern="1200" noProof="0" dirty="0">
                <a:ea typeface="+mn-ea"/>
                <a:cs typeface="+mn-cs"/>
              </a:rPr>
            </a:br>
            <a:br>
              <a:rPr lang="en-GB" altLang="en-US" i="1" kern="1200" noProof="0" dirty="0">
                <a:ea typeface="+mn-ea"/>
                <a:cs typeface="+mn-cs"/>
              </a:rPr>
            </a:br>
            <a:r>
              <a:rPr lang="en-GB" altLang="en-US" sz="1600" i="1" kern="1200" noProof="0" dirty="0">
                <a:ea typeface="+mn-ea"/>
                <a:cs typeface="+mn-cs"/>
              </a:rPr>
              <a:t>Ronald Vroman</a:t>
            </a:r>
            <a:br>
              <a:rPr lang="en-GB" altLang="en-US" sz="1600" i="1" kern="1200" noProof="0" dirty="0">
                <a:ea typeface="+mn-ea"/>
                <a:cs typeface="+mn-cs"/>
              </a:rPr>
            </a:br>
            <a:r>
              <a:rPr lang="en-GB" altLang="en-US" sz="1600" i="1" kern="1200" noProof="0" dirty="0">
                <a:ea typeface="+mn-ea"/>
                <a:cs typeface="+mn-cs"/>
              </a:rPr>
              <a:t>7th Meeting of the Informal Group</a:t>
            </a:r>
            <a:br>
              <a:rPr lang="en-GB" altLang="en-US" sz="1600" i="1" kern="1200" noProof="0" dirty="0">
                <a:ea typeface="+mn-ea"/>
                <a:cs typeface="+mn-cs"/>
              </a:rPr>
            </a:br>
            <a:r>
              <a:rPr lang="en-GB" altLang="en-US" sz="1600" i="1" kern="1200" noProof="0" dirty="0">
                <a:ea typeface="+mn-ea"/>
                <a:cs typeface="+mn-cs"/>
              </a:rPr>
              <a:t>Safe Transport of Children in Buses</a:t>
            </a:r>
            <a:br>
              <a:rPr lang="en-GB" altLang="en-US" sz="1600" i="1" kern="1200" noProof="0" dirty="0">
                <a:ea typeface="+mn-ea"/>
                <a:cs typeface="+mn-cs"/>
              </a:rPr>
            </a:br>
            <a:r>
              <a:rPr lang="en-GB" altLang="en-US" sz="1600" i="1" kern="1200" noProof="0" dirty="0">
                <a:ea typeface="+mn-ea"/>
                <a:cs typeface="+mn-cs"/>
              </a:rPr>
              <a:t>7 September 2021</a:t>
            </a:r>
            <a:br>
              <a:rPr lang="en-GB" altLang="en-US" sz="1600" i="1" kern="1200" noProof="0" dirty="0">
                <a:ea typeface="+mn-ea"/>
                <a:cs typeface="+mn-cs"/>
              </a:rPr>
            </a:br>
            <a:br>
              <a:rPr lang="en-GB" altLang="en-US" i="1" noProof="0" dirty="0">
                <a:solidFill>
                  <a:schemeClr val="accent1">
                    <a:lumMod val="75000"/>
                  </a:schemeClr>
                </a:solidFill>
              </a:rPr>
            </a:br>
            <a:endParaRPr lang="en-GB" noProof="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A2103C-DF39-445B-A3EF-E0640CA0C53F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pic>
        <p:nvPicPr>
          <p:cNvPr id="6" name="Picture 5" descr="Cover of Press Release ANEC including: logo of ANEC, and the sentence Raising standards for consumers." title="Cover ANEC"/>
          <p:cNvPicPr/>
          <p:nvPr/>
        </p:nvPicPr>
        <p:blipFill rotWithShape="1">
          <a:blip r:embed="rId3"/>
          <a:srcRect t="53036"/>
          <a:stretch/>
        </p:blipFill>
        <p:spPr>
          <a:xfrm>
            <a:off x="485775" y="4304184"/>
            <a:ext cx="8478838" cy="178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68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CD542E-8179-4EA6-989F-BF8705A646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pPr marL="0" indent="0">
              <a:buNone/>
            </a:pPr>
            <a:endParaRPr lang="en-GB" noProof="0" dirty="0"/>
          </a:p>
          <a:p>
            <a:r>
              <a:rPr lang="en-GB" sz="2400" noProof="0" dirty="0"/>
              <a:t>Integrated Rearward Facing Child Seat for M1/M2/M3 Vehicles</a:t>
            </a:r>
          </a:p>
          <a:p>
            <a:r>
              <a:rPr lang="en-GB" sz="2400" noProof="0" dirty="0"/>
              <a:t>In Swedish Public Transport?</a:t>
            </a:r>
          </a:p>
          <a:p>
            <a:endParaRPr lang="en-GB" noProof="0" dirty="0"/>
          </a:p>
          <a:p>
            <a:endParaRPr lang="en-GB" noProof="0" dirty="0"/>
          </a:p>
          <a:p>
            <a:endParaRPr lang="en-GB" noProof="0" dirty="0"/>
          </a:p>
          <a:p>
            <a:pPr marL="0" indent="0">
              <a:buNone/>
            </a:pPr>
            <a:endParaRPr lang="en-GB" noProof="0" dirty="0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98C39B0-B985-4C3C-8703-EE40AFF448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CDC04-9D8E-45F1-83F7-3898E5D3092B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5" name="Tijdelijke aanduiding voor inhoud 5">
            <a:extLst>
              <a:ext uri="{FF2B5EF4-FFF2-40B4-BE49-F238E27FC236}">
                <a16:creationId xmlns:a16="http://schemas.microsoft.com/office/drawing/2014/main" id="{657267D2-B349-4AD2-9253-815FB70254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99823" y="1754136"/>
            <a:ext cx="5506218" cy="1905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DECA78F8-E5BE-44F8-9F9A-C97FDFD11E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844824"/>
            <a:ext cx="2857500" cy="1171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82944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CBEC3874-8CDB-4248-B5EC-DA0E1CB178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12327"/>
            <a:ext cx="1905000" cy="457200"/>
          </a:xfrm>
        </p:spPr>
        <p:txBody>
          <a:bodyPr/>
          <a:lstStyle/>
          <a:p>
            <a:pPr>
              <a:defRPr/>
            </a:pPr>
            <a:fld id="{581CDC04-9D8E-45F1-83F7-3898E5D3092B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5" name="Onlinemedia 4" title="SIT safe barnstol för buss">
            <a:hlinkClick r:id="" action="ppaction://media"/>
            <a:extLst>
              <a:ext uri="{FF2B5EF4-FFF2-40B4-BE49-F238E27FC236}">
                <a16:creationId xmlns:a16="http://schemas.microsoft.com/office/drawing/2014/main" id="{D85188C9-59B2-46F2-97DD-1EBD82EFC7B4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1497013"/>
            <a:ext cx="7772400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6030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2DFF8E84-0630-4D0E-ABB3-AFFFD66D8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CDC04-9D8E-45F1-83F7-3898E5D3092B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5" name="Onlinemedia 4" title="NMI. Patented Sit safe combined rear facing child / forward facing adult seat">
            <a:hlinkClick r:id="" action="ppaction://media"/>
            <a:extLst>
              <a:ext uri="{FF2B5EF4-FFF2-40B4-BE49-F238E27FC236}">
                <a16:creationId xmlns:a16="http://schemas.microsoft.com/office/drawing/2014/main" id="{31D5C373-7D35-46FD-872F-6FCA87E13DA5}"/>
              </a:ext>
            </a:extLst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685800" y="1497013"/>
            <a:ext cx="7772400" cy="4391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4342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9F9AA1D-A26A-4F4B-857A-111C5718BC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>
                <a:hlinkClick r:id="rId2"/>
              </a:rPr>
              <a:t>https://trinorth.se/barnstol-for-buss/</a:t>
            </a:r>
            <a:r>
              <a:rPr lang="nl-NL" dirty="0"/>
              <a:t> 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AA56D3D8-5795-445C-901D-73977AEDA0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CDC04-9D8E-45F1-83F7-3898E5D3092B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18489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3716</TotalTime>
  <Words>55</Words>
  <Application>Microsoft Office PowerPoint</Application>
  <PresentationFormat>Diavoorstelling (4:3)</PresentationFormat>
  <Paragraphs>19</Paragraphs>
  <Slides>5</Slides>
  <Notes>1</Notes>
  <HiddenSlides>0</HiddenSlides>
  <MMClips>2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Calibri</vt:lpstr>
      <vt:lpstr>Times New Roman</vt:lpstr>
      <vt:lpstr>Verdana</vt:lpstr>
      <vt:lpstr>Default Design</vt:lpstr>
      <vt:lpstr>  Ronald Vroman 7th Meeting of the Informal Group Safe Transport of Children in Buses 7 September 2021  </vt:lpstr>
      <vt:lpstr>PowerPoint-presentatie</vt:lpstr>
      <vt:lpstr>PowerPoint-presentatie</vt:lpstr>
      <vt:lpstr>PowerPoint-presentatie</vt:lpstr>
      <vt:lpstr>PowerPoint-presentatie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ANEC-KBE</dc:creator>
  <cp:lastModifiedBy>Ronald Vroman</cp:lastModifiedBy>
  <cp:revision>107</cp:revision>
  <dcterms:created xsi:type="dcterms:W3CDTF">2014-08-07T12:50:42Z</dcterms:created>
  <dcterms:modified xsi:type="dcterms:W3CDTF">2021-09-07T13:59:54Z</dcterms:modified>
</cp:coreProperties>
</file>