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7"/>
  </p:notesMasterIdLst>
  <p:handoutMasterIdLst>
    <p:handoutMasterId r:id="rId28"/>
  </p:handoutMasterIdLst>
  <p:sldIdLst>
    <p:sldId id="256" r:id="rId5"/>
    <p:sldId id="313" r:id="rId6"/>
    <p:sldId id="273" r:id="rId7"/>
    <p:sldId id="292" r:id="rId8"/>
    <p:sldId id="277" r:id="rId9"/>
    <p:sldId id="304" r:id="rId10"/>
    <p:sldId id="314" r:id="rId11"/>
    <p:sldId id="315" r:id="rId12"/>
    <p:sldId id="305" r:id="rId13"/>
    <p:sldId id="306" r:id="rId14"/>
    <p:sldId id="293" r:id="rId15"/>
    <p:sldId id="307" r:id="rId16"/>
    <p:sldId id="319" r:id="rId17"/>
    <p:sldId id="316" r:id="rId18"/>
    <p:sldId id="317" r:id="rId19"/>
    <p:sldId id="308" r:id="rId20"/>
    <p:sldId id="309" r:id="rId21"/>
    <p:sldId id="318" r:id="rId22"/>
    <p:sldId id="311" r:id="rId23"/>
    <p:sldId id="320" r:id="rId24"/>
    <p:sldId id="302" r:id="rId25"/>
    <p:sldId id="312" r:id="rId26"/>
  </p:sldIdLst>
  <p:sldSz cx="9906000" cy="6858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z" initials="h" lastIdx="1" clrIdx="0">
    <p:extLst>
      <p:ext uri="{19B8F6BF-5375-455C-9EA6-DF929625EA0E}">
        <p15:presenceInfo xmlns:p15="http://schemas.microsoft.com/office/powerpoint/2012/main" userId="hz" providerId="None"/>
      </p:ext>
    </p:extLst>
  </p:cmAuthor>
  <p:cmAuthor id="2" name="寳渦寛之" initials="寳渦寛之" lastIdx="1" clrIdx="1">
    <p:extLst>
      <p:ext uri="{19B8F6BF-5375-455C-9EA6-DF929625EA0E}">
        <p15:presenceInfo xmlns:p15="http://schemas.microsoft.com/office/powerpoint/2012/main" userId="S-1-5-21-3197230140-4248322615-2243380443-1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F3399"/>
    <a:srgbClr val="EAEFF7"/>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3FF668-F7C6-4AB9-864A-F450B1BEF99A}" v="4" dt="2021-09-07T19:51:41.69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38" autoAdjust="0"/>
    <p:restoredTop sz="95244" autoAdjust="0"/>
  </p:normalViewPr>
  <p:slideViewPr>
    <p:cSldViewPr snapToGrid="0" showGuides="1">
      <p:cViewPr varScale="1">
        <p:scale>
          <a:sx n="43" d="100"/>
          <a:sy n="43" d="100"/>
        </p:scale>
        <p:origin x="1349" y="53"/>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2E88DE11-FCC8-4635-A4A1-651911C35F6A}" type="datetimeFigureOut">
              <a:rPr kumimoji="1" lang="ja-JP" altLang="en-US" smtClean="0"/>
              <a:t>2021/9/8</a:t>
            </a:fld>
            <a:endParaRPr kumimoji="1" lang="ja-JP" altLang="en-US"/>
          </a:p>
        </p:txBody>
      </p:sp>
      <p:sp>
        <p:nvSpPr>
          <p:cNvPr id="4" name="フッター プレースホルダー 3"/>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E9413BFE-5212-479D-B382-FB68482705AA}" type="slidenum">
              <a:rPr kumimoji="1" lang="ja-JP" altLang="en-US" smtClean="0"/>
              <a:t>‹#›</a:t>
            </a:fld>
            <a:endParaRPr kumimoji="1" lang="ja-JP" altLang="en-US"/>
          </a:p>
        </p:txBody>
      </p:sp>
    </p:spTree>
    <p:extLst>
      <p:ext uri="{BB962C8B-B14F-4D97-AF65-F5344CB8AC3E}">
        <p14:creationId xmlns:p14="http://schemas.microsoft.com/office/powerpoint/2010/main" val="23150140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3"/>
            <a:ext cx="3076364" cy="513508"/>
          </a:xfrm>
          <a:prstGeom prst="rect">
            <a:avLst/>
          </a:prstGeom>
        </p:spPr>
        <p:txBody>
          <a:bodyPr vert="horz" lIns="94624" tIns="47312" rIns="94624" bIns="47312"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4" y="3"/>
            <a:ext cx="3076364" cy="513508"/>
          </a:xfrm>
          <a:prstGeom prst="rect">
            <a:avLst/>
          </a:prstGeom>
        </p:spPr>
        <p:txBody>
          <a:bodyPr vert="horz" lIns="94624" tIns="47312" rIns="94624" bIns="47312" rtlCol="0"/>
          <a:lstStyle>
            <a:lvl1pPr algn="r">
              <a:defRPr sz="1200"/>
            </a:lvl1pPr>
          </a:lstStyle>
          <a:p>
            <a:fld id="{5B0D6D7E-FAF8-41A7-826F-CFE72404605C}" type="datetimeFigureOut">
              <a:rPr kumimoji="1" lang="ja-JP" altLang="en-US" smtClean="0"/>
              <a:t>2021/9/8</a:t>
            </a:fld>
            <a:endParaRPr kumimoji="1" lang="ja-JP" altLang="en-US"/>
          </a:p>
        </p:txBody>
      </p:sp>
      <p:sp>
        <p:nvSpPr>
          <p:cNvPr id="4" name="スライド イメージ プレースホルダー 3"/>
          <p:cNvSpPr>
            <a:spLocks noGrp="1" noRot="1" noChangeAspect="1"/>
          </p:cNvSpPr>
          <p:nvPr>
            <p:ph type="sldImg" idx="2"/>
          </p:nvPr>
        </p:nvSpPr>
        <p:spPr>
          <a:xfrm>
            <a:off x="1054100" y="1279525"/>
            <a:ext cx="4991100" cy="3454400"/>
          </a:xfrm>
          <a:prstGeom prst="rect">
            <a:avLst/>
          </a:prstGeom>
          <a:noFill/>
          <a:ln w="12700">
            <a:solidFill>
              <a:prstClr val="black"/>
            </a:solidFill>
          </a:ln>
        </p:spPr>
        <p:txBody>
          <a:bodyPr vert="horz" lIns="94624" tIns="47312" rIns="94624" bIns="47312" rtlCol="0" anchor="ctr"/>
          <a:lstStyle/>
          <a:p>
            <a:endParaRPr lang="ja-JP" altLang="en-US"/>
          </a:p>
        </p:txBody>
      </p:sp>
      <p:sp>
        <p:nvSpPr>
          <p:cNvPr id="5" name="ノート プレースホルダー 4"/>
          <p:cNvSpPr>
            <a:spLocks noGrp="1"/>
          </p:cNvSpPr>
          <p:nvPr>
            <p:ph type="body" sz="quarter" idx="3"/>
          </p:nvPr>
        </p:nvSpPr>
        <p:spPr>
          <a:xfrm>
            <a:off x="709930" y="4925410"/>
            <a:ext cx="5679440" cy="4029879"/>
          </a:xfrm>
          <a:prstGeom prst="rect">
            <a:avLst/>
          </a:prstGeom>
        </p:spPr>
        <p:txBody>
          <a:bodyPr vert="horz" lIns="94624" tIns="47312" rIns="94624" bIns="473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4" cy="513507"/>
          </a:xfrm>
          <a:prstGeom prst="rect">
            <a:avLst/>
          </a:prstGeom>
        </p:spPr>
        <p:txBody>
          <a:bodyPr vert="horz" lIns="94624" tIns="47312" rIns="94624" bIns="473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4" cy="513507"/>
          </a:xfrm>
          <a:prstGeom prst="rect">
            <a:avLst/>
          </a:prstGeom>
        </p:spPr>
        <p:txBody>
          <a:bodyPr vert="horz" lIns="94624" tIns="47312" rIns="94624" bIns="47312" rtlCol="0" anchor="b"/>
          <a:lstStyle>
            <a:lvl1pPr algn="r">
              <a:defRPr sz="1200"/>
            </a:lvl1pPr>
          </a:lstStyle>
          <a:p>
            <a:fld id="{96BAF486-399A-4CF9-AEF3-0ED9306F2EA0}" type="slidenum">
              <a:rPr kumimoji="1" lang="ja-JP" altLang="en-US" smtClean="0"/>
              <a:t>‹#›</a:t>
            </a:fld>
            <a:endParaRPr kumimoji="1" lang="ja-JP" altLang="en-US"/>
          </a:p>
        </p:txBody>
      </p:sp>
    </p:spTree>
    <p:extLst>
      <p:ext uri="{BB962C8B-B14F-4D97-AF65-F5344CB8AC3E}">
        <p14:creationId xmlns:p14="http://schemas.microsoft.com/office/powerpoint/2010/main" val="110787750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6BAF486-399A-4CF9-AEF3-0ED9306F2EA0}" type="slidenum">
              <a:rPr kumimoji="1" lang="ja-JP" altLang="en-US" smtClean="0"/>
              <a:t>1</a:t>
            </a:fld>
            <a:endParaRPr kumimoji="1" lang="ja-JP" altLang="en-US"/>
          </a:p>
        </p:txBody>
      </p:sp>
    </p:spTree>
    <p:extLst>
      <p:ext uri="{BB962C8B-B14F-4D97-AF65-F5344CB8AC3E}">
        <p14:creationId xmlns:p14="http://schemas.microsoft.com/office/powerpoint/2010/main" val="24857206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12</a:t>
            </a:fld>
            <a:endParaRPr kumimoji="1" lang="ja-JP" altLang="en-US" dirty="0"/>
          </a:p>
        </p:txBody>
      </p:sp>
    </p:spTree>
    <p:extLst>
      <p:ext uri="{BB962C8B-B14F-4D97-AF65-F5344CB8AC3E}">
        <p14:creationId xmlns:p14="http://schemas.microsoft.com/office/powerpoint/2010/main" val="3028978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13</a:t>
            </a:fld>
            <a:endParaRPr kumimoji="1" lang="ja-JP" altLang="en-US" dirty="0"/>
          </a:p>
        </p:txBody>
      </p:sp>
    </p:spTree>
    <p:extLst>
      <p:ext uri="{BB962C8B-B14F-4D97-AF65-F5344CB8AC3E}">
        <p14:creationId xmlns:p14="http://schemas.microsoft.com/office/powerpoint/2010/main" val="3772450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14</a:t>
            </a:fld>
            <a:endParaRPr kumimoji="1" lang="ja-JP" altLang="en-US" dirty="0"/>
          </a:p>
        </p:txBody>
      </p:sp>
    </p:spTree>
    <p:extLst>
      <p:ext uri="{BB962C8B-B14F-4D97-AF65-F5344CB8AC3E}">
        <p14:creationId xmlns:p14="http://schemas.microsoft.com/office/powerpoint/2010/main" val="9700916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15</a:t>
            </a:fld>
            <a:endParaRPr kumimoji="1" lang="ja-JP" altLang="en-US" dirty="0"/>
          </a:p>
        </p:txBody>
      </p:sp>
    </p:spTree>
    <p:extLst>
      <p:ext uri="{BB962C8B-B14F-4D97-AF65-F5344CB8AC3E}">
        <p14:creationId xmlns:p14="http://schemas.microsoft.com/office/powerpoint/2010/main" val="42764425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16</a:t>
            </a:fld>
            <a:endParaRPr kumimoji="1" lang="ja-JP" altLang="en-US" dirty="0"/>
          </a:p>
        </p:txBody>
      </p:sp>
    </p:spTree>
    <p:extLst>
      <p:ext uri="{BB962C8B-B14F-4D97-AF65-F5344CB8AC3E}">
        <p14:creationId xmlns:p14="http://schemas.microsoft.com/office/powerpoint/2010/main" val="30824791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17</a:t>
            </a:fld>
            <a:endParaRPr kumimoji="1" lang="ja-JP" altLang="en-US" dirty="0"/>
          </a:p>
        </p:txBody>
      </p:sp>
    </p:spTree>
    <p:extLst>
      <p:ext uri="{BB962C8B-B14F-4D97-AF65-F5344CB8AC3E}">
        <p14:creationId xmlns:p14="http://schemas.microsoft.com/office/powerpoint/2010/main" val="34761694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18</a:t>
            </a:fld>
            <a:endParaRPr kumimoji="1" lang="ja-JP" altLang="en-US" dirty="0"/>
          </a:p>
        </p:txBody>
      </p:sp>
    </p:spTree>
    <p:extLst>
      <p:ext uri="{BB962C8B-B14F-4D97-AF65-F5344CB8AC3E}">
        <p14:creationId xmlns:p14="http://schemas.microsoft.com/office/powerpoint/2010/main" val="38281309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19</a:t>
            </a:fld>
            <a:endParaRPr kumimoji="1" lang="ja-JP" altLang="en-US" dirty="0"/>
          </a:p>
        </p:txBody>
      </p:sp>
    </p:spTree>
    <p:extLst>
      <p:ext uri="{BB962C8B-B14F-4D97-AF65-F5344CB8AC3E}">
        <p14:creationId xmlns:p14="http://schemas.microsoft.com/office/powerpoint/2010/main" val="41355897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20</a:t>
            </a:fld>
            <a:endParaRPr kumimoji="1" lang="ja-JP" altLang="en-US" dirty="0"/>
          </a:p>
        </p:txBody>
      </p:sp>
    </p:spTree>
    <p:extLst>
      <p:ext uri="{BB962C8B-B14F-4D97-AF65-F5344CB8AC3E}">
        <p14:creationId xmlns:p14="http://schemas.microsoft.com/office/powerpoint/2010/main" val="4202219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4</a:t>
            </a:fld>
            <a:endParaRPr kumimoji="1" lang="ja-JP" altLang="en-US" dirty="0"/>
          </a:p>
        </p:txBody>
      </p:sp>
    </p:spTree>
    <p:extLst>
      <p:ext uri="{BB962C8B-B14F-4D97-AF65-F5344CB8AC3E}">
        <p14:creationId xmlns:p14="http://schemas.microsoft.com/office/powerpoint/2010/main" val="3929166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5</a:t>
            </a:fld>
            <a:endParaRPr kumimoji="1" lang="ja-JP" altLang="en-US" dirty="0"/>
          </a:p>
        </p:txBody>
      </p:sp>
    </p:spTree>
    <p:extLst>
      <p:ext uri="{BB962C8B-B14F-4D97-AF65-F5344CB8AC3E}">
        <p14:creationId xmlns:p14="http://schemas.microsoft.com/office/powerpoint/2010/main" val="3929166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6</a:t>
            </a:fld>
            <a:endParaRPr kumimoji="1" lang="ja-JP" altLang="en-US" dirty="0"/>
          </a:p>
        </p:txBody>
      </p:sp>
    </p:spTree>
    <p:extLst>
      <p:ext uri="{BB962C8B-B14F-4D97-AF65-F5344CB8AC3E}">
        <p14:creationId xmlns:p14="http://schemas.microsoft.com/office/powerpoint/2010/main" val="20895123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7</a:t>
            </a:fld>
            <a:endParaRPr kumimoji="1" lang="ja-JP" altLang="en-US" dirty="0"/>
          </a:p>
        </p:txBody>
      </p:sp>
    </p:spTree>
    <p:extLst>
      <p:ext uri="{BB962C8B-B14F-4D97-AF65-F5344CB8AC3E}">
        <p14:creationId xmlns:p14="http://schemas.microsoft.com/office/powerpoint/2010/main" val="2000304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8</a:t>
            </a:fld>
            <a:endParaRPr kumimoji="1" lang="ja-JP" altLang="en-US" dirty="0"/>
          </a:p>
        </p:txBody>
      </p:sp>
    </p:spTree>
    <p:extLst>
      <p:ext uri="{BB962C8B-B14F-4D97-AF65-F5344CB8AC3E}">
        <p14:creationId xmlns:p14="http://schemas.microsoft.com/office/powerpoint/2010/main" val="733379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9</a:t>
            </a:fld>
            <a:endParaRPr kumimoji="1" lang="ja-JP" altLang="en-US" dirty="0"/>
          </a:p>
        </p:txBody>
      </p:sp>
    </p:spTree>
    <p:extLst>
      <p:ext uri="{BB962C8B-B14F-4D97-AF65-F5344CB8AC3E}">
        <p14:creationId xmlns:p14="http://schemas.microsoft.com/office/powerpoint/2010/main" val="1342550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10</a:t>
            </a:fld>
            <a:endParaRPr kumimoji="1" lang="ja-JP" altLang="en-US" dirty="0"/>
          </a:p>
        </p:txBody>
      </p:sp>
    </p:spTree>
    <p:extLst>
      <p:ext uri="{BB962C8B-B14F-4D97-AF65-F5344CB8AC3E}">
        <p14:creationId xmlns:p14="http://schemas.microsoft.com/office/powerpoint/2010/main" val="2951605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11</a:t>
            </a:fld>
            <a:endParaRPr kumimoji="1" lang="ja-JP" altLang="en-US" dirty="0"/>
          </a:p>
        </p:txBody>
      </p:sp>
    </p:spTree>
    <p:extLst>
      <p:ext uri="{BB962C8B-B14F-4D97-AF65-F5344CB8AC3E}">
        <p14:creationId xmlns:p14="http://schemas.microsoft.com/office/powerpoint/2010/main" val="29768171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57EEE70-5858-441B-B895-36FAE939DADE}" type="datetime1">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4109744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7FE59D7-196A-4B2C-A0CC-3C04F52E3FB9}" type="datetime1">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63730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A8D21A6-D11B-4D4E-8522-D69BAD8622BB}" type="datetime1">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286115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1F1B0EF-F60C-41CE-98A8-32AD35499ADD}" type="datetime1">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12719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382E3806-4F1F-4E45-9153-241EC373F5CC}" type="datetime1">
              <a:rPr kumimoji="1" lang="ja-JP" altLang="en-US" smtClean="0"/>
              <a:t>2021/9/8</a:t>
            </a:fld>
            <a:endParaRPr kumimoji="1" lang="ja-JP" altLang="en-US"/>
          </a:p>
        </p:txBody>
      </p:sp>
      <p:sp>
        <p:nvSpPr>
          <p:cNvPr id="5" name="Footer Placeholder 4"/>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32879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136B447-C028-4F05-B059-7A27D4575468}" type="datetime1">
              <a:rPr kumimoji="1" lang="ja-JP" altLang="en-US" smtClean="0"/>
              <a:t>2021/9/8</a:t>
            </a:fld>
            <a:endParaRPr kumimoji="1" lang="ja-JP" altLang="en-US"/>
          </a:p>
        </p:txBody>
      </p:sp>
      <p:sp>
        <p:nvSpPr>
          <p:cNvPr id="6" name="Footer Placeholder 5"/>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94001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09784AA-95C7-4D57-A2E2-EFBDC7E76B26}" type="datetime1">
              <a:rPr kumimoji="1" lang="ja-JP" altLang="en-US" smtClean="0"/>
              <a:t>2021/9/8</a:t>
            </a:fld>
            <a:endParaRPr kumimoji="1" lang="ja-JP" altLang="en-US"/>
          </a:p>
        </p:txBody>
      </p:sp>
      <p:sp>
        <p:nvSpPr>
          <p:cNvPr id="8" name="Footer Placeholder 7"/>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9" name="Slide Number Placeholder 8"/>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97078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7DC16DD-24CF-4768-BAFF-7C3C51F4469C}" type="datetime1">
              <a:rPr kumimoji="1" lang="ja-JP" altLang="en-US" smtClean="0"/>
              <a:t>2021/9/8</a:t>
            </a:fld>
            <a:endParaRPr kumimoji="1" lang="ja-JP" altLang="en-US"/>
          </a:p>
        </p:txBody>
      </p:sp>
      <p:sp>
        <p:nvSpPr>
          <p:cNvPr id="4" name="Footer Placeholder 3"/>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5" name="Slide Number Placeholder 4"/>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989668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D02BB6-07DC-4D11-92E1-0E52C1CD9FA2}" type="datetime1">
              <a:rPr kumimoji="1" lang="ja-JP" altLang="en-US" smtClean="0"/>
              <a:t>2021/9/8</a:t>
            </a:fld>
            <a:endParaRPr kumimoji="1" lang="ja-JP" altLang="en-US"/>
          </a:p>
        </p:txBody>
      </p:sp>
      <p:sp>
        <p:nvSpPr>
          <p:cNvPr id="3" name="Footer Placeholder 2"/>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4" name="Slide Number Placeholder 3"/>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825066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B81071C-168D-423D-8E2C-F87271ADC6A1}" type="datetime1">
              <a:rPr kumimoji="1" lang="ja-JP" altLang="en-US" smtClean="0"/>
              <a:t>2021/9/8</a:t>
            </a:fld>
            <a:endParaRPr kumimoji="1" lang="ja-JP" altLang="en-US"/>
          </a:p>
        </p:txBody>
      </p:sp>
      <p:sp>
        <p:nvSpPr>
          <p:cNvPr id="6" name="Footer Placeholder 5"/>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782143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109888A-1804-4892-8509-BEBFFDB3B00C}" type="datetime1">
              <a:rPr kumimoji="1" lang="ja-JP" altLang="en-US" smtClean="0"/>
              <a:t>2021/9/8</a:t>
            </a:fld>
            <a:endParaRPr kumimoji="1" lang="ja-JP" altLang="en-US"/>
          </a:p>
        </p:txBody>
      </p:sp>
      <p:sp>
        <p:nvSpPr>
          <p:cNvPr id="6" name="Footer Placeholder 5"/>
          <p:cNvSpPr>
            <a:spLocks noGrp="1"/>
          </p:cNvSpPr>
          <p:nvPr>
            <p:ph type="ftr" sz="quarter" idx="11"/>
          </p:nvPr>
        </p:nvSpPr>
        <p:spPr/>
        <p:txBody>
          <a:bodyPr/>
          <a:lstStyle/>
          <a:p>
            <a:r>
              <a:rPr kumimoji="1" lang="en-US" altLang="ja-JP" dirty="0"/>
              <a:t>3rd Meeting of TF on Reverse Warning Issues</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5585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56C4D4-77D6-475F-A008-AA37076724EC}" type="datetime1">
              <a:rPr kumimoji="1" lang="ja-JP" altLang="en-US" smtClean="0"/>
              <a:t>2021/9/8</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dirty="0"/>
              <a:t>3rd Meeting of TF on Reverse Warning Issues</a:t>
            </a:r>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271451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manfred.klopotek@scania.com" TargetMode="External"/><Relationship Id="rId2" Type="http://schemas.openxmlformats.org/officeDocument/2006/relationships/hyperlink" Target="mailto:houzu@ntsel.go.j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57197" y="1276859"/>
            <a:ext cx="8980115" cy="3662541"/>
          </a:xfrm>
          <a:prstGeom prst="rect">
            <a:avLst/>
          </a:prstGeom>
          <a:noFill/>
        </p:spPr>
        <p:txBody>
          <a:bodyPr wrap="square" rtlCol="0">
            <a:spAutoFit/>
          </a:bodyPr>
          <a:lstStyle/>
          <a:p>
            <a:pPr algn="ctr"/>
            <a:r>
              <a:rPr lang="en-US" altLang="ja-JP" sz="4000" dirty="0"/>
              <a:t>Status report to GRBP #74</a:t>
            </a:r>
          </a:p>
          <a:p>
            <a:pPr algn="ctr"/>
            <a:endParaRPr lang="en-US" altLang="ja-JP" sz="4000" dirty="0"/>
          </a:p>
          <a:p>
            <a:pPr algn="ctr"/>
            <a:endParaRPr lang="en-US" altLang="ja-JP" sz="4000" dirty="0"/>
          </a:p>
          <a:p>
            <a:pPr algn="ctr"/>
            <a:endParaRPr lang="en-US" altLang="ja-JP" sz="4000" dirty="0"/>
          </a:p>
          <a:p>
            <a:pPr algn="ctr"/>
            <a:endParaRPr lang="en-US" altLang="ja-JP" sz="4000" dirty="0"/>
          </a:p>
          <a:p>
            <a:pPr algn="ctr"/>
            <a:r>
              <a:rPr lang="en-US" altLang="ja-JP" sz="3200" dirty="0"/>
              <a:t>Task Force on Reverse Warning Sound issues</a:t>
            </a:r>
          </a:p>
        </p:txBody>
      </p:sp>
      <p:sp>
        <p:nvSpPr>
          <p:cNvPr id="3" name="TextBox 2">
            <a:extLst>
              <a:ext uri="{FF2B5EF4-FFF2-40B4-BE49-F238E27FC236}">
                <a16:creationId xmlns:a16="http://schemas.microsoft.com/office/drawing/2014/main" id="{91D69427-BDE6-414F-BD3A-406709FBC3DB}"/>
              </a:ext>
            </a:extLst>
          </p:cNvPr>
          <p:cNvSpPr txBox="1"/>
          <p:nvPr/>
        </p:nvSpPr>
        <p:spPr>
          <a:xfrm>
            <a:off x="471052" y="212441"/>
            <a:ext cx="3334327" cy="307777"/>
          </a:xfrm>
          <a:prstGeom prst="rect">
            <a:avLst/>
          </a:prstGeom>
          <a:noFill/>
        </p:spPr>
        <p:txBody>
          <a:bodyPr wrap="square" rtlCol="0">
            <a:spAutoFit/>
          </a:bodyPr>
          <a:lstStyle/>
          <a:p>
            <a:r>
              <a:rPr lang="en-GB" sz="1400" dirty="0"/>
              <a:t>Transmitted by the Chairman of TF on RWS</a:t>
            </a:r>
            <a:endParaRPr lang="sv-SE" sz="1400" dirty="0"/>
          </a:p>
        </p:txBody>
      </p:sp>
      <p:sp>
        <p:nvSpPr>
          <p:cNvPr id="5" name="Rectangle 4">
            <a:extLst>
              <a:ext uri="{FF2B5EF4-FFF2-40B4-BE49-F238E27FC236}">
                <a16:creationId xmlns:a16="http://schemas.microsoft.com/office/drawing/2014/main" id="{263942C7-347A-41CC-A3FF-1899A8F9672B}"/>
              </a:ext>
            </a:extLst>
          </p:cNvPr>
          <p:cNvSpPr/>
          <p:nvPr/>
        </p:nvSpPr>
        <p:spPr>
          <a:xfrm>
            <a:off x="7046441" y="242176"/>
            <a:ext cx="2592288" cy="792088"/>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Informal Document </a:t>
            </a:r>
            <a:r>
              <a:rPr lang="sv-SE" sz="1400" b="1">
                <a:solidFill>
                  <a:schemeClr val="tx1"/>
                </a:solidFill>
              </a:rPr>
              <a:t>GRBP-74-23</a:t>
            </a:r>
            <a:endParaRPr lang="sv-SE" sz="1400" dirty="0">
              <a:solidFill>
                <a:schemeClr val="tx1"/>
              </a:solidFill>
            </a:endParaRPr>
          </a:p>
          <a:p>
            <a:r>
              <a:rPr lang="en-US" sz="1400" dirty="0">
                <a:solidFill>
                  <a:schemeClr val="tx1"/>
                </a:solidFill>
              </a:rPr>
              <a:t>74</a:t>
            </a:r>
            <a:r>
              <a:rPr lang="en-US" sz="1400" baseline="30000" dirty="0">
                <a:solidFill>
                  <a:schemeClr val="tx1"/>
                </a:solidFill>
              </a:rPr>
              <a:t>th</a:t>
            </a:r>
            <a:r>
              <a:rPr lang="en-US" sz="1400" dirty="0">
                <a:solidFill>
                  <a:schemeClr val="tx1"/>
                </a:solidFill>
              </a:rPr>
              <a:t> GRB, September 15-17, 2021 </a:t>
            </a:r>
          </a:p>
          <a:p>
            <a:r>
              <a:rPr lang="sv-SE" sz="1400" dirty="0">
                <a:solidFill>
                  <a:schemeClr val="tx1"/>
                </a:solidFill>
              </a:rPr>
              <a:t>Agenda item </a:t>
            </a:r>
            <a:r>
              <a:rPr lang="en-US" altLang="ja-JP" sz="1400" dirty="0">
                <a:solidFill>
                  <a:schemeClr val="tx1"/>
                </a:solidFill>
              </a:rPr>
              <a:t>8</a:t>
            </a:r>
            <a:endParaRPr lang="sv-SE" sz="1400" dirty="0">
              <a:solidFill>
                <a:schemeClr val="tx1"/>
              </a:solidFill>
            </a:endParaRPr>
          </a:p>
        </p:txBody>
      </p:sp>
      <p:sp>
        <p:nvSpPr>
          <p:cNvPr id="6" name="スライド番号プレースホルダー 1">
            <a:extLst>
              <a:ext uri="{FF2B5EF4-FFF2-40B4-BE49-F238E27FC236}">
                <a16:creationId xmlns:a16="http://schemas.microsoft.com/office/drawing/2014/main" id="{09AD53A4-EB9D-4C47-B7E5-DAC8FCC6E254}"/>
              </a:ext>
            </a:extLst>
          </p:cNvPr>
          <p:cNvSpPr>
            <a:spLocks noGrp="1"/>
          </p:cNvSpPr>
          <p:nvPr>
            <p:ph type="sldNum" sz="quarter" idx="12"/>
          </p:nvPr>
        </p:nvSpPr>
        <p:spPr>
          <a:xfrm>
            <a:off x="6996113" y="6356352"/>
            <a:ext cx="2228850" cy="365125"/>
          </a:xfrm>
        </p:spPr>
        <p:txBody>
          <a:bodyPr/>
          <a:lstStyle/>
          <a:p>
            <a:fld id="{8F43C5A4-D77E-4248-9597-C5F8C86CFB91}" type="slidenum">
              <a:rPr kumimoji="1" lang="ja-JP" altLang="en-US" smtClean="0"/>
              <a:t>1</a:t>
            </a:fld>
            <a:endParaRPr kumimoji="1" lang="ja-JP" altLang="en-US"/>
          </a:p>
        </p:txBody>
      </p:sp>
    </p:spTree>
    <p:extLst>
      <p:ext uri="{BB962C8B-B14F-4D97-AF65-F5344CB8AC3E}">
        <p14:creationId xmlns:p14="http://schemas.microsoft.com/office/powerpoint/2010/main" val="1837947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862489" y="656949"/>
            <a:ext cx="8175025" cy="5878532"/>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Definition : Sound type</a:t>
            </a:r>
          </a:p>
          <a:p>
            <a:endParaRPr lang="en-US" altLang="ja-JP" sz="2400" dirty="0">
              <a:ea typeface="メイリオ" panose="020B0604030504040204" pitchFamily="50" charset="-128"/>
              <a:cs typeface="メイリオ" panose="020B0604030504040204" pitchFamily="50" charset="-128"/>
            </a:endParaRPr>
          </a:p>
          <a:p>
            <a:r>
              <a:rPr lang="en-US" altLang="ja-JP" sz="2000" dirty="0"/>
              <a:t>2.7.	Basic designation for audible reverse warning sound</a:t>
            </a:r>
            <a:endParaRPr lang="en-GB" altLang="ja-JP" sz="2000" dirty="0"/>
          </a:p>
          <a:p>
            <a:r>
              <a:rPr lang="en-GB" altLang="ja-JP" sz="2000" dirty="0"/>
              <a:t>2.7.1	</a:t>
            </a:r>
            <a:r>
              <a:rPr lang="en-GB" altLang="ja-JP" sz="2000" i="1" dirty="0">
                <a:solidFill>
                  <a:srgbClr val="FF0066"/>
                </a:solidFill>
              </a:rPr>
              <a:t>“Tonal Sound” </a:t>
            </a:r>
            <a:r>
              <a:rPr lang="en-GB" altLang="ja-JP" sz="2000" dirty="0"/>
              <a:t>means a sound, which contains basically a single frequency, which is described as a basically pure sound commonly in the frequency range from 500 Hz to 4000 Hz </a:t>
            </a:r>
          </a:p>
          <a:p>
            <a:endParaRPr lang="ja-JP" altLang="ja-JP" sz="2000" dirty="0"/>
          </a:p>
          <a:p>
            <a:r>
              <a:rPr lang="en-GB" altLang="ja-JP" sz="2000" dirty="0"/>
              <a:t>2.7.2	</a:t>
            </a:r>
            <a:r>
              <a:rPr lang="en-GB" altLang="ja-JP" sz="2000" i="1" dirty="0">
                <a:solidFill>
                  <a:srgbClr val="FF0066"/>
                </a:solidFill>
              </a:rPr>
              <a:t>“Broadband Sound” </a:t>
            </a:r>
            <a:r>
              <a:rPr lang="en-GB" altLang="ja-JP" sz="2000" dirty="0"/>
              <a:t>means a sound, which contains a large number of single frequency components, continuously distributed over a required frequency range covering at least 1000 Hz to 4000 Hz</a:t>
            </a:r>
          </a:p>
          <a:p>
            <a:endParaRPr lang="ja-JP" altLang="ja-JP" sz="2000" dirty="0"/>
          </a:p>
          <a:p>
            <a:r>
              <a:rPr lang="en-GB" altLang="ja-JP" sz="2000" dirty="0"/>
              <a:t>2.7.3	</a:t>
            </a:r>
            <a:r>
              <a:rPr lang="en-GB" altLang="ja-JP" sz="2000" i="1" dirty="0">
                <a:solidFill>
                  <a:srgbClr val="FF0066"/>
                </a:solidFill>
              </a:rPr>
              <a:t>“One-Third Octave Band Sound” </a:t>
            </a:r>
            <a:r>
              <a:rPr lang="en-GB" altLang="ja-JP" sz="2000" dirty="0"/>
              <a:t>means a sound, which is defined as an acoustic signal with has its main energy and nearly constant power spectral density in 1 of 6 one-third octave frequency bands (</a:t>
            </a:r>
            <a:r>
              <a:rPr lang="en-GB" altLang="ja-JP" sz="2000" dirty="0" err="1"/>
              <a:t>Center</a:t>
            </a:r>
            <a:r>
              <a:rPr lang="en-GB" altLang="ja-JP" sz="2000" dirty="0"/>
              <a:t> frequency: 800, 1000, 1250, 1600, 2000, 2500 Hz or 3150 Hz).</a:t>
            </a:r>
            <a:endParaRPr lang="ja-JP" altLang="ja-JP" sz="2000" dirty="0"/>
          </a:p>
          <a:p>
            <a:endParaRPr lang="en-US" altLang="ja-JP" sz="2400" dirty="0">
              <a:ea typeface="メイリオ" panose="020B0604030504040204" pitchFamily="50" charset="-128"/>
              <a:cs typeface="メイリオ" panose="020B0604030504040204" pitchFamily="50" charset="-128"/>
            </a:endParaRPr>
          </a:p>
          <a:p>
            <a:r>
              <a:rPr lang="en-US" altLang="ja-JP" sz="2000" dirty="0">
                <a:ea typeface="メイリオ" panose="020B0604030504040204" pitchFamily="50" charset="-128"/>
                <a:cs typeface="メイリオ" panose="020B0604030504040204" pitchFamily="50" charset="-128"/>
              </a:rPr>
              <a:t>Reverse warning sounds that do not fulfill above definition shall be excluded (i.e. Human voice message).</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10</a:t>
            </a:fld>
            <a:endParaRPr kumimoji="1" lang="ja-JP" altLang="en-US"/>
          </a:p>
        </p:txBody>
      </p:sp>
      <p:sp>
        <p:nvSpPr>
          <p:cNvPr id="7" name="テキスト ボックス 6">
            <a:extLst>
              <a:ext uri="{FF2B5EF4-FFF2-40B4-BE49-F238E27FC236}">
                <a16:creationId xmlns:a16="http://schemas.microsoft.com/office/drawing/2014/main" id="{B910F774-BE43-4A78-8821-4A1F8C2EF919}"/>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t>No change from previous status report</a:t>
            </a:r>
            <a:endParaRPr kumimoji="1" lang="ja-JP" altLang="en-US" dirty="0"/>
          </a:p>
        </p:txBody>
      </p:sp>
      <p:sp>
        <p:nvSpPr>
          <p:cNvPr id="6" name="テキスト ボックス 5">
            <a:extLst>
              <a:ext uri="{FF2B5EF4-FFF2-40B4-BE49-F238E27FC236}">
                <a16:creationId xmlns:a16="http://schemas.microsoft.com/office/drawing/2014/main" id="{D186F3CF-6D39-4154-85EC-341A129009E5}"/>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16106754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11</a:t>
            </a:fld>
            <a:endParaRPr kumimoji="1" lang="ja-JP" altLang="en-US"/>
          </a:p>
        </p:txBody>
      </p:sp>
      <p:sp>
        <p:nvSpPr>
          <p:cNvPr id="7" name="テキスト ボックス 6">
            <a:extLst>
              <a:ext uri="{FF2B5EF4-FFF2-40B4-BE49-F238E27FC236}">
                <a16:creationId xmlns:a16="http://schemas.microsoft.com/office/drawing/2014/main" id="{2B1782CA-7C97-46E6-8397-470437B14B73}"/>
              </a:ext>
            </a:extLst>
          </p:cNvPr>
          <p:cNvSpPr txBox="1"/>
          <p:nvPr/>
        </p:nvSpPr>
        <p:spPr>
          <a:xfrm>
            <a:off x="862489" y="656949"/>
            <a:ext cx="8743150" cy="2369880"/>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Test method : Part I (Non-self-adjusting)</a:t>
            </a:r>
          </a:p>
          <a:p>
            <a:r>
              <a:rPr lang="en-US" altLang="ja-JP" sz="2000" dirty="0">
                <a:ea typeface="メイリオ" panose="020B0604030504040204" pitchFamily="50" charset="-128"/>
              </a:rPr>
              <a:t>Non-self-adjusting device is tested at 1m distance and 1.2m height.</a:t>
            </a:r>
          </a:p>
          <a:p>
            <a:r>
              <a:rPr lang="en-US" altLang="ja-JP" sz="2000" dirty="0">
                <a:ea typeface="メイリオ" panose="020B0604030504040204" pitchFamily="50" charset="-128"/>
                <a:cs typeface="メイリオ" panose="020B0604030504040204" pitchFamily="50" charset="-128"/>
              </a:rPr>
              <a:t>Limit values of “</a:t>
            </a:r>
            <a:r>
              <a:rPr lang="en-US" altLang="ja-JP" sz="2000" i="1" dirty="0">
                <a:ea typeface="メイリオ" panose="020B0604030504040204" pitchFamily="50" charset="-128"/>
                <a:cs typeface="メイリオ" panose="020B0604030504040204" pitchFamily="50" charset="-128"/>
              </a:rPr>
              <a:t>Low level</a:t>
            </a:r>
            <a:r>
              <a:rPr lang="en-US" altLang="ja-JP" sz="2000" dirty="0">
                <a:ea typeface="メイリオ" panose="020B0604030504040204" pitchFamily="50" charset="-128"/>
                <a:cs typeface="メイリオ" panose="020B0604030504040204" pitchFamily="50" charset="-128"/>
              </a:rPr>
              <a:t>” have been changed in accordance with changes in limit values in part II.</a:t>
            </a:r>
          </a:p>
          <a:p>
            <a:r>
              <a:rPr lang="en-US" altLang="ja-JP" sz="2000" dirty="0">
                <a:ea typeface="メイリオ" panose="020B0604030504040204" pitchFamily="50" charset="-128"/>
                <a:cs typeface="メイリオ" panose="020B0604030504040204" pitchFamily="50" charset="-128"/>
              </a:rPr>
              <a:t>Since the upper limit of “</a:t>
            </a:r>
            <a:r>
              <a:rPr lang="en-US" altLang="ja-JP" sz="2000" i="1" dirty="0">
                <a:ea typeface="メイリオ" panose="020B0604030504040204" pitchFamily="50" charset="-128"/>
                <a:cs typeface="メイリオ" panose="020B0604030504040204" pitchFamily="50" charset="-128"/>
              </a:rPr>
              <a:t>Low level</a:t>
            </a:r>
            <a:r>
              <a:rPr lang="en-US" altLang="ja-JP" sz="2000" dirty="0">
                <a:ea typeface="メイリオ" panose="020B0604030504040204" pitchFamily="50" charset="-128"/>
                <a:cs typeface="メイリオ" panose="020B0604030504040204" pitchFamily="50" charset="-128"/>
              </a:rPr>
              <a:t>” and the lower limit of “</a:t>
            </a:r>
            <a:r>
              <a:rPr lang="en-US" altLang="ja-JP" sz="2000" i="1" dirty="0">
                <a:ea typeface="メイリオ" panose="020B0604030504040204" pitchFamily="50" charset="-128"/>
                <a:cs typeface="メイリオ" panose="020B0604030504040204" pitchFamily="50" charset="-128"/>
              </a:rPr>
              <a:t>Normal level</a:t>
            </a:r>
            <a:r>
              <a:rPr lang="en-US" altLang="ja-JP" sz="2000" dirty="0">
                <a:ea typeface="メイリオ" panose="020B0604030504040204" pitchFamily="50" charset="-128"/>
                <a:cs typeface="メイリオ" panose="020B0604030504040204" pitchFamily="50" charset="-128"/>
              </a:rPr>
              <a:t>” are adjacent to each other, the difference between the measured value of “</a:t>
            </a:r>
            <a:r>
              <a:rPr lang="en-US" altLang="ja-JP" sz="2000" i="1" dirty="0">
                <a:ea typeface="メイリオ" panose="020B0604030504040204" pitchFamily="50" charset="-128"/>
                <a:cs typeface="メイリオ" panose="020B0604030504040204" pitchFamily="50" charset="-128"/>
              </a:rPr>
              <a:t>Low level</a:t>
            </a:r>
            <a:r>
              <a:rPr lang="en-US" altLang="ja-JP" sz="2000" dirty="0">
                <a:ea typeface="メイリオ" panose="020B0604030504040204" pitchFamily="50" charset="-128"/>
                <a:cs typeface="メイリオ" panose="020B0604030504040204" pitchFamily="50" charset="-128"/>
              </a:rPr>
              <a:t>” and the measured value of “</a:t>
            </a:r>
            <a:r>
              <a:rPr lang="en-US" altLang="ja-JP" sz="2000" i="1" dirty="0">
                <a:ea typeface="メイリオ" panose="020B0604030504040204" pitchFamily="50" charset="-128"/>
                <a:cs typeface="メイリオ" panose="020B0604030504040204" pitchFamily="50" charset="-128"/>
              </a:rPr>
              <a:t>Normal level</a:t>
            </a:r>
            <a:r>
              <a:rPr lang="en-US" altLang="ja-JP" sz="2000" dirty="0">
                <a:ea typeface="メイリオ" panose="020B0604030504040204" pitchFamily="50" charset="-128"/>
                <a:cs typeface="メイリオ" panose="020B0604030504040204" pitchFamily="50" charset="-128"/>
              </a:rPr>
              <a:t>” is specified to be 5 dB or more.</a:t>
            </a:r>
          </a:p>
        </p:txBody>
      </p:sp>
      <p:pic>
        <p:nvPicPr>
          <p:cNvPr id="2" name="図 1">
            <a:extLst>
              <a:ext uri="{FF2B5EF4-FFF2-40B4-BE49-F238E27FC236}">
                <a16:creationId xmlns:a16="http://schemas.microsoft.com/office/drawing/2014/main" id="{E08B87BD-899D-4543-AF0D-80DE8EB9F8BC}"/>
              </a:ext>
            </a:extLst>
          </p:cNvPr>
          <p:cNvPicPr>
            <a:picLocks noChangeAspect="1"/>
          </p:cNvPicPr>
          <p:nvPr/>
        </p:nvPicPr>
        <p:blipFill>
          <a:blip r:embed="rId3"/>
          <a:stretch>
            <a:fillRect/>
          </a:stretch>
        </p:blipFill>
        <p:spPr>
          <a:xfrm>
            <a:off x="204792" y="3027741"/>
            <a:ext cx="3673731" cy="3693319"/>
          </a:xfrm>
          <a:prstGeom prst="rect">
            <a:avLst/>
          </a:prstGeom>
        </p:spPr>
      </p:pic>
      <p:sp>
        <p:nvSpPr>
          <p:cNvPr id="3" name="テキスト ボックス 2">
            <a:extLst>
              <a:ext uri="{FF2B5EF4-FFF2-40B4-BE49-F238E27FC236}">
                <a16:creationId xmlns:a16="http://schemas.microsoft.com/office/drawing/2014/main" id="{0FEE1A2E-E9EF-4129-999F-7A7756499AB7}"/>
              </a:ext>
            </a:extLst>
          </p:cNvPr>
          <p:cNvSpPr txBox="1"/>
          <p:nvPr/>
        </p:nvSpPr>
        <p:spPr>
          <a:xfrm>
            <a:off x="3844032" y="3031739"/>
            <a:ext cx="6061968" cy="3693319"/>
          </a:xfrm>
          <a:prstGeom prst="rect">
            <a:avLst/>
          </a:prstGeom>
          <a:noFill/>
        </p:spPr>
        <p:txBody>
          <a:bodyPr wrap="square" rtlCol="0">
            <a:spAutoFit/>
          </a:bodyPr>
          <a:lstStyle/>
          <a:p>
            <a:r>
              <a:rPr kumimoji="1" lang="en-US" altLang="ja-JP" dirty="0"/>
              <a:t>6.3.7.	Under the conditions set forth above, the A-weighted sound pressure level shall comply with the following for “</a:t>
            </a:r>
            <a:r>
              <a:rPr kumimoji="1" lang="en-US" altLang="ja-JP" i="1" dirty="0"/>
              <a:t>Non-self-adjusting audible reverse warning device</a:t>
            </a:r>
            <a:r>
              <a:rPr kumimoji="1" lang="en-US" altLang="ja-JP" dirty="0"/>
              <a:t>” or “</a:t>
            </a:r>
            <a:r>
              <a:rPr kumimoji="1" lang="en-US" altLang="ja-JP" i="1" dirty="0"/>
              <a:t>Multiple audible reverse warning systems</a:t>
            </a:r>
            <a:r>
              <a:rPr kumimoji="1" lang="en-US" altLang="ja-JP" dirty="0"/>
              <a:t>”:</a:t>
            </a:r>
          </a:p>
          <a:p>
            <a:r>
              <a:rPr kumimoji="1" lang="en-US" altLang="ja-JP" dirty="0"/>
              <a:t>equal to 62 dB(A) and less than 77 dB(A) for the signal of “</a:t>
            </a:r>
            <a:r>
              <a:rPr kumimoji="1" lang="en-US" altLang="ja-JP" i="1" dirty="0"/>
              <a:t>Low level</a:t>
            </a:r>
            <a:r>
              <a:rPr kumimoji="1" lang="en-US" altLang="ja-JP" dirty="0"/>
              <a:t>”</a:t>
            </a:r>
          </a:p>
          <a:p>
            <a:r>
              <a:rPr kumimoji="1" lang="en-US" altLang="ja-JP" dirty="0"/>
              <a:t>equal to 77 dB(A) and not greater than 92 dB(A) for the signal of “</a:t>
            </a:r>
            <a:r>
              <a:rPr kumimoji="1" lang="en-US" altLang="ja-JP" i="1" dirty="0"/>
              <a:t>Normal level</a:t>
            </a:r>
            <a:r>
              <a:rPr kumimoji="1" lang="en-US" altLang="ja-JP" dirty="0"/>
              <a:t>”</a:t>
            </a:r>
          </a:p>
          <a:p>
            <a:r>
              <a:rPr kumimoji="1" lang="en-US" altLang="ja-JP" dirty="0"/>
              <a:t>equal to 97 dB(A) and not greater than 112 dB(A) for the signal of “</a:t>
            </a:r>
            <a:r>
              <a:rPr kumimoji="1" lang="en-US" altLang="ja-JP" i="1" dirty="0"/>
              <a:t>High level</a:t>
            </a:r>
            <a:r>
              <a:rPr kumimoji="1" lang="en-US" altLang="ja-JP" dirty="0"/>
              <a:t>”</a:t>
            </a:r>
          </a:p>
          <a:p>
            <a:r>
              <a:rPr kumimoji="1" lang="en-US" altLang="ja-JP" dirty="0"/>
              <a:t>The offset between the measured values of “</a:t>
            </a:r>
            <a:r>
              <a:rPr kumimoji="1" lang="en-US" altLang="ja-JP" i="1" dirty="0"/>
              <a:t>Low level</a:t>
            </a:r>
            <a:r>
              <a:rPr kumimoji="1" lang="en-US" altLang="ja-JP" dirty="0"/>
              <a:t>” and “</a:t>
            </a:r>
            <a:r>
              <a:rPr kumimoji="1" lang="en-US" altLang="ja-JP" i="1" dirty="0"/>
              <a:t>Normal level</a:t>
            </a:r>
            <a:r>
              <a:rPr kumimoji="1" lang="en-US" altLang="ja-JP" dirty="0"/>
              <a:t>” shall be at least 5 dB in the practical design of the audible reverse warning device. </a:t>
            </a:r>
          </a:p>
        </p:txBody>
      </p:sp>
      <p:sp>
        <p:nvSpPr>
          <p:cNvPr id="10" name="テキスト ボックス 9">
            <a:extLst>
              <a:ext uri="{FF2B5EF4-FFF2-40B4-BE49-F238E27FC236}">
                <a16:creationId xmlns:a16="http://schemas.microsoft.com/office/drawing/2014/main" id="{941333E3-E55D-474E-8B18-A20FCD96A0D5}"/>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8" name="テキスト ボックス 7">
            <a:extLst>
              <a:ext uri="{FF2B5EF4-FFF2-40B4-BE49-F238E27FC236}">
                <a16:creationId xmlns:a16="http://schemas.microsoft.com/office/drawing/2014/main" id="{64F21266-697C-49ED-9F20-631238B94A4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979799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12</a:t>
            </a:fld>
            <a:endParaRPr kumimoji="1" lang="ja-JP" altLang="en-US"/>
          </a:p>
        </p:txBody>
      </p:sp>
      <p:sp>
        <p:nvSpPr>
          <p:cNvPr id="6" name="テキスト ボックス 5">
            <a:extLst>
              <a:ext uri="{FF2B5EF4-FFF2-40B4-BE49-F238E27FC236}">
                <a16:creationId xmlns:a16="http://schemas.microsoft.com/office/drawing/2014/main" id="{28D8F5AC-88A6-4297-A7E3-7FB09E98E36E}"/>
              </a:ext>
            </a:extLst>
          </p:cNvPr>
          <p:cNvSpPr txBox="1"/>
          <p:nvPr/>
        </p:nvSpPr>
        <p:spPr>
          <a:xfrm>
            <a:off x="862489" y="656949"/>
            <a:ext cx="8175025" cy="1754326"/>
          </a:xfrm>
          <a:prstGeom prst="rect">
            <a:avLst/>
          </a:prstGeom>
          <a:noFill/>
        </p:spPr>
        <p:txBody>
          <a:bodyPr wrap="square" rtlCol="0">
            <a:spAutoFit/>
          </a:bodyPr>
          <a:lstStyle/>
          <a:p>
            <a:endParaRPr lang="en-US" altLang="ja-JP" sz="2800" dirty="0">
              <a:solidFill>
                <a:srgbClr val="92D050"/>
              </a:solidFill>
              <a:ea typeface="メイリオ" panose="020B0604030504040204" pitchFamily="50" charset="-128"/>
              <a:cs typeface="メイリオ" panose="020B0604030504040204" pitchFamily="50" charset="-128"/>
            </a:endParaRPr>
          </a:p>
          <a:p>
            <a:r>
              <a:rPr lang="en-US" altLang="ja-JP" sz="2000" dirty="0">
                <a:ea typeface="メイリオ" panose="020B0604030504040204" pitchFamily="50" charset="-128"/>
              </a:rPr>
              <a:t>Pink noise is emitted from loudspeaker. The device is checked whether the warning sound SPL changes according to SPL of pink noise.</a:t>
            </a:r>
          </a:p>
          <a:p>
            <a:r>
              <a:rPr lang="en-US" altLang="ja-JP" sz="2000" dirty="0">
                <a:ea typeface="メイリオ" panose="020B0604030504040204" pitchFamily="50" charset="-128"/>
                <a:cs typeface="メイリオ" panose="020B0604030504040204" pitchFamily="50" charset="-128"/>
              </a:rPr>
              <a:t>SPL from the device are checked under 3 reference sound levels.</a:t>
            </a:r>
          </a:p>
          <a:p>
            <a:endParaRPr lang="en-US" altLang="ja-JP" sz="2000" dirty="0">
              <a:ea typeface="メイリオ" panose="020B060403050404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2B1782CA-7C97-46E6-8397-470437B14B73}"/>
              </a:ext>
            </a:extLst>
          </p:cNvPr>
          <p:cNvSpPr txBox="1"/>
          <p:nvPr/>
        </p:nvSpPr>
        <p:spPr>
          <a:xfrm>
            <a:off x="862489" y="656949"/>
            <a:ext cx="9043511" cy="892552"/>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Test method : Part I (Self-adjusting &amp; Stepwise self-adjusting)</a:t>
            </a:r>
          </a:p>
          <a:p>
            <a:endParaRPr lang="en-US" altLang="ja-JP" sz="2400" dirty="0">
              <a:ea typeface="メイリオ" panose="020B0604030504040204" pitchFamily="50" charset="-128"/>
              <a:cs typeface="メイリオ" panose="020B0604030504040204" pitchFamily="50" charset="-128"/>
            </a:endParaRPr>
          </a:p>
        </p:txBody>
      </p:sp>
      <p:sp>
        <p:nvSpPr>
          <p:cNvPr id="11" name="テキスト ボックス 10">
            <a:extLst>
              <a:ext uri="{FF2B5EF4-FFF2-40B4-BE49-F238E27FC236}">
                <a16:creationId xmlns:a16="http://schemas.microsoft.com/office/drawing/2014/main" id="{AC73DE4C-2797-4794-9F6B-5E1E2193AD9F}"/>
              </a:ext>
            </a:extLst>
          </p:cNvPr>
          <p:cNvSpPr txBox="1"/>
          <p:nvPr/>
        </p:nvSpPr>
        <p:spPr>
          <a:xfrm>
            <a:off x="3844032" y="2463570"/>
            <a:ext cx="6061968" cy="4154984"/>
          </a:xfrm>
          <a:prstGeom prst="rect">
            <a:avLst/>
          </a:prstGeom>
          <a:solidFill>
            <a:schemeClr val="bg1"/>
          </a:solidFill>
        </p:spPr>
        <p:txBody>
          <a:bodyPr wrap="square" rtlCol="0">
            <a:spAutoFit/>
          </a:bodyPr>
          <a:lstStyle/>
          <a:p>
            <a:r>
              <a:rPr kumimoji="1" lang="en-US" altLang="ja-JP" sz="1200" dirty="0"/>
              <a:t>6.4.7.	A reference sound, simulating ambient noise emitted by the loudspeaker, equally distributed over the audible reverse warning device as well as the test microphone and measured by the test microphone (Figure 1), has to emit pink noise at three different sound pressure levels. The reference sound loudspeaker shall be at the same height as the device and the measurement microphone. The reference sound for:</a:t>
            </a:r>
          </a:p>
          <a:p>
            <a:r>
              <a:rPr kumimoji="1" lang="en-US" altLang="ja-JP" sz="1200" dirty="0"/>
              <a:t>•	Reference sound level 1: 	45±2dB(A)</a:t>
            </a:r>
          </a:p>
          <a:p>
            <a:r>
              <a:rPr kumimoji="1" lang="en-US" altLang="ja-JP" sz="1200" dirty="0"/>
              <a:t>•	Reference sound level 2: 	60±2 dB(A)</a:t>
            </a:r>
          </a:p>
          <a:p>
            <a:r>
              <a:rPr kumimoji="1" lang="en-US" altLang="ja-JP" sz="1200" dirty="0"/>
              <a:t>•	Reference sound level 3: 	80±2 dB(A)</a:t>
            </a:r>
          </a:p>
          <a:p>
            <a:endParaRPr kumimoji="1" lang="en-US" altLang="ja-JP" sz="1200" dirty="0"/>
          </a:p>
          <a:p>
            <a:r>
              <a:rPr kumimoji="1" lang="en-US" altLang="ja-JP" sz="1200" dirty="0"/>
              <a:t>	Pink noise is defined as random noise, where each octave carries an equal amount of sound energy throughout the frequency range of at least 200 Hz to 8000 Hz. </a:t>
            </a:r>
          </a:p>
          <a:p>
            <a:endParaRPr kumimoji="1" lang="en-US" altLang="ja-JP" sz="1200" dirty="0"/>
          </a:p>
          <a:p>
            <a:r>
              <a:rPr kumimoji="1" lang="en-US" altLang="ja-JP" sz="1200" dirty="0"/>
              <a:t>6.4.8.	Under the conditions set forth in paragraph 6.4.7, the sound pressure level emitted by the “Self-adjusting audible reverse warning device”, for the range of 62 dB(A) to 112 dB(A), measured at the test microphone (Figure 1), shall fall within the following sound pressure level ranges  for: </a:t>
            </a:r>
          </a:p>
          <a:p>
            <a:r>
              <a:rPr kumimoji="1" lang="en-US" altLang="ja-JP" sz="1200" dirty="0"/>
              <a:t>•	equal to 63* dB(A) and not greater than 74 dB(A) for reference sound level 1</a:t>
            </a:r>
          </a:p>
          <a:p>
            <a:r>
              <a:rPr kumimoji="1" lang="en-US" altLang="ja-JP" sz="1200" dirty="0"/>
              <a:t>•	equal to 78 dB(A) and not greater than 89 dB(A) for reference sound level 2</a:t>
            </a:r>
          </a:p>
          <a:p>
            <a:r>
              <a:rPr kumimoji="1" lang="en-US" altLang="ja-JP" sz="1200" dirty="0"/>
              <a:t>•	equal to 98 dB(A) and not greater than 109 dB(A) for reference sound level 3 </a:t>
            </a:r>
          </a:p>
          <a:p>
            <a:endParaRPr lang="en-US" altLang="ja-JP" sz="1200" dirty="0"/>
          </a:p>
          <a:p>
            <a:r>
              <a:rPr lang="en-US" altLang="ja-JP" sz="1200" dirty="0"/>
              <a:t>*</a:t>
            </a:r>
            <a:r>
              <a:rPr kumimoji="1" lang="en-US" altLang="ja-JP" sz="1200" dirty="0"/>
              <a:t>The lower side is calculated based on: (Reference sound) + (inverse square law from 7 m to 1 m) + (lower side margin) – (tolerance). </a:t>
            </a:r>
          </a:p>
        </p:txBody>
      </p:sp>
      <p:sp>
        <p:nvSpPr>
          <p:cNvPr id="13" name="テキスト ボックス 12">
            <a:extLst>
              <a:ext uri="{FF2B5EF4-FFF2-40B4-BE49-F238E27FC236}">
                <a16:creationId xmlns:a16="http://schemas.microsoft.com/office/drawing/2014/main" id="{8B83193A-3E55-4981-99B5-427607460321}"/>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pic>
        <p:nvPicPr>
          <p:cNvPr id="8" name="図 7">
            <a:extLst>
              <a:ext uri="{FF2B5EF4-FFF2-40B4-BE49-F238E27FC236}">
                <a16:creationId xmlns:a16="http://schemas.microsoft.com/office/drawing/2014/main" id="{2CE0CF5D-3CD5-4E6E-9282-12FCEE5CF7E6}"/>
              </a:ext>
            </a:extLst>
          </p:cNvPr>
          <p:cNvPicPr>
            <a:picLocks noChangeAspect="1"/>
          </p:cNvPicPr>
          <p:nvPr/>
        </p:nvPicPr>
        <p:blipFill>
          <a:blip r:embed="rId3"/>
          <a:stretch>
            <a:fillRect/>
          </a:stretch>
        </p:blipFill>
        <p:spPr>
          <a:xfrm>
            <a:off x="551559" y="3132860"/>
            <a:ext cx="2967299" cy="2627731"/>
          </a:xfrm>
          <a:prstGeom prst="rect">
            <a:avLst/>
          </a:prstGeom>
        </p:spPr>
      </p:pic>
      <p:sp>
        <p:nvSpPr>
          <p:cNvPr id="9" name="テキスト ボックス 8">
            <a:extLst>
              <a:ext uri="{FF2B5EF4-FFF2-40B4-BE49-F238E27FC236}">
                <a16:creationId xmlns:a16="http://schemas.microsoft.com/office/drawing/2014/main" id="{27198D84-3BD2-4B4B-A2E5-CEE2F5167576}"/>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768594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13</a:t>
            </a:fld>
            <a:endParaRPr kumimoji="1" lang="ja-JP" altLang="en-US"/>
          </a:p>
        </p:txBody>
      </p:sp>
      <p:sp>
        <p:nvSpPr>
          <p:cNvPr id="7" name="テキスト ボックス 6">
            <a:extLst>
              <a:ext uri="{FF2B5EF4-FFF2-40B4-BE49-F238E27FC236}">
                <a16:creationId xmlns:a16="http://schemas.microsoft.com/office/drawing/2014/main" id="{2B1782CA-7C97-46E6-8397-470437B14B73}"/>
              </a:ext>
            </a:extLst>
          </p:cNvPr>
          <p:cNvSpPr txBox="1"/>
          <p:nvPr/>
        </p:nvSpPr>
        <p:spPr>
          <a:xfrm>
            <a:off x="862489" y="656949"/>
            <a:ext cx="8175025" cy="5509200"/>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Endurance test	Either</a:t>
            </a:r>
            <a:endParaRPr lang="en-US" altLang="ja-JP" sz="2800" dirty="0">
              <a:solidFill>
                <a:srgbClr val="00B050"/>
              </a:solidFill>
              <a:ea typeface="メイリオ" panose="020B0604030504040204" pitchFamily="50" charset="-128"/>
              <a:cs typeface="メイリオ" panose="020B0604030504040204" pitchFamily="50" charset="-128"/>
            </a:endParaRPr>
          </a:p>
          <a:p>
            <a:r>
              <a:rPr lang="en-US" altLang="ja-JP" sz="2000" dirty="0">
                <a:ea typeface="メイリオ" panose="020B0604030504040204" pitchFamily="50" charset="-128"/>
              </a:rPr>
              <a:t>In some cases (i.e. garbage trucks), it is not possible to install RWS device to the rear end of the vehicle.</a:t>
            </a:r>
            <a:r>
              <a:rPr lang="ja-JP" altLang="en-US" sz="2000" dirty="0">
                <a:ea typeface="メイリオ" panose="020B0604030504040204" pitchFamily="50" charset="-128"/>
              </a:rPr>
              <a:t> </a:t>
            </a:r>
            <a:r>
              <a:rPr lang="en-US" altLang="ja-JP" sz="2000" dirty="0">
                <a:ea typeface="メイリオ" panose="020B0604030504040204" pitchFamily="50" charset="-128"/>
              </a:rPr>
              <a:t>The limit values of part II are SPL at 7m position from the rear edge of the vehicle, and limit values of part I are SPL at 1m distance which is calculated from limit value of part II according to inverse-square law.</a:t>
            </a:r>
          </a:p>
          <a:p>
            <a:r>
              <a:rPr lang="en-US" altLang="ja-JP" sz="2000" dirty="0">
                <a:ea typeface="メイリオ" panose="020B0604030504040204" pitchFamily="50" charset="-128"/>
              </a:rPr>
              <a:t>Therefore, in case it is not possible to install the device at the rear edge of the vehicle, it can be difficult to fulfill part I and part II at the same time.</a:t>
            </a:r>
          </a:p>
          <a:p>
            <a:r>
              <a:rPr lang="en-US" altLang="ja-JP" sz="2000" dirty="0">
                <a:ea typeface="メイリオ" panose="020B0604030504040204" pitchFamily="50" charset="-128"/>
              </a:rPr>
              <a:t>As a relief measure for such cases, 14.5.1.1 is newly added.</a:t>
            </a:r>
          </a:p>
          <a:p>
            <a:r>
              <a:rPr lang="en-US" altLang="ja-JP" sz="2000" dirty="0">
                <a:ea typeface="メイリオ" panose="020B0604030504040204" pitchFamily="50" charset="-128"/>
              </a:rPr>
              <a:t>All device has to fulfill the “</a:t>
            </a:r>
            <a:r>
              <a:rPr lang="en-US" altLang="ja-JP" sz="2000" i="1" dirty="0">
                <a:ea typeface="メイリオ" panose="020B0604030504040204" pitchFamily="50" charset="-128"/>
              </a:rPr>
              <a:t>Endurance test</a:t>
            </a:r>
            <a:r>
              <a:rPr lang="en-US" altLang="ja-JP" sz="2000" dirty="0">
                <a:ea typeface="メイリオ" panose="020B0604030504040204" pitchFamily="50" charset="-128"/>
              </a:rPr>
              <a:t>”.</a:t>
            </a:r>
          </a:p>
          <a:p>
            <a:endParaRPr lang="en-US" altLang="ja-JP" dirty="0">
              <a:ea typeface="メイリオ" panose="020B0604030504040204" pitchFamily="50" charset="-128"/>
            </a:endParaRPr>
          </a:p>
          <a:p>
            <a:r>
              <a:rPr lang="en-US" altLang="ja-JP" sz="1400" dirty="0">
                <a:ea typeface="メイリオ" panose="020B0604030504040204" pitchFamily="50" charset="-128"/>
              </a:rPr>
              <a:t>14.5.1.1.	Endurance test</a:t>
            </a:r>
          </a:p>
          <a:p>
            <a:r>
              <a:rPr lang="en-US" altLang="ja-JP" sz="1400" dirty="0">
                <a:ea typeface="メイリオ" panose="020B0604030504040204" pitchFamily="50" charset="-128"/>
              </a:rPr>
              <a:t>Either</a:t>
            </a:r>
            <a:r>
              <a:rPr lang="en-US" altLang="ja-JP" sz="1400" strike="sngStrike" dirty="0">
                <a:ea typeface="メイリオ" panose="020B0604030504040204" pitchFamily="50" charset="-128"/>
              </a:rPr>
              <a:t> </a:t>
            </a:r>
            <a:endParaRPr lang="en-US" altLang="ja-JP" sz="1400" dirty="0">
              <a:solidFill>
                <a:srgbClr val="00B050"/>
              </a:solidFill>
              <a:ea typeface="メイリオ" panose="020B0604030504040204" pitchFamily="50" charset="-128"/>
            </a:endParaRPr>
          </a:p>
          <a:p>
            <a:r>
              <a:rPr lang="en-US" altLang="ja-JP" sz="1400" dirty="0">
                <a:solidFill>
                  <a:srgbClr val="FF0066"/>
                </a:solidFill>
                <a:ea typeface="メイリオ" panose="020B0604030504040204" pitchFamily="50" charset="-128"/>
              </a:rPr>
              <a:t>The audible reverse warning device(s) fitted on the vehicle has been of a type approved under this Part I </a:t>
            </a:r>
            <a:r>
              <a:rPr lang="en-US" altLang="ja-JP" sz="1400" dirty="0">
                <a:ea typeface="メイリオ" panose="020B0604030504040204" pitchFamily="50" charset="-128"/>
              </a:rPr>
              <a:t>of this Regulation;	</a:t>
            </a:r>
          </a:p>
          <a:p>
            <a:r>
              <a:rPr lang="en-US" altLang="ja-JP" sz="1400" dirty="0">
                <a:ea typeface="メイリオ" panose="020B0604030504040204" pitchFamily="50" charset="-128"/>
              </a:rPr>
              <a:t>or</a:t>
            </a:r>
          </a:p>
          <a:p>
            <a:r>
              <a:rPr lang="en-US" altLang="ja-JP" sz="1400" dirty="0">
                <a:solidFill>
                  <a:srgbClr val="FF0066"/>
                </a:solidFill>
                <a:ea typeface="メイリオ" panose="020B0604030504040204" pitchFamily="50" charset="-128"/>
              </a:rPr>
              <a:t>The audible reverse warning device(s) fitted on the vehicle, which has not been of a type approved under Part I of this Regulation, has (have) to fulfil the “Endurance test” </a:t>
            </a:r>
            <a:r>
              <a:rPr lang="en-US" altLang="ja-JP" sz="1400" dirty="0">
                <a:ea typeface="メイリオ" panose="020B0604030504040204" pitchFamily="50" charset="-128"/>
              </a:rPr>
              <a:t>of paragraph 6.5 except 6.5.6 and 6.6 of this Regulation. After this test the audible reverse warning device(s) shall pass the test according to Part II of this regulation.</a:t>
            </a:r>
          </a:p>
        </p:txBody>
      </p:sp>
      <p:sp>
        <p:nvSpPr>
          <p:cNvPr id="9" name="テキスト ボックス 8">
            <a:extLst>
              <a:ext uri="{FF2B5EF4-FFF2-40B4-BE49-F238E27FC236}">
                <a16:creationId xmlns:a16="http://schemas.microsoft.com/office/drawing/2014/main" id="{9637A114-9B5F-47A5-880C-2FC086FA14AE}"/>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6" name="テキスト ボックス 5">
            <a:extLst>
              <a:ext uri="{FF2B5EF4-FFF2-40B4-BE49-F238E27FC236}">
                <a16:creationId xmlns:a16="http://schemas.microsoft.com/office/drawing/2014/main" id="{0601EE1C-8C25-4CCA-BD52-595F27B8EC43}"/>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3933789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14</a:t>
            </a:fld>
            <a:endParaRPr kumimoji="1" lang="ja-JP" altLang="en-US"/>
          </a:p>
        </p:txBody>
      </p:sp>
      <p:sp>
        <p:nvSpPr>
          <p:cNvPr id="7" name="テキスト ボックス 6">
            <a:extLst>
              <a:ext uri="{FF2B5EF4-FFF2-40B4-BE49-F238E27FC236}">
                <a16:creationId xmlns:a16="http://schemas.microsoft.com/office/drawing/2014/main" id="{2B1782CA-7C97-46E6-8397-470437B14B73}"/>
              </a:ext>
            </a:extLst>
          </p:cNvPr>
          <p:cNvSpPr txBox="1"/>
          <p:nvPr/>
        </p:nvSpPr>
        <p:spPr>
          <a:xfrm>
            <a:off x="862489" y="656949"/>
            <a:ext cx="8175025" cy="3908762"/>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Location of the audible reverse warning device(s) when fitted on the vehicle</a:t>
            </a:r>
            <a:endParaRPr lang="en-US" altLang="ja-JP" sz="2800" dirty="0">
              <a:solidFill>
                <a:srgbClr val="00B050"/>
              </a:solidFill>
              <a:ea typeface="メイリオ" panose="020B0604030504040204" pitchFamily="50" charset="-128"/>
              <a:cs typeface="メイリオ" panose="020B0604030504040204" pitchFamily="50" charset="-128"/>
            </a:endParaRPr>
          </a:p>
          <a:p>
            <a:r>
              <a:rPr lang="en-US" altLang="ja-JP" sz="2000" dirty="0">
                <a:ea typeface="メイリオ" panose="020B0604030504040204" pitchFamily="50" charset="-128"/>
              </a:rPr>
              <a:t>If the installation position is unlimited, it may produce excessive SPL and cause complaints. Therefore, installation position is limited in the case the device does not fulfill the limit values of part I test.</a:t>
            </a:r>
          </a:p>
          <a:p>
            <a:endParaRPr lang="en-US" altLang="ja-JP" sz="2000" dirty="0">
              <a:ea typeface="メイリオ" panose="020B0604030504040204" pitchFamily="50" charset="-128"/>
            </a:endParaRPr>
          </a:p>
          <a:p>
            <a:r>
              <a:rPr lang="en-US" altLang="ja-JP" sz="1400" dirty="0">
                <a:ea typeface="メイリオ" panose="020B0604030504040204" pitchFamily="50" charset="-128"/>
              </a:rPr>
              <a:t>14.5.1.2.	Location of the audible reverse warning device(s) when fitted on the vehicle</a:t>
            </a:r>
            <a:endParaRPr lang="en-US" altLang="ja-JP" sz="1400" dirty="0">
              <a:solidFill>
                <a:srgbClr val="00B050"/>
              </a:solidFill>
              <a:ea typeface="メイリオ" panose="020B0604030504040204" pitchFamily="50" charset="-128"/>
            </a:endParaRPr>
          </a:p>
          <a:p>
            <a:endParaRPr lang="en-US" altLang="ja-JP" sz="1400" dirty="0">
              <a:ea typeface="メイリオ" panose="020B0604030504040204" pitchFamily="50" charset="-128"/>
            </a:endParaRPr>
          </a:p>
          <a:p>
            <a:r>
              <a:rPr lang="en-US" altLang="ja-JP" sz="1400" dirty="0">
                <a:ea typeface="メイリオ" panose="020B0604030504040204" pitchFamily="50" charset="-128"/>
              </a:rPr>
              <a:t>In the case where the device(s) has (have) not been of a type approved under Part I of this Regulation</a:t>
            </a:r>
          </a:p>
          <a:p>
            <a:r>
              <a:rPr lang="en-US" altLang="ja-JP" sz="1400" dirty="0">
                <a:ea typeface="メイリオ" panose="020B0604030504040204" pitchFamily="50" charset="-128"/>
              </a:rPr>
              <a:t>•the device(s) shall be fitted on the area of the rear overhung (the area from the rearmost axle to the rear end)</a:t>
            </a:r>
          </a:p>
          <a:p>
            <a:r>
              <a:rPr lang="en-US" altLang="ja-JP" sz="1400" dirty="0">
                <a:ea typeface="メイリオ" panose="020B0604030504040204" pitchFamily="50" charset="-128"/>
              </a:rPr>
              <a:t>and</a:t>
            </a:r>
          </a:p>
          <a:p>
            <a:r>
              <a:rPr lang="en-US" altLang="ja-JP" sz="1400" dirty="0">
                <a:ea typeface="メイリオ" panose="020B0604030504040204" pitchFamily="50" charset="-128"/>
              </a:rPr>
              <a:t>•where the rearmost axle is not located in the last quarter of the overall length of the vehicle, the device(s) has (have) to be mounted in the last quarter of the total length of the vehicle from the rear.</a:t>
            </a:r>
          </a:p>
        </p:txBody>
      </p:sp>
      <p:sp>
        <p:nvSpPr>
          <p:cNvPr id="9" name="テキスト ボックス 8">
            <a:extLst>
              <a:ext uri="{FF2B5EF4-FFF2-40B4-BE49-F238E27FC236}">
                <a16:creationId xmlns:a16="http://schemas.microsoft.com/office/drawing/2014/main" id="{9637A114-9B5F-47A5-880C-2FC086FA14AE}"/>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6" name="テキスト ボックス 5">
            <a:extLst>
              <a:ext uri="{FF2B5EF4-FFF2-40B4-BE49-F238E27FC236}">
                <a16:creationId xmlns:a16="http://schemas.microsoft.com/office/drawing/2014/main" id="{42ADFD37-AC77-492C-B396-AA33DE08C68F}"/>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40495376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15</a:t>
            </a:fld>
            <a:endParaRPr kumimoji="1" lang="ja-JP" altLang="en-US"/>
          </a:p>
        </p:txBody>
      </p:sp>
      <p:sp>
        <p:nvSpPr>
          <p:cNvPr id="7" name="テキスト ボックス 6">
            <a:extLst>
              <a:ext uri="{FF2B5EF4-FFF2-40B4-BE49-F238E27FC236}">
                <a16:creationId xmlns:a16="http://schemas.microsoft.com/office/drawing/2014/main" id="{2B1782CA-7C97-46E6-8397-470437B14B73}"/>
              </a:ext>
            </a:extLst>
          </p:cNvPr>
          <p:cNvSpPr txBox="1"/>
          <p:nvPr/>
        </p:nvSpPr>
        <p:spPr>
          <a:xfrm>
            <a:off x="862489" y="656949"/>
            <a:ext cx="8396695" cy="6155531"/>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Endurance test</a:t>
            </a:r>
          </a:p>
          <a:p>
            <a:r>
              <a:rPr lang="en-US" altLang="ja-JP" sz="2000" dirty="0">
                <a:ea typeface="メイリオ" panose="020B0604030504040204" pitchFamily="50" charset="-128"/>
              </a:rPr>
              <a:t>We have decided to allow the use of devices that do not fulfill the limit values of part I test, if they fulfill part II (vehicle limits). </a:t>
            </a:r>
          </a:p>
          <a:p>
            <a:r>
              <a:rPr lang="en-US" altLang="ja-JP" sz="2000" dirty="0">
                <a:ea typeface="メイリオ" panose="020B0604030504040204" pitchFamily="50" charset="-128"/>
              </a:rPr>
              <a:t>Eliminating part I approval process completely could lead bad quality devices to be in the market. Therefore, we decided to request all devices to fulfill endurance test. In addition, the content of endurance test has been added.</a:t>
            </a:r>
          </a:p>
          <a:p>
            <a:endParaRPr lang="en-US" altLang="ja-JP" sz="1400" dirty="0">
              <a:ea typeface="メイリオ" panose="020B0604030504040204" pitchFamily="50" charset="-128"/>
            </a:endParaRPr>
          </a:p>
          <a:p>
            <a:r>
              <a:rPr lang="en-US" altLang="ja-JP" sz="1200" dirty="0">
                <a:ea typeface="メイリオ" panose="020B0604030504040204" pitchFamily="50" charset="-128"/>
              </a:rPr>
              <a:t>6.5.	Endurance test</a:t>
            </a:r>
          </a:p>
          <a:p>
            <a:r>
              <a:rPr lang="en-US" altLang="ja-JP" sz="1200" dirty="0">
                <a:ea typeface="メイリオ" panose="020B0604030504040204" pitchFamily="50" charset="-128"/>
              </a:rPr>
              <a:t>6.5.1.	The audible reverse warning device shall be supplied with current at the rated voltage and with the connecting lead resistances specified in paragraphs 6.3.4. to 6.3.6. above. </a:t>
            </a:r>
          </a:p>
          <a:p>
            <a:r>
              <a:rPr lang="en-US" altLang="ja-JP" sz="1200" dirty="0">
                <a:ea typeface="メイリオ" panose="020B0604030504040204" pitchFamily="50" charset="-128"/>
              </a:rPr>
              <a:t>6.5.2.	If the test is made in an anechoic chamber, the chamber shall be large enough to ensure normal dispersal of the heat released by the audible reverse warning device during the test.</a:t>
            </a:r>
          </a:p>
          <a:p>
            <a:r>
              <a:rPr lang="en-US" altLang="ja-JP" sz="1200" dirty="0">
                <a:ea typeface="メイリオ" panose="020B0604030504040204" pitchFamily="50" charset="-128"/>
              </a:rPr>
              <a:t>6.5.3. 	</a:t>
            </a:r>
            <a:r>
              <a:rPr lang="en-US" altLang="ja-JP" sz="1200" dirty="0">
                <a:solidFill>
                  <a:srgbClr val="FF0066"/>
                </a:solidFill>
                <a:ea typeface="メイリオ" panose="020B0604030504040204" pitchFamily="50" charset="-128"/>
              </a:rPr>
              <a:t>Temperature endurance tests </a:t>
            </a:r>
            <a:r>
              <a:rPr lang="en-US" altLang="ja-JP" sz="1200" dirty="0">
                <a:ea typeface="メイリオ" panose="020B0604030504040204" pitchFamily="50" charset="-128"/>
              </a:rPr>
              <a:t>in series to be made on one and the same device as described below:  </a:t>
            </a:r>
          </a:p>
          <a:p>
            <a:r>
              <a:rPr lang="en-US" altLang="ja-JP" sz="1200" dirty="0">
                <a:ea typeface="メイリオ" panose="020B0604030504040204" pitchFamily="50" charset="-128"/>
              </a:rPr>
              <a:t>6.5.3.1.	put the device at 70℃ in the temperature conditioning chamber (test chamber) for one hour; </a:t>
            </a:r>
          </a:p>
          <a:p>
            <a:r>
              <a:rPr lang="en-US" altLang="ja-JP" sz="1200" dirty="0">
                <a:ea typeface="メイリオ" panose="020B0604030504040204" pitchFamily="50" charset="-128"/>
              </a:rPr>
              <a:t>6.5.3.2. 	put the device at -30℃ in the test chamber for one hour;</a:t>
            </a:r>
          </a:p>
          <a:p>
            <a:r>
              <a:rPr lang="en-US" altLang="ja-JP" sz="1200" dirty="0">
                <a:ea typeface="メイリオ" panose="020B0604030504040204" pitchFamily="50" charset="-128"/>
              </a:rPr>
              <a:t>6.5.3.3. 	put the device under operation at 50℃ in the test chamber for one hour;</a:t>
            </a:r>
          </a:p>
          <a:p>
            <a:r>
              <a:rPr lang="en-US" altLang="ja-JP" sz="1200" dirty="0">
                <a:ea typeface="メイリオ" panose="020B0604030504040204" pitchFamily="50" charset="-128"/>
              </a:rPr>
              <a:t>6.5.3.4. 	put the device under operation at -20℃ in the test chamber for one hour; </a:t>
            </a:r>
          </a:p>
          <a:p>
            <a:r>
              <a:rPr lang="en-US" altLang="ja-JP" sz="1200" dirty="0">
                <a:ea typeface="メイリオ" panose="020B0604030504040204" pitchFamily="50" charset="-128"/>
              </a:rPr>
              <a:t>6.5.4 	</a:t>
            </a:r>
            <a:r>
              <a:rPr lang="en-US" altLang="ja-JP" sz="1200" dirty="0">
                <a:solidFill>
                  <a:srgbClr val="FF0066"/>
                </a:solidFill>
                <a:ea typeface="メイリオ" panose="020B0604030504040204" pitchFamily="50" charset="-128"/>
              </a:rPr>
              <a:t>Durability test</a:t>
            </a:r>
          </a:p>
          <a:p>
            <a:r>
              <a:rPr lang="en-US" altLang="ja-JP" sz="1200" dirty="0">
                <a:ea typeface="メイリオ" panose="020B0604030504040204" pitchFamily="50" charset="-128"/>
              </a:rPr>
              <a:t>	50 hours operation continuously at 25℃±11℃</a:t>
            </a:r>
          </a:p>
          <a:p>
            <a:r>
              <a:rPr lang="en-US" altLang="ja-JP" sz="1200" dirty="0">
                <a:ea typeface="メイリオ" panose="020B0604030504040204" pitchFamily="50" charset="-128"/>
              </a:rPr>
              <a:t>6.5.5 	</a:t>
            </a:r>
            <a:r>
              <a:rPr lang="en-US" altLang="ja-JP" sz="1200" dirty="0">
                <a:solidFill>
                  <a:srgbClr val="FF0066"/>
                </a:solidFill>
                <a:ea typeface="メイリオ" panose="020B0604030504040204" pitchFamily="50" charset="-128"/>
              </a:rPr>
              <a:t>Vibration endurance test</a:t>
            </a:r>
          </a:p>
          <a:p>
            <a:r>
              <a:rPr lang="en-US" altLang="ja-JP" sz="1200" dirty="0">
                <a:ea typeface="メイリオ" panose="020B0604030504040204" pitchFamily="50" charset="-128"/>
              </a:rPr>
              <a:t>	Cycles: 2000 ±10% cycles per minute</a:t>
            </a:r>
          </a:p>
          <a:p>
            <a:r>
              <a:rPr lang="en-US" altLang="ja-JP" sz="1200" dirty="0">
                <a:ea typeface="メイリオ" panose="020B0604030504040204" pitchFamily="50" charset="-128"/>
              </a:rPr>
              <a:t>	Amplitude: 2 mm ±10%</a:t>
            </a:r>
          </a:p>
          <a:p>
            <a:r>
              <a:rPr lang="en-US" altLang="ja-JP" sz="1200" dirty="0">
                <a:ea typeface="メイリオ" panose="020B0604030504040204" pitchFamily="50" charset="-128"/>
              </a:rPr>
              <a:t>	Directions: </a:t>
            </a:r>
            <a:r>
              <a:rPr lang="en-US" altLang="ja-JP" sz="1200" dirty="0" err="1">
                <a:ea typeface="メイリオ" panose="020B0604030504040204" pitchFamily="50" charset="-128"/>
              </a:rPr>
              <a:t>x,y,z</a:t>
            </a:r>
            <a:r>
              <a:rPr lang="en-US" altLang="ja-JP" sz="1200" dirty="0">
                <a:ea typeface="メイリオ" panose="020B0604030504040204" pitchFamily="50" charset="-128"/>
              </a:rPr>
              <a:t> three directions for each 30 minutes</a:t>
            </a:r>
          </a:p>
          <a:p>
            <a:r>
              <a:rPr lang="en-US" altLang="ja-JP" sz="1200" dirty="0">
                <a:ea typeface="メイリオ" panose="020B0604030504040204" pitchFamily="50" charset="-128"/>
              </a:rPr>
              <a:t>	Temperature: 25℃±11℃.</a:t>
            </a:r>
          </a:p>
          <a:p>
            <a:r>
              <a:rPr lang="en-US" altLang="ja-JP" sz="1200" dirty="0">
                <a:ea typeface="メイリオ" panose="020B0604030504040204" pitchFamily="50" charset="-128"/>
              </a:rPr>
              <a:t>6.5.6	Put the device under operation at 25℃±11℃ after the complete procedure in accordance with paragraphs  6.5.3 to 6.5.5 and check the acoustic performance in accordance with 6.3 and 6.4.</a:t>
            </a:r>
          </a:p>
          <a:p>
            <a:r>
              <a:rPr lang="en-US" altLang="ja-JP" sz="1200" dirty="0">
                <a:ea typeface="メイリオ" panose="020B0604030504040204" pitchFamily="50" charset="-128"/>
              </a:rPr>
              <a:t>6.6.  	</a:t>
            </a:r>
            <a:r>
              <a:rPr lang="en-US" altLang="ja-JP" sz="1200" dirty="0">
                <a:solidFill>
                  <a:srgbClr val="FF0066"/>
                </a:solidFill>
                <a:ea typeface="メイリオ" panose="020B0604030504040204" pitchFamily="50" charset="-128"/>
              </a:rPr>
              <a:t>Resistance against dust and water </a:t>
            </a:r>
          </a:p>
          <a:p>
            <a:r>
              <a:rPr lang="en-US" altLang="ja-JP" sz="1200" dirty="0">
                <a:ea typeface="メイリオ" panose="020B0604030504040204" pitchFamily="50" charset="-128"/>
              </a:rPr>
              <a:t>	IP54 protection  in  accordance  with  IEC60529 shall be provided.</a:t>
            </a:r>
          </a:p>
        </p:txBody>
      </p:sp>
      <p:sp>
        <p:nvSpPr>
          <p:cNvPr id="9" name="テキスト ボックス 8">
            <a:extLst>
              <a:ext uri="{FF2B5EF4-FFF2-40B4-BE49-F238E27FC236}">
                <a16:creationId xmlns:a16="http://schemas.microsoft.com/office/drawing/2014/main" id="{9637A114-9B5F-47A5-880C-2FC086FA14AE}"/>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states report</a:t>
            </a:r>
            <a:endParaRPr kumimoji="1" lang="ja-JP" altLang="en-US" dirty="0"/>
          </a:p>
        </p:txBody>
      </p:sp>
      <p:sp>
        <p:nvSpPr>
          <p:cNvPr id="6" name="テキスト ボックス 5">
            <a:extLst>
              <a:ext uri="{FF2B5EF4-FFF2-40B4-BE49-F238E27FC236}">
                <a16:creationId xmlns:a16="http://schemas.microsoft.com/office/drawing/2014/main" id="{0D4A6B19-4FCD-47F4-AEE9-A0C3F2327A06}"/>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796689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16</a:t>
            </a:fld>
            <a:endParaRPr kumimoji="1" lang="ja-JP" altLang="en-US"/>
          </a:p>
        </p:txBody>
      </p:sp>
      <p:sp>
        <p:nvSpPr>
          <p:cNvPr id="7" name="テキスト ボックス 6">
            <a:extLst>
              <a:ext uri="{FF2B5EF4-FFF2-40B4-BE49-F238E27FC236}">
                <a16:creationId xmlns:a16="http://schemas.microsoft.com/office/drawing/2014/main" id="{2B1782CA-7C97-46E6-8397-470437B14B73}"/>
              </a:ext>
            </a:extLst>
          </p:cNvPr>
          <p:cNvSpPr txBox="1"/>
          <p:nvPr/>
        </p:nvSpPr>
        <p:spPr>
          <a:xfrm>
            <a:off x="862489" y="656949"/>
            <a:ext cx="8175025" cy="2369880"/>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Test method : Part II (Non-self-adjusting)</a:t>
            </a:r>
          </a:p>
          <a:p>
            <a:r>
              <a:rPr lang="en-US" altLang="ja-JP" sz="2000" dirty="0"/>
              <a:t>Test method remains unchanged from previous status report. SPL is measured at 7m distance from rear edge of a vehicle and find </a:t>
            </a:r>
            <a:r>
              <a:rPr lang="en-US" altLang="ja-JP" sz="2000" i="1" dirty="0"/>
              <a:t>L</a:t>
            </a:r>
            <a:r>
              <a:rPr lang="en-US" altLang="ja-JP" sz="2000" i="1" baseline="-25000" dirty="0"/>
              <a:t>MAX</a:t>
            </a:r>
            <a:r>
              <a:rPr lang="en-US" altLang="ja-JP" sz="2000" dirty="0"/>
              <a:t> between 0.5m to 1.5m height.</a:t>
            </a:r>
          </a:p>
          <a:p>
            <a:r>
              <a:rPr lang="en-US" altLang="ja-JP" sz="2000" dirty="0">
                <a:ea typeface="メイリオ" panose="020B0604030504040204" pitchFamily="50" charset="-128"/>
                <a:cs typeface="メイリオ" panose="020B0604030504040204" pitchFamily="50" charset="-128"/>
              </a:rPr>
              <a:t>Participants of the TFRWS expressed concern that the lower limit of the low level was too small. As a result of discussion, limit values were changed as follows.</a:t>
            </a:r>
          </a:p>
        </p:txBody>
      </p:sp>
      <p:pic>
        <p:nvPicPr>
          <p:cNvPr id="3" name="図 2">
            <a:extLst>
              <a:ext uri="{FF2B5EF4-FFF2-40B4-BE49-F238E27FC236}">
                <a16:creationId xmlns:a16="http://schemas.microsoft.com/office/drawing/2014/main" id="{6C9AA21E-A579-4A4F-B7B5-EDCB7FD5AA8F}"/>
              </a:ext>
            </a:extLst>
          </p:cNvPr>
          <p:cNvPicPr>
            <a:picLocks noChangeAspect="1"/>
          </p:cNvPicPr>
          <p:nvPr/>
        </p:nvPicPr>
        <p:blipFill>
          <a:blip r:embed="rId3"/>
          <a:stretch>
            <a:fillRect/>
          </a:stretch>
        </p:blipFill>
        <p:spPr>
          <a:xfrm>
            <a:off x="1" y="3025203"/>
            <a:ext cx="4383524" cy="3164817"/>
          </a:xfrm>
          <a:prstGeom prst="rect">
            <a:avLst/>
          </a:prstGeom>
        </p:spPr>
      </p:pic>
      <p:sp>
        <p:nvSpPr>
          <p:cNvPr id="10" name="テキスト ボックス 9">
            <a:extLst>
              <a:ext uri="{FF2B5EF4-FFF2-40B4-BE49-F238E27FC236}">
                <a16:creationId xmlns:a16="http://schemas.microsoft.com/office/drawing/2014/main" id="{CB0FB4A1-EC5F-4194-A328-48F27135E6A4}"/>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11" name="テキスト ボックス 10">
            <a:extLst>
              <a:ext uri="{FF2B5EF4-FFF2-40B4-BE49-F238E27FC236}">
                <a16:creationId xmlns:a16="http://schemas.microsoft.com/office/drawing/2014/main" id="{040BA4C4-B508-4293-9535-C2A2773960C6}"/>
              </a:ext>
            </a:extLst>
          </p:cNvPr>
          <p:cNvSpPr txBox="1"/>
          <p:nvPr/>
        </p:nvSpPr>
        <p:spPr>
          <a:xfrm>
            <a:off x="4383525" y="2916331"/>
            <a:ext cx="5522475" cy="3416320"/>
          </a:xfrm>
          <a:prstGeom prst="rect">
            <a:avLst/>
          </a:prstGeom>
          <a:noFill/>
        </p:spPr>
        <p:txBody>
          <a:bodyPr wrap="square" rtlCol="0">
            <a:spAutoFit/>
          </a:bodyPr>
          <a:lstStyle/>
          <a:p>
            <a:r>
              <a:rPr kumimoji="1" lang="en-US" altLang="ja-JP" dirty="0"/>
              <a:t>14.2.2.1.	“</a:t>
            </a:r>
            <a:r>
              <a:rPr kumimoji="1" lang="en-US" altLang="ja-JP" i="1" dirty="0"/>
              <a:t>Non-self-adjusting audible reverse warning device</a:t>
            </a:r>
            <a:r>
              <a:rPr kumimoji="1" lang="en-US" altLang="ja-JP" dirty="0"/>
              <a:t>” or “</a:t>
            </a:r>
            <a:r>
              <a:rPr kumimoji="1" lang="en-US" altLang="ja-JP" i="1" dirty="0"/>
              <a:t>Multiple audible reverse warning system</a:t>
            </a:r>
            <a:r>
              <a:rPr kumimoji="1" lang="en-US" altLang="ja-JP" dirty="0"/>
              <a:t>” shall emit sound:</a:t>
            </a:r>
          </a:p>
          <a:p>
            <a:r>
              <a:rPr kumimoji="1" lang="en-US" altLang="ja-JP" dirty="0"/>
              <a:t>equal to 45 dB(A) and less than 60 dB (A) for the signal of “</a:t>
            </a:r>
            <a:r>
              <a:rPr kumimoji="1" lang="en-US" altLang="ja-JP" i="1" dirty="0"/>
              <a:t>Low level</a:t>
            </a:r>
            <a:r>
              <a:rPr kumimoji="1" lang="en-US" altLang="ja-JP" dirty="0"/>
              <a:t>”</a:t>
            </a:r>
          </a:p>
          <a:p>
            <a:r>
              <a:rPr kumimoji="1" lang="en-US" altLang="ja-JP" dirty="0"/>
              <a:t>equal to 60 dB(A) and not greater than 75 dB (A) for the signal of “</a:t>
            </a:r>
            <a:r>
              <a:rPr kumimoji="1" lang="en-US" altLang="ja-JP" i="1" dirty="0"/>
              <a:t>Normal level</a:t>
            </a:r>
            <a:r>
              <a:rPr kumimoji="1" lang="en-US" altLang="ja-JP" dirty="0"/>
              <a:t>”</a:t>
            </a:r>
          </a:p>
          <a:p>
            <a:r>
              <a:rPr kumimoji="1" lang="en-US" altLang="ja-JP" dirty="0"/>
              <a:t>equal to 80 dB(A) and not greater than 95 dB (A) for the signal of “</a:t>
            </a:r>
            <a:r>
              <a:rPr kumimoji="1" lang="en-US" altLang="ja-JP" i="1" dirty="0"/>
              <a:t>High level</a:t>
            </a:r>
            <a:r>
              <a:rPr kumimoji="1" lang="en-US" altLang="ja-JP" dirty="0"/>
              <a:t>”</a:t>
            </a:r>
          </a:p>
          <a:p>
            <a:r>
              <a:rPr kumimoji="1" lang="en-US" altLang="ja-JP" dirty="0"/>
              <a:t>The offset between the measured values of “Low level” and “Normal level” shall be at least 5dB in the practical design of the audible reverse warning device.</a:t>
            </a:r>
          </a:p>
        </p:txBody>
      </p:sp>
      <p:sp>
        <p:nvSpPr>
          <p:cNvPr id="8" name="テキスト ボックス 7">
            <a:extLst>
              <a:ext uri="{FF2B5EF4-FFF2-40B4-BE49-F238E27FC236}">
                <a16:creationId xmlns:a16="http://schemas.microsoft.com/office/drawing/2014/main" id="{BA327E66-AABD-42EC-BA90-D8BF805E8652}"/>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3148175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17</a:t>
            </a:fld>
            <a:endParaRPr kumimoji="1" lang="ja-JP" altLang="en-US"/>
          </a:p>
        </p:txBody>
      </p:sp>
      <p:sp>
        <p:nvSpPr>
          <p:cNvPr id="6" name="テキスト ボックス 5">
            <a:extLst>
              <a:ext uri="{FF2B5EF4-FFF2-40B4-BE49-F238E27FC236}">
                <a16:creationId xmlns:a16="http://schemas.microsoft.com/office/drawing/2014/main" id="{28D8F5AC-88A6-4297-A7E3-7FB09E98E36E}"/>
              </a:ext>
            </a:extLst>
          </p:cNvPr>
          <p:cNvSpPr txBox="1"/>
          <p:nvPr/>
        </p:nvSpPr>
        <p:spPr>
          <a:xfrm>
            <a:off x="862489" y="656949"/>
            <a:ext cx="8175025" cy="6186309"/>
          </a:xfrm>
          <a:prstGeom prst="rect">
            <a:avLst/>
          </a:prstGeom>
          <a:noFill/>
        </p:spPr>
        <p:txBody>
          <a:bodyPr wrap="square" rtlCol="0">
            <a:spAutoFit/>
          </a:bodyPr>
          <a:lstStyle/>
          <a:p>
            <a:endParaRPr lang="en-US" altLang="ja-JP" sz="2800" dirty="0">
              <a:solidFill>
                <a:srgbClr val="92D050"/>
              </a:solidFill>
              <a:ea typeface="メイリオ" panose="020B0604030504040204" pitchFamily="50" charset="-128"/>
              <a:cs typeface="メイリオ" panose="020B0604030504040204" pitchFamily="50" charset="-128"/>
            </a:endParaRPr>
          </a:p>
          <a:p>
            <a:endParaRPr lang="en-US" altLang="ja-JP" sz="2400" dirty="0">
              <a:ea typeface="メイリオ" panose="020B0604030504040204" pitchFamily="50" charset="-128"/>
              <a:cs typeface="メイリオ" panose="020B0604030504040204" pitchFamily="50" charset="-128"/>
            </a:endParaRPr>
          </a:p>
          <a:p>
            <a:r>
              <a:rPr lang="en-US" altLang="ja-JP" sz="2000" dirty="0"/>
              <a:t>Self-adjusting device and stepwise self-adjusting device are tested under one of following environments (Engine running/loud speaker/achieved background level)</a:t>
            </a:r>
            <a:r>
              <a:rPr lang="en-US" altLang="ja-JP" sz="2000" dirty="0">
                <a:ea typeface="メイリオ" panose="020B0604030504040204" pitchFamily="50" charset="-128"/>
              </a:rPr>
              <a:t>.</a:t>
            </a:r>
          </a:p>
          <a:p>
            <a:endParaRPr lang="en-US" altLang="ja-JP" sz="2000" dirty="0"/>
          </a:p>
          <a:p>
            <a:r>
              <a:rPr lang="en-US" altLang="ja-JP" sz="1600" dirty="0"/>
              <a:t>14.5.6	Specific specification concerning “</a:t>
            </a:r>
            <a:r>
              <a:rPr lang="en-US" altLang="ja-JP" sz="1600" i="1" dirty="0"/>
              <a:t>Self-adjusting audible reverse warning device</a:t>
            </a:r>
            <a:r>
              <a:rPr lang="en-US" altLang="ja-JP" sz="1600" dirty="0"/>
              <a:t>”</a:t>
            </a:r>
          </a:p>
          <a:p>
            <a:r>
              <a:rPr lang="en-US" altLang="ja-JP" sz="1600" dirty="0"/>
              <a:t>	This paragraph specifies how the “</a:t>
            </a:r>
            <a:r>
              <a:rPr lang="en-US" altLang="ja-JP" sz="1600" i="1" dirty="0"/>
              <a:t>Self-adjusting audible reverse warning device</a:t>
            </a:r>
            <a:r>
              <a:rPr lang="en-US" altLang="ja-JP" sz="1600" dirty="0"/>
              <a:t>” shall be checked when mounted in vehicle with respect to its emitted sound level. The basic function of this device and its ability to adjust the output to the instant ambient sound shall be verified. </a:t>
            </a:r>
          </a:p>
          <a:p>
            <a:r>
              <a:rPr lang="en-US" altLang="ja-JP" sz="1600" dirty="0"/>
              <a:t>	The A-weighted sound pressure level shall be determined at test measurement positions described in paragraph 14.5.3.</a:t>
            </a:r>
          </a:p>
          <a:p>
            <a:r>
              <a:rPr lang="en-US" altLang="ja-JP" sz="1600" dirty="0"/>
              <a:t>	A reference sound shall be used to trig the self-adjustment function. The arrangement for the purpose of emitting reference sound can be either </a:t>
            </a:r>
          </a:p>
          <a:p>
            <a:r>
              <a:rPr lang="en-US" altLang="ja-JP" sz="1600" dirty="0">
                <a:solidFill>
                  <a:srgbClr val="FF0066"/>
                </a:solidFill>
              </a:rPr>
              <a:t>•	the running engine of the vehicle with the device mounted, but switched off,</a:t>
            </a:r>
          </a:p>
          <a:p>
            <a:r>
              <a:rPr lang="en-US" altLang="ja-JP" sz="1600" dirty="0">
                <a:solidFill>
                  <a:srgbClr val="FF0066"/>
                </a:solidFill>
              </a:rPr>
              <a:t>•	or a secondary sound source, positioned in a similar set-up with loudspeaker as in paragraph 6.4.2. in part 1 of this document; this sound source, e.g. loudspeaker, shall be placed at equidistance of 7.00 ±0.10 m from the rear of the vehicle as well as the measurement microphone;</a:t>
            </a:r>
          </a:p>
          <a:p>
            <a:r>
              <a:rPr lang="en-US" altLang="ja-JP" sz="1600" dirty="0">
                <a:solidFill>
                  <a:srgbClr val="FF0066"/>
                </a:solidFill>
              </a:rPr>
              <a:t>•	or the reference level of the test can also be achieved by the (site) background level, recorded in accordance with paragraph 14.5.5.</a:t>
            </a:r>
          </a:p>
          <a:p>
            <a:endParaRPr lang="en-US" altLang="ja-JP" sz="2400" dirty="0">
              <a:ea typeface="メイリオ" panose="020B0604030504040204" pitchFamily="50" charset="-128"/>
              <a:cs typeface="メイリオ" panose="020B0604030504040204" pitchFamily="50" charset="-128"/>
            </a:endParaRPr>
          </a:p>
        </p:txBody>
      </p:sp>
      <p:sp>
        <p:nvSpPr>
          <p:cNvPr id="7" name="テキスト ボックス 6">
            <a:extLst>
              <a:ext uri="{FF2B5EF4-FFF2-40B4-BE49-F238E27FC236}">
                <a16:creationId xmlns:a16="http://schemas.microsoft.com/office/drawing/2014/main" id="{2B1782CA-7C97-46E6-8397-470437B14B73}"/>
              </a:ext>
            </a:extLst>
          </p:cNvPr>
          <p:cNvSpPr txBox="1"/>
          <p:nvPr/>
        </p:nvSpPr>
        <p:spPr>
          <a:xfrm>
            <a:off x="862489" y="656949"/>
            <a:ext cx="9043511" cy="1323439"/>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Test method : Part II (Self-adjusting &amp; Stepwise self-adjusting)</a:t>
            </a:r>
          </a:p>
          <a:p>
            <a:endParaRPr lang="en-US" altLang="ja-JP" sz="2400" dirty="0">
              <a:ea typeface="メイリオ" panose="020B0604030504040204" pitchFamily="50" charset="-128"/>
              <a:cs typeface="メイリオ" panose="020B0604030504040204" pitchFamily="50" charset="-128"/>
            </a:endParaRPr>
          </a:p>
        </p:txBody>
      </p:sp>
      <p:sp>
        <p:nvSpPr>
          <p:cNvPr id="9" name="テキスト ボックス 8">
            <a:extLst>
              <a:ext uri="{FF2B5EF4-FFF2-40B4-BE49-F238E27FC236}">
                <a16:creationId xmlns:a16="http://schemas.microsoft.com/office/drawing/2014/main" id="{804A5B19-C833-499C-B236-F063952586BB}"/>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8" name="テキスト ボックス 7">
            <a:extLst>
              <a:ext uri="{FF2B5EF4-FFF2-40B4-BE49-F238E27FC236}">
                <a16:creationId xmlns:a16="http://schemas.microsoft.com/office/drawing/2014/main" id="{6B6CF85D-5E1D-4467-8FE1-38B7BC922B43}"/>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1338289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18</a:t>
            </a:fld>
            <a:endParaRPr kumimoji="1" lang="ja-JP" altLang="en-US"/>
          </a:p>
        </p:txBody>
      </p:sp>
      <p:sp>
        <p:nvSpPr>
          <p:cNvPr id="6" name="テキスト ボックス 5">
            <a:extLst>
              <a:ext uri="{FF2B5EF4-FFF2-40B4-BE49-F238E27FC236}">
                <a16:creationId xmlns:a16="http://schemas.microsoft.com/office/drawing/2014/main" id="{28D8F5AC-88A6-4297-A7E3-7FB09E98E36E}"/>
              </a:ext>
            </a:extLst>
          </p:cNvPr>
          <p:cNvSpPr txBox="1"/>
          <p:nvPr/>
        </p:nvSpPr>
        <p:spPr>
          <a:xfrm>
            <a:off x="862489" y="656949"/>
            <a:ext cx="8175025" cy="6001643"/>
          </a:xfrm>
          <a:prstGeom prst="rect">
            <a:avLst/>
          </a:prstGeom>
          <a:noFill/>
        </p:spPr>
        <p:txBody>
          <a:bodyPr wrap="square" rtlCol="0">
            <a:spAutoFit/>
          </a:bodyPr>
          <a:lstStyle/>
          <a:p>
            <a:endParaRPr lang="en-US" altLang="ja-JP" sz="2800" dirty="0">
              <a:solidFill>
                <a:srgbClr val="92D050"/>
              </a:solidFill>
              <a:ea typeface="メイリオ" panose="020B0604030504040204" pitchFamily="50" charset="-128"/>
              <a:cs typeface="メイリオ" panose="020B0604030504040204" pitchFamily="50" charset="-128"/>
            </a:endParaRPr>
          </a:p>
          <a:p>
            <a:endParaRPr lang="en-US" altLang="ja-JP" sz="2400" dirty="0">
              <a:ea typeface="メイリオ" panose="020B0604030504040204" pitchFamily="50" charset="-128"/>
              <a:cs typeface="メイリオ" panose="020B0604030504040204" pitchFamily="50" charset="-128"/>
            </a:endParaRPr>
          </a:p>
          <a:p>
            <a:r>
              <a:rPr lang="en-US" altLang="ja-JP" sz="2000" dirty="0"/>
              <a:t>Maximum SPL shall be reported when the device is on and off.</a:t>
            </a:r>
          </a:p>
          <a:p>
            <a:r>
              <a:rPr lang="en-US" altLang="ja-JP" sz="2000" dirty="0">
                <a:ea typeface="メイリオ" panose="020B0604030504040204" pitchFamily="50" charset="-128"/>
              </a:rPr>
              <a:t>The limit values for each device types are as follows.</a:t>
            </a:r>
          </a:p>
          <a:p>
            <a:endParaRPr lang="en-US" altLang="ja-JP" sz="2000" dirty="0">
              <a:ea typeface="メイリオ" panose="020B0604030504040204" pitchFamily="50" charset="-128"/>
            </a:endParaRPr>
          </a:p>
          <a:p>
            <a:r>
              <a:rPr lang="en-US" altLang="ja-JP" sz="1600" dirty="0">
                <a:ea typeface="メイリオ" panose="020B0604030504040204" pitchFamily="50" charset="-128"/>
              </a:rPr>
              <a:t>14.2.2.2.	“</a:t>
            </a:r>
            <a:r>
              <a:rPr lang="en-US" altLang="ja-JP" sz="1600" i="1" dirty="0">
                <a:ea typeface="メイリオ" panose="020B0604030504040204" pitchFamily="50" charset="-128"/>
              </a:rPr>
              <a:t>Self-adjusting audible reverse warning device</a:t>
            </a:r>
            <a:r>
              <a:rPr lang="en-US" altLang="ja-JP" sz="1600" dirty="0">
                <a:ea typeface="メイリオ" panose="020B0604030504040204" pitchFamily="50" charset="-128"/>
              </a:rPr>
              <a:t>”</a:t>
            </a:r>
          </a:p>
          <a:p>
            <a:r>
              <a:rPr lang="en-US" altLang="ja-JP" sz="1600" dirty="0">
                <a:ea typeface="メイリオ" panose="020B0604030504040204" pitchFamily="50" charset="-128"/>
              </a:rPr>
              <a:t>	The sound pressure level, measured in accordance with 14.5, shall comply with the requirements below:</a:t>
            </a:r>
          </a:p>
          <a:p>
            <a:r>
              <a:rPr lang="en-US" altLang="ja-JP" sz="1600" dirty="0">
                <a:ea typeface="メイリオ" panose="020B0604030504040204" pitchFamily="50" charset="-128"/>
              </a:rPr>
              <a:t>	Minimum + 5 dB and maximum +8 dB in addition to the “</a:t>
            </a:r>
            <a:r>
              <a:rPr lang="en-US" altLang="ja-JP" sz="1600" i="1" dirty="0">
                <a:ea typeface="メイリオ" panose="020B0604030504040204" pitchFamily="50" charset="-128"/>
              </a:rPr>
              <a:t>Ambient noise</a:t>
            </a:r>
            <a:r>
              <a:rPr lang="en-US" altLang="ja-JP" sz="1600" dirty="0">
                <a:ea typeface="メイリオ" panose="020B0604030504040204" pitchFamily="50" charset="-128"/>
              </a:rPr>
              <a:t>” according with paragraph 14.5.6. – in the range of at least 45 dB(A) to 95 dB(A). </a:t>
            </a:r>
          </a:p>
          <a:p>
            <a:endParaRPr lang="en-US" altLang="ja-JP" sz="1600" dirty="0">
              <a:ea typeface="メイリオ" panose="020B0604030504040204" pitchFamily="50" charset="-128"/>
            </a:endParaRPr>
          </a:p>
          <a:p>
            <a:r>
              <a:rPr lang="en-US" altLang="ja-JP" sz="1600" dirty="0">
                <a:ea typeface="メイリオ" panose="020B0604030504040204" pitchFamily="50" charset="-128"/>
              </a:rPr>
              <a:t>14.2.2.3.	“</a:t>
            </a:r>
            <a:r>
              <a:rPr lang="en-US" altLang="ja-JP" sz="1600" i="1" dirty="0">
                <a:ea typeface="メイリオ" panose="020B0604030504040204" pitchFamily="50" charset="-128"/>
              </a:rPr>
              <a:t>Stepwise self-adjusting audible reverse warning device</a:t>
            </a:r>
            <a:r>
              <a:rPr lang="en-US" altLang="ja-JP" sz="1600" dirty="0">
                <a:ea typeface="メイリオ" panose="020B0604030504040204" pitchFamily="50" charset="-128"/>
              </a:rPr>
              <a:t>”:</a:t>
            </a:r>
          </a:p>
          <a:p>
            <a:r>
              <a:rPr lang="en-US" altLang="ja-JP" sz="1600" dirty="0">
                <a:ea typeface="メイリオ" panose="020B0604030504040204" pitchFamily="50" charset="-128"/>
              </a:rPr>
              <a:t>The sound pressure level, measured in accordance with 14.5, shall comply with the requirements below: </a:t>
            </a:r>
          </a:p>
          <a:p>
            <a:r>
              <a:rPr lang="en-US" altLang="ja-JP" sz="1600" dirty="0">
                <a:ea typeface="メイリオ" panose="020B0604030504040204" pitchFamily="50" charset="-128"/>
              </a:rPr>
              <a:t>•	equal to 45 dB(A) and less than 60 dB(A) for the signal of “Low level”</a:t>
            </a:r>
          </a:p>
          <a:p>
            <a:r>
              <a:rPr lang="en-US" altLang="ja-JP" sz="1600" dirty="0">
                <a:ea typeface="メイリオ" panose="020B0604030504040204" pitchFamily="50" charset="-128"/>
              </a:rPr>
              <a:t>•	equal to 60 dB(A) and not greater than 75 dB(A) for the signal of “Normal level”</a:t>
            </a:r>
          </a:p>
          <a:p>
            <a:r>
              <a:rPr lang="en-US" altLang="ja-JP" sz="1600" dirty="0">
                <a:ea typeface="メイリオ" panose="020B0604030504040204" pitchFamily="50" charset="-128"/>
              </a:rPr>
              <a:t>•	equal to 80 dB(A) and not greater than 95 dB(A) for the signal of “High level”</a:t>
            </a:r>
          </a:p>
          <a:p>
            <a:r>
              <a:rPr lang="en-US" altLang="ja-JP" sz="1600" dirty="0">
                <a:ea typeface="メイリオ" panose="020B0604030504040204" pitchFamily="50" charset="-128"/>
              </a:rPr>
              <a:t>The offset between the measured values of “Low level” and “Normal level” shall be at least 5dB in the practical design of the audible reverse warning device.</a:t>
            </a:r>
          </a:p>
          <a:p>
            <a:r>
              <a:rPr lang="en-US" altLang="ja-JP" sz="1600" dirty="0">
                <a:ea typeface="メイリオ" panose="020B0604030504040204" pitchFamily="50" charset="-128"/>
              </a:rPr>
              <a:t>The vehicle verification test shall at least cover one of the prescribed levels under condition that the device has been proven to comply with the requirements described in Part I in this document. </a:t>
            </a:r>
          </a:p>
        </p:txBody>
      </p:sp>
      <p:sp>
        <p:nvSpPr>
          <p:cNvPr id="7" name="テキスト ボックス 6">
            <a:extLst>
              <a:ext uri="{FF2B5EF4-FFF2-40B4-BE49-F238E27FC236}">
                <a16:creationId xmlns:a16="http://schemas.microsoft.com/office/drawing/2014/main" id="{2B1782CA-7C97-46E6-8397-470437B14B73}"/>
              </a:ext>
            </a:extLst>
          </p:cNvPr>
          <p:cNvSpPr txBox="1"/>
          <p:nvPr/>
        </p:nvSpPr>
        <p:spPr>
          <a:xfrm>
            <a:off x="862489" y="656949"/>
            <a:ext cx="9043511" cy="1323439"/>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Test method : Part II (Self-adjusting &amp; Stepwise self-adjusting)</a:t>
            </a:r>
          </a:p>
          <a:p>
            <a:endParaRPr lang="en-US" altLang="ja-JP" sz="2400" dirty="0">
              <a:ea typeface="メイリオ" panose="020B0604030504040204" pitchFamily="50" charset="-128"/>
              <a:cs typeface="メイリオ" panose="020B0604030504040204" pitchFamily="50" charset="-128"/>
            </a:endParaRPr>
          </a:p>
        </p:txBody>
      </p:sp>
      <p:sp>
        <p:nvSpPr>
          <p:cNvPr id="9" name="テキスト ボックス 8">
            <a:extLst>
              <a:ext uri="{FF2B5EF4-FFF2-40B4-BE49-F238E27FC236}">
                <a16:creationId xmlns:a16="http://schemas.microsoft.com/office/drawing/2014/main" id="{29051E66-AA8A-489A-9473-B92B65E62CCE}"/>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8" name="テキスト ボックス 7">
            <a:extLst>
              <a:ext uri="{FF2B5EF4-FFF2-40B4-BE49-F238E27FC236}">
                <a16:creationId xmlns:a16="http://schemas.microsoft.com/office/drawing/2014/main" id="{F9FBC1B0-F613-42E4-AA31-F6AEF9BFD3F4}"/>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799599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862489" y="656949"/>
            <a:ext cx="8175025" cy="4154984"/>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Pause</a:t>
            </a:r>
            <a:r>
              <a:rPr lang="ja-JP" altLang="en-US" sz="2800" dirty="0">
                <a:solidFill>
                  <a:srgbClr val="92D050"/>
                </a:solidFill>
                <a:ea typeface="メイリオ" panose="020B0604030504040204" pitchFamily="50" charset="-128"/>
                <a:cs typeface="メイリオ" panose="020B0604030504040204" pitchFamily="50" charset="-128"/>
              </a:rPr>
              <a:t> </a:t>
            </a:r>
            <a:r>
              <a:rPr lang="en-US" altLang="ja-JP" sz="2800" dirty="0">
                <a:solidFill>
                  <a:srgbClr val="92D050"/>
                </a:solidFill>
                <a:ea typeface="メイリオ" panose="020B0604030504040204" pitchFamily="50" charset="-128"/>
                <a:cs typeface="メイリオ" panose="020B0604030504040204" pitchFamily="50" charset="-128"/>
              </a:rPr>
              <a:t>function</a:t>
            </a:r>
          </a:p>
          <a:p>
            <a:r>
              <a:rPr lang="en-US" altLang="ja-JP" sz="2000" dirty="0"/>
              <a:t>Editorial corrections were made due to changes in VRU-</a:t>
            </a:r>
            <a:r>
              <a:rPr lang="en-US" altLang="ja-JP" sz="2000" dirty="0" err="1"/>
              <a:t>Proxi</a:t>
            </a:r>
            <a:r>
              <a:rPr lang="en-US" altLang="ja-JP" sz="2000" dirty="0"/>
              <a:t> IWG.</a:t>
            </a:r>
          </a:p>
          <a:p>
            <a:endParaRPr lang="en-US" altLang="ja-JP" sz="2000" dirty="0"/>
          </a:p>
          <a:p>
            <a:r>
              <a:rPr lang="en-US" altLang="ja-JP" sz="1600" dirty="0"/>
              <a:t>14.3.	Pause function </a:t>
            </a:r>
          </a:p>
          <a:p>
            <a:r>
              <a:rPr lang="en-US" altLang="ja-JP" sz="1600" dirty="0"/>
              <a:t>The manufacturer may install a pause function to disable temporarily the audible reverse warning device when a vehicle of category M2 (M&gt;3500 kg), N2, M3 or N3 is equipped with a non-audible safety system, </a:t>
            </a:r>
            <a:r>
              <a:rPr lang="en-US" altLang="ja-JP" sz="1600" dirty="0">
                <a:solidFill>
                  <a:srgbClr val="FF0066"/>
                </a:solidFill>
              </a:rPr>
              <a:t>device(s) for means of rear visibility or detection </a:t>
            </a:r>
            <a:r>
              <a:rPr lang="en-US" altLang="ja-JP" sz="1600" dirty="0"/>
              <a:t>, allowing the driver to check the hazard area behind the vehicle, including when towing vehicle(s) of category O, and it is ensured that such safety system(s) functions while reversing. Any other disabling function which does not satisfy the specifications below is prohibited.</a:t>
            </a:r>
          </a:p>
          <a:p>
            <a:r>
              <a:rPr lang="en-US" altLang="ja-JP" sz="1600" dirty="0"/>
              <a:t>14.3.1	When the towed vehicle(s) of category O is(are) not equipped with</a:t>
            </a:r>
            <a:r>
              <a:rPr lang="en-US" altLang="ja-JP" sz="1600" dirty="0">
                <a:solidFill>
                  <a:srgbClr val="FF0066"/>
                </a:solidFill>
              </a:rPr>
              <a:t> a device described in UN Regulation No. 158, paragraph 1.3 which is valid for vehicles of category O</a:t>
            </a:r>
            <a:r>
              <a:rPr lang="en-US" altLang="ja-JP" sz="1600" dirty="0"/>
              <a:t>, the activation of the pause function shall be disabled at the vehicle of category M2 (M&gt;3500 kg), N2, M3 or N3 (the audible reverse warning device shall still be active). </a:t>
            </a:r>
          </a:p>
          <a:p>
            <a:endParaRPr lang="en-US" altLang="ja-JP" sz="2000" i="1" dirty="0"/>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19</a:t>
            </a:fld>
            <a:endParaRPr kumimoji="1" lang="ja-JP" altLang="en-US"/>
          </a:p>
        </p:txBody>
      </p:sp>
      <p:sp>
        <p:nvSpPr>
          <p:cNvPr id="6" name="テキスト ボックス 5">
            <a:extLst>
              <a:ext uri="{FF2B5EF4-FFF2-40B4-BE49-F238E27FC236}">
                <a16:creationId xmlns:a16="http://schemas.microsoft.com/office/drawing/2014/main" id="{A9046185-BAF6-4DDD-BE17-E942C99E8EF0}"/>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7" name="テキスト ボックス 6">
            <a:extLst>
              <a:ext uri="{FF2B5EF4-FFF2-40B4-BE49-F238E27FC236}">
                <a16:creationId xmlns:a16="http://schemas.microsoft.com/office/drawing/2014/main" id="{0E7E1895-7B91-4920-99A2-B4E8A5F777E5}"/>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874467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037492" y="673410"/>
            <a:ext cx="7828584" cy="4607501"/>
          </a:xfrm>
          <a:ln>
            <a:noFill/>
          </a:ln>
        </p:spPr>
        <p:txBody>
          <a:bodyPr>
            <a:noAutofit/>
          </a:bodyPr>
          <a:lstStyle/>
          <a:p>
            <a:pPr marL="0" indent="0">
              <a:buNone/>
            </a:pPr>
            <a:r>
              <a:rPr lang="en-US" altLang="ja-JP" sz="2400" u="sng" dirty="0"/>
              <a:t>18</a:t>
            </a:r>
            <a:r>
              <a:rPr lang="en-US" sz="2400" u="sng" dirty="0"/>
              <a:t>th meeting </a:t>
            </a:r>
            <a:r>
              <a:rPr lang="en-US" sz="2400" dirty="0"/>
              <a:t>: 17 March</a:t>
            </a:r>
            <a:r>
              <a:rPr lang="en-US" altLang="ja-JP" sz="2400" dirty="0"/>
              <a:t>, 2021 </a:t>
            </a:r>
            <a:r>
              <a:rPr lang="en-GB" sz="2400" dirty="0"/>
              <a:t>Web meeting    </a:t>
            </a:r>
          </a:p>
          <a:p>
            <a:pPr marL="0" indent="0">
              <a:buNone/>
            </a:pPr>
            <a:r>
              <a:rPr lang="en-GB" sz="2400" u="sng" dirty="0"/>
              <a:t>19th meeting </a:t>
            </a:r>
            <a:r>
              <a:rPr lang="en-GB" sz="2400" dirty="0"/>
              <a:t>: 19 April, 2021 Web meeting</a:t>
            </a:r>
          </a:p>
          <a:p>
            <a:pPr marL="0" indent="0">
              <a:buNone/>
            </a:pPr>
            <a:r>
              <a:rPr lang="en-US" altLang="ja-JP" sz="2400" u="sng" dirty="0"/>
              <a:t>20th meeting </a:t>
            </a:r>
            <a:r>
              <a:rPr lang="en-US" altLang="ja-JP" sz="2400" dirty="0"/>
              <a:t>: 27 May, 2021 </a:t>
            </a:r>
            <a:r>
              <a:rPr lang="en-GB" altLang="ja-JP" sz="2400" dirty="0"/>
              <a:t>Web meeting    </a:t>
            </a:r>
          </a:p>
          <a:p>
            <a:pPr marL="0" indent="0">
              <a:buNone/>
            </a:pPr>
            <a:r>
              <a:rPr lang="en-GB" altLang="ja-JP" sz="2400" u="sng" dirty="0"/>
              <a:t>21st meeting </a:t>
            </a:r>
            <a:r>
              <a:rPr lang="en-GB" altLang="ja-JP" sz="2400" dirty="0"/>
              <a:t>: 11 June, 2021 Web meeting</a:t>
            </a:r>
          </a:p>
          <a:p>
            <a:pPr marL="0" indent="0">
              <a:buNone/>
            </a:pPr>
            <a:r>
              <a:rPr lang="en-GB" altLang="ja-JP" sz="2400" u="sng" dirty="0"/>
              <a:t>22nd meeting </a:t>
            </a:r>
            <a:r>
              <a:rPr lang="en-GB" altLang="ja-JP" sz="2400" dirty="0"/>
              <a:t>: 14 June, 2021 Web meeting</a:t>
            </a:r>
          </a:p>
          <a:p>
            <a:pPr marL="0" indent="0">
              <a:buNone/>
            </a:pPr>
            <a:r>
              <a:rPr lang="en-GB" altLang="ja-JP" sz="2400" u="sng" dirty="0"/>
              <a:t>23rd meeting </a:t>
            </a:r>
            <a:r>
              <a:rPr lang="en-GB" altLang="ja-JP" sz="2400" dirty="0"/>
              <a:t>: 21 June, 2021 Web meeting</a:t>
            </a:r>
          </a:p>
          <a:p>
            <a:pPr marL="0" indent="0">
              <a:buNone/>
            </a:pPr>
            <a:r>
              <a:rPr lang="en-GB" altLang="ja-JP" sz="2400" u="sng" dirty="0"/>
              <a:t>24th meeting </a:t>
            </a:r>
            <a:r>
              <a:rPr lang="en-GB" altLang="ja-JP" sz="2400" dirty="0"/>
              <a:t>: 2 July, 2021 Web meeting</a:t>
            </a:r>
          </a:p>
          <a:p>
            <a:pPr marL="0" indent="0">
              <a:buNone/>
            </a:pPr>
            <a:r>
              <a:rPr lang="en-GB" altLang="ja-JP" sz="2400" u="sng" dirty="0"/>
              <a:t>25th meeting </a:t>
            </a:r>
            <a:r>
              <a:rPr lang="en-GB" altLang="ja-JP" sz="2400" dirty="0"/>
              <a:t>: 7 July, 2020 Web meeting</a:t>
            </a:r>
          </a:p>
          <a:p>
            <a:pPr marL="0" indent="0">
              <a:buNone/>
            </a:pPr>
            <a:r>
              <a:rPr lang="en-GB" altLang="ja-JP" sz="2400" u="sng" dirty="0"/>
              <a:t>26th meeting </a:t>
            </a:r>
            <a:r>
              <a:rPr lang="en-GB" altLang="ja-JP" sz="2400" dirty="0"/>
              <a:t>: 14 July, 2021 Web meeting</a:t>
            </a:r>
          </a:p>
          <a:p>
            <a:pPr marL="0" indent="0">
              <a:buNone/>
            </a:pPr>
            <a:r>
              <a:rPr lang="en-GB" altLang="ja-JP" sz="2400" u="sng" dirty="0"/>
              <a:t>27th meeting </a:t>
            </a:r>
            <a:r>
              <a:rPr lang="en-GB" altLang="ja-JP" sz="2400" dirty="0"/>
              <a:t>: 20 August, 2021 Web meeting</a:t>
            </a:r>
          </a:p>
          <a:p>
            <a:pPr marL="0" indent="0">
              <a:buNone/>
            </a:pPr>
            <a:r>
              <a:rPr lang="en-GB" altLang="ja-JP" sz="2400" u="sng" dirty="0"/>
              <a:t>28th meeting </a:t>
            </a:r>
            <a:r>
              <a:rPr lang="en-GB" altLang="ja-JP" sz="2400" dirty="0"/>
              <a:t>: 2 September, 2021 Web meeting</a:t>
            </a:r>
          </a:p>
          <a:p>
            <a:pPr marL="0" indent="0">
              <a:buNone/>
            </a:pPr>
            <a:endParaRPr lang="en-GB" sz="2400" dirty="0"/>
          </a:p>
          <a:p>
            <a:pPr marL="0" indent="0">
              <a:buNone/>
            </a:pPr>
            <a:endParaRPr lang="en-GB" sz="2400" dirty="0"/>
          </a:p>
          <a:p>
            <a:pPr marL="0" indent="0">
              <a:buNone/>
            </a:pPr>
            <a:endParaRPr lang="en-GB" sz="2400" dirty="0"/>
          </a:p>
          <a:p>
            <a:pPr marL="0" indent="0">
              <a:buNone/>
            </a:pPr>
            <a:endParaRPr lang="en-GB" sz="2400" dirty="0"/>
          </a:p>
        </p:txBody>
      </p:sp>
      <p:sp>
        <p:nvSpPr>
          <p:cNvPr id="9" name="テキスト ボックス 8"/>
          <p:cNvSpPr txBox="1"/>
          <p:nvPr/>
        </p:nvSpPr>
        <p:spPr>
          <a:xfrm>
            <a:off x="0" y="129830"/>
            <a:ext cx="9654746" cy="5324535"/>
          </a:xfrm>
          <a:prstGeom prst="rect">
            <a:avLst/>
          </a:prstGeom>
          <a:noFill/>
        </p:spPr>
        <p:txBody>
          <a:bodyPr wrap="square" rtlCol="0">
            <a:spAutoFit/>
          </a:bodyPr>
          <a:lstStyle/>
          <a:p>
            <a:r>
              <a:rPr lang="en-US" altLang="ja-JP" sz="3200" dirty="0">
                <a:solidFill>
                  <a:srgbClr val="00B0F0"/>
                </a:solidFill>
              </a:rPr>
              <a:t>       Meeting</a:t>
            </a:r>
          </a:p>
          <a:p>
            <a:endParaRPr kumimoji="1" lang="en-US" altLang="ja-JP" sz="3000" dirty="0">
              <a:solidFill>
                <a:srgbClr val="0070C0"/>
              </a:solidFill>
            </a:endParaRPr>
          </a:p>
          <a:p>
            <a:endParaRPr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r>
              <a:rPr lang="en-US" altLang="ja-JP" sz="3200" dirty="0">
                <a:solidFill>
                  <a:srgbClr val="00B0F0"/>
                </a:solidFill>
              </a:rPr>
              <a:t>        </a:t>
            </a:r>
          </a:p>
          <a:p>
            <a:r>
              <a:rPr lang="en-US" altLang="ja-JP" sz="3200" dirty="0">
                <a:solidFill>
                  <a:srgbClr val="00B0F0"/>
                </a:solidFill>
              </a:rPr>
              <a:t>     </a:t>
            </a:r>
          </a:p>
          <a:p>
            <a:endParaRPr lang="en-US" altLang="ja-JP" sz="3200" dirty="0">
              <a:solidFill>
                <a:srgbClr val="00B0F0"/>
              </a:solidFill>
            </a:endParaRPr>
          </a:p>
          <a:p>
            <a:endParaRPr lang="en-US" altLang="ja-JP" sz="3000" dirty="0">
              <a:solidFill>
                <a:srgbClr val="0070C0"/>
              </a:solidFill>
            </a:endParaRP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2</a:t>
            </a:fld>
            <a:endParaRPr kumimoji="1" lang="ja-JP" altLang="en-US"/>
          </a:p>
        </p:txBody>
      </p:sp>
    </p:spTree>
    <p:extLst>
      <p:ext uri="{BB962C8B-B14F-4D97-AF65-F5344CB8AC3E}">
        <p14:creationId xmlns:p14="http://schemas.microsoft.com/office/powerpoint/2010/main" val="7316718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862489" y="656949"/>
            <a:ext cx="8939525" cy="2677656"/>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Background noise correction</a:t>
            </a:r>
          </a:p>
          <a:p>
            <a:r>
              <a:rPr lang="en-US" altLang="ja-JP" sz="2000" dirty="0"/>
              <a:t>A correction table in UN-R138 has been used in the draft. </a:t>
            </a:r>
          </a:p>
          <a:p>
            <a:r>
              <a:rPr lang="en-US" altLang="ja-JP" sz="2000" dirty="0"/>
              <a:t>This table can be used to correct the measured value when the difference between Max. and Min. of background noise (</a:t>
            </a:r>
            <a:r>
              <a:rPr lang="en-US" altLang="ja-JP" sz="2000" i="1" dirty="0"/>
              <a:t>L</a:t>
            </a:r>
            <a:r>
              <a:rPr lang="en-US" altLang="ja-JP" sz="2000" i="1" baseline="-25000" dirty="0"/>
              <a:t>bgn, p-p</a:t>
            </a:r>
            <a:r>
              <a:rPr lang="en-US" altLang="ja-JP" sz="2000" dirty="0"/>
              <a:t>) is less than 2dB.</a:t>
            </a:r>
          </a:p>
          <a:p>
            <a:r>
              <a:rPr lang="en-US" altLang="ja-JP" sz="2000" dirty="0"/>
              <a:t>However, in many places where background noise correction is required, </a:t>
            </a:r>
            <a:r>
              <a:rPr lang="en-US" altLang="ja-JP" sz="2000" i="1" dirty="0"/>
              <a:t>L</a:t>
            </a:r>
            <a:r>
              <a:rPr lang="en-US" altLang="ja-JP" sz="2000" i="1" baseline="-25000" dirty="0"/>
              <a:t>bgn, p-p</a:t>
            </a:r>
            <a:r>
              <a:rPr lang="en-US" altLang="ja-JP" sz="2000" dirty="0"/>
              <a:t> is rarely less than 2dB. 4dB is more realistic.</a:t>
            </a:r>
          </a:p>
          <a:p>
            <a:r>
              <a:rPr lang="en-US" altLang="ja-JP" sz="2000" dirty="0"/>
              <a:t>ISO is currently considering a revision of background noise correction method.       We will reconsider based on the result.</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20</a:t>
            </a:fld>
            <a:endParaRPr kumimoji="1" lang="ja-JP" altLang="en-US"/>
          </a:p>
        </p:txBody>
      </p:sp>
      <p:sp>
        <p:nvSpPr>
          <p:cNvPr id="6" name="テキスト ボックス 5">
            <a:extLst>
              <a:ext uri="{FF2B5EF4-FFF2-40B4-BE49-F238E27FC236}">
                <a16:creationId xmlns:a16="http://schemas.microsoft.com/office/drawing/2014/main" id="{A9046185-BAF6-4DDD-BE17-E942C99E8EF0}"/>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pic>
        <p:nvPicPr>
          <p:cNvPr id="7" name="図 6">
            <a:extLst>
              <a:ext uri="{FF2B5EF4-FFF2-40B4-BE49-F238E27FC236}">
                <a16:creationId xmlns:a16="http://schemas.microsoft.com/office/drawing/2014/main" id="{B9666FBB-52B7-441F-8518-724593AA78A5}"/>
              </a:ext>
            </a:extLst>
          </p:cNvPr>
          <p:cNvPicPr>
            <a:picLocks noChangeAspect="1"/>
          </p:cNvPicPr>
          <p:nvPr/>
        </p:nvPicPr>
        <p:blipFill>
          <a:blip r:embed="rId3"/>
          <a:stretch>
            <a:fillRect/>
          </a:stretch>
        </p:blipFill>
        <p:spPr>
          <a:xfrm>
            <a:off x="1208720" y="3434619"/>
            <a:ext cx="7483212" cy="3352360"/>
          </a:xfrm>
          <a:prstGeom prst="rect">
            <a:avLst/>
          </a:prstGeom>
        </p:spPr>
      </p:pic>
      <p:sp>
        <p:nvSpPr>
          <p:cNvPr id="8" name="テキスト ボックス 7">
            <a:extLst>
              <a:ext uri="{FF2B5EF4-FFF2-40B4-BE49-F238E27FC236}">
                <a16:creationId xmlns:a16="http://schemas.microsoft.com/office/drawing/2014/main" id="{363560CF-05D7-47D6-BB6C-CB1254CF87F9}"/>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25385412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722790" y="721496"/>
            <a:ext cx="8847338" cy="4216539"/>
          </a:xfrm>
          <a:prstGeom prst="rect">
            <a:avLst/>
          </a:prstGeom>
          <a:noFill/>
        </p:spPr>
        <p:txBody>
          <a:bodyPr wrap="square" rtlCol="0">
            <a:spAutoFit/>
          </a:bodyPr>
          <a:lstStyle/>
          <a:p>
            <a:endParaRPr lang="en-US" altLang="ja-JP" dirty="0"/>
          </a:p>
          <a:p>
            <a:endParaRPr lang="en-US" altLang="ja-JP" dirty="0"/>
          </a:p>
          <a:p>
            <a:r>
              <a:rPr lang="en-US" altLang="ja-JP" sz="2800" dirty="0">
                <a:solidFill>
                  <a:srgbClr val="0070C0"/>
                </a:solidFill>
              </a:rPr>
              <a:t>Open issue</a:t>
            </a:r>
          </a:p>
          <a:p>
            <a:r>
              <a:rPr lang="en-US" altLang="ja-JP" sz="2800" dirty="0"/>
              <a:t>Nothing.</a:t>
            </a:r>
          </a:p>
          <a:p>
            <a:r>
              <a:rPr lang="en-US" altLang="ja-JP" sz="2800" dirty="0"/>
              <a:t>If there is any feedback from GRBP, TFRWS will discuss how to respond.</a:t>
            </a:r>
          </a:p>
          <a:p>
            <a:endParaRPr lang="en-US" altLang="ja-JP" dirty="0"/>
          </a:p>
          <a:p>
            <a:endParaRPr lang="en-US" altLang="ja-JP" dirty="0"/>
          </a:p>
          <a:p>
            <a:r>
              <a:rPr lang="en-US" altLang="ja-JP" sz="2800" dirty="0">
                <a:solidFill>
                  <a:srgbClr val="0070C0"/>
                </a:solidFill>
              </a:rPr>
              <a:t>Meeting</a:t>
            </a:r>
          </a:p>
          <a:p>
            <a:r>
              <a:rPr lang="en-GB" altLang="ja-JP" sz="2800" u="sng" dirty="0"/>
              <a:t>29th meeting </a:t>
            </a:r>
            <a:r>
              <a:rPr lang="en-GB" altLang="ja-JP" sz="2800" dirty="0"/>
              <a:t>: 19, October, 2021 Web meeting</a:t>
            </a:r>
          </a:p>
          <a:p>
            <a:r>
              <a:rPr lang="en-GB" altLang="ja-JP" sz="2800" dirty="0"/>
              <a:t>----&gt;</a:t>
            </a:r>
            <a:r>
              <a:rPr lang="ja-JP" altLang="en-US" sz="2800" dirty="0"/>
              <a:t> </a:t>
            </a:r>
            <a:r>
              <a:rPr lang="en-GB" altLang="ja-JP" sz="2800" dirty="0"/>
              <a:t>If necessary</a:t>
            </a:r>
          </a:p>
        </p:txBody>
      </p:sp>
      <p:sp>
        <p:nvSpPr>
          <p:cNvPr id="2" name="スライド番号プレースホルダー 1"/>
          <p:cNvSpPr>
            <a:spLocks noGrp="1"/>
          </p:cNvSpPr>
          <p:nvPr>
            <p:ph type="sldNum" sz="quarter" idx="12"/>
          </p:nvPr>
        </p:nvSpPr>
        <p:spPr/>
        <p:txBody>
          <a:bodyPr/>
          <a:lstStyle/>
          <a:p>
            <a:fld id="{C161649F-AEE8-4D0B-9140-C427036E0610}" type="slidenum">
              <a:rPr kumimoji="1" lang="ja-JP" altLang="en-US" smtClean="0"/>
              <a:t>21</a:t>
            </a:fld>
            <a:endParaRPr kumimoji="1" lang="ja-JP" altLang="en-US"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584775"/>
          </a:xfrm>
          <a:prstGeom prst="rect">
            <a:avLst/>
          </a:prstGeom>
          <a:noFill/>
        </p:spPr>
        <p:txBody>
          <a:bodyPr wrap="square" rtlCol="0">
            <a:spAutoFit/>
          </a:bodyPr>
          <a:lstStyle/>
          <a:p>
            <a:r>
              <a:rPr lang="en-US" altLang="ja-JP" sz="3200" dirty="0">
                <a:solidFill>
                  <a:srgbClr val="00B0F0"/>
                </a:solidFill>
              </a:rPr>
              <a:t>Next step</a:t>
            </a:r>
          </a:p>
        </p:txBody>
      </p:sp>
    </p:spTree>
    <p:extLst>
      <p:ext uri="{BB962C8B-B14F-4D97-AF65-F5344CB8AC3E}">
        <p14:creationId xmlns:p14="http://schemas.microsoft.com/office/powerpoint/2010/main" val="703347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251925" y="721496"/>
            <a:ext cx="9411478" cy="4801314"/>
          </a:xfrm>
          <a:prstGeom prst="rect">
            <a:avLst/>
          </a:prstGeom>
          <a:noFill/>
        </p:spPr>
        <p:txBody>
          <a:bodyPr wrap="square" rtlCol="0">
            <a:spAutoFit/>
          </a:bodyPr>
          <a:lstStyle/>
          <a:p>
            <a:endParaRPr lang="en-US" altLang="ja-JP" dirty="0"/>
          </a:p>
          <a:p>
            <a:endParaRPr lang="en-US" altLang="ja-JP" dirty="0"/>
          </a:p>
          <a:p>
            <a:endParaRPr lang="en-US" altLang="ja-JP" sz="2200" dirty="0"/>
          </a:p>
          <a:p>
            <a:r>
              <a:rPr lang="en-US" altLang="ja-JP" sz="2800" dirty="0"/>
              <a:t>	Any information or comment is welcomed.</a:t>
            </a:r>
          </a:p>
          <a:p>
            <a:r>
              <a:rPr lang="en-US" altLang="ja-JP" sz="2800" dirty="0"/>
              <a:t>	Please contact the followings.</a:t>
            </a:r>
          </a:p>
          <a:p>
            <a:endParaRPr lang="en-US" altLang="ja-JP" sz="2800" dirty="0"/>
          </a:p>
          <a:p>
            <a:r>
              <a:rPr lang="en-US" altLang="ja-JP" sz="2800" dirty="0">
                <a:solidFill>
                  <a:srgbClr val="0070C0"/>
                </a:solidFill>
              </a:rPr>
              <a:t>		Houzu, Hiroyuki (Chair) : </a:t>
            </a:r>
          </a:p>
          <a:p>
            <a:r>
              <a:rPr lang="en-US" altLang="ja-JP" sz="2800" dirty="0"/>
              <a:t>		</a:t>
            </a:r>
            <a:r>
              <a:rPr lang="en-US" altLang="ja-JP" sz="2800" dirty="0">
                <a:hlinkClick r:id="rId2">
                  <a:extLst>
                    <a:ext uri="{A12FA001-AC4F-418D-AE19-62706E023703}">
                      <ahyp:hlinkClr xmlns:ahyp="http://schemas.microsoft.com/office/drawing/2018/hyperlinkcolor" val="tx"/>
                    </a:ext>
                  </a:extLst>
                </a:hlinkClick>
              </a:rPr>
              <a:t>houzu@ntsel.go.jp</a:t>
            </a:r>
            <a:endParaRPr lang="en-US" altLang="ja-JP" sz="2800" dirty="0"/>
          </a:p>
          <a:p>
            <a:endParaRPr lang="en-US" altLang="ja-JP" sz="2800" u="sng" dirty="0">
              <a:solidFill>
                <a:srgbClr val="0070C0"/>
              </a:solidFill>
            </a:endParaRPr>
          </a:p>
          <a:p>
            <a:r>
              <a:rPr lang="en-US" altLang="ja-JP" sz="2800" dirty="0">
                <a:solidFill>
                  <a:srgbClr val="0070C0"/>
                </a:solidFill>
              </a:rPr>
              <a:t>		Klopotek, Manfred (Secretary) : </a:t>
            </a:r>
          </a:p>
          <a:p>
            <a:r>
              <a:rPr lang="en-US" altLang="ja-JP" sz="2800" dirty="0"/>
              <a:t>		</a:t>
            </a:r>
            <a:r>
              <a:rPr lang="en-US" altLang="ja-JP" sz="2800" dirty="0">
                <a:hlinkClick r:id="rId3">
                  <a:extLst>
                    <a:ext uri="{A12FA001-AC4F-418D-AE19-62706E023703}">
                      <ahyp:hlinkClr xmlns:ahyp="http://schemas.microsoft.com/office/drawing/2018/hyperlinkcolor" val="tx"/>
                    </a:ext>
                  </a:extLst>
                </a:hlinkClick>
              </a:rPr>
              <a:t>manfred.klopotek@scania.com</a:t>
            </a:r>
            <a:endParaRPr lang="en-US" altLang="ja-JP" sz="2800" dirty="0"/>
          </a:p>
          <a:p>
            <a:r>
              <a:rPr lang="en-US" altLang="ja-JP" sz="2400" dirty="0">
                <a:solidFill>
                  <a:srgbClr val="0070C0"/>
                </a:solidFill>
              </a:rPr>
              <a:t>	</a:t>
            </a:r>
          </a:p>
        </p:txBody>
      </p:sp>
      <p:sp>
        <p:nvSpPr>
          <p:cNvPr id="2" name="スライド番号プレースホルダー 1"/>
          <p:cNvSpPr>
            <a:spLocks noGrp="1"/>
          </p:cNvSpPr>
          <p:nvPr>
            <p:ph type="sldNum" sz="quarter" idx="12"/>
          </p:nvPr>
        </p:nvSpPr>
        <p:spPr/>
        <p:txBody>
          <a:bodyPr/>
          <a:lstStyle/>
          <a:p>
            <a:fld id="{C161649F-AEE8-4D0B-9140-C427036E0610}" type="slidenum">
              <a:rPr kumimoji="1" lang="ja-JP" altLang="en-US" smtClean="0"/>
              <a:t>22</a:t>
            </a:fld>
            <a:endParaRPr kumimoji="1" lang="ja-JP" altLang="en-US" dirty="0"/>
          </a:p>
        </p:txBody>
      </p:sp>
    </p:spTree>
    <p:extLst>
      <p:ext uri="{BB962C8B-B14F-4D97-AF65-F5344CB8AC3E}">
        <p14:creationId xmlns:p14="http://schemas.microsoft.com/office/powerpoint/2010/main" val="939907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0" y="129830"/>
            <a:ext cx="9654746" cy="4339650"/>
          </a:xfrm>
          <a:prstGeom prst="rect">
            <a:avLst/>
          </a:prstGeom>
          <a:noFill/>
        </p:spPr>
        <p:txBody>
          <a:bodyPr wrap="square" rtlCol="0">
            <a:spAutoFit/>
          </a:bodyPr>
          <a:lstStyle/>
          <a:p>
            <a:r>
              <a:rPr lang="en-US" altLang="ja-JP" sz="3200" dirty="0">
                <a:solidFill>
                  <a:srgbClr val="00B0F0"/>
                </a:solidFill>
              </a:rPr>
              <a:t>       Participants</a:t>
            </a:r>
          </a:p>
          <a:p>
            <a:endParaRPr kumimoji="1" lang="en-US" altLang="ja-JP" sz="3000" dirty="0">
              <a:solidFill>
                <a:srgbClr val="0070C0"/>
              </a:solidFill>
            </a:endParaRPr>
          </a:p>
          <a:p>
            <a:endParaRPr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r>
              <a:rPr lang="en-US" altLang="ja-JP" sz="3200" dirty="0">
                <a:solidFill>
                  <a:srgbClr val="00B0F0"/>
                </a:solidFill>
              </a:rPr>
              <a:t>        </a:t>
            </a:r>
          </a:p>
          <a:p>
            <a:r>
              <a:rPr lang="en-US" altLang="ja-JP" sz="3200" dirty="0">
                <a:solidFill>
                  <a:srgbClr val="00B0F0"/>
                </a:solidFill>
              </a:rPr>
              <a:t> </a:t>
            </a:r>
            <a:r>
              <a:rPr lang="en-US" altLang="ja-JP" sz="3200" dirty="0">
                <a:solidFill>
                  <a:srgbClr val="0070C0"/>
                </a:solidFill>
              </a:rPr>
              <a:t> </a:t>
            </a:r>
            <a:endParaRPr lang="en-US" altLang="ja-JP" sz="3000" dirty="0">
              <a:solidFill>
                <a:srgbClr val="0070C0"/>
              </a:solidFill>
            </a:endParaRPr>
          </a:p>
        </p:txBody>
      </p:sp>
      <p:sp>
        <p:nvSpPr>
          <p:cNvPr id="5" name="Espace réservé du contenu 2"/>
          <p:cNvSpPr txBox="1">
            <a:spLocks/>
          </p:cNvSpPr>
          <p:nvPr/>
        </p:nvSpPr>
        <p:spPr>
          <a:xfrm>
            <a:off x="1037492" y="662924"/>
            <a:ext cx="7828584" cy="12876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u="sng" dirty="0"/>
              <a:t>Contracting parties </a:t>
            </a:r>
            <a:r>
              <a:rPr lang="fr-FR" sz="2400" dirty="0"/>
              <a:t>: China, EC, Germany, Japan, Netherlands, UK</a:t>
            </a:r>
          </a:p>
          <a:p>
            <a:pPr marL="0" indent="0">
              <a:buNone/>
            </a:pPr>
            <a:r>
              <a:rPr lang="fr-FR" sz="2400" u="sng" dirty="0"/>
              <a:t>NGOs, etc </a:t>
            </a:r>
            <a:r>
              <a:rPr lang="fr-FR" sz="2400" dirty="0"/>
              <a:t>: OICA, CLEPA, Reversing warning sound device manufactures (Guest)</a:t>
            </a:r>
            <a:endParaRPr lang="en-GB" sz="2400" dirty="0"/>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3</a:t>
            </a:fld>
            <a:endParaRPr kumimoji="1" lang="ja-JP" altLang="en-US"/>
          </a:p>
        </p:txBody>
      </p:sp>
    </p:spTree>
    <p:extLst>
      <p:ext uri="{BB962C8B-B14F-4D97-AF65-F5344CB8AC3E}">
        <p14:creationId xmlns:p14="http://schemas.microsoft.com/office/powerpoint/2010/main" val="3485179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862489" y="656949"/>
            <a:ext cx="8175025" cy="4585871"/>
          </a:xfrm>
          <a:prstGeom prst="rect">
            <a:avLst/>
          </a:prstGeom>
          <a:noFill/>
        </p:spPr>
        <p:txBody>
          <a:bodyPr wrap="square" rtlCol="0">
            <a:spAutoFit/>
          </a:bodyPr>
          <a:lstStyle/>
          <a:p>
            <a:endParaRPr lang="en-US" altLang="ja-JP" sz="2800" dirty="0">
              <a:solidFill>
                <a:srgbClr val="0070C0"/>
              </a:solidFill>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In status report to GRBP #73, I explained we will submit working document to GRBP #74.</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6 meetings were held to achieve the goal, but we postponed our schedule because many editorial issues were left in the draft.</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After the deadline of working document, 5 meetings were held and drafting was completed through the meetings.</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The draft was submitted to GRBP #74 as informal document.</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If there is any feedback, we will discuss it and submit a revised draft as a working document to the next GRBP.</a:t>
            </a:r>
          </a:p>
          <a:p>
            <a:endParaRPr lang="en-US" altLang="ja-JP" sz="2400" dirty="0">
              <a:ea typeface="メイリオ" panose="020B0604030504040204" pitchFamily="50" charset="-128"/>
              <a:cs typeface="メイリオ" panose="020B0604030504040204" pitchFamily="50" charset="-128"/>
            </a:endParaRPr>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1077218"/>
          </a:xfrm>
          <a:prstGeom prst="rect">
            <a:avLst/>
          </a:prstGeom>
          <a:noFill/>
        </p:spPr>
        <p:txBody>
          <a:bodyPr wrap="square" rtlCol="0">
            <a:spAutoFit/>
          </a:bodyPr>
          <a:lstStyle/>
          <a:p>
            <a:r>
              <a:rPr lang="en-US" altLang="ja-JP" sz="3200" dirty="0">
                <a:solidFill>
                  <a:srgbClr val="00B0F0"/>
                </a:solidFill>
              </a:rPr>
              <a:t>Schedule of document submission to GRBP</a:t>
            </a:r>
          </a:p>
          <a:p>
            <a:endParaRPr lang="en-US" altLang="ja-JP" sz="3200" dirty="0">
              <a:solidFill>
                <a:srgbClr val="00B0F0"/>
              </a:solidFill>
            </a:endParaRP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4</a:t>
            </a:fld>
            <a:endParaRPr kumimoji="1" lang="ja-JP" altLang="en-US"/>
          </a:p>
        </p:txBody>
      </p:sp>
    </p:spTree>
    <p:extLst>
      <p:ext uri="{BB962C8B-B14F-4D97-AF65-F5344CB8AC3E}">
        <p14:creationId xmlns:p14="http://schemas.microsoft.com/office/powerpoint/2010/main" val="1491690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646817" y="656949"/>
            <a:ext cx="8612368" cy="4093428"/>
          </a:xfrm>
          <a:prstGeom prst="rect">
            <a:avLst/>
          </a:prstGeom>
          <a:noFill/>
        </p:spPr>
        <p:txBody>
          <a:bodyPr wrap="square" rtlCol="0">
            <a:spAutoFit/>
          </a:bodyPr>
          <a:lstStyle/>
          <a:p>
            <a:r>
              <a:rPr lang="en-US" altLang="ja-JP" sz="2800" dirty="0">
                <a:solidFill>
                  <a:srgbClr val="0070C0"/>
                </a:solidFill>
              </a:rPr>
              <a:t>Composition of the draft</a:t>
            </a:r>
          </a:p>
          <a:p>
            <a:pPr marL="342900" indent="-342900">
              <a:buFont typeface="Arial" panose="020B0604020202020204" pitchFamily="34" charset="0"/>
              <a:buChar char="•"/>
            </a:pPr>
            <a:r>
              <a:rPr lang="en-US" altLang="ja-JP" sz="2000" dirty="0"/>
              <a:t>The draft consists of 2 parts.</a:t>
            </a:r>
          </a:p>
          <a:p>
            <a:r>
              <a:rPr lang="en-US" altLang="ja-JP" sz="2000" dirty="0"/>
              <a:t>I.   Part I. Audible reverse warning device</a:t>
            </a:r>
          </a:p>
          <a:p>
            <a:r>
              <a:rPr lang="en-US" altLang="ja-JP" sz="2000" dirty="0"/>
              <a:t>II.  Part II. Audible reverse warning signals of motor vehicles</a:t>
            </a:r>
          </a:p>
          <a:p>
            <a:endParaRPr lang="en-US" altLang="ja-JP" sz="2400" dirty="0">
              <a:solidFill>
                <a:srgbClr val="92D050"/>
              </a:solidFill>
            </a:endParaRPr>
          </a:p>
          <a:p>
            <a:r>
              <a:rPr lang="en-US" altLang="ja-JP" sz="2800" dirty="0">
                <a:solidFill>
                  <a:srgbClr val="92D050"/>
                </a:solidFill>
              </a:rPr>
              <a:t>Scope</a:t>
            </a:r>
          </a:p>
          <a:p>
            <a:r>
              <a:rPr lang="en-US" altLang="ja-JP" sz="2000" dirty="0"/>
              <a:t>1.1.1.	PART I: Approval of audible reverse warning devices which are intended for fitting to motor vehicles of categories M2  (M &gt; 3500 kg), N2, N3 and M3; </a:t>
            </a:r>
          </a:p>
          <a:p>
            <a:endParaRPr lang="en-US" altLang="ja-JP" sz="2000" dirty="0"/>
          </a:p>
          <a:p>
            <a:r>
              <a:rPr lang="en-US" altLang="ja-JP" sz="2000" dirty="0"/>
              <a:t>1.1.2.	PART II: Approval of motor vehicles listed in 1.1.1. with regard to fitting of audible reverse warning devices automatically activated when reverse gear is selected and the propulsion system is on.</a:t>
            </a:r>
            <a:endParaRPr lang="en-US" altLang="ja-JP" sz="2400"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
        <p:nvSpPr>
          <p:cNvPr id="3" name="スライド番号プレースホルダー 2"/>
          <p:cNvSpPr>
            <a:spLocks noGrp="1"/>
          </p:cNvSpPr>
          <p:nvPr>
            <p:ph type="sldNum" sz="quarter" idx="12"/>
          </p:nvPr>
        </p:nvSpPr>
        <p:spPr/>
        <p:txBody>
          <a:bodyPr/>
          <a:lstStyle/>
          <a:p>
            <a:fld id="{C161649F-AEE8-4D0B-9140-C427036E0610}" type="slidenum">
              <a:rPr kumimoji="1" lang="ja-JP" altLang="en-US" smtClean="0"/>
              <a:t>5</a:t>
            </a:fld>
            <a:endParaRPr kumimoji="1" lang="ja-JP" altLang="en-US" dirty="0"/>
          </a:p>
        </p:txBody>
      </p:sp>
      <p:sp>
        <p:nvSpPr>
          <p:cNvPr id="6" name="テキスト ボックス 5">
            <a:extLst>
              <a:ext uri="{FF2B5EF4-FFF2-40B4-BE49-F238E27FC236}">
                <a16:creationId xmlns:a16="http://schemas.microsoft.com/office/drawing/2014/main" id="{BF27B0CA-0C7B-45E7-8D1C-1C47CF4AECCA}"/>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t>No change from previous status report</a:t>
            </a:r>
            <a:endParaRPr kumimoji="1" lang="ja-JP" altLang="en-US" dirty="0"/>
          </a:p>
        </p:txBody>
      </p:sp>
    </p:spTree>
    <p:extLst>
      <p:ext uri="{BB962C8B-B14F-4D97-AF65-F5344CB8AC3E}">
        <p14:creationId xmlns:p14="http://schemas.microsoft.com/office/powerpoint/2010/main" val="7533094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862489" y="656949"/>
            <a:ext cx="8175025" cy="5509200"/>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Definition : Device type</a:t>
            </a:r>
          </a:p>
          <a:p>
            <a:r>
              <a:rPr lang="en-US" altLang="ja-JP" sz="2000" dirty="0">
                <a:ea typeface="メイリオ" panose="020B0604030504040204" pitchFamily="50" charset="-128"/>
                <a:cs typeface="メイリオ" panose="020B0604030504040204" pitchFamily="50" charset="-128"/>
              </a:rPr>
              <a:t>“</a:t>
            </a:r>
            <a:r>
              <a:rPr lang="en-US" altLang="ja-JP" sz="2000" i="1" dirty="0">
                <a:ea typeface="メイリオ" panose="020B0604030504040204" pitchFamily="50" charset="-128"/>
                <a:cs typeface="メイリオ" panose="020B0604030504040204" pitchFamily="50" charset="-128"/>
              </a:rPr>
              <a:t>Multiple audible reverse warning system</a:t>
            </a:r>
            <a:r>
              <a:rPr lang="en-US" altLang="ja-JP" sz="2000" dirty="0">
                <a:ea typeface="メイリオ" panose="020B0604030504040204" pitchFamily="50" charset="-128"/>
                <a:cs typeface="メイリオ" panose="020B0604030504040204" pitchFamily="50" charset="-128"/>
              </a:rPr>
              <a:t>” has been newly added to allow combination of the devices</a:t>
            </a:r>
            <a:endParaRPr lang="en-US" altLang="ja-JP" sz="2400" dirty="0">
              <a:ea typeface="メイリオ" panose="020B0604030504040204" pitchFamily="50" charset="-128"/>
              <a:cs typeface="メイリオ" panose="020B0604030504040204" pitchFamily="50" charset="-128"/>
            </a:endParaRPr>
          </a:p>
          <a:p>
            <a:endParaRPr lang="en-US" altLang="ja-JP" sz="2400" dirty="0">
              <a:ea typeface="メイリオ" panose="020B0604030504040204" pitchFamily="50" charset="-128"/>
              <a:cs typeface="メイリオ" panose="020B0604030504040204" pitchFamily="50" charset="-128"/>
            </a:endParaRPr>
          </a:p>
          <a:p>
            <a:r>
              <a:rPr lang="en-GB" altLang="ja-JP" sz="2000" dirty="0"/>
              <a:t>2.1.1.	</a:t>
            </a:r>
            <a:r>
              <a:rPr lang="en-GB" altLang="ja-JP" sz="2000" i="1" dirty="0">
                <a:solidFill>
                  <a:srgbClr val="FF0066"/>
                </a:solidFill>
              </a:rPr>
              <a:t>“Non-self-adjusting audible reverse warning device” </a:t>
            </a:r>
            <a:r>
              <a:rPr lang="en-GB" altLang="ja-JP" sz="2000" dirty="0"/>
              <a:t>means a device which gives an audible reverse warning sound independent of “</a:t>
            </a:r>
            <a:r>
              <a:rPr lang="en-GB" altLang="ja-JP" sz="2000" i="1" dirty="0"/>
              <a:t>Ambient noise</a:t>
            </a:r>
            <a:r>
              <a:rPr lang="en-GB" altLang="ja-JP" sz="2000" dirty="0"/>
              <a:t>” levels	</a:t>
            </a:r>
            <a:endParaRPr lang="ja-JP" altLang="ja-JP" sz="2000" dirty="0"/>
          </a:p>
          <a:p>
            <a:r>
              <a:rPr lang="en-GB" altLang="ja-JP" sz="2000" dirty="0"/>
              <a:t>2.1.2.	</a:t>
            </a:r>
            <a:r>
              <a:rPr lang="en-GB" altLang="ja-JP" sz="2000" i="1" dirty="0">
                <a:solidFill>
                  <a:srgbClr val="FF0066"/>
                </a:solidFill>
              </a:rPr>
              <a:t>“Self-adjusting audible reverse warning device” </a:t>
            </a:r>
            <a:r>
              <a:rPr lang="en-GB" altLang="ja-JP" sz="2000" dirty="0"/>
              <a:t>means a device which automatically adjusts its sound level, throughout a defined range, in order to maintain a sound level differential between the sound output of the device and the “</a:t>
            </a:r>
            <a:r>
              <a:rPr lang="en-GB" altLang="ja-JP" sz="2000" i="1" dirty="0"/>
              <a:t>Ambient noise</a:t>
            </a:r>
            <a:r>
              <a:rPr lang="en-GB" altLang="ja-JP" sz="2000" dirty="0"/>
              <a:t>” measured by itself</a:t>
            </a:r>
            <a:endParaRPr lang="ja-JP" altLang="ja-JP" sz="2000" dirty="0"/>
          </a:p>
          <a:p>
            <a:r>
              <a:rPr lang="en-GB" altLang="ja-JP" sz="2000" dirty="0"/>
              <a:t>2.1.3.	</a:t>
            </a:r>
            <a:r>
              <a:rPr lang="en-GB" altLang="ja-JP" sz="2000" i="1" dirty="0">
                <a:solidFill>
                  <a:srgbClr val="FF0066"/>
                </a:solidFill>
              </a:rPr>
              <a:t>“Stepwise self-adjusting audible reverse warning device” </a:t>
            </a:r>
            <a:r>
              <a:rPr lang="en-GB" altLang="ja-JP" sz="2000" dirty="0"/>
              <a:t>means a device which automatically adjusts to 1 of 3 fixed sound level modes (low, normal, high), depending on the ambient noise measured by itself</a:t>
            </a:r>
          </a:p>
          <a:p>
            <a:r>
              <a:rPr lang="en-US" altLang="ja-JP" sz="2000" dirty="0"/>
              <a:t>2.1.4.	 “</a:t>
            </a:r>
            <a:r>
              <a:rPr lang="en-US" altLang="ja-JP" sz="2000" i="1" dirty="0">
                <a:solidFill>
                  <a:srgbClr val="FF0066"/>
                </a:solidFill>
              </a:rPr>
              <a:t>Multiple audible reverse warning system</a:t>
            </a:r>
            <a:r>
              <a:rPr lang="en-US" altLang="ja-JP" sz="2000" dirty="0"/>
              <a:t>” means a combination of “Non-self-adjusting audible reverse warning device” capable of functioning independently when applying “</a:t>
            </a:r>
            <a:r>
              <a:rPr lang="en-US" altLang="ja-JP" sz="2000" i="1" dirty="0"/>
              <a:t>Low level</a:t>
            </a:r>
            <a:r>
              <a:rPr lang="en-US" altLang="ja-JP" sz="2000" dirty="0"/>
              <a:t>”, “</a:t>
            </a:r>
            <a:r>
              <a:rPr lang="en-US" altLang="ja-JP" sz="2000" i="1" dirty="0"/>
              <a:t>Normal level</a:t>
            </a:r>
            <a:r>
              <a:rPr lang="en-US" altLang="ja-JP" sz="2000" dirty="0"/>
              <a:t>”, “High level”; </a:t>
            </a:r>
            <a:endParaRPr lang="en-US" altLang="ja-JP" sz="2400" dirty="0">
              <a:ea typeface="メイリオ" panose="020B0604030504040204" pitchFamily="50" charset="-128"/>
              <a:cs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6</a:t>
            </a:fld>
            <a:endParaRPr kumimoji="1" lang="ja-JP" altLang="en-US"/>
          </a:p>
        </p:txBody>
      </p:sp>
      <p:sp>
        <p:nvSpPr>
          <p:cNvPr id="7" name="テキスト ボックス 6">
            <a:extLst>
              <a:ext uri="{FF2B5EF4-FFF2-40B4-BE49-F238E27FC236}">
                <a16:creationId xmlns:a16="http://schemas.microsoft.com/office/drawing/2014/main" id="{EAF7450A-D2C7-4AB4-B067-7CBAE4EBA8DA}"/>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6" name="テキスト ボックス 5">
            <a:extLst>
              <a:ext uri="{FF2B5EF4-FFF2-40B4-BE49-F238E27FC236}">
                <a16:creationId xmlns:a16="http://schemas.microsoft.com/office/drawing/2014/main" id="{CBBE3C22-72C9-4767-8395-B0D19EA8F4D2}"/>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879923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862489" y="656949"/>
            <a:ext cx="8175025" cy="4339650"/>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Mandatory sound level mode</a:t>
            </a:r>
          </a:p>
          <a:p>
            <a:r>
              <a:rPr lang="en-US" altLang="ja-JP" sz="2000" dirty="0">
                <a:ea typeface="メイリオ" panose="020B0604030504040204" pitchFamily="50" charset="-128"/>
                <a:cs typeface="メイリオ" panose="020B0604030504040204" pitchFamily="50" charset="-128"/>
              </a:rPr>
              <a:t>14.6. was newly added to allow each CP to decide which sound level modes are mandatory, and class was defined for devices.</a:t>
            </a:r>
          </a:p>
          <a:p>
            <a:endParaRPr lang="en-US" altLang="ja-JP" sz="2400" dirty="0">
              <a:ea typeface="メイリオ" panose="020B0604030504040204" pitchFamily="50" charset="-128"/>
              <a:cs typeface="メイリオ" panose="020B0604030504040204" pitchFamily="50" charset="-128"/>
            </a:endParaRPr>
          </a:p>
          <a:p>
            <a:r>
              <a:rPr lang="en-US" altLang="ja-JP" sz="2000" dirty="0">
                <a:ea typeface="メイリオ" panose="020B0604030504040204" pitchFamily="50" charset="-128"/>
                <a:cs typeface="メイリオ" panose="020B0604030504040204" pitchFamily="50" charset="-128"/>
              </a:rPr>
              <a:t>14.6. 	General</a:t>
            </a:r>
          </a:p>
          <a:p>
            <a:r>
              <a:rPr lang="en-US" altLang="ja-JP" sz="2000" dirty="0">
                <a:ea typeface="メイリオ" panose="020B0604030504040204" pitchFamily="50" charset="-128"/>
                <a:cs typeface="メイリオ" panose="020B0604030504040204" pitchFamily="50" charset="-128"/>
              </a:rPr>
              <a:t>	At the time of application of this Regulation, Contracting Parties shall declare which Classes of the “</a:t>
            </a:r>
            <a:r>
              <a:rPr lang="en-US" altLang="ja-JP" sz="2000" i="1" dirty="0">
                <a:ea typeface="メイリオ" panose="020B0604030504040204" pitchFamily="50" charset="-128"/>
                <a:cs typeface="メイリオ" panose="020B0604030504040204" pitchFamily="50" charset="-128"/>
              </a:rPr>
              <a:t>Non-self-adjusting audible reverse warning device</a:t>
            </a:r>
            <a:r>
              <a:rPr lang="en-US" altLang="ja-JP" sz="2000" dirty="0">
                <a:ea typeface="メイリオ" panose="020B0604030504040204" pitchFamily="50" charset="-128"/>
                <a:cs typeface="メイリオ" panose="020B0604030504040204" pitchFamily="50" charset="-128"/>
              </a:rPr>
              <a:t>” (N, I, II, III) and / or the “</a:t>
            </a:r>
            <a:r>
              <a:rPr lang="en-US" altLang="ja-JP" sz="2000" i="1" dirty="0">
                <a:ea typeface="メイリオ" panose="020B0604030504040204" pitchFamily="50" charset="-128"/>
                <a:cs typeface="メイリオ" panose="020B0604030504040204" pitchFamily="50" charset="-128"/>
              </a:rPr>
              <a:t>Multiple audible reverse warning system</a:t>
            </a:r>
            <a:r>
              <a:rPr lang="en-US" altLang="ja-JP" sz="2000" dirty="0">
                <a:ea typeface="メイリオ" panose="020B0604030504040204" pitchFamily="50" charset="-128"/>
                <a:cs typeface="メイリオ" panose="020B0604030504040204" pitchFamily="50" charset="-128"/>
              </a:rPr>
              <a:t>” (I, II, III) of this Regulation they intend to mandate in their territory for each category of vehicles if the vehicles in questions are not equipped with either a “</a:t>
            </a:r>
            <a:r>
              <a:rPr lang="en-US" altLang="ja-JP" sz="2000" i="1" dirty="0">
                <a:ea typeface="メイリオ" panose="020B0604030504040204" pitchFamily="50" charset="-128"/>
                <a:cs typeface="メイリオ" panose="020B0604030504040204" pitchFamily="50" charset="-128"/>
              </a:rPr>
              <a:t>Self-adjusting audible reverse warning device</a:t>
            </a:r>
            <a:r>
              <a:rPr lang="en-US" altLang="ja-JP" sz="2000" dirty="0">
                <a:ea typeface="メイリオ" panose="020B0604030504040204" pitchFamily="50" charset="-128"/>
                <a:cs typeface="メイリオ" panose="020B0604030504040204" pitchFamily="50" charset="-128"/>
              </a:rPr>
              <a:t>” or a “</a:t>
            </a:r>
            <a:r>
              <a:rPr lang="en-US" altLang="ja-JP" sz="2000" i="1" dirty="0">
                <a:ea typeface="メイリオ" panose="020B0604030504040204" pitchFamily="50" charset="-128"/>
                <a:cs typeface="メイリオ" panose="020B0604030504040204" pitchFamily="50" charset="-128"/>
              </a:rPr>
              <a:t>Stepwise self-adjusting audible reverse warning device</a:t>
            </a:r>
            <a:r>
              <a:rPr lang="en-US" altLang="ja-JP" sz="2000" dirty="0">
                <a:ea typeface="メイリオ" panose="020B0604030504040204" pitchFamily="50" charset="-128"/>
                <a:cs typeface="メイリオ" panose="020B0604030504040204" pitchFamily="50" charset="-128"/>
              </a:rPr>
              <a:t>”.</a:t>
            </a:r>
          </a:p>
          <a:p>
            <a:endParaRPr lang="en-US" altLang="ja-JP" sz="2400" dirty="0">
              <a:ea typeface="メイリオ" panose="020B0604030504040204" pitchFamily="50" charset="-128"/>
              <a:cs typeface="メイリオ" panose="020B0604030504040204" pitchFamily="50" charset="-128"/>
            </a:endParaRP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7</a:t>
            </a:fld>
            <a:endParaRPr kumimoji="1" lang="ja-JP" altLang="en-US"/>
          </a:p>
        </p:txBody>
      </p:sp>
      <p:sp>
        <p:nvSpPr>
          <p:cNvPr id="6" name="テキスト ボックス 5">
            <a:extLst>
              <a:ext uri="{FF2B5EF4-FFF2-40B4-BE49-F238E27FC236}">
                <a16:creationId xmlns:a16="http://schemas.microsoft.com/office/drawing/2014/main" id="{A444034E-60BC-4A14-B59A-33960C08820D}"/>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7" name="テキスト ボックス 6">
            <a:extLst>
              <a:ext uri="{FF2B5EF4-FFF2-40B4-BE49-F238E27FC236}">
                <a16:creationId xmlns:a16="http://schemas.microsoft.com/office/drawing/2014/main" id="{4C1A72DF-D5CF-4451-B830-BC3C17764459}"/>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28070824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862489" y="656949"/>
            <a:ext cx="8175025" cy="6124754"/>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Definition : Class</a:t>
            </a:r>
          </a:p>
          <a:p>
            <a:r>
              <a:rPr lang="en-US" altLang="ja-JP" sz="2000" dirty="0">
                <a:ea typeface="メイリオ" panose="020B0604030504040204" pitchFamily="50" charset="-128"/>
                <a:cs typeface="メイリオ" panose="020B0604030504040204" pitchFamily="50" charset="-128"/>
              </a:rPr>
              <a:t>Classes are defined as follows.</a:t>
            </a:r>
          </a:p>
          <a:p>
            <a:r>
              <a:rPr lang="en-US" altLang="ja-JP" sz="2000" dirty="0">
                <a:ea typeface="メイリオ" panose="020B0604030504040204" pitchFamily="50" charset="-128"/>
                <a:cs typeface="メイリオ" panose="020B0604030504040204" pitchFamily="50" charset="-128"/>
              </a:rPr>
              <a:t>Devices of class L or H shall only be used in combination with devices of other classes which includes “</a:t>
            </a:r>
            <a:r>
              <a:rPr lang="en-US" altLang="ja-JP" sz="2000" i="1" dirty="0">
                <a:ea typeface="メイリオ" panose="020B0604030504040204" pitchFamily="50" charset="-128"/>
                <a:cs typeface="メイリオ" panose="020B0604030504040204" pitchFamily="50" charset="-128"/>
              </a:rPr>
              <a:t>Normal level</a:t>
            </a:r>
            <a:r>
              <a:rPr lang="en-US" altLang="ja-JP" sz="2000" dirty="0">
                <a:ea typeface="メイリオ" panose="020B0604030504040204" pitchFamily="50" charset="-128"/>
                <a:cs typeface="メイリオ" panose="020B0604030504040204" pitchFamily="50" charset="-128"/>
              </a:rPr>
              <a:t>”.</a:t>
            </a:r>
          </a:p>
          <a:p>
            <a:endParaRPr lang="en-US" altLang="ja-JP" sz="2400" dirty="0">
              <a:ea typeface="メイリオ" panose="020B0604030504040204" pitchFamily="50" charset="-128"/>
              <a:cs typeface="メイリオ" panose="020B0604030504040204" pitchFamily="50" charset="-128"/>
            </a:endParaRPr>
          </a:p>
          <a:p>
            <a:r>
              <a:rPr lang="en-US" altLang="ja-JP" sz="1400" dirty="0"/>
              <a:t>2.5.	Basic designation for “Non-self-adjusting audible reverse warning device” </a:t>
            </a:r>
          </a:p>
          <a:p>
            <a:r>
              <a:rPr lang="en-US" altLang="ja-JP" sz="1400" dirty="0"/>
              <a:t>2.5.1	Class L: The “</a:t>
            </a:r>
            <a:r>
              <a:rPr lang="en-US" altLang="ja-JP" sz="1400" i="1" dirty="0"/>
              <a:t>Non-self-adjusting audible reverse warning device</a:t>
            </a:r>
            <a:r>
              <a:rPr lang="en-US" altLang="ja-JP" sz="1400" dirty="0"/>
              <a:t>” is able to emit sound levels of “Low level” only.</a:t>
            </a:r>
          </a:p>
          <a:p>
            <a:r>
              <a:rPr lang="en-US" altLang="ja-JP" sz="1400" dirty="0"/>
              <a:t>2.5.2	Class N: The “</a:t>
            </a:r>
            <a:r>
              <a:rPr lang="en-US" altLang="ja-JP" sz="1400" i="1" dirty="0"/>
              <a:t>Non-self-adjusting audible reverse warning device</a:t>
            </a:r>
            <a:r>
              <a:rPr lang="en-US" altLang="ja-JP" sz="1400" dirty="0"/>
              <a:t>” is able to emit sound levels of “</a:t>
            </a:r>
            <a:r>
              <a:rPr lang="en-US" altLang="ja-JP" sz="1400" i="1" dirty="0"/>
              <a:t>Normal level</a:t>
            </a:r>
            <a:r>
              <a:rPr lang="en-US" altLang="ja-JP" sz="1400" dirty="0"/>
              <a:t>” only.</a:t>
            </a:r>
          </a:p>
          <a:p>
            <a:r>
              <a:rPr lang="en-US" altLang="ja-JP" sz="1400" dirty="0"/>
              <a:t>2.5.3	Class H: The “</a:t>
            </a:r>
            <a:r>
              <a:rPr lang="en-US" altLang="ja-JP" sz="1400" i="1" dirty="0"/>
              <a:t>Non-self-adjusting audible reverse warning device</a:t>
            </a:r>
            <a:r>
              <a:rPr lang="en-US" altLang="ja-JP" sz="1400" dirty="0"/>
              <a:t>” is able to emit sound levels of “</a:t>
            </a:r>
            <a:r>
              <a:rPr lang="en-US" altLang="ja-JP" sz="1400" i="1" dirty="0"/>
              <a:t>High level</a:t>
            </a:r>
            <a:r>
              <a:rPr lang="en-US" altLang="ja-JP" sz="1400" dirty="0"/>
              <a:t>” only. </a:t>
            </a:r>
          </a:p>
          <a:p>
            <a:r>
              <a:rPr lang="en-US" altLang="ja-JP" sz="1400" dirty="0"/>
              <a:t>2.5.4.	Class I: The “</a:t>
            </a:r>
            <a:r>
              <a:rPr lang="en-US" altLang="ja-JP" sz="1400" i="1" dirty="0"/>
              <a:t>Non-self-adjusting audible reverse warning device</a:t>
            </a:r>
            <a:r>
              <a:rPr lang="en-US" altLang="ja-JP" sz="1400" dirty="0"/>
              <a:t>” is able to emit sound levels of “</a:t>
            </a:r>
            <a:r>
              <a:rPr lang="en-US" altLang="ja-JP" sz="1400" i="1" dirty="0"/>
              <a:t>Low level</a:t>
            </a:r>
            <a:r>
              <a:rPr lang="en-US" altLang="ja-JP" sz="1400" dirty="0"/>
              <a:t>” and “</a:t>
            </a:r>
            <a:r>
              <a:rPr lang="en-US" altLang="ja-JP" sz="1400" i="1" dirty="0"/>
              <a:t>Normal level</a:t>
            </a:r>
            <a:r>
              <a:rPr lang="en-US" altLang="ja-JP" sz="1400" dirty="0"/>
              <a:t>”.</a:t>
            </a:r>
          </a:p>
          <a:p>
            <a:r>
              <a:rPr lang="en-US" altLang="ja-JP" sz="1400" dirty="0"/>
              <a:t>2.5.5.	Class II: The “</a:t>
            </a:r>
            <a:r>
              <a:rPr lang="en-US" altLang="ja-JP" sz="1400" i="1" dirty="0"/>
              <a:t>Non-self-adjusting audible reverse warning device</a:t>
            </a:r>
            <a:r>
              <a:rPr lang="en-US" altLang="ja-JP" sz="1400" dirty="0"/>
              <a:t>” is able to emit sound levels of “</a:t>
            </a:r>
            <a:r>
              <a:rPr lang="en-US" altLang="ja-JP" sz="1400" i="1" dirty="0"/>
              <a:t>Normal level</a:t>
            </a:r>
            <a:r>
              <a:rPr lang="en-US" altLang="ja-JP" sz="1400" dirty="0"/>
              <a:t>” and “</a:t>
            </a:r>
            <a:r>
              <a:rPr lang="en-US" altLang="ja-JP" sz="1400" i="1" dirty="0"/>
              <a:t>High level</a:t>
            </a:r>
            <a:r>
              <a:rPr lang="en-US" altLang="ja-JP" sz="1400" dirty="0"/>
              <a:t>”.</a:t>
            </a:r>
          </a:p>
          <a:p>
            <a:r>
              <a:rPr lang="en-US" altLang="ja-JP" sz="1400" dirty="0"/>
              <a:t>2.5.6.	Class III: The “</a:t>
            </a:r>
            <a:r>
              <a:rPr lang="en-US" altLang="ja-JP" sz="1400" i="1" dirty="0"/>
              <a:t>Non-self-adjusting audible reverse warning device</a:t>
            </a:r>
            <a:r>
              <a:rPr lang="en-US" altLang="ja-JP" sz="1400" dirty="0"/>
              <a:t>” is able to emit sound levels of “</a:t>
            </a:r>
            <a:r>
              <a:rPr lang="en-US" altLang="ja-JP" sz="1400" i="1" dirty="0"/>
              <a:t>Low level</a:t>
            </a:r>
            <a:r>
              <a:rPr lang="en-US" altLang="ja-JP" sz="1400" dirty="0"/>
              <a:t>”, “</a:t>
            </a:r>
            <a:r>
              <a:rPr lang="en-US" altLang="ja-JP" sz="1400" i="1" dirty="0"/>
              <a:t>Normal level</a:t>
            </a:r>
            <a:r>
              <a:rPr lang="en-US" altLang="ja-JP" sz="1400" dirty="0"/>
              <a:t>” and “</a:t>
            </a:r>
            <a:r>
              <a:rPr lang="en-US" altLang="ja-JP" sz="1400" i="1" dirty="0"/>
              <a:t>High level</a:t>
            </a:r>
            <a:r>
              <a:rPr lang="en-US" altLang="ja-JP" sz="1400" dirty="0"/>
              <a:t>”.</a:t>
            </a:r>
          </a:p>
          <a:p>
            <a:r>
              <a:rPr lang="en-US" altLang="ja-JP" sz="1400" dirty="0"/>
              <a:t>2.6.	Basic designation for “</a:t>
            </a:r>
            <a:r>
              <a:rPr lang="en-US" altLang="ja-JP" sz="1400" i="1" dirty="0"/>
              <a:t>Multiple audible reverse warning system</a:t>
            </a:r>
            <a:r>
              <a:rPr lang="en-US" altLang="ja-JP" sz="1400" dirty="0"/>
              <a:t>” </a:t>
            </a:r>
          </a:p>
          <a:p>
            <a:r>
              <a:rPr lang="en-US" altLang="ja-JP" sz="1400" dirty="0"/>
              <a:t>2.6.1.	Class I: The “</a:t>
            </a:r>
            <a:r>
              <a:rPr lang="en-US" altLang="ja-JP" sz="1400" i="1" dirty="0"/>
              <a:t>Multiple audible reverse warning system</a:t>
            </a:r>
            <a:r>
              <a:rPr lang="en-US" altLang="ja-JP" sz="1400" dirty="0"/>
              <a:t>” is able to emit sound levels of “</a:t>
            </a:r>
            <a:r>
              <a:rPr lang="en-US" altLang="ja-JP" sz="1400" i="1" dirty="0"/>
              <a:t>Low level</a:t>
            </a:r>
            <a:r>
              <a:rPr lang="en-US" altLang="ja-JP" sz="1400" dirty="0"/>
              <a:t>” and “</a:t>
            </a:r>
            <a:r>
              <a:rPr lang="en-US" altLang="ja-JP" sz="1400" i="1" dirty="0"/>
              <a:t>Normal level</a:t>
            </a:r>
            <a:r>
              <a:rPr lang="en-US" altLang="ja-JP" sz="1400" dirty="0"/>
              <a:t>”.</a:t>
            </a:r>
          </a:p>
          <a:p>
            <a:r>
              <a:rPr lang="en-US" altLang="ja-JP" sz="1400" dirty="0"/>
              <a:t>2.6.2.	Class II: The “</a:t>
            </a:r>
            <a:r>
              <a:rPr lang="en-US" altLang="ja-JP" sz="1400" i="1" dirty="0"/>
              <a:t>Multiple audible reverse warning system</a:t>
            </a:r>
            <a:r>
              <a:rPr lang="en-US" altLang="ja-JP" sz="1400" dirty="0"/>
              <a:t>” is able to emit sound levels of “</a:t>
            </a:r>
            <a:r>
              <a:rPr lang="en-US" altLang="ja-JP" sz="1400" i="1" dirty="0"/>
              <a:t>Normal level</a:t>
            </a:r>
            <a:r>
              <a:rPr lang="en-US" altLang="ja-JP" sz="1400" dirty="0"/>
              <a:t>” and “</a:t>
            </a:r>
            <a:r>
              <a:rPr lang="en-US" altLang="ja-JP" sz="1400" i="1" dirty="0"/>
              <a:t>High level</a:t>
            </a:r>
            <a:r>
              <a:rPr lang="en-US" altLang="ja-JP" sz="1400" dirty="0"/>
              <a:t>”.</a:t>
            </a:r>
          </a:p>
          <a:p>
            <a:r>
              <a:rPr lang="en-US" altLang="ja-JP" sz="1400" dirty="0"/>
              <a:t>2.6.3.	Class III: The “</a:t>
            </a:r>
            <a:r>
              <a:rPr lang="en-US" altLang="ja-JP" sz="1400" i="1" dirty="0"/>
              <a:t>Multiple audible reverse warning system</a:t>
            </a:r>
            <a:r>
              <a:rPr lang="en-US" altLang="ja-JP" sz="1400" dirty="0"/>
              <a:t>” is able to emit sound levels of “</a:t>
            </a:r>
            <a:r>
              <a:rPr lang="en-US" altLang="ja-JP" sz="1400" i="1" dirty="0"/>
              <a:t>Low level</a:t>
            </a:r>
            <a:r>
              <a:rPr lang="en-US" altLang="ja-JP" sz="1400" dirty="0"/>
              <a:t>”, “</a:t>
            </a:r>
            <a:r>
              <a:rPr lang="en-US" altLang="ja-JP" sz="1400" i="1" dirty="0"/>
              <a:t>Normal level</a:t>
            </a:r>
            <a:r>
              <a:rPr lang="en-US" altLang="ja-JP" sz="1400" dirty="0"/>
              <a:t>” and “</a:t>
            </a:r>
            <a:r>
              <a:rPr lang="en-US" altLang="ja-JP" sz="1400" i="1" dirty="0"/>
              <a:t>High level</a:t>
            </a:r>
            <a:r>
              <a:rPr lang="en-US" altLang="ja-JP" sz="1400" dirty="0"/>
              <a:t>”.</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8</a:t>
            </a:fld>
            <a:endParaRPr kumimoji="1" lang="ja-JP" altLang="en-US"/>
          </a:p>
        </p:txBody>
      </p:sp>
      <p:sp>
        <p:nvSpPr>
          <p:cNvPr id="7" name="テキスト ボックス 6">
            <a:extLst>
              <a:ext uri="{FF2B5EF4-FFF2-40B4-BE49-F238E27FC236}">
                <a16:creationId xmlns:a16="http://schemas.microsoft.com/office/drawing/2014/main" id="{8D27F9E3-D41B-413D-AE14-7C657E65A9BB}"/>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6" name="テキスト ボックス 5">
            <a:extLst>
              <a:ext uri="{FF2B5EF4-FFF2-40B4-BE49-F238E27FC236}">
                <a16:creationId xmlns:a16="http://schemas.microsoft.com/office/drawing/2014/main" id="{9D4F4F16-7CEA-490D-84F7-331A4080DEA6}"/>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3517548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862489" y="656949"/>
            <a:ext cx="8175025" cy="6124754"/>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Definition : Sound level</a:t>
            </a:r>
          </a:p>
          <a:p>
            <a:r>
              <a:rPr lang="en-US" altLang="ja-JP" sz="2000" dirty="0">
                <a:ea typeface="メイリオ" panose="020B0604030504040204" pitchFamily="50" charset="-128"/>
                <a:cs typeface="メイリオ" panose="020B0604030504040204" pitchFamily="50" charset="-128"/>
              </a:rPr>
              <a:t>To be more specific about when and where each sound level should be used, definition of each sound levels are defined as follows. Editorial corrections have been made to make it clear.</a:t>
            </a:r>
          </a:p>
          <a:p>
            <a:endParaRPr lang="en-US" altLang="ja-JP" sz="2400" dirty="0">
              <a:ea typeface="メイリオ" panose="020B0604030504040204" pitchFamily="50" charset="-128"/>
              <a:cs typeface="メイリオ" panose="020B0604030504040204" pitchFamily="50" charset="-128"/>
            </a:endParaRPr>
          </a:p>
          <a:p>
            <a:r>
              <a:rPr lang="en-GB" altLang="ja-JP" sz="2000" dirty="0"/>
              <a:t>2.2.	 </a:t>
            </a:r>
            <a:r>
              <a:rPr lang="en-US" altLang="ja-JP" sz="2000" dirty="0">
                <a:solidFill>
                  <a:srgbClr val="FF0066"/>
                </a:solidFill>
              </a:rPr>
              <a:t>“</a:t>
            </a:r>
            <a:r>
              <a:rPr lang="en-US" altLang="ja-JP" sz="2000" i="1" dirty="0">
                <a:solidFill>
                  <a:srgbClr val="FF0066"/>
                </a:solidFill>
              </a:rPr>
              <a:t>Low level</a:t>
            </a:r>
            <a:r>
              <a:rPr lang="en-US" altLang="ja-JP" sz="2000" dirty="0">
                <a:solidFill>
                  <a:srgbClr val="FF0066"/>
                </a:solidFill>
              </a:rPr>
              <a:t>” </a:t>
            </a:r>
            <a:r>
              <a:rPr lang="en-US" altLang="ja-JP" sz="2000" dirty="0"/>
              <a:t>mode means the emitted sound level of the “</a:t>
            </a:r>
            <a:r>
              <a:rPr lang="en-US" altLang="ja-JP" sz="2000" i="1" dirty="0"/>
              <a:t>Audible reverse warning device</a:t>
            </a:r>
            <a:r>
              <a:rPr lang="en-US" altLang="ja-JP" sz="2000" dirty="0"/>
              <a:t>” which is to aid sufficient safety of vulnerable road users during quiet times and/or quiet areas</a:t>
            </a:r>
            <a:r>
              <a:rPr lang="en-US" altLang="ja-JP" sz="2000" baseline="30000" dirty="0"/>
              <a:t>2</a:t>
            </a:r>
            <a:r>
              <a:rPr lang="en-US" altLang="ja-JP" sz="2000" dirty="0"/>
              <a:t>. </a:t>
            </a:r>
            <a:endParaRPr lang="ja-JP" altLang="ja-JP" sz="2000" dirty="0"/>
          </a:p>
          <a:p>
            <a:r>
              <a:rPr lang="en-GB" altLang="ja-JP" sz="2000" dirty="0"/>
              <a:t>2.3.</a:t>
            </a:r>
            <a:r>
              <a:rPr lang="en-GB" altLang="ja-JP" sz="2000" i="1" dirty="0"/>
              <a:t>	</a:t>
            </a:r>
            <a:r>
              <a:rPr lang="en-US" altLang="ja-JP" sz="2000" i="1" dirty="0"/>
              <a:t>“</a:t>
            </a:r>
            <a:r>
              <a:rPr lang="en-US" altLang="ja-JP" sz="2000" i="1" dirty="0">
                <a:solidFill>
                  <a:srgbClr val="FF0066"/>
                </a:solidFill>
              </a:rPr>
              <a:t>Normal level</a:t>
            </a:r>
            <a:r>
              <a:rPr lang="en-US" altLang="ja-JP" sz="2000" i="1" dirty="0"/>
              <a:t>” </a:t>
            </a:r>
            <a:r>
              <a:rPr lang="en-US" altLang="ja-JP" sz="2000" dirty="0"/>
              <a:t>mode means the emitted sound level of the “Audible reverse warning device” which is to aid the sufficient safety of vulnerable road users during normal traffic hours and areas not covered by 2.2. and 2.4. </a:t>
            </a:r>
            <a:endParaRPr lang="ja-JP" altLang="ja-JP" sz="2000" dirty="0"/>
          </a:p>
          <a:p>
            <a:r>
              <a:rPr lang="en-GB" altLang="ja-JP" sz="2000" dirty="0"/>
              <a:t>2.4</a:t>
            </a:r>
            <a:r>
              <a:rPr lang="en-GB" altLang="ja-JP" sz="2000" i="1" dirty="0"/>
              <a:t>.	</a:t>
            </a:r>
            <a:r>
              <a:rPr lang="en-US" altLang="ja-JP" sz="2000" dirty="0">
                <a:solidFill>
                  <a:srgbClr val="FF0066"/>
                </a:solidFill>
              </a:rPr>
              <a:t>“</a:t>
            </a:r>
            <a:r>
              <a:rPr lang="en-US" altLang="ja-JP" sz="2000" i="1" dirty="0">
                <a:solidFill>
                  <a:srgbClr val="FF0066"/>
                </a:solidFill>
              </a:rPr>
              <a:t>High level</a:t>
            </a:r>
            <a:r>
              <a:rPr lang="en-US" altLang="ja-JP" sz="2000" dirty="0">
                <a:solidFill>
                  <a:srgbClr val="FF0066"/>
                </a:solidFill>
              </a:rPr>
              <a:t>” </a:t>
            </a:r>
            <a:r>
              <a:rPr lang="en-US" altLang="ja-JP" sz="2000" dirty="0"/>
              <a:t>mode means the emitted sound level of the “Audible reverse warning device” which is to aid sufficient safety of vulnerable road users and when “Normal level” is deemed insufficient for safety, during times and/or areas not covered by 2.2 and 2.3 (e.g. industrial or road construction sites). </a:t>
            </a:r>
          </a:p>
          <a:p>
            <a:endParaRPr lang="en-US" altLang="ja-JP" sz="2000" dirty="0"/>
          </a:p>
          <a:p>
            <a:r>
              <a:rPr lang="en-US" altLang="ja-JP" sz="2000" dirty="0"/>
              <a:t> </a:t>
            </a:r>
            <a:r>
              <a:rPr lang="en-US" altLang="ja-JP" sz="2000" baseline="30000" dirty="0"/>
              <a:t>2 </a:t>
            </a:r>
            <a:r>
              <a:rPr lang="en-US" altLang="ja-JP" sz="2000" dirty="0"/>
              <a:t>The “</a:t>
            </a:r>
            <a:r>
              <a:rPr lang="en-US" altLang="ja-JP" sz="2000" i="1" dirty="0"/>
              <a:t>Low level</a:t>
            </a:r>
            <a:r>
              <a:rPr lang="en-US" altLang="ja-JP" sz="2000" dirty="0"/>
              <a:t>” mode would provide the driver the tool to avoid complaints in quiet situations that otherwise could result from the “</a:t>
            </a:r>
            <a:r>
              <a:rPr lang="en-US" altLang="ja-JP" sz="2000" i="1" dirty="0"/>
              <a:t>Normal level</a:t>
            </a:r>
            <a:r>
              <a:rPr lang="en-US" altLang="ja-JP" sz="2000" dirty="0"/>
              <a:t>” mode.</a:t>
            </a:r>
            <a:endParaRPr lang="en-GB" altLang="ja-JP" sz="2000" dirty="0"/>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9</a:t>
            </a:fld>
            <a:endParaRPr kumimoji="1" lang="ja-JP" altLang="en-US" dirty="0"/>
          </a:p>
        </p:txBody>
      </p:sp>
      <p:sp>
        <p:nvSpPr>
          <p:cNvPr id="6" name="テキスト ボックス 5">
            <a:extLst>
              <a:ext uri="{FF2B5EF4-FFF2-40B4-BE49-F238E27FC236}">
                <a16:creationId xmlns:a16="http://schemas.microsoft.com/office/drawing/2014/main" id="{89A6A00B-049B-48E5-9A7C-17593B509A6E}"/>
              </a:ext>
            </a:extLst>
          </p:cNvPr>
          <p:cNvSpPr txBox="1"/>
          <p:nvPr/>
        </p:nvSpPr>
        <p:spPr>
          <a:xfrm>
            <a:off x="7541443" y="97650"/>
            <a:ext cx="2260571" cy="646331"/>
          </a:xfrm>
          <a:prstGeom prst="rect">
            <a:avLst/>
          </a:prstGeom>
          <a:noFill/>
          <a:ln>
            <a:solidFill>
              <a:srgbClr val="C00000"/>
            </a:solidFill>
          </a:ln>
        </p:spPr>
        <p:txBody>
          <a:bodyPr wrap="square" rtlCol="0">
            <a:spAutoFit/>
          </a:bodyPr>
          <a:lstStyle/>
          <a:p>
            <a:r>
              <a:rPr lang="en-US" altLang="ja-JP" dirty="0">
                <a:solidFill>
                  <a:srgbClr val="FF0066"/>
                </a:solidFill>
              </a:rPr>
              <a:t>Changed </a:t>
            </a:r>
            <a:r>
              <a:rPr lang="en-US" altLang="ja-JP" dirty="0"/>
              <a:t>from previous status report</a:t>
            </a:r>
            <a:endParaRPr kumimoji="1" lang="ja-JP" altLang="en-US" dirty="0"/>
          </a:p>
        </p:txBody>
      </p:sp>
      <p:sp>
        <p:nvSpPr>
          <p:cNvPr id="7" name="テキスト ボックス 6">
            <a:extLst>
              <a:ext uri="{FF2B5EF4-FFF2-40B4-BE49-F238E27FC236}">
                <a16:creationId xmlns:a16="http://schemas.microsoft.com/office/drawing/2014/main" id="{EC1DDD13-FE3F-46AA-B9E5-D39480DF1349}"/>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Results of discussion</a:t>
            </a:r>
          </a:p>
        </p:txBody>
      </p:sp>
    </p:spTree>
    <p:extLst>
      <p:ext uri="{BB962C8B-B14F-4D97-AF65-F5344CB8AC3E}">
        <p14:creationId xmlns:p14="http://schemas.microsoft.com/office/powerpoint/2010/main" val="3135910669"/>
      </p:ext>
    </p:extLst>
  </p:cSld>
  <p:clrMapOvr>
    <a:masterClrMapping/>
  </p:clrMapOvr>
</p:sld>
</file>

<file path=ppt/theme/theme1.xml><?xml version="1.0" encoding="utf-8"?>
<a:theme xmlns:a="http://schemas.openxmlformats.org/drawingml/2006/main" name="テーマ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34039A2A-3895-4949-B29D-8D448C160BB3}" vid="{F25AFA44-C9FE-45E3-B143-D19B2369275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4" ma:contentTypeDescription="Create a new document." ma:contentTypeScope="" ma:versionID="92a9dd4e8c7f8be46150dda41d58f11b">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fb9d01cd92e8bcc0c6298e0f34402dac"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DDA8C13-486D-441E-9B54-F7246FFAA70B}">
  <ds:schemaRefs>
    <ds:schemaRef ds:uri="http://schemas.microsoft.com/sharepoint/v3/contenttype/forms"/>
  </ds:schemaRefs>
</ds:datastoreItem>
</file>

<file path=customXml/itemProps2.xml><?xml version="1.0" encoding="utf-8"?>
<ds:datastoreItem xmlns:ds="http://schemas.openxmlformats.org/officeDocument/2006/customXml" ds:itemID="{B76F99F1-CBE0-446C-9236-EAAC48041D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7B34BBC-FAC0-42F4-B3C7-E2C2679496EA}">
  <ds:schemaRefs>
    <ds:schemaRef ds:uri="4b4a1c0d-4a69-4996-a84a-fc699b9f49d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acccb6d4-dbe5-46d2-b4d3-5733603d8cc6"/>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Default Theme</Template>
  <TotalTime>22</TotalTime>
  <Words>4031</Words>
  <Application>Microsoft Office PowerPoint</Application>
  <PresentationFormat>A4 Paper (210x297 mm)</PresentationFormat>
  <Paragraphs>315</Paragraphs>
  <Slides>22</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テーマ1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NTSEL</dc:creator>
  <cp:lastModifiedBy>secretariat</cp:lastModifiedBy>
  <cp:revision>814</cp:revision>
  <cp:lastPrinted>2020-01-06T07:15:30Z</cp:lastPrinted>
  <dcterms:created xsi:type="dcterms:W3CDTF">2018-04-26T02:08:34Z</dcterms:created>
  <dcterms:modified xsi:type="dcterms:W3CDTF">2021-09-08T19:35:16Z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2018-09-13T08:33:56.0330050+02:00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y fmtid="{D5CDD505-2E9C-101B-9397-08002B2CF9AE}" pid="11" name="ContentTypeId">
    <vt:lpwstr>0x0101003B8422D08C252547BB1CFA7F78E2CB83</vt:lpwstr>
  </property>
</Properties>
</file>