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61" r:id="rId4"/>
    <p:sldId id="258" r:id="rId5"/>
    <p:sldId id="257" r:id="rId6"/>
    <p:sldId id="259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>
      <p:cViewPr varScale="1">
        <p:scale>
          <a:sx n="62" d="100"/>
          <a:sy n="62" d="100"/>
        </p:scale>
        <p:origin x="8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45D28-6982-4F75-99B0-389FAEF1B933}" type="datetimeFigureOut">
              <a:rPr lang="sv-SE" smtClean="0"/>
              <a:t>2021-10-19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3E3B5-4A68-4F0C-9865-084AE125B22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098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9925A-72A5-4456-B2FD-913FCED4A2A2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34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6CD2-FC3D-4E1F-B3FC-CE6AF0EB52BF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488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79FC4-9A33-473A-AA29-BADDCBFF43A3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48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C00C-7141-4B24-84F7-942C3F5B5A96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6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6705-F384-4F28-9CEB-8C598497079C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11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3F066-7EF0-4A9D-9C03-43B3B4EA9B04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86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F3211-38B8-406F-9C76-BFC43D1660F2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601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E147-6165-4A61-97A8-E35FA5981E10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295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DB01-5D67-4D1A-93A6-B12EBFE7D581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111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DEF86-5A28-488E-9420-D0C1833BE42F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4426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6414-241C-440F-AB95-DC787177C07E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13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4C685-0AFC-4C88-A600-72DC83DD3C93}" type="datetime1">
              <a:rPr kumimoji="1" lang="ja-JP" altLang="sv-SE" smtClean="0"/>
              <a:t>2021/10/19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44ECE-AD1C-489B-A990-F66A8331E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68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3489" y="1144934"/>
            <a:ext cx="4933950" cy="487801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322346" y="1816869"/>
            <a:ext cx="62689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 1</a:t>
            </a:r>
          </a:p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 would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like to 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delete the dimension of “a/3 “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that defines the distance between the circle and letters on Annex 2. Ⅰ, Ⅱ, Ⅲ, Ⅳ, a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nd would like to define the letters position close to the circle for visibility.</a:t>
            </a: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e.g.</a:t>
            </a: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“</a:t>
            </a:r>
            <a:r>
              <a:rPr lang="en-US" altLang="ja-JP" sz="1600" i="1" dirty="0">
                <a:latin typeface="Meiryo UI" panose="020B0604030504040204" pitchFamily="50" charset="-128"/>
                <a:ea typeface="Meiryo UI" panose="020B0604030504040204" pitchFamily="50" charset="-128"/>
              </a:rPr>
              <a:t>The approval number must be placed </a:t>
            </a:r>
            <a:r>
              <a:rPr lang="en-US" altLang="ja-JP" sz="1600" i="1" dirty="0">
                <a:solidFill>
                  <a:srgbClr val="3333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close to</a:t>
            </a:r>
            <a:r>
              <a:rPr lang="en-US" altLang="ja-JP" sz="1600" i="1" dirty="0">
                <a:latin typeface="Meiryo UI" panose="020B0604030504040204" pitchFamily="50" charset="-128"/>
                <a:ea typeface="Meiryo UI" panose="020B0604030504040204" pitchFamily="50" charset="-128"/>
              </a:rPr>
              <a:t> the circle and must be in a position either above or below the letter "E" or to left or right of that letter.</a:t>
            </a:r>
            <a:r>
              <a:rPr kumimoji="1" lang="en-US" altLang="ja-JP" sz="1600" i="1" dirty="0">
                <a:latin typeface="Meiryo UI" panose="020B0604030504040204" pitchFamily="50" charset="-128"/>
                <a:ea typeface="Meiryo UI" panose="020B0604030504040204" pitchFamily="50" charset="-128"/>
              </a:rPr>
              <a:t>”</a:t>
            </a:r>
          </a:p>
          <a:p>
            <a:r>
              <a:rPr lang="en-US" altLang="ja-JP" sz="1600" i="1" dirty="0">
                <a:latin typeface="Meiryo UI" panose="020B0604030504040204" pitchFamily="50" charset="-128"/>
                <a:ea typeface="Meiryo UI" panose="020B0604030504040204" pitchFamily="50" charset="-128"/>
              </a:rPr>
              <a:t>(The same as UNR#28 Audible warning device)</a:t>
            </a:r>
            <a:endParaRPr kumimoji="1" lang="en-US" altLang="ja-JP" sz="1600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Justification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To provide the flexibility of marking design and its arrangements in the small space on audible reverse warning devices.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245515" y="2794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1/6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3" name="直線コネクタ 12"/>
          <p:cNvCxnSpPr/>
          <p:nvPr/>
        </p:nvCxnSpPr>
        <p:spPr>
          <a:xfrm>
            <a:off x="8575675" y="4079027"/>
            <a:ext cx="2975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5905500" y="2724150"/>
            <a:ext cx="2622550" cy="1343025"/>
          </a:xfrm>
          <a:prstGeom prst="straightConnector1">
            <a:avLst/>
          </a:prstGeom>
          <a:ln w="12700">
            <a:solidFill>
              <a:srgbClr val="FF00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7216775" y="6124595"/>
            <a:ext cx="4171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2. Ⅰ Page.37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2346" y="1144934"/>
            <a:ext cx="3373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Regarding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6423660" y="4590107"/>
            <a:ext cx="2996565" cy="648643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9420225" y="5386688"/>
            <a:ext cx="85486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9509757" y="5050853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Close</a:t>
            </a:r>
            <a:endParaRPr kumimoji="1" lang="ja-JP" altLang="en-US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ACA825-D196-43E4-9CC1-790F60C7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53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419373" y="6301881"/>
            <a:ext cx="4230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2. Ⅲ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Page.39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6548" y="6301880"/>
            <a:ext cx="4232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</a:t>
            </a:r>
            <a:r>
              <a:rPr kumimoji="1"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Ⅱ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Page.38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482" y="1571613"/>
            <a:ext cx="4678703" cy="382204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8846" y="947573"/>
            <a:ext cx="3832021" cy="525866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9" name="直線コネクタ 8"/>
          <p:cNvCxnSpPr/>
          <p:nvPr/>
        </p:nvCxnSpPr>
        <p:spPr>
          <a:xfrm>
            <a:off x="2182187" y="3518556"/>
            <a:ext cx="25762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000837" y="4702392"/>
            <a:ext cx="84582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232535" y="2142186"/>
            <a:ext cx="2335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Please delete “a/3”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8927306" y="3153474"/>
            <a:ext cx="185871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8903417" y="5340338"/>
            <a:ext cx="20737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11245515" y="279493"/>
            <a:ext cx="577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/6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03046" y="5618130"/>
            <a:ext cx="546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Please change “at a distance of a/3” to “Close”.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131840" y="4410442"/>
            <a:ext cx="5277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close</a:t>
            </a:r>
            <a:endParaRPr kumimoji="1" lang="ja-JP" altLang="en-US" sz="1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7" name="直線矢印コネクタ 26"/>
          <p:cNvCxnSpPr>
            <a:stCxn id="23" idx="0"/>
          </p:cNvCxnSpPr>
          <p:nvPr/>
        </p:nvCxnSpPr>
        <p:spPr>
          <a:xfrm flipV="1">
            <a:off x="3037160" y="4755277"/>
            <a:ext cx="338038" cy="862853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カギ線コネクタ 32"/>
          <p:cNvCxnSpPr>
            <a:stCxn id="13" idx="2"/>
          </p:cNvCxnSpPr>
          <p:nvPr/>
        </p:nvCxnSpPr>
        <p:spPr>
          <a:xfrm rot="16200000" flipH="1">
            <a:off x="7315389" y="1596643"/>
            <a:ext cx="641956" cy="2471705"/>
          </a:xfrm>
          <a:prstGeom prst="bentConnector2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カギ線コネクタ 38"/>
          <p:cNvCxnSpPr>
            <a:stCxn id="13" idx="2"/>
          </p:cNvCxnSpPr>
          <p:nvPr/>
        </p:nvCxnSpPr>
        <p:spPr>
          <a:xfrm rot="16200000" flipH="1">
            <a:off x="6205635" y="2706397"/>
            <a:ext cx="2828820" cy="2439061"/>
          </a:xfrm>
          <a:prstGeom prst="bentConnector3">
            <a:avLst>
              <a:gd name="adj1" fmla="val 100002"/>
            </a:avLst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カギ線コネクタ 46"/>
          <p:cNvCxnSpPr>
            <a:stCxn id="13" idx="2"/>
          </p:cNvCxnSpPr>
          <p:nvPr/>
        </p:nvCxnSpPr>
        <p:spPr>
          <a:xfrm rot="5400000">
            <a:off x="3948568" y="1066609"/>
            <a:ext cx="1007038" cy="3896857"/>
          </a:xfrm>
          <a:prstGeom prst="bentConnector2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CEB25BB-7AB5-442C-896F-07F18B2D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437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245515" y="2794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3/6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780" y="911413"/>
            <a:ext cx="4527550" cy="529482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956926" y="6340596"/>
            <a:ext cx="4173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 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Ⅳ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Page.41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2299835" y="3194706"/>
            <a:ext cx="25762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299835" y="5321956"/>
            <a:ext cx="25762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718142" y="3016390"/>
            <a:ext cx="2335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Please delete “a/3”</a:t>
            </a:r>
            <a:endParaRPr kumimoji="1" lang="ja-JP" altLang="en-US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2" name="直線矢印コネクタ 11"/>
          <p:cNvCxnSpPr>
            <a:stCxn id="10" idx="1"/>
          </p:cNvCxnSpPr>
          <p:nvPr/>
        </p:nvCxnSpPr>
        <p:spPr>
          <a:xfrm flipH="1">
            <a:off x="2628901" y="3201056"/>
            <a:ext cx="3089241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カギ線コネクタ 18"/>
          <p:cNvCxnSpPr>
            <a:stCxn id="10" idx="1"/>
          </p:cNvCxnSpPr>
          <p:nvPr/>
        </p:nvCxnSpPr>
        <p:spPr>
          <a:xfrm rot="10800000" flipV="1">
            <a:off x="2616200" y="3201056"/>
            <a:ext cx="3101942" cy="2120900"/>
          </a:xfrm>
          <a:prstGeom prst="bentConnector3">
            <a:avLst>
              <a:gd name="adj1" fmla="val 5783"/>
            </a:avLst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621017-64FF-43FD-9B45-FDBA81551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966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9270" y="1078031"/>
            <a:ext cx="4869402" cy="22761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テキスト ボックス 6"/>
          <p:cNvSpPr txBox="1"/>
          <p:nvPr/>
        </p:nvSpPr>
        <p:spPr>
          <a:xfrm>
            <a:off x="322346" y="1997542"/>
            <a:ext cx="66309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Correction 1</a:t>
            </a:r>
          </a:p>
          <a:p>
            <a:endParaRPr lang="en-US" altLang="ja-JP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“Multiple audible reverse warning device”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 shall be added to Annex 2 table 1.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Justification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“Multiple audible reverse warning device”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also have Class Ⅰ, Ⅱ, Ⅲ.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Refer to §2.6.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Page 5 on TFRWS-28-02 Rev1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9871" y="4126793"/>
            <a:ext cx="4847645" cy="185351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楕円 8"/>
          <p:cNvSpPr/>
          <p:nvPr/>
        </p:nvSpPr>
        <p:spPr>
          <a:xfrm>
            <a:off x="10662577" y="1645749"/>
            <a:ext cx="1075620" cy="31138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2346" y="1144934"/>
            <a:ext cx="3373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Regarding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2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62934" y="3445536"/>
            <a:ext cx="5462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The excerption of Annex 2.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Page.37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552656" y="6046008"/>
            <a:ext cx="5462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The excerption of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Annex 2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.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Page.40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楕円 19"/>
          <p:cNvSpPr/>
          <p:nvPr/>
        </p:nvSpPr>
        <p:spPr>
          <a:xfrm>
            <a:off x="10662577" y="4686515"/>
            <a:ext cx="1075620" cy="311387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/>
        </p:nvSpPr>
        <p:spPr>
          <a:xfrm>
            <a:off x="5076825" y="2821149"/>
            <a:ext cx="6000749" cy="1865151"/>
          </a:xfrm>
          <a:custGeom>
            <a:avLst/>
            <a:gdLst>
              <a:gd name="connsiteX0" fmla="*/ 0 w 7042485"/>
              <a:gd name="connsiteY0" fmla="*/ 0 h 2245895"/>
              <a:gd name="connsiteX1" fmla="*/ 1989221 w 7042485"/>
              <a:gd name="connsiteY1" fmla="*/ 1499937 h 2245895"/>
              <a:gd name="connsiteX2" fmla="*/ 5783179 w 7042485"/>
              <a:gd name="connsiteY2" fmla="*/ 1748590 h 2245895"/>
              <a:gd name="connsiteX3" fmla="*/ 7042485 w 7042485"/>
              <a:gd name="connsiteY3" fmla="*/ 2245895 h 2245895"/>
              <a:gd name="connsiteX0" fmla="*/ 0 w 7042485"/>
              <a:gd name="connsiteY0" fmla="*/ 0 h 2245895"/>
              <a:gd name="connsiteX1" fmla="*/ 2150583 w 7042485"/>
              <a:gd name="connsiteY1" fmla="*/ 1333229 h 2245895"/>
              <a:gd name="connsiteX2" fmla="*/ 5783179 w 7042485"/>
              <a:gd name="connsiteY2" fmla="*/ 1748590 h 2245895"/>
              <a:gd name="connsiteX3" fmla="*/ 7042485 w 7042485"/>
              <a:gd name="connsiteY3" fmla="*/ 2245895 h 2245895"/>
              <a:gd name="connsiteX0" fmla="*/ 0 w 7042485"/>
              <a:gd name="connsiteY0" fmla="*/ 0 h 2245895"/>
              <a:gd name="connsiteX1" fmla="*/ 1005641 w 7042485"/>
              <a:gd name="connsiteY1" fmla="*/ 448942 h 2245895"/>
              <a:gd name="connsiteX2" fmla="*/ 2150583 w 7042485"/>
              <a:gd name="connsiteY2" fmla="*/ 1333229 h 2245895"/>
              <a:gd name="connsiteX3" fmla="*/ 5783179 w 7042485"/>
              <a:gd name="connsiteY3" fmla="*/ 1748590 h 2245895"/>
              <a:gd name="connsiteX4" fmla="*/ 7042485 w 7042485"/>
              <a:gd name="connsiteY4" fmla="*/ 2245895 h 2245895"/>
              <a:gd name="connsiteX0" fmla="*/ 0 w 6966550"/>
              <a:gd name="connsiteY0" fmla="*/ 0 h 2116233"/>
              <a:gd name="connsiteX1" fmla="*/ 929706 w 6966550"/>
              <a:gd name="connsiteY1" fmla="*/ 319280 h 2116233"/>
              <a:gd name="connsiteX2" fmla="*/ 2074648 w 6966550"/>
              <a:gd name="connsiteY2" fmla="*/ 1203567 h 2116233"/>
              <a:gd name="connsiteX3" fmla="*/ 5707244 w 6966550"/>
              <a:gd name="connsiteY3" fmla="*/ 1618928 h 2116233"/>
              <a:gd name="connsiteX4" fmla="*/ 6966550 w 6966550"/>
              <a:gd name="connsiteY4" fmla="*/ 2116233 h 2116233"/>
              <a:gd name="connsiteX0" fmla="*/ 0 w 6966550"/>
              <a:gd name="connsiteY0" fmla="*/ 0 h 2116233"/>
              <a:gd name="connsiteX1" fmla="*/ 929706 w 6966550"/>
              <a:gd name="connsiteY1" fmla="*/ 319280 h 2116233"/>
              <a:gd name="connsiteX2" fmla="*/ 2074648 w 6966550"/>
              <a:gd name="connsiteY2" fmla="*/ 1203567 h 2116233"/>
              <a:gd name="connsiteX3" fmla="*/ 5707244 w 6966550"/>
              <a:gd name="connsiteY3" fmla="*/ 1618928 h 2116233"/>
              <a:gd name="connsiteX4" fmla="*/ 6966550 w 6966550"/>
              <a:gd name="connsiteY4" fmla="*/ 2116233 h 2116233"/>
              <a:gd name="connsiteX0" fmla="*/ 0 w 6995026"/>
              <a:gd name="connsiteY0" fmla="*/ 0 h 2292203"/>
              <a:gd name="connsiteX1" fmla="*/ 958182 w 6995026"/>
              <a:gd name="connsiteY1" fmla="*/ 495250 h 2292203"/>
              <a:gd name="connsiteX2" fmla="*/ 2103124 w 6995026"/>
              <a:gd name="connsiteY2" fmla="*/ 1379537 h 2292203"/>
              <a:gd name="connsiteX3" fmla="*/ 5735720 w 6995026"/>
              <a:gd name="connsiteY3" fmla="*/ 1794898 h 2292203"/>
              <a:gd name="connsiteX4" fmla="*/ 6995026 w 6995026"/>
              <a:gd name="connsiteY4" fmla="*/ 2292203 h 2292203"/>
              <a:gd name="connsiteX0" fmla="*/ 0 w 7014010"/>
              <a:gd name="connsiteY0" fmla="*/ 0 h 2264418"/>
              <a:gd name="connsiteX1" fmla="*/ 977166 w 7014010"/>
              <a:gd name="connsiteY1" fmla="*/ 467465 h 2264418"/>
              <a:gd name="connsiteX2" fmla="*/ 2122108 w 7014010"/>
              <a:gd name="connsiteY2" fmla="*/ 1351752 h 2264418"/>
              <a:gd name="connsiteX3" fmla="*/ 5754704 w 7014010"/>
              <a:gd name="connsiteY3" fmla="*/ 1767113 h 2264418"/>
              <a:gd name="connsiteX4" fmla="*/ 7014010 w 7014010"/>
              <a:gd name="connsiteY4" fmla="*/ 2264418 h 2264418"/>
              <a:gd name="connsiteX0" fmla="*/ 0 w 7014010"/>
              <a:gd name="connsiteY0" fmla="*/ 0 h 2264418"/>
              <a:gd name="connsiteX1" fmla="*/ 1129036 w 7014010"/>
              <a:gd name="connsiteY1" fmla="*/ 532296 h 2264418"/>
              <a:gd name="connsiteX2" fmla="*/ 2122108 w 7014010"/>
              <a:gd name="connsiteY2" fmla="*/ 1351752 h 2264418"/>
              <a:gd name="connsiteX3" fmla="*/ 5754704 w 7014010"/>
              <a:gd name="connsiteY3" fmla="*/ 1767113 h 2264418"/>
              <a:gd name="connsiteX4" fmla="*/ 7014010 w 7014010"/>
              <a:gd name="connsiteY4" fmla="*/ 2264418 h 2264418"/>
              <a:gd name="connsiteX0" fmla="*/ 0 w 7014010"/>
              <a:gd name="connsiteY0" fmla="*/ 0 h 2264418"/>
              <a:gd name="connsiteX1" fmla="*/ 1129036 w 7014010"/>
              <a:gd name="connsiteY1" fmla="*/ 532296 h 2264418"/>
              <a:gd name="connsiteX2" fmla="*/ 2122108 w 7014010"/>
              <a:gd name="connsiteY2" fmla="*/ 1351752 h 2264418"/>
              <a:gd name="connsiteX3" fmla="*/ 5754704 w 7014010"/>
              <a:gd name="connsiteY3" fmla="*/ 1767113 h 2264418"/>
              <a:gd name="connsiteX4" fmla="*/ 7014010 w 7014010"/>
              <a:gd name="connsiteY4" fmla="*/ 2264418 h 2264418"/>
              <a:gd name="connsiteX0" fmla="*/ 0 w 7014010"/>
              <a:gd name="connsiteY0" fmla="*/ 0 h 2264418"/>
              <a:gd name="connsiteX1" fmla="*/ 1129036 w 7014010"/>
              <a:gd name="connsiteY1" fmla="*/ 532296 h 2264418"/>
              <a:gd name="connsiteX2" fmla="*/ 2122108 w 7014010"/>
              <a:gd name="connsiteY2" fmla="*/ 1351752 h 2264418"/>
              <a:gd name="connsiteX3" fmla="*/ 5754704 w 7014010"/>
              <a:gd name="connsiteY3" fmla="*/ 1767113 h 2264418"/>
              <a:gd name="connsiteX4" fmla="*/ 7014010 w 7014010"/>
              <a:gd name="connsiteY4" fmla="*/ 2264418 h 2264418"/>
              <a:gd name="connsiteX0" fmla="*/ 0 w 7014010"/>
              <a:gd name="connsiteY0" fmla="*/ 0 h 2264418"/>
              <a:gd name="connsiteX1" fmla="*/ 1129036 w 7014010"/>
              <a:gd name="connsiteY1" fmla="*/ 532296 h 2264418"/>
              <a:gd name="connsiteX2" fmla="*/ 2122108 w 7014010"/>
              <a:gd name="connsiteY2" fmla="*/ 1351752 h 2264418"/>
              <a:gd name="connsiteX3" fmla="*/ 5678769 w 7014010"/>
              <a:gd name="connsiteY3" fmla="*/ 1646713 h 2264418"/>
              <a:gd name="connsiteX4" fmla="*/ 7014010 w 7014010"/>
              <a:gd name="connsiteY4" fmla="*/ 2264418 h 22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14010" h="2264418">
                <a:moveTo>
                  <a:pt x="0" y="0"/>
                </a:moveTo>
                <a:cubicBezTo>
                  <a:pt x="279928" y="8449"/>
                  <a:pt x="846541" y="263783"/>
                  <a:pt x="1129036" y="532296"/>
                </a:cubicBezTo>
                <a:cubicBezTo>
                  <a:pt x="1468482" y="828594"/>
                  <a:pt x="1363819" y="1166016"/>
                  <a:pt x="2122108" y="1351752"/>
                </a:cubicBezTo>
                <a:cubicBezTo>
                  <a:pt x="2880397" y="1537488"/>
                  <a:pt x="4863452" y="1494602"/>
                  <a:pt x="5678769" y="1646713"/>
                </a:cubicBezTo>
                <a:cubicBezTo>
                  <a:pt x="6494086" y="1798824"/>
                  <a:pt x="6805462" y="2077928"/>
                  <a:pt x="7014010" y="2264418"/>
                </a:cubicBezTo>
              </a:path>
            </a:pathLst>
          </a:custGeom>
          <a:noFill/>
          <a:ln w="12700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/>
          <p:cNvSpPr/>
          <p:nvPr/>
        </p:nvSpPr>
        <p:spPr>
          <a:xfrm>
            <a:off x="5076825" y="1516786"/>
            <a:ext cx="5610224" cy="1304363"/>
          </a:xfrm>
          <a:custGeom>
            <a:avLst/>
            <a:gdLst>
              <a:gd name="connsiteX0" fmla="*/ 0 w 7162800"/>
              <a:gd name="connsiteY0" fmla="*/ 955643 h 955643"/>
              <a:gd name="connsiteX1" fmla="*/ 1647825 w 7162800"/>
              <a:gd name="connsiteY1" fmla="*/ 365093 h 955643"/>
              <a:gd name="connsiteX2" fmla="*/ 2762250 w 7162800"/>
              <a:gd name="connsiteY2" fmla="*/ 41243 h 955643"/>
              <a:gd name="connsiteX3" fmla="*/ 6381750 w 7162800"/>
              <a:gd name="connsiteY3" fmla="*/ 12668 h 955643"/>
              <a:gd name="connsiteX4" fmla="*/ 7162800 w 7162800"/>
              <a:gd name="connsiteY4" fmla="*/ 117443 h 955643"/>
              <a:gd name="connsiteX0" fmla="*/ 0 w 7162800"/>
              <a:gd name="connsiteY0" fmla="*/ 945480 h 945480"/>
              <a:gd name="connsiteX1" fmla="*/ 1647825 w 7162800"/>
              <a:gd name="connsiteY1" fmla="*/ 354930 h 945480"/>
              <a:gd name="connsiteX2" fmla="*/ 2762250 w 7162800"/>
              <a:gd name="connsiteY2" fmla="*/ 31080 h 945480"/>
              <a:gd name="connsiteX3" fmla="*/ 4733925 w 7162800"/>
              <a:gd name="connsiteY3" fmla="*/ 21555 h 945480"/>
              <a:gd name="connsiteX4" fmla="*/ 7162800 w 7162800"/>
              <a:gd name="connsiteY4" fmla="*/ 107280 h 945480"/>
              <a:gd name="connsiteX0" fmla="*/ 0 w 6705600"/>
              <a:gd name="connsiteY0" fmla="*/ 951929 h 951929"/>
              <a:gd name="connsiteX1" fmla="*/ 1647825 w 6705600"/>
              <a:gd name="connsiteY1" fmla="*/ 361379 h 951929"/>
              <a:gd name="connsiteX2" fmla="*/ 2762250 w 6705600"/>
              <a:gd name="connsiteY2" fmla="*/ 37529 h 951929"/>
              <a:gd name="connsiteX3" fmla="*/ 4733925 w 6705600"/>
              <a:gd name="connsiteY3" fmla="*/ 28004 h 951929"/>
              <a:gd name="connsiteX4" fmla="*/ 6705600 w 6705600"/>
              <a:gd name="connsiteY4" fmla="*/ 228029 h 951929"/>
              <a:gd name="connsiteX0" fmla="*/ 0 w 6705600"/>
              <a:gd name="connsiteY0" fmla="*/ 993226 h 993226"/>
              <a:gd name="connsiteX1" fmla="*/ 1647825 w 6705600"/>
              <a:gd name="connsiteY1" fmla="*/ 402676 h 993226"/>
              <a:gd name="connsiteX2" fmla="*/ 2762250 w 6705600"/>
              <a:gd name="connsiteY2" fmla="*/ 78826 h 993226"/>
              <a:gd name="connsiteX3" fmla="*/ 5667375 w 6705600"/>
              <a:gd name="connsiteY3" fmla="*/ 12151 h 993226"/>
              <a:gd name="connsiteX4" fmla="*/ 6705600 w 6705600"/>
              <a:gd name="connsiteY4" fmla="*/ 269326 h 993226"/>
              <a:gd name="connsiteX0" fmla="*/ 0 w 6705600"/>
              <a:gd name="connsiteY0" fmla="*/ 951929 h 951929"/>
              <a:gd name="connsiteX1" fmla="*/ 1647825 w 6705600"/>
              <a:gd name="connsiteY1" fmla="*/ 361379 h 951929"/>
              <a:gd name="connsiteX2" fmla="*/ 2762250 w 6705600"/>
              <a:gd name="connsiteY2" fmla="*/ 37529 h 951929"/>
              <a:gd name="connsiteX3" fmla="*/ 3648075 w 6705600"/>
              <a:gd name="connsiteY3" fmla="*/ 28004 h 951929"/>
              <a:gd name="connsiteX4" fmla="*/ 6705600 w 6705600"/>
              <a:gd name="connsiteY4" fmla="*/ 228029 h 951929"/>
              <a:gd name="connsiteX0" fmla="*/ 0 w 6705600"/>
              <a:gd name="connsiteY0" fmla="*/ 951929 h 951929"/>
              <a:gd name="connsiteX1" fmla="*/ 1647825 w 6705600"/>
              <a:gd name="connsiteY1" fmla="*/ 361379 h 951929"/>
              <a:gd name="connsiteX2" fmla="*/ 2762250 w 6705600"/>
              <a:gd name="connsiteY2" fmla="*/ 37529 h 951929"/>
              <a:gd name="connsiteX3" fmla="*/ 4886325 w 6705600"/>
              <a:gd name="connsiteY3" fmla="*/ 28004 h 951929"/>
              <a:gd name="connsiteX4" fmla="*/ 6705600 w 6705600"/>
              <a:gd name="connsiteY4" fmla="*/ 228029 h 951929"/>
              <a:gd name="connsiteX0" fmla="*/ 0 w 6705600"/>
              <a:gd name="connsiteY0" fmla="*/ 955498 h 955498"/>
              <a:gd name="connsiteX1" fmla="*/ 1647825 w 6705600"/>
              <a:gd name="connsiteY1" fmla="*/ 364948 h 955498"/>
              <a:gd name="connsiteX2" fmla="*/ 2762250 w 6705600"/>
              <a:gd name="connsiteY2" fmla="*/ 41098 h 955498"/>
              <a:gd name="connsiteX3" fmla="*/ 4886325 w 6705600"/>
              <a:gd name="connsiteY3" fmla="*/ 31573 h 955498"/>
              <a:gd name="connsiteX4" fmla="*/ 6705600 w 6705600"/>
              <a:gd name="connsiteY4" fmla="*/ 231598 h 955498"/>
              <a:gd name="connsiteX0" fmla="*/ 0 w 6705600"/>
              <a:gd name="connsiteY0" fmla="*/ 942690 h 942690"/>
              <a:gd name="connsiteX1" fmla="*/ 1647825 w 6705600"/>
              <a:gd name="connsiteY1" fmla="*/ 352140 h 942690"/>
              <a:gd name="connsiteX2" fmla="*/ 2762250 w 6705600"/>
              <a:gd name="connsiteY2" fmla="*/ 28290 h 942690"/>
              <a:gd name="connsiteX3" fmla="*/ 4886325 w 6705600"/>
              <a:gd name="connsiteY3" fmla="*/ 18765 h 942690"/>
              <a:gd name="connsiteX4" fmla="*/ 6705600 w 6705600"/>
              <a:gd name="connsiteY4" fmla="*/ 218790 h 942690"/>
              <a:gd name="connsiteX0" fmla="*/ 0 w 6705600"/>
              <a:gd name="connsiteY0" fmla="*/ 925741 h 925741"/>
              <a:gd name="connsiteX1" fmla="*/ 1647825 w 6705600"/>
              <a:gd name="connsiteY1" fmla="*/ 335191 h 925741"/>
              <a:gd name="connsiteX2" fmla="*/ 2524125 w 6705600"/>
              <a:gd name="connsiteY2" fmla="*/ 116116 h 925741"/>
              <a:gd name="connsiteX3" fmla="*/ 4886325 w 6705600"/>
              <a:gd name="connsiteY3" fmla="*/ 1816 h 925741"/>
              <a:gd name="connsiteX4" fmla="*/ 6705600 w 6705600"/>
              <a:gd name="connsiteY4" fmla="*/ 201841 h 925741"/>
              <a:gd name="connsiteX0" fmla="*/ 0 w 6705600"/>
              <a:gd name="connsiteY0" fmla="*/ 927584 h 927584"/>
              <a:gd name="connsiteX1" fmla="*/ 1438275 w 6705600"/>
              <a:gd name="connsiteY1" fmla="*/ 622784 h 927584"/>
              <a:gd name="connsiteX2" fmla="*/ 2524125 w 6705600"/>
              <a:gd name="connsiteY2" fmla="*/ 117959 h 927584"/>
              <a:gd name="connsiteX3" fmla="*/ 4886325 w 6705600"/>
              <a:gd name="connsiteY3" fmla="*/ 3659 h 927584"/>
              <a:gd name="connsiteX4" fmla="*/ 6705600 w 6705600"/>
              <a:gd name="connsiteY4" fmla="*/ 203684 h 927584"/>
              <a:gd name="connsiteX0" fmla="*/ 0 w 6705600"/>
              <a:gd name="connsiteY0" fmla="*/ 931138 h 931138"/>
              <a:gd name="connsiteX1" fmla="*/ 1657350 w 6705600"/>
              <a:gd name="connsiteY1" fmla="*/ 816838 h 931138"/>
              <a:gd name="connsiteX2" fmla="*/ 2524125 w 6705600"/>
              <a:gd name="connsiteY2" fmla="*/ 121513 h 931138"/>
              <a:gd name="connsiteX3" fmla="*/ 4886325 w 6705600"/>
              <a:gd name="connsiteY3" fmla="*/ 7213 h 931138"/>
              <a:gd name="connsiteX4" fmla="*/ 6705600 w 6705600"/>
              <a:gd name="connsiteY4" fmla="*/ 207238 h 931138"/>
              <a:gd name="connsiteX0" fmla="*/ 0 w 6638925"/>
              <a:gd name="connsiteY0" fmla="*/ 750163 h 835076"/>
              <a:gd name="connsiteX1" fmla="*/ 1590675 w 6638925"/>
              <a:gd name="connsiteY1" fmla="*/ 816838 h 835076"/>
              <a:gd name="connsiteX2" fmla="*/ 2457450 w 6638925"/>
              <a:gd name="connsiteY2" fmla="*/ 121513 h 835076"/>
              <a:gd name="connsiteX3" fmla="*/ 4819650 w 6638925"/>
              <a:gd name="connsiteY3" fmla="*/ 7213 h 835076"/>
              <a:gd name="connsiteX4" fmla="*/ 6638925 w 6638925"/>
              <a:gd name="connsiteY4" fmla="*/ 207238 h 835076"/>
              <a:gd name="connsiteX0" fmla="*/ 0 w 6638925"/>
              <a:gd name="connsiteY0" fmla="*/ 750163 h 849588"/>
              <a:gd name="connsiteX1" fmla="*/ 1590675 w 6638925"/>
              <a:gd name="connsiteY1" fmla="*/ 816838 h 849588"/>
              <a:gd name="connsiteX2" fmla="*/ 2457450 w 6638925"/>
              <a:gd name="connsiteY2" fmla="*/ 121513 h 849588"/>
              <a:gd name="connsiteX3" fmla="*/ 4819650 w 6638925"/>
              <a:gd name="connsiteY3" fmla="*/ 7213 h 849588"/>
              <a:gd name="connsiteX4" fmla="*/ 6638925 w 6638925"/>
              <a:gd name="connsiteY4" fmla="*/ 207238 h 849588"/>
              <a:gd name="connsiteX0" fmla="*/ 0 w 6667500"/>
              <a:gd name="connsiteY0" fmla="*/ 893038 h 899754"/>
              <a:gd name="connsiteX1" fmla="*/ 1619250 w 6667500"/>
              <a:gd name="connsiteY1" fmla="*/ 816838 h 899754"/>
              <a:gd name="connsiteX2" fmla="*/ 2486025 w 6667500"/>
              <a:gd name="connsiteY2" fmla="*/ 121513 h 899754"/>
              <a:gd name="connsiteX3" fmla="*/ 4848225 w 6667500"/>
              <a:gd name="connsiteY3" fmla="*/ 7213 h 899754"/>
              <a:gd name="connsiteX4" fmla="*/ 6667500 w 6667500"/>
              <a:gd name="connsiteY4" fmla="*/ 207238 h 899754"/>
              <a:gd name="connsiteX0" fmla="*/ 0 w 6629400"/>
              <a:gd name="connsiteY0" fmla="*/ 931138 h 931138"/>
              <a:gd name="connsiteX1" fmla="*/ 1581150 w 6629400"/>
              <a:gd name="connsiteY1" fmla="*/ 816838 h 931138"/>
              <a:gd name="connsiteX2" fmla="*/ 2447925 w 6629400"/>
              <a:gd name="connsiteY2" fmla="*/ 121513 h 931138"/>
              <a:gd name="connsiteX3" fmla="*/ 4810125 w 6629400"/>
              <a:gd name="connsiteY3" fmla="*/ 7213 h 931138"/>
              <a:gd name="connsiteX4" fmla="*/ 6629400 w 6629400"/>
              <a:gd name="connsiteY4" fmla="*/ 207238 h 931138"/>
              <a:gd name="connsiteX0" fmla="*/ 0 w 6629400"/>
              <a:gd name="connsiteY0" fmla="*/ 931138 h 931138"/>
              <a:gd name="connsiteX1" fmla="*/ 1581150 w 6629400"/>
              <a:gd name="connsiteY1" fmla="*/ 816838 h 931138"/>
              <a:gd name="connsiteX2" fmla="*/ 2447925 w 6629400"/>
              <a:gd name="connsiteY2" fmla="*/ 121513 h 931138"/>
              <a:gd name="connsiteX3" fmla="*/ 4810125 w 6629400"/>
              <a:gd name="connsiteY3" fmla="*/ 7213 h 931138"/>
              <a:gd name="connsiteX4" fmla="*/ 6629400 w 6629400"/>
              <a:gd name="connsiteY4" fmla="*/ 207238 h 93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0" h="931138">
                <a:moveTo>
                  <a:pt x="0" y="931138"/>
                </a:moveTo>
                <a:cubicBezTo>
                  <a:pt x="584200" y="921613"/>
                  <a:pt x="1173163" y="951776"/>
                  <a:pt x="1581150" y="816838"/>
                </a:cubicBezTo>
                <a:cubicBezTo>
                  <a:pt x="1989138" y="681901"/>
                  <a:pt x="1909763" y="256450"/>
                  <a:pt x="2447925" y="121513"/>
                </a:cubicBezTo>
                <a:cubicBezTo>
                  <a:pt x="2986087" y="-13424"/>
                  <a:pt x="4113213" y="-7074"/>
                  <a:pt x="4810125" y="7213"/>
                </a:cubicBezTo>
                <a:cubicBezTo>
                  <a:pt x="5507037" y="21500"/>
                  <a:pt x="6310312" y="-3968"/>
                  <a:pt x="6629400" y="207238"/>
                </a:cubicBezTo>
              </a:path>
            </a:pathLst>
          </a:custGeom>
          <a:noFill/>
          <a:ln w="12700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245515" y="2794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/6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2CC208-1967-4E14-8D5D-E553358DA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8091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322347" y="1772952"/>
            <a:ext cx="558315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Proposal 2</a:t>
            </a:r>
          </a:p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 would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like to change the frequency range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of qualification criteria for anechoic chamber.</a:t>
            </a: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From </a:t>
            </a:r>
            <a:r>
              <a:rPr lang="en-US" altLang="ja-JP" sz="1600" strike="sngStrike" dirty="0">
                <a:latin typeface="Meiryo UI" panose="020B0604030504040204" pitchFamily="50" charset="-128"/>
                <a:ea typeface="Meiryo UI" panose="020B0604030504040204" pitchFamily="50" charset="-128"/>
              </a:rPr>
              <a:t>250Hz to 10kHz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   From </a:t>
            </a:r>
            <a:r>
              <a:rPr lang="en-US" altLang="ja-JP" sz="1600" dirty="0">
                <a:solidFill>
                  <a:srgbClr val="3333FF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Wingdings" panose="05000000000000000000" pitchFamily="2" charset="2"/>
              </a:rPr>
              <a:t>500Hz to 4,000Hz</a:t>
            </a:r>
            <a:endParaRPr lang="en-US" altLang="ja-JP" sz="1600" dirty="0">
              <a:solidFill>
                <a:srgbClr val="3333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Justification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Audible reverse warning sound frequencies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are defined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from 500 Hz to 4,000 Hz based on §2.7.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250Hz to 10kHz is over spec for anechoic chamber.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Over spec can be a capital investment burden for parts suppliers.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2346" y="1144934"/>
            <a:ext cx="3373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Regarding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3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02" t="67965"/>
          <a:stretch/>
        </p:blipFill>
        <p:spPr>
          <a:xfrm>
            <a:off x="5987648" y="1510144"/>
            <a:ext cx="5876296" cy="161210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正方形/長方形 13"/>
          <p:cNvSpPr/>
          <p:nvPr/>
        </p:nvSpPr>
        <p:spPr>
          <a:xfrm>
            <a:off x="6225177" y="2178050"/>
            <a:ext cx="5565994" cy="48895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>
            <a:off x="8728591" y="2604298"/>
            <a:ext cx="155763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060786" y="3166892"/>
            <a:ext cx="5561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The excerption of Annex 3.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Page.42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501" y="4031499"/>
            <a:ext cx="6147630" cy="216285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1" name="テキスト ボックス 20"/>
          <p:cNvSpPr txBox="1"/>
          <p:nvPr/>
        </p:nvSpPr>
        <p:spPr>
          <a:xfrm>
            <a:off x="7060476" y="6239004"/>
            <a:ext cx="3516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§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2.7,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Page.5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>
            <a:off x="10000471" y="4701206"/>
            <a:ext cx="1524779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7407055" y="5344143"/>
            <a:ext cx="171789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9801225" y="5958506"/>
            <a:ext cx="2133600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6852077" y="6149006"/>
            <a:ext cx="95842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729161" y="1143534"/>
            <a:ext cx="4443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Qualification criteria for Anechoic chamber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6852077" y="4520231"/>
            <a:ext cx="88222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6852077" y="4948856"/>
            <a:ext cx="1187023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6852077" y="5606081"/>
            <a:ext cx="1876514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11245515" y="2794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/6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A566225-470B-4862-AF9C-F7D5E9D9F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975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5233" y="2595362"/>
            <a:ext cx="4970145" cy="392935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22345" y="1997542"/>
            <a:ext cx="66690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Correction 2</a:t>
            </a:r>
          </a:p>
          <a:p>
            <a:endParaRPr lang="en-US" altLang="ja-JP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Measurement points shall be “A minimum of </a:t>
            </a:r>
            <a:r>
              <a:rPr lang="en-US" altLang="ja-JP" dirty="0">
                <a:solidFill>
                  <a:srgbClr val="3333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points ”</a:t>
            </a:r>
          </a:p>
          <a:p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24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Justification</a:t>
            </a:r>
          </a:p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Measurement point start at 0.5m with 0.15m of spacing to 1m, physically 10 points are not possible to measure…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2346" y="1144934"/>
            <a:ext cx="3373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Regarding 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Annex 3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5233" y="2566787"/>
            <a:ext cx="4970145" cy="392935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8102372" y="6157589"/>
            <a:ext cx="1080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Figure. 1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楕円 18"/>
          <p:cNvSpPr/>
          <p:nvPr/>
        </p:nvSpPr>
        <p:spPr>
          <a:xfrm>
            <a:off x="8490198" y="4255273"/>
            <a:ext cx="76200" cy="8255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楕円 22"/>
          <p:cNvSpPr/>
          <p:nvPr/>
        </p:nvSpPr>
        <p:spPr>
          <a:xfrm>
            <a:off x="8716774" y="4253491"/>
            <a:ext cx="76200" cy="8255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楕円 23"/>
          <p:cNvSpPr/>
          <p:nvPr/>
        </p:nvSpPr>
        <p:spPr>
          <a:xfrm>
            <a:off x="8933289" y="4254090"/>
            <a:ext cx="76200" cy="8255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楕円 24"/>
          <p:cNvSpPr/>
          <p:nvPr/>
        </p:nvSpPr>
        <p:spPr>
          <a:xfrm>
            <a:off x="9145017" y="4253491"/>
            <a:ext cx="76200" cy="8255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楕円 25"/>
          <p:cNvSpPr/>
          <p:nvPr/>
        </p:nvSpPr>
        <p:spPr>
          <a:xfrm>
            <a:off x="10568630" y="3860940"/>
            <a:ext cx="144000" cy="1440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674182" y="3793772"/>
            <a:ext cx="1321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: Measurement</a:t>
            </a:r>
          </a:p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points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>
            <a:off x="8531721" y="3991169"/>
            <a:ext cx="1" cy="30126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8757266" y="3998277"/>
            <a:ext cx="1" cy="30126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8364731" y="4088571"/>
            <a:ext cx="163567" cy="0"/>
          </a:xfrm>
          <a:prstGeom prst="line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8528298" y="4088571"/>
            <a:ext cx="226576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8754874" y="4088571"/>
            <a:ext cx="520095" cy="0"/>
          </a:xfrm>
          <a:prstGeom prst="line">
            <a:avLst/>
          </a:prstGeom>
          <a:ln>
            <a:solidFill>
              <a:schemeClr val="accent2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8777573" y="3874135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0.15m</a:t>
            </a:r>
            <a:endParaRPr kumimoji="1" lang="ja-JP" altLang="en-US" sz="1100" dirty="0">
              <a:solidFill>
                <a:schemeClr val="accent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950597" y="2166101"/>
            <a:ext cx="5462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The excerption of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Annex 3.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Page.42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 on TFRWS-28-02 Rev1</a:t>
            </a:r>
            <a:endParaRPr kumimoji="1" lang="ja-JP" altLang="en-US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50597" y="1019602"/>
            <a:ext cx="4443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Qualification criteria for Anechoic chamber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65" t="67965" b="18822"/>
          <a:stretch/>
        </p:blipFill>
        <p:spPr>
          <a:xfrm>
            <a:off x="5911988" y="1424706"/>
            <a:ext cx="5761971" cy="66868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46" name="直線コネクタ 45"/>
          <p:cNvCxnSpPr/>
          <p:nvPr/>
        </p:nvCxnSpPr>
        <p:spPr>
          <a:xfrm>
            <a:off x="6146800" y="1660574"/>
            <a:ext cx="1590675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11245515" y="27949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/6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5671" y="230771"/>
            <a:ext cx="88639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latin typeface="Meiryo UI" panose="020B0604030504040204" pitchFamily="50" charset="-128"/>
                <a:ea typeface="Meiryo UI" panose="020B0604030504040204" pitchFamily="50" charset="-128"/>
              </a:rPr>
              <a:t>Japan proposes to change the following items</a:t>
            </a:r>
            <a:endParaRPr kumimoji="1" lang="ja-JP" altLang="en-US" sz="2800" b="1" i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070A74-DD30-4FD1-8E2D-FC1720AF8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sv-SE" altLang="ja-JP"/>
              <a:t>TFRWS-29-02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147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482</Words>
  <Application>Microsoft Office PowerPoint</Application>
  <PresentationFormat>Widescreen</PresentationFormat>
  <Paragraphs>81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Meiryo UI</vt:lpstr>
      <vt:lpstr>游ゴシック</vt:lpstr>
      <vt:lpstr>游ゴシック Light</vt:lpstr>
      <vt:lpstr>Arial</vt:lpstr>
      <vt:lpstr>Calibri</vt:lpstr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Denso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Masaru Tsuchiya (土屋　優)</dc:creator>
  <cp:lastModifiedBy>Klopotek Manfred</cp:lastModifiedBy>
  <cp:revision>34</cp:revision>
  <dcterms:created xsi:type="dcterms:W3CDTF">2021-10-15T02:16:53Z</dcterms:created>
  <dcterms:modified xsi:type="dcterms:W3CDTF">2021-10-19T05:05:06Z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Owner">
    <vt:lpwstr>manfred.klopotek@scania.com</vt:lpwstr>
  </property>
  <property fmtid="{D5CDD505-2E9C-101B-9397-08002B2CF9AE}" pid="5" name="MSIP_Label_a7f2ec83-e677-438d-afb7-4c7c0dbc872b_SetDate">
    <vt:lpwstr>2021-10-19T05:05:06.3962169Z</vt:lpwstr>
  </property>
  <property fmtid="{D5CDD505-2E9C-101B-9397-08002B2CF9AE}" pid="6" name="MSIP_Label_a7f2ec83-e677-438d-afb7-4c7c0dbc872b_Name">
    <vt:lpwstr>Internal</vt:lpwstr>
  </property>
  <property fmtid="{D5CDD505-2E9C-101B-9397-08002B2CF9AE}" pid="7" name="MSIP_Label_a7f2ec83-e677-438d-afb7-4c7c0dbc872b_Application">
    <vt:lpwstr>Microsoft Azure Information Protection</vt:lpwstr>
  </property>
  <property fmtid="{D5CDD505-2E9C-101B-9397-08002B2CF9AE}" pid="8" name="MSIP_Label_a7f2ec83-e677-438d-afb7-4c7c0dbc872b_Extended_MSFT_Method">
    <vt:lpwstr>Automatic</vt:lpwstr>
  </property>
  <property fmtid="{D5CDD505-2E9C-101B-9397-08002B2CF9AE}" pid="9" name="Sensitivity">
    <vt:lpwstr>Internal</vt:lpwstr>
  </property>
</Properties>
</file>