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8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C9118A-D9D1-4AE5-8875-2F4BF8D9C7B7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86CCF-B805-4CE0-A830-634888011F86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2769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86CCF-B805-4CE0-A830-634888011F86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0014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B1E48-3414-461C-9073-A7A5E4A20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8630AF-5132-49C7-98DF-2DF3023A7B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BB867-6D9D-4446-A926-0FF622049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0166-1D4E-4C61-B9D9-41365D492A2C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3C608-F692-4611-8E23-5B85796AA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30C41-0F91-45BB-940A-2FC17C7BC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16D3-F566-462F-BBD6-2299CB6378FB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5785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F06FF-006A-4537-90CC-666E9C850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5C0B28-1E49-4FD7-BF9A-ADFBF4335D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FC9076-D831-4B6E-A39D-6F384F6C3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0166-1D4E-4C61-B9D9-41365D492A2C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797E57-73A4-4DD5-A4FA-3D939E73E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AAE54-851A-4230-8EDB-C9F74D26F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16D3-F566-462F-BBD6-2299CB6378FB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200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C1B946-E4B2-4013-A3BE-386926867F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1C06FD-3032-420D-8B16-77E9D69CED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78ACB-8CA2-4B1D-A6CA-E20E13F08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0166-1D4E-4C61-B9D9-41365D492A2C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6DA483-AE26-4F95-A745-7CE3E90F8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ACB47A-2B44-4C23-93BC-72D88CEB1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16D3-F566-462F-BBD6-2299CB6378FB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962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A1670-E8C6-4762-A130-F3E7A6937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02F92-E2CF-44B4-996F-15001F2820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93B246-B6FB-4187-8DC2-17AA575E4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0166-1D4E-4C61-B9D9-41365D492A2C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C02D3-D660-45E7-9B96-AFB5ADBC4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8DD1A-6633-4D7B-9254-71AD64904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16D3-F566-462F-BBD6-2299CB6378FB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6683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BCC05-4D1D-4716-8459-8889F5C01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CE501A-37A6-490E-BD06-01531C4718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AD5DC-03C4-4FF0-A3B7-DBB43BDC3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0166-1D4E-4C61-B9D9-41365D492A2C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995E6D-08E7-4D0E-BFC4-2ED77673F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CEEEC-769D-46E4-95C6-3FDE73752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16D3-F566-462F-BBD6-2299CB6378FB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3967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EB6DE-C5A1-436A-A372-3D769213D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6BC6E-157E-43E4-8F25-1D435E714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7131D1-B83E-4CAA-B3CC-497689292E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C6BE5F-EB1E-47D1-B4AE-41B4CA94D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0166-1D4E-4C61-B9D9-41365D492A2C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A3CE6F-D649-4256-AFF0-4AE7480A3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1BB003-107B-42D6-A960-05B92FBC2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16D3-F566-462F-BBD6-2299CB6378FB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841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39FD7-E1EE-4844-B9F3-5BF402DC6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355AB1-6BAF-4785-B3CB-95BC4BC62B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20EB9F-55E2-4E1E-904E-BB9072761D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8668F1-F805-4CD1-99FA-7045F85CB9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A1560D-9F8E-48AC-9D2F-A4E56A4B68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C37CAC-BA4A-4FAB-9FAE-C7C9D0223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0166-1D4E-4C61-B9D9-41365D492A2C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475149-1C2A-4970-B0B0-003DE660A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21B3C7-0A2D-4073-97B3-E246B1469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16D3-F566-462F-BBD6-2299CB6378FB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2329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6A084-B5EE-4B1B-9A57-2EBADEF19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F470E2-DC9D-470E-BE6A-685B50322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0166-1D4E-4C61-B9D9-41365D492A2C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721C59-AD28-4D7D-A527-57AA2E3B0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8285FB-2635-4FAB-A536-5AD1BF7B6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16D3-F566-462F-BBD6-2299CB6378FB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8902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7D0E0E-E802-4553-A78E-0448FF7CA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0166-1D4E-4C61-B9D9-41365D492A2C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5E852F-1B02-4A19-BCE9-5C037BA68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D5ADCD-9113-46A7-A2D1-41D1CC8B3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16D3-F566-462F-BBD6-2299CB6378FB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244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FED33-AB00-4F9C-89D2-D30958A86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DB1957-CAC1-47C0-AFB8-07F87082B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4DDF8F-EF54-44D4-AB71-FDE2D7E8D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A704B9-31D2-4DBF-80E9-BBA8457E5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0166-1D4E-4C61-B9D9-41365D492A2C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68B340-E4E8-4C20-831C-F1D2ADAA9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AF4C9D-D86D-4CBE-ADDC-7090926B3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16D3-F566-462F-BBD6-2299CB6378FB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9105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351A1-7E5D-42EF-B0D9-A31FF2669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83BF46-ED7E-43FA-8923-4B02BE1B7F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9AFCE5-C0A3-456A-9499-E7ED953191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DBB8D2-2D52-4E82-8D00-8DD12C4F4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0166-1D4E-4C61-B9D9-41365D492A2C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76FED8-5E3A-4592-8A35-FED70ECD7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A1F9D3-D9FB-472A-9888-066051DE3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16D3-F566-462F-BBD6-2299CB6378FB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4538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24BD01-4AEA-4CA0-BB50-C2F083887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762CC9-1F2A-428F-887B-EE21EB53DA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A5AD6B-9D49-4A22-8DB4-69518DD55C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C0166-1D4E-4C61-B9D9-41365D492A2C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E7B5EB-79D2-435A-B93B-BCA1985441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422C23-DBA6-43BE-BF28-257B4CFC59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916D3-F566-462F-BBD6-2299CB6378FB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436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3">
            <a:extLst>
              <a:ext uri="{FF2B5EF4-FFF2-40B4-BE49-F238E27FC236}">
                <a16:creationId xmlns:a16="http://schemas.microsoft.com/office/drawing/2014/main" id="{9DFB9EB4-1210-49E9-B1F3-89C615C2B8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3583130"/>
              </p:ext>
            </p:extLst>
          </p:nvPr>
        </p:nvGraphicFramePr>
        <p:xfrm>
          <a:off x="243759" y="410532"/>
          <a:ext cx="11757741" cy="633253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48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3170192527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1899074226"/>
                    </a:ext>
                  </a:extLst>
                </a:gridCol>
                <a:gridCol w="958971">
                  <a:extLst>
                    <a:ext uri="{9D8B030D-6E8A-4147-A177-3AD203B41FA5}">
                      <a16:colId xmlns:a16="http://schemas.microsoft.com/office/drawing/2014/main" val="4090105932"/>
                    </a:ext>
                  </a:extLst>
                </a:gridCol>
                <a:gridCol w="958971">
                  <a:extLst>
                    <a:ext uri="{9D8B030D-6E8A-4147-A177-3AD203B41FA5}">
                      <a16:colId xmlns:a16="http://schemas.microsoft.com/office/drawing/2014/main" val="2936991997"/>
                    </a:ext>
                  </a:extLst>
                </a:gridCol>
                <a:gridCol w="958971">
                  <a:extLst>
                    <a:ext uri="{9D8B030D-6E8A-4147-A177-3AD203B41FA5}">
                      <a16:colId xmlns:a16="http://schemas.microsoft.com/office/drawing/2014/main" val="1433224317"/>
                    </a:ext>
                  </a:extLst>
                </a:gridCol>
                <a:gridCol w="958971">
                  <a:extLst>
                    <a:ext uri="{9D8B030D-6E8A-4147-A177-3AD203B41FA5}">
                      <a16:colId xmlns:a16="http://schemas.microsoft.com/office/drawing/2014/main" val="3997069396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593354248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2927868675"/>
                    </a:ext>
                  </a:extLst>
                </a:gridCol>
                <a:gridCol w="1765382">
                  <a:extLst>
                    <a:ext uri="{9D8B030D-6E8A-4147-A177-3AD203B41FA5}">
                      <a16:colId xmlns:a16="http://schemas.microsoft.com/office/drawing/2014/main" val="789542024"/>
                    </a:ext>
                  </a:extLst>
                </a:gridCol>
              </a:tblGrid>
              <a:tr h="344179">
                <a:tc rowSpan="2">
                  <a:txBody>
                    <a:bodyPr/>
                    <a:lstStyle/>
                    <a:p>
                      <a:pPr algn="ctr"/>
                      <a:endParaRPr kumimoji="1" lang="en-US" altLang="ja-JP" sz="11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42728" marR="42728" marT="54264" marB="54264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noProof="1"/>
                        <a:t>2021</a:t>
                      </a:r>
                      <a:endParaRPr kumimoji="1" lang="en-US" altLang="ja-JP" sz="1200" noProof="1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42728" marR="42728" marT="54264" marB="54264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1200" noProof="1"/>
                        <a:t>2022</a:t>
                      </a:r>
                      <a:endParaRPr kumimoji="1" lang="en-US" altLang="ja-JP" sz="1200" noProof="1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42728" marR="42728" marT="54264" marB="54264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noProof="1"/>
                        <a:t>2023</a:t>
                      </a:r>
                      <a:endParaRPr kumimoji="1" lang="en-US" altLang="ja-JP" sz="1200" noProof="1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42728" marR="42728" marT="54264" marB="54264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noProof="1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2024 </a:t>
                      </a:r>
                    </a:p>
                  </a:txBody>
                  <a:tcPr marL="42728" marR="42728" marT="54264" marB="54264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97677091"/>
                  </a:ext>
                </a:extLst>
              </a:tr>
              <a:tr h="27074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noProof="1">
                          <a:solidFill>
                            <a:schemeClr val="bg1"/>
                          </a:solidFill>
                        </a:rPr>
                        <a:t>3Q</a:t>
                      </a:r>
                      <a:endParaRPr kumimoji="1" lang="ja-JP" altLang="en-US" sz="1100" b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42728" marR="42728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noProof="1">
                          <a:solidFill>
                            <a:schemeClr val="bg1"/>
                          </a:solidFill>
                        </a:rPr>
                        <a:t>4Q</a:t>
                      </a:r>
                      <a:endParaRPr kumimoji="1" lang="ja-JP" altLang="en-US" sz="1100" b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42728" marR="42728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noProof="1">
                          <a:solidFill>
                            <a:schemeClr val="bg1"/>
                          </a:solidFill>
                        </a:rPr>
                        <a:t>1Q</a:t>
                      </a:r>
                      <a:endParaRPr kumimoji="1" lang="en-US" altLang="ja-JP" sz="1100" b="1" noProof="1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42728" marR="42728" marT="54264" marB="54264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noProof="1">
                          <a:solidFill>
                            <a:schemeClr val="bg1"/>
                          </a:solidFill>
                        </a:rPr>
                        <a:t>2Q</a:t>
                      </a:r>
                      <a:endParaRPr kumimoji="1" lang="en-US" altLang="ja-JP" sz="1100" b="1" noProof="1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42728" marR="42728" marT="54264" marB="54264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noProof="1">
                          <a:solidFill>
                            <a:schemeClr val="bg1"/>
                          </a:solidFill>
                        </a:rPr>
                        <a:t>3Q</a:t>
                      </a:r>
                      <a:endParaRPr kumimoji="1" lang="en-US" altLang="ja-JP" sz="1100" b="1" noProof="1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42728" marR="42728" marT="54264" marB="54264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noProof="1">
                          <a:solidFill>
                            <a:schemeClr val="bg1"/>
                          </a:solidFill>
                        </a:rPr>
                        <a:t>4Q</a:t>
                      </a:r>
                      <a:endParaRPr kumimoji="1" lang="en-US" altLang="ja-JP" sz="1100" b="1" noProof="1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42728" marR="42728" marT="54264" marB="54264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noProof="1">
                          <a:solidFill>
                            <a:schemeClr val="bg1"/>
                          </a:solidFill>
                        </a:rPr>
                        <a:t>1h</a:t>
                      </a:r>
                      <a:endParaRPr kumimoji="1" lang="en-US" altLang="ja-JP" sz="1100" b="1" noProof="1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42728" marR="42728" marT="54264" marB="54264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noProof="1">
                          <a:solidFill>
                            <a:schemeClr val="bg1"/>
                          </a:solidFill>
                        </a:rPr>
                        <a:t>2h</a:t>
                      </a:r>
                      <a:endParaRPr kumimoji="1" lang="en-US" altLang="ja-JP" sz="1100" b="1" noProof="1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42728" marR="42728" marT="54264" marB="54264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1100" b="1" noProof="1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42728" marR="42728" marT="54264" marB="54264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1741509"/>
                  </a:ext>
                </a:extLst>
              </a:tr>
              <a:tr h="1075554">
                <a:tc>
                  <a:txBody>
                    <a:bodyPr/>
                    <a:lstStyle/>
                    <a:p>
                      <a:r>
                        <a:rPr lang="en-US" altLang="ja-JP" sz="1600" b="1" baseline="0" dirty="0"/>
                        <a:t>[1st Step.]</a:t>
                      </a:r>
                    </a:p>
                    <a:p>
                      <a:endParaRPr lang="en-US" altLang="ja-JP" sz="800" b="1" baseline="0" dirty="0"/>
                    </a:p>
                    <a:p>
                      <a:pPr marL="87313" indent="0"/>
                      <a:r>
                        <a:rPr lang="en-US" altLang="ja-JP" sz="1400" b="1" baseline="0" dirty="0"/>
                        <a:t>New R117-03</a:t>
                      </a:r>
                    </a:p>
                    <a:p>
                      <a:pPr marL="87313" indent="0"/>
                      <a:r>
                        <a:rPr lang="en-US" altLang="ja-JP" sz="1400" b="1" baseline="0" dirty="0"/>
                        <a:t>Buffed </a:t>
                      </a:r>
                    </a:p>
                    <a:p>
                      <a:pPr marL="87313" indent="0"/>
                      <a:r>
                        <a:rPr lang="en-US" altLang="ja-JP" sz="1400" b="1" baseline="0" dirty="0"/>
                        <a:t>SRTT worn</a:t>
                      </a:r>
                      <a:endParaRPr lang="ja-JP" altLang="en-US" sz="1400" b="1" dirty="0"/>
                    </a:p>
                  </a:txBody>
                  <a:tcPr marL="108528" marR="108528" marT="54264" marB="54264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400" b="1" noProof="1">
                        <a:latin typeface="+mj-lt"/>
                      </a:endParaRPr>
                    </a:p>
                  </a:txBody>
                  <a:tcPr marL="42728" marR="42728" marT="54264" marB="54264" anchor="ctr"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05710676"/>
                  </a:ext>
                </a:extLst>
              </a:tr>
              <a:tr h="1683385">
                <a:tc>
                  <a:txBody>
                    <a:bodyPr/>
                    <a:lstStyle/>
                    <a:p>
                      <a:pPr marL="0" marR="0" lvl="0" indent="0" algn="l" defTabSz="9141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1" dirty="0"/>
                        <a:t>[2nd Step.]</a:t>
                      </a:r>
                    </a:p>
                    <a:p>
                      <a:pPr marL="0" marR="0" lvl="0" indent="0" algn="l" defTabSz="9141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800" b="1" dirty="0"/>
                    </a:p>
                    <a:p>
                      <a:pPr marL="87313" indent="0"/>
                      <a:r>
                        <a:rPr lang="en-US" altLang="ja-JP" sz="1400" b="1" dirty="0"/>
                        <a:t>R117-03</a:t>
                      </a:r>
                    </a:p>
                    <a:p>
                      <a:pPr marL="87313" indent="0"/>
                      <a:r>
                        <a:rPr lang="en-US" altLang="ja-JP" sz="1400" b="1" dirty="0"/>
                        <a:t>Supplement -1</a:t>
                      </a:r>
                    </a:p>
                    <a:p>
                      <a:pPr marL="87313" indent="0"/>
                      <a:r>
                        <a:rPr lang="en-US" altLang="ja-JP" sz="1400" b="1" dirty="0"/>
                        <a:t>molded 2mm non-skid SRTT </a:t>
                      </a:r>
                      <a:r>
                        <a:rPr lang="en-US" altLang="ja-JP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(draft </a:t>
                      </a:r>
                      <a:r>
                        <a:rPr lang="en-US" altLang="ja-JP" sz="1400" b="1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ToR</a:t>
                      </a:r>
                      <a:r>
                        <a:rPr lang="en-US" altLang="ja-JP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)</a:t>
                      </a:r>
                    </a:p>
                  </a:txBody>
                  <a:tcPr marL="108528" marR="108528" marT="54264" marB="54264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300" dirty="0"/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300" dirty="0"/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1200" noProof="1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29906">
                <a:tc>
                  <a:txBody>
                    <a:bodyPr/>
                    <a:lstStyle/>
                    <a:p>
                      <a:pPr marL="87313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dirty="0"/>
                        <a:t>IWG WGWT activities</a:t>
                      </a:r>
                      <a:endParaRPr lang="ja-JP" altLang="en-US" sz="1400" b="1" dirty="0"/>
                    </a:p>
                    <a:p>
                      <a:pPr marL="87313" indent="0"/>
                      <a:endParaRPr lang="en-US" altLang="ja-JP" sz="1400" b="1" dirty="0"/>
                    </a:p>
                  </a:txBody>
                  <a:tcPr marL="108528" marR="108528" marT="54264" marB="54264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300" dirty="0"/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300" dirty="0"/>
                    </a:p>
                  </a:txBody>
                  <a:tcPr marL="108528" marR="108528" marT="54264" marB="54264" anchor="b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2112118"/>
                  </a:ext>
                </a:extLst>
              </a:tr>
              <a:tr h="813999">
                <a:tc>
                  <a:txBody>
                    <a:bodyPr/>
                    <a:lstStyle/>
                    <a:p>
                      <a:pPr marL="87313" indent="0"/>
                      <a:r>
                        <a:rPr lang="en-GB" altLang="ja-JP" sz="1400" b="1" u="sng" dirty="0"/>
                        <a:t>Manufacturing</a:t>
                      </a:r>
                      <a:r>
                        <a:rPr lang="en-GB" altLang="ja-JP" sz="1400" b="1" dirty="0"/>
                        <a:t> of </a:t>
                      </a:r>
                      <a:r>
                        <a:rPr lang="en-GB" altLang="ja-JP" sz="1400" b="1" noProof="0" dirty="0" err="1"/>
                        <a:t>molded</a:t>
                      </a:r>
                      <a:r>
                        <a:rPr lang="en-GB" altLang="ja-JP" sz="1400" b="1" dirty="0"/>
                        <a:t> 2mm non-skid SRTT</a:t>
                      </a:r>
                      <a:endParaRPr lang="ja-JP" altLang="en-US" sz="1400" b="1" dirty="0"/>
                    </a:p>
                  </a:txBody>
                  <a:tcPr marL="108528" marR="108528" marT="54264" marB="54264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300" dirty="0"/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300" dirty="0"/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356424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marL="87313" indent="0"/>
                      <a:r>
                        <a:rPr lang="en-US" altLang="ja-JP" sz="1400" b="1" u="sng" dirty="0"/>
                        <a:t>Standardization</a:t>
                      </a:r>
                      <a:r>
                        <a:rPr lang="en-US" altLang="ja-JP" sz="1400" b="1" dirty="0"/>
                        <a:t> process (ASTM) </a:t>
                      </a:r>
                      <a:r>
                        <a:rPr lang="en-US" altLang="ja-JP" sz="1100" b="1" dirty="0"/>
                        <a:t>for molded 2mm non-skid SRTT</a:t>
                      </a:r>
                      <a:endParaRPr lang="ja-JP" altLang="en-US" sz="1400" b="1" dirty="0"/>
                    </a:p>
                  </a:txBody>
                  <a:tcPr marL="108528" marR="108528" marT="54264" marB="54264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300" dirty="0"/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300" dirty="0"/>
                    </a:p>
                  </a:txBody>
                  <a:tcPr marL="108528" marR="108528" marT="54264" marB="54264" anchor="ctr"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3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marL="108528" marR="108528" marT="54264" marB="54264"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671825"/>
                  </a:ext>
                </a:extLst>
              </a:tr>
            </a:tbl>
          </a:graphicData>
        </a:graphic>
      </p:graphicFrame>
      <p:sp>
        <p:nvSpPr>
          <p:cNvPr id="48" name="ホームベース 47">
            <a:extLst>
              <a:ext uri="{FF2B5EF4-FFF2-40B4-BE49-F238E27FC236}">
                <a16:creationId xmlns:a16="http://schemas.microsoft.com/office/drawing/2014/main" id="{45CE6F17-4E22-4517-96B4-0938919A50E4}"/>
              </a:ext>
            </a:extLst>
          </p:cNvPr>
          <p:cNvSpPr/>
          <p:nvPr/>
        </p:nvSpPr>
        <p:spPr>
          <a:xfrm>
            <a:off x="5458712" y="4190464"/>
            <a:ext cx="1537542" cy="302782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36000" rtlCol="0" anchor="ctr"/>
          <a:lstStyle/>
          <a:p>
            <a:pPr algn="ctr">
              <a:lnSpc>
                <a:spcPts val="1100"/>
              </a:lnSpc>
            </a:pPr>
            <a:r>
              <a:rPr lang="en-US" altLang="ja-JP" sz="1200" b="1" noProof="1">
                <a:solidFill>
                  <a:schemeClr val="tx1"/>
                </a:solidFill>
              </a:rPr>
              <a:t>Validation Analysis</a:t>
            </a:r>
            <a:endParaRPr lang="ja-JP" altLang="en-US" sz="1200" b="1" noProof="1">
              <a:solidFill>
                <a:schemeClr val="tx1"/>
              </a:solidFill>
            </a:endParaRPr>
          </a:p>
        </p:txBody>
      </p:sp>
      <p:sp>
        <p:nvSpPr>
          <p:cNvPr id="46" name="ホームベース 44">
            <a:extLst>
              <a:ext uri="{FF2B5EF4-FFF2-40B4-BE49-F238E27FC236}">
                <a16:creationId xmlns:a16="http://schemas.microsoft.com/office/drawing/2014/main" id="{077CB011-B57E-407D-A516-C776D8E8A0CF}"/>
              </a:ext>
            </a:extLst>
          </p:cNvPr>
          <p:cNvSpPr/>
          <p:nvPr/>
        </p:nvSpPr>
        <p:spPr>
          <a:xfrm>
            <a:off x="5458712" y="3925614"/>
            <a:ext cx="1525412" cy="264850"/>
          </a:xfrm>
          <a:prstGeom prst="homePlate">
            <a:avLst>
              <a:gd name="adj" fmla="val 32904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rtlCol="0" anchor="ctr"/>
          <a:lstStyle/>
          <a:p>
            <a:pPr algn="ctr">
              <a:lnSpc>
                <a:spcPts val="1100"/>
              </a:lnSpc>
            </a:pPr>
            <a:r>
              <a:rPr lang="en-US" altLang="ja-JP" sz="1200" b="1" noProof="1">
                <a:solidFill>
                  <a:schemeClr val="tx1"/>
                </a:solidFill>
              </a:rPr>
              <a:t>T</a:t>
            </a:r>
            <a:r>
              <a:rPr lang="ja-JP" altLang="en-US" sz="1200" b="1" noProof="1">
                <a:solidFill>
                  <a:schemeClr val="tx1"/>
                </a:solidFill>
              </a:rPr>
              <a:t>est</a:t>
            </a:r>
            <a:r>
              <a:rPr lang="en-US" altLang="ja-JP" sz="1200" b="1" noProof="1">
                <a:solidFill>
                  <a:schemeClr val="tx1"/>
                </a:solidFill>
              </a:rPr>
              <a:t> campaign</a:t>
            </a:r>
            <a:endParaRPr lang="ja-JP" altLang="en-US" sz="1200" b="1" noProof="1">
              <a:solidFill>
                <a:schemeClr val="tx1"/>
              </a:solidFill>
            </a:endParaRPr>
          </a:p>
        </p:txBody>
      </p:sp>
      <p:grpSp>
        <p:nvGrpSpPr>
          <p:cNvPr id="3" name="グループ化 111">
            <a:extLst>
              <a:ext uri="{FF2B5EF4-FFF2-40B4-BE49-F238E27FC236}">
                <a16:creationId xmlns:a16="http://schemas.microsoft.com/office/drawing/2014/main" id="{D8906B12-DFA8-44E3-B4EB-1E638AD02654}"/>
              </a:ext>
            </a:extLst>
          </p:cNvPr>
          <p:cNvGrpSpPr/>
          <p:nvPr/>
        </p:nvGrpSpPr>
        <p:grpSpPr>
          <a:xfrm>
            <a:off x="1790578" y="1196571"/>
            <a:ext cx="10114073" cy="3443247"/>
            <a:chOff x="1720240" y="3879979"/>
            <a:chExt cx="10114073" cy="3443247"/>
          </a:xfrm>
        </p:grpSpPr>
        <p:sp>
          <p:nvSpPr>
            <p:cNvPr id="4" name="テキスト ボックス 5">
              <a:extLst>
                <a:ext uri="{FF2B5EF4-FFF2-40B4-BE49-F238E27FC236}">
                  <a16:creationId xmlns:a16="http://schemas.microsoft.com/office/drawing/2014/main" id="{2D6FFDEF-F520-4F4F-B41D-130A5C693AC3}"/>
                </a:ext>
              </a:extLst>
            </p:cNvPr>
            <p:cNvSpPr txBox="1"/>
            <p:nvPr/>
          </p:nvSpPr>
          <p:spPr>
            <a:xfrm>
              <a:off x="3929960" y="4188786"/>
              <a:ext cx="926536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kumimoji="1" lang="en-US" altLang="ja-JP" sz="1400" b="1" noProof="1">
                  <a:ea typeface="Meiryo UI" panose="020B0604030504040204" pitchFamily="50" charset="-128"/>
                </a:rPr>
                <a:t>Jan. GRBP</a:t>
              </a:r>
              <a:endParaRPr kumimoji="1" lang="ja-JP" altLang="en-US" sz="1400" b="1" dirty="0">
                <a:ea typeface="Meiryo UI" panose="020B0604030504040204" pitchFamily="50" charset="-128"/>
              </a:endParaRPr>
            </a:p>
          </p:txBody>
        </p:sp>
        <p:sp>
          <p:nvSpPr>
            <p:cNvPr id="5" name="楕円 10">
              <a:extLst>
                <a:ext uri="{FF2B5EF4-FFF2-40B4-BE49-F238E27FC236}">
                  <a16:creationId xmlns:a16="http://schemas.microsoft.com/office/drawing/2014/main" id="{A0C36E5E-93FC-4DE2-93FC-DCA8641954F3}"/>
                </a:ext>
              </a:extLst>
            </p:cNvPr>
            <p:cNvSpPr/>
            <p:nvPr/>
          </p:nvSpPr>
          <p:spPr>
            <a:xfrm>
              <a:off x="2561150" y="3975993"/>
              <a:ext cx="216000" cy="216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lt"/>
              </a:endParaRPr>
            </a:p>
          </p:txBody>
        </p:sp>
        <p:sp>
          <p:nvSpPr>
            <p:cNvPr id="6" name="星 5 12">
              <a:extLst>
                <a:ext uri="{FF2B5EF4-FFF2-40B4-BE49-F238E27FC236}">
                  <a16:creationId xmlns:a16="http://schemas.microsoft.com/office/drawing/2014/main" id="{EC1A9B1A-380D-490F-A82B-28538CA82A81}"/>
                </a:ext>
              </a:extLst>
            </p:cNvPr>
            <p:cNvSpPr/>
            <p:nvPr/>
          </p:nvSpPr>
          <p:spPr>
            <a:xfrm>
              <a:off x="10714447" y="3879979"/>
              <a:ext cx="364023" cy="313060"/>
            </a:xfrm>
            <a:prstGeom prst="star5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lt"/>
              </a:endParaRPr>
            </a:p>
          </p:txBody>
        </p:sp>
        <p:sp>
          <p:nvSpPr>
            <p:cNvPr id="7" name="楕円 15">
              <a:extLst>
                <a:ext uri="{FF2B5EF4-FFF2-40B4-BE49-F238E27FC236}">
                  <a16:creationId xmlns:a16="http://schemas.microsoft.com/office/drawing/2014/main" id="{5E6F7017-2319-47C5-B205-7BABAD2E40E4}"/>
                </a:ext>
              </a:extLst>
            </p:cNvPr>
            <p:cNvSpPr/>
            <p:nvPr/>
          </p:nvSpPr>
          <p:spPr>
            <a:xfrm>
              <a:off x="4271849" y="3975993"/>
              <a:ext cx="216000" cy="216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lt"/>
              </a:endParaRPr>
            </a:p>
          </p:txBody>
        </p:sp>
        <p:sp>
          <p:nvSpPr>
            <p:cNvPr id="8" name="テキスト ボックス 17">
              <a:extLst>
                <a:ext uri="{FF2B5EF4-FFF2-40B4-BE49-F238E27FC236}">
                  <a16:creationId xmlns:a16="http://schemas.microsoft.com/office/drawing/2014/main" id="{2C9E3B95-0EDF-4E15-A93D-FA1E895610C1}"/>
                </a:ext>
              </a:extLst>
            </p:cNvPr>
            <p:cNvSpPr txBox="1"/>
            <p:nvPr/>
          </p:nvSpPr>
          <p:spPr>
            <a:xfrm>
              <a:off x="5101176" y="4188786"/>
              <a:ext cx="111242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kumimoji="1" lang="en-US" altLang="ja-JP" sz="1400" b="1" noProof="1">
                  <a:ea typeface="Meiryo UI" panose="020B0604030504040204" pitchFamily="50" charset="-128"/>
                </a:rPr>
                <a:t>March WP 29</a:t>
              </a:r>
              <a:endParaRPr kumimoji="1" lang="ja-JP" altLang="en-US" sz="1400" b="1" dirty="0">
                <a:ea typeface="Meiryo UI" panose="020B0604030504040204" pitchFamily="50" charset="-128"/>
              </a:endParaRPr>
            </a:p>
          </p:txBody>
        </p:sp>
        <p:cxnSp>
          <p:nvCxnSpPr>
            <p:cNvPr id="9" name="直線コネクタ 18">
              <a:extLst>
                <a:ext uri="{FF2B5EF4-FFF2-40B4-BE49-F238E27FC236}">
                  <a16:creationId xmlns:a16="http://schemas.microsoft.com/office/drawing/2014/main" id="{B58AE4E8-8269-4055-B7A9-E594335C21F9}"/>
                </a:ext>
              </a:extLst>
            </p:cNvPr>
            <p:cNvCxnSpPr>
              <a:cxnSpLocks/>
              <a:stCxn id="5" idx="6"/>
              <a:endCxn id="7" idx="2"/>
            </p:cNvCxnSpPr>
            <p:nvPr/>
          </p:nvCxnSpPr>
          <p:spPr>
            <a:xfrm>
              <a:off x="2777150" y="4083993"/>
              <a:ext cx="1494699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ホームベース 47">
              <a:extLst>
                <a:ext uri="{FF2B5EF4-FFF2-40B4-BE49-F238E27FC236}">
                  <a16:creationId xmlns:a16="http://schemas.microsoft.com/office/drawing/2014/main" id="{E0F91E86-D09A-4D44-8043-7BCC24969520}"/>
                </a:ext>
              </a:extLst>
            </p:cNvPr>
            <p:cNvSpPr/>
            <p:nvPr/>
          </p:nvSpPr>
          <p:spPr>
            <a:xfrm>
              <a:off x="4942352" y="5543252"/>
              <a:ext cx="1075646" cy="360000"/>
            </a:xfrm>
            <a:prstGeom prst="homePlat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36000" rtlCol="0" anchor="ctr"/>
            <a:lstStyle/>
            <a:p>
              <a:pPr algn="ctr">
                <a:lnSpc>
                  <a:spcPts val="1100"/>
                </a:lnSpc>
              </a:pPr>
              <a:r>
                <a:rPr lang="en-US" altLang="ja-JP" sz="1200" b="1" noProof="1">
                  <a:solidFill>
                    <a:schemeClr val="tx1"/>
                  </a:solidFill>
                </a:rPr>
                <a:t>Post</a:t>
              </a:r>
            </a:p>
            <a:p>
              <a:pPr algn="ctr">
                <a:lnSpc>
                  <a:spcPts val="1100"/>
                </a:lnSpc>
              </a:pPr>
              <a:r>
                <a:rPr lang="en-US" altLang="ja-JP" sz="1200" b="1" noProof="1">
                  <a:solidFill>
                    <a:schemeClr val="tx1"/>
                  </a:solidFill>
                </a:rPr>
                <a:t>     processing</a:t>
              </a:r>
              <a:endParaRPr lang="ja-JP" altLang="en-US" sz="1200" b="1" noProof="1">
                <a:solidFill>
                  <a:schemeClr val="tx1"/>
                </a:solidFill>
              </a:endParaRPr>
            </a:p>
          </p:txBody>
        </p:sp>
        <p:sp>
          <p:nvSpPr>
            <p:cNvPr id="11" name="テキスト ボックス 22">
              <a:extLst>
                <a:ext uri="{FF2B5EF4-FFF2-40B4-BE49-F238E27FC236}">
                  <a16:creationId xmlns:a16="http://schemas.microsoft.com/office/drawing/2014/main" id="{2E3ED25E-83C7-46C2-850A-274037D8DB33}"/>
                </a:ext>
              </a:extLst>
            </p:cNvPr>
            <p:cNvSpPr txBox="1"/>
            <p:nvPr/>
          </p:nvSpPr>
          <p:spPr>
            <a:xfrm>
              <a:off x="6970524" y="5335682"/>
              <a:ext cx="94737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kumimoji="1" lang="ja-JP" altLang="en-US" sz="1400" b="1" noProof="1">
                  <a:ea typeface="Meiryo UI" panose="020B0604030504040204" pitchFamily="50" charset="-128"/>
                </a:rPr>
                <a:t>Sep</a:t>
              </a:r>
              <a:r>
                <a:rPr kumimoji="1" lang="en-US" altLang="ja-JP" sz="1400" b="1" noProof="1">
                  <a:ea typeface="Meiryo UI" panose="020B0604030504040204" pitchFamily="50" charset="-128"/>
                </a:rPr>
                <a:t>.</a:t>
              </a:r>
              <a:r>
                <a:rPr kumimoji="1" lang="ja-JP" altLang="en-US" sz="1400" b="1" noProof="1">
                  <a:ea typeface="Meiryo UI" panose="020B0604030504040204" pitchFamily="50" charset="-128"/>
                </a:rPr>
                <a:t> GRBP</a:t>
              </a:r>
              <a:endParaRPr kumimoji="1" lang="ja-JP" altLang="en-US" sz="1400" b="1" dirty="0">
                <a:ea typeface="Meiryo UI" panose="020B0604030504040204" pitchFamily="50" charset="-128"/>
              </a:endParaRPr>
            </a:p>
          </p:txBody>
        </p:sp>
        <p:sp>
          <p:nvSpPr>
            <p:cNvPr id="12" name="テキスト ボックス 25">
              <a:extLst>
                <a:ext uri="{FF2B5EF4-FFF2-40B4-BE49-F238E27FC236}">
                  <a16:creationId xmlns:a16="http://schemas.microsoft.com/office/drawing/2014/main" id="{94E4AFC7-7D02-49FB-8BE0-44B64A020F8A}"/>
                </a:ext>
              </a:extLst>
            </p:cNvPr>
            <p:cNvSpPr txBox="1"/>
            <p:nvPr/>
          </p:nvSpPr>
          <p:spPr>
            <a:xfrm>
              <a:off x="5901742" y="5643686"/>
              <a:ext cx="1104470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ja-JP" sz="1400" b="1" dirty="0"/>
                <a:t>Supplement</a:t>
              </a:r>
              <a:endParaRPr kumimoji="1" lang="ja-JP" altLang="en-US" sz="1400" b="1" dirty="0">
                <a:ea typeface="Meiryo UI" panose="020B0604030504040204" pitchFamily="50" charset="-128"/>
              </a:endParaRPr>
            </a:p>
            <a:p>
              <a:pPr algn="ctr"/>
              <a:r>
                <a:rPr lang="en-US" altLang="ja-JP" sz="1400" b="1" noProof="1"/>
                <a:t>WD</a:t>
              </a:r>
              <a:r>
                <a:rPr lang="ja-JP" altLang="en-US" sz="1400" b="1" noProof="1"/>
                <a:t>　</a:t>
              </a:r>
              <a:r>
                <a:rPr lang="en-US" altLang="ja-JP" sz="1400" b="1" noProof="1"/>
                <a:t> E/ Jun. </a:t>
              </a:r>
              <a:endParaRPr kumimoji="1" lang="ja-JP" altLang="en-US" sz="1400" b="1" dirty="0"/>
            </a:p>
          </p:txBody>
        </p:sp>
        <p:sp>
          <p:nvSpPr>
            <p:cNvPr id="13" name="星 5 27">
              <a:extLst>
                <a:ext uri="{FF2B5EF4-FFF2-40B4-BE49-F238E27FC236}">
                  <a16:creationId xmlns:a16="http://schemas.microsoft.com/office/drawing/2014/main" id="{73A5AF01-9949-42AD-BDF0-B9D6A17CF2D6}"/>
                </a:ext>
              </a:extLst>
            </p:cNvPr>
            <p:cNvSpPr/>
            <p:nvPr/>
          </p:nvSpPr>
          <p:spPr>
            <a:xfrm>
              <a:off x="7092233" y="3942322"/>
              <a:ext cx="395421" cy="331709"/>
            </a:xfrm>
            <a:prstGeom prst="star5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latin typeface="+mj-lt"/>
              </a:endParaRPr>
            </a:p>
          </p:txBody>
        </p:sp>
        <p:sp>
          <p:nvSpPr>
            <p:cNvPr id="14" name="楕円 28">
              <a:extLst>
                <a:ext uri="{FF2B5EF4-FFF2-40B4-BE49-F238E27FC236}">
                  <a16:creationId xmlns:a16="http://schemas.microsoft.com/office/drawing/2014/main" id="{4EB35395-70EF-41A3-9D79-C8BA34866F01}"/>
                </a:ext>
              </a:extLst>
            </p:cNvPr>
            <p:cNvSpPr/>
            <p:nvPr/>
          </p:nvSpPr>
          <p:spPr>
            <a:xfrm>
              <a:off x="6762534" y="5097173"/>
              <a:ext cx="216000" cy="216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>
                <a:latin typeface="+mj-lt"/>
              </a:endParaRPr>
            </a:p>
          </p:txBody>
        </p:sp>
        <p:sp>
          <p:nvSpPr>
            <p:cNvPr id="15" name="楕円 30">
              <a:extLst>
                <a:ext uri="{FF2B5EF4-FFF2-40B4-BE49-F238E27FC236}">
                  <a16:creationId xmlns:a16="http://schemas.microsoft.com/office/drawing/2014/main" id="{13EE4F0F-BD1D-4EB2-823C-D430586AE021}"/>
                </a:ext>
              </a:extLst>
            </p:cNvPr>
            <p:cNvSpPr/>
            <p:nvPr/>
          </p:nvSpPr>
          <p:spPr>
            <a:xfrm>
              <a:off x="8559619" y="5098738"/>
              <a:ext cx="216000" cy="216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latin typeface="+mj-lt"/>
              </a:endParaRPr>
            </a:p>
          </p:txBody>
        </p:sp>
        <p:sp>
          <p:nvSpPr>
            <p:cNvPr id="16" name="テキスト ボックス 31">
              <a:extLst>
                <a:ext uri="{FF2B5EF4-FFF2-40B4-BE49-F238E27FC236}">
                  <a16:creationId xmlns:a16="http://schemas.microsoft.com/office/drawing/2014/main" id="{373FC8A8-DC25-4DAE-8CE3-4A698757734F}"/>
                </a:ext>
              </a:extLst>
            </p:cNvPr>
            <p:cNvSpPr txBox="1"/>
            <p:nvPr/>
          </p:nvSpPr>
          <p:spPr>
            <a:xfrm>
              <a:off x="8230212" y="5335682"/>
              <a:ext cx="118796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400" b="1" noProof="1">
                  <a:ea typeface="Meiryo UI" panose="020B0604030504040204" pitchFamily="50" charset="-128"/>
                </a:rPr>
                <a:t>Mar. WP 29</a:t>
              </a:r>
              <a:endParaRPr kumimoji="1" lang="ja-JP" altLang="en-US" sz="1400" b="1" dirty="0">
                <a:ea typeface="Meiryo UI" panose="020B0604030504040204" pitchFamily="50" charset="-128"/>
              </a:endParaRPr>
            </a:p>
          </p:txBody>
        </p:sp>
        <p:cxnSp>
          <p:nvCxnSpPr>
            <p:cNvPr id="17" name="直線コネクタ 32">
              <a:extLst>
                <a:ext uri="{FF2B5EF4-FFF2-40B4-BE49-F238E27FC236}">
                  <a16:creationId xmlns:a16="http://schemas.microsoft.com/office/drawing/2014/main" id="{6F46AEEC-6FC4-4A33-8F6E-ADBAAA20D970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6978534" y="5205173"/>
              <a:ext cx="1581085" cy="1565"/>
            </a:xfrm>
            <a:prstGeom prst="line">
              <a:avLst/>
            </a:prstGeom>
            <a:ln w="31750">
              <a:solidFill>
                <a:schemeClr val="accent6">
                  <a:lumMod val="75000"/>
                </a:schemeClr>
              </a:solidFill>
              <a:tailEnd type="arrow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テキスト ボックス 35">
              <a:extLst>
                <a:ext uri="{FF2B5EF4-FFF2-40B4-BE49-F238E27FC236}">
                  <a16:creationId xmlns:a16="http://schemas.microsoft.com/office/drawing/2014/main" id="{365B08BE-55CA-4781-A608-A894F52DC0FA}"/>
                </a:ext>
              </a:extLst>
            </p:cNvPr>
            <p:cNvSpPr txBox="1"/>
            <p:nvPr/>
          </p:nvSpPr>
          <p:spPr>
            <a:xfrm>
              <a:off x="2679843" y="4188786"/>
              <a:ext cx="94737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kumimoji="1" lang="en-US" altLang="ja-JP" sz="1400" b="1" noProof="1">
                  <a:ea typeface="Meiryo UI" panose="020B0604030504040204" pitchFamily="50" charset="-128"/>
                </a:rPr>
                <a:t>Sep. GRBP</a:t>
              </a:r>
              <a:endParaRPr kumimoji="1" lang="ja-JP" altLang="en-US" sz="1400" b="1" dirty="0">
                <a:ea typeface="Meiryo UI" panose="020B0604030504040204" pitchFamily="50" charset="-128"/>
              </a:endParaRPr>
            </a:p>
          </p:txBody>
        </p:sp>
        <p:sp>
          <p:nvSpPr>
            <p:cNvPr id="19" name="楕円 36">
              <a:extLst>
                <a:ext uri="{FF2B5EF4-FFF2-40B4-BE49-F238E27FC236}">
                  <a16:creationId xmlns:a16="http://schemas.microsoft.com/office/drawing/2014/main" id="{AAA29742-46D1-4532-B319-06B2A62FE833}"/>
                </a:ext>
              </a:extLst>
            </p:cNvPr>
            <p:cNvSpPr/>
            <p:nvPr/>
          </p:nvSpPr>
          <p:spPr>
            <a:xfrm>
              <a:off x="5927976" y="5087286"/>
              <a:ext cx="216000" cy="216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lt"/>
              </a:endParaRPr>
            </a:p>
          </p:txBody>
        </p:sp>
        <p:sp>
          <p:nvSpPr>
            <p:cNvPr id="20" name="正方形/長方形 8">
              <a:extLst>
                <a:ext uri="{FF2B5EF4-FFF2-40B4-BE49-F238E27FC236}">
                  <a16:creationId xmlns:a16="http://schemas.microsoft.com/office/drawing/2014/main" id="{8D663BA7-323F-42BD-82DE-131C4D210CC7}"/>
                </a:ext>
              </a:extLst>
            </p:cNvPr>
            <p:cNvSpPr/>
            <p:nvPr/>
          </p:nvSpPr>
          <p:spPr>
            <a:xfrm>
              <a:off x="7487022" y="4173287"/>
              <a:ext cx="1218371" cy="43088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kumimoji="1" lang="en-US" altLang="ja-JP" sz="1400" b="1" noProof="1"/>
                <a:t>‘22/ Oct.</a:t>
              </a:r>
              <a:endParaRPr kumimoji="1" lang="en-US" altLang="ja-JP" sz="1400" b="1" dirty="0"/>
            </a:p>
            <a:p>
              <a:r>
                <a:rPr kumimoji="1" lang="en-US" altLang="ja-JP" sz="1400" b="1" noProof="1"/>
                <a:t>UN Reg </a:t>
              </a:r>
              <a:r>
                <a:rPr kumimoji="1" lang="en-US" altLang="ja-JP" sz="1400" b="1" noProof="1">
                  <a:ea typeface="Meiryo UI" panose="020B0604030504040204" pitchFamily="50" charset="-128"/>
                  <a:cs typeface="Calibri" panose="020F0502020204030204" pitchFamily="34" charset="0"/>
                </a:rPr>
                <a:t>EIF</a:t>
              </a:r>
              <a:endParaRPr kumimoji="1" lang="en-US" altLang="ja-JP" sz="1400" b="1" noProof="1"/>
            </a:p>
          </p:txBody>
        </p:sp>
        <p:sp>
          <p:nvSpPr>
            <p:cNvPr id="21" name="楕円 37">
              <a:extLst>
                <a:ext uri="{FF2B5EF4-FFF2-40B4-BE49-F238E27FC236}">
                  <a16:creationId xmlns:a16="http://schemas.microsoft.com/office/drawing/2014/main" id="{CB92A025-A757-48A0-8C5A-4A90E625251F}"/>
                </a:ext>
              </a:extLst>
            </p:cNvPr>
            <p:cNvSpPr/>
            <p:nvPr/>
          </p:nvSpPr>
          <p:spPr>
            <a:xfrm>
              <a:off x="4908963" y="3975993"/>
              <a:ext cx="216000" cy="216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lt"/>
              </a:endParaRPr>
            </a:p>
          </p:txBody>
        </p:sp>
        <p:cxnSp>
          <p:nvCxnSpPr>
            <p:cNvPr id="22" name="直線コネクタ 38">
              <a:extLst>
                <a:ext uri="{FF2B5EF4-FFF2-40B4-BE49-F238E27FC236}">
                  <a16:creationId xmlns:a16="http://schemas.microsoft.com/office/drawing/2014/main" id="{BD4CED88-478C-4D9A-A346-74F80B31FD22}"/>
                </a:ext>
              </a:extLst>
            </p:cNvPr>
            <p:cNvCxnSpPr>
              <a:cxnSpLocks/>
              <a:stCxn id="7" idx="6"/>
              <a:endCxn id="21" idx="2"/>
            </p:cNvCxnSpPr>
            <p:nvPr/>
          </p:nvCxnSpPr>
          <p:spPr>
            <a:xfrm>
              <a:off x="4487849" y="4083993"/>
              <a:ext cx="421114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39">
              <a:extLst>
                <a:ext uri="{FF2B5EF4-FFF2-40B4-BE49-F238E27FC236}">
                  <a16:creationId xmlns:a16="http://schemas.microsoft.com/office/drawing/2014/main" id="{50CF0ACA-04B5-41A0-9BB6-3A1327FCB2D0}"/>
                </a:ext>
              </a:extLst>
            </p:cNvPr>
            <p:cNvCxnSpPr>
              <a:cxnSpLocks/>
              <a:stCxn id="21" idx="6"/>
              <a:endCxn id="13" idx="1"/>
            </p:cNvCxnSpPr>
            <p:nvPr/>
          </p:nvCxnSpPr>
          <p:spPr>
            <a:xfrm flipV="1">
              <a:off x="5124963" y="4069023"/>
              <a:ext cx="1967270" cy="1497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星 5 53">
              <a:extLst>
                <a:ext uri="{FF2B5EF4-FFF2-40B4-BE49-F238E27FC236}">
                  <a16:creationId xmlns:a16="http://schemas.microsoft.com/office/drawing/2014/main" id="{D1F0FF32-217C-4B15-BDE6-D459CF5A198B}"/>
                </a:ext>
              </a:extLst>
            </p:cNvPr>
            <p:cNvSpPr/>
            <p:nvPr/>
          </p:nvSpPr>
          <p:spPr>
            <a:xfrm>
              <a:off x="9385871" y="5083792"/>
              <a:ext cx="395421" cy="331709"/>
            </a:xfrm>
            <a:prstGeom prst="star5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latin typeface="+mj-lt"/>
              </a:endParaRPr>
            </a:p>
          </p:txBody>
        </p:sp>
        <p:sp>
          <p:nvSpPr>
            <p:cNvPr id="25" name="正方形/長方形 67">
              <a:extLst>
                <a:ext uri="{FF2B5EF4-FFF2-40B4-BE49-F238E27FC236}">
                  <a16:creationId xmlns:a16="http://schemas.microsoft.com/office/drawing/2014/main" id="{166FB903-CC29-4E2F-B362-CFC44CC0BD0D}"/>
                </a:ext>
              </a:extLst>
            </p:cNvPr>
            <p:cNvSpPr/>
            <p:nvPr/>
          </p:nvSpPr>
          <p:spPr>
            <a:xfrm>
              <a:off x="9198804" y="5491520"/>
              <a:ext cx="1218371" cy="43088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kumimoji="1" lang="en-US" altLang="ja-JP" sz="1400" b="1" noProof="1"/>
                <a:t>‘23/ Oct.</a:t>
              </a:r>
              <a:endParaRPr kumimoji="1" lang="en-US" altLang="ja-JP" sz="1400" b="1" dirty="0"/>
            </a:p>
            <a:p>
              <a:r>
                <a:rPr kumimoji="1" lang="en-US" altLang="ja-JP" sz="1400" b="1" noProof="1"/>
                <a:t>UN Reg </a:t>
              </a:r>
              <a:r>
                <a:rPr kumimoji="1" lang="en-US" altLang="ja-JP" sz="1400" b="1" noProof="1">
                  <a:ea typeface="Meiryo UI" panose="020B0604030504040204" pitchFamily="50" charset="-128"/>
                  <a:cs typeface="Calibri" panose="020F0502020204030204" pitchFamily="34" charset="0"/>
                </a:rPr>
                <a:t>EIF</a:t>
              </a:r>
              <a:endParaRPr kumimoji="1" lang="en-US" altLang="ja-JP" sz="1400" b="1" noProof="1"/>
            </a:p>
          </p:txBody>
        </p:sp>
        <p:cxnSp>
          <p:nvCxnSpPr>
            <p:cNvPr id="26" name="直線コネクタ 78">
              <a:extLst>
                <a:ext uri="{FF2B5EF4-FFF2-40B4-BE49-F238E27FC236}">
                  <a16:creationId xmlns:a16="http://schemas.microsoft.com/office/drawing/2014/main" id="{8F78FCF7-6670-47B7-8671-D35945584BA4}"/>
                </a:ext>
              </a:extLst>
            </p:cNvPr>
            <p:cNvCxnSpPr>
              <a:cxnSpLocks/>
              <a:stCxn id="15" idx="6"/>
              <a:endCxn id="24" idx="1"/>
            </p:cNvCxnSpPr>
            <p:nvPr/>
          </p:nvCxnSpPr>
          <p:spPr>
            <a:xfrm>
              <a:off x="8775619" y="5206738"/>
              <a:ext cx="610252" cy="3755"/>
            </a:xfrm>
            <a:prstGeom prst="line">
              <a:avLst/>
            </a:prstGeom>
            <a:ln w="31750">
              <a:solidFill>
                <a:schemeClr val="accent6">
                  <a:lumMod val="75000"/>
                </a:schemeClr>
              </a:solidFill>
              <a:tailEnd type="arrow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下矢印 80">
              <a:extLst>
                <a:ext uri="{FF2B5EF4-FFF2-40B4-BE49-F238E27FC236}">
                  <a16:creationId xmlns:a16="http://schemas.microsoft.com/office/drawing/2014/main" id="{A62ADA65-3EC6-4BEC-9551-5626D7C25D50}"/>
                </a:ext>
              </a:extLst>
            </p:cNvPr>
            <p:cNvSpPr/>
            <p:nvPr/>
          </p:nvSpPr>
          <p:spPr>
            <a:xfrm>
              <a:off x="9417810" y="4187192"/>
              <a:ext cx="337860" cy="882793"/>
            </a:xfrm>
            <a:prstGeom prst="downArrow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0" tIns="18000" rIns="0" bIns="18000" rtlCol="0" anchor="ctr"/>
            <a:lstStyle/>
            <a:p>
              <a:pPr algn="ctr"/>
              <a:r>
                <a:rPr kumimoji="1" lang="en-US" altLang="ja-JP" sz="1600" dirty="0">
                  <a:solidFill>
                    <a:schemeClr val="tx1"/>
                  </a:solidFill>
                </a:rPr>
                <a:t>Switch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8" name="下矢印 81">
              <a:extLst>
                <a:ext uri="{FF2B5EF4-FFF2-40B4-BE49-F238E27FC236}">
                  <a16:creationId xmlns:a16="http://schemas.microsoft.com/office/drawing/2014/main" id="{046E6F9A-221B-429B-888E-A3E4B341EE16}"/>
                </a:ext>
              </a:extLst>
            </p:cNvPr>
            <p:cNvSpPr/>
            <p:nvPr/>
          </p:nvSpPr>
          <p:spPr>
            <a:xfrm rot="16200000">
              <a:off x="10770370" y="4281960"/>
              <a:ext cx="161651" cy="1896895"/>
            </a:xfrm>
            <a:prstGeom prst="down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18000" rIns="36000" bIns="18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テキスト ボックス 84">
              <a:extLst>
                <a:ext uri="{FF2B5EF4-FFF2-40B4-BE49-F238E27FC236}">
                  <a16:creationId xmlns:a16="http://schemas.microsoft.com/office/drawing/2014/main" id="{598029BF-F317-43D0-861A-86DF691AE307}"/>
                </a:ext>
              </a:extLst>
            </p:cNvPr>
            <p:cNvSpPr txBox="1"/>
            <p:nvPr/>
          </p:nvSpPr>
          <p:spPr>
            <a:xfrm>
              <a:off x="10441976" y="4656677"/>
              <a:ext cx="989950" cy="53860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kumimoji="1" lang="en-US" altLang="ja-JP" sz="1400" b="1" noProof="1">
                  <a:latin typeface="+mj-lt"/>
                  <a:ea typeface="Meiryo UI" panose="020B0604030504040204" pitchFamily="50" charset="-128"/>
                </a:rPr>
                <a:t>molded 2mm </a:t>
              </a:r>
            </a:p>
            <a:p>
              <a:pPr algn="ctr">
                <a:lnSpc>
                  <a:spcPts val="1400"/>
                </a:lnSpc>
              </a:pPr>
              <a:r>
                <a:rPr kumimoji="1" lang="en-US" altLang="ja-JP" sz="1400" b="1" noProof="1">
                  <a:latin typeface="+mj-lt"/>
                  <a:ea typeface="Meiryo UI" panose="020B0604030504040204" pitchFamily="50" charset="-128"/>
                </a:rPr>
                <a:t>non-skid SRTT</a:t>
              </a:r>
            </a:p>
            <a:p>
              <a:pPr algn="ctr">
                <a:lnSpc>
                  <a:spcPts val="1400"/>
                </a:lnSpc>
              </a:pPr>
              <a:r>
                <a:rPr kumimoji="1" lang="en-US" altLang="ja-JP" sz="1400" b="1" noProof="1">
                  <a:latin typeface="+mj-lt"/>
                  <a:ea typeface="Meiryo UI" panose="020B0604030504040204" pitchFamily="50" charset="-128"/>
                </a:rPr>
                <a:t>to be applied</a:t>
              </a:r>
            </a:p>
          </p:txBody>
        </p:sp>
        <p:sp>
          <p:nvSpPr>
            <p:cNvPr id="30" name="テキスト ボックス 89">
              <a:extLst>
                <a:ext uri="{FF2B5EF4-FFF2-40B4-BE49-F238E27FC236}">
                  <a16:creationId xmlns:a16="http://schemas.microsoft.com/office/drawing/2014/main" id="{1F5CC611-50F8-4979-8C7C-706AF6C3F552}"/>
                </a:ext>
              </a:extLst>
            </p:cNvPr>
            <p:cNvSpPr txBox="1"/>
            <p:nvPr/>
          </p:nvSpPr>
          <p:spPr>
            <a:xfrm>
              <a:off x="11095328" y="3996287"/>
              <a:ext cx="738985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kumimoji="1" lang="en-US" altLang="ja-JP" sz="1400" b="1" noProof="1">
                  <a:ea typeface="Meiryo UI" panose="020B0604030504040204" pitchFamily="50" charset="-128"/>
                </a:rPr>
                <a:t>‘24 Jul/ </a:t>
              </a:r>
            </a:p>
            <a:p>
              <a:r>
                <a:rPr kumimoji="1" lang="en-US" altLang="ja-JP" sz="1400" b="1" noProof="1">
                  <a:ea typeface="Meiryo UI" panose="020B0604030504040204" pitchFamily="50" charset="-128"/>
                </a:rPr>
                <a:t>EU GSR </a:t>
              </a:r>
            </a:p>
          </p:txBody>
        </p:sp>
        <p:cxnSp>
          <p:nvCxnSpPr>
            <p:cNvPr id="31" name="直線コネクタ 96">
              <a:extLst>
                <a:ext uri="{FF2B5EF4-FFF2-40B4-BE49-F238E27FC236}">
                  <a16:creationId xmlns:a16="http://schemas.microsoft.com/office/drawing/2014/main" id="{D2DC89EA-0A0F-4701-A6F0-DB4BFD049346}"/>
                </a:ext>
              </a:extLst>
            </p:cNvPr>
            <p:cNvCxnSpPr>
              <a:cxnSpLocks/>
              <a:stCxn id="19" idx="6"/>
              <a:endCxn id="14" idx="2"/>
            </p:cNvCxnSpPr>
            <p:nvPr/>
          </p:nvCxnSpPr>
          <p:spPr>
            <a:xfrm>
              <a:off x="6143976" y="5195286"/>
              <a:ext cx="618558" cy="9887"/>
            </a:xfrm>
            <a:prstGeom prst="line">
              <a:avLst/>
            </a:prstGeom>
            <a:ln w="31750">
              <a:solidFill>
                <a:schemeClr val="accent6">
                  <a:lumMod val="75000"/>
                </a:schemeClr>
              </a:solidFill>
              <a:tailEnd type="arrow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ホームベース 44">
              <a:extLst>
                <a:ext uri="{FF2B5EF4-FFF2-40B4-BE49-F238E27FC236}">
                  <a16:creationId xmlns:a16="http://schemas.microsoft.com/office/drawing/2014/main" id="{10C9C3F3-8BF3-4240-B765-0F2F58E60504}"/>
                </a:ext>
              </a:extLst>
            </p:cNvPr>
            <p:cNvSpPr/>
            <p:nvPr/>
          </p:nvSpPr>
          <p:spPr>
            <a:xfrm>
              <a:off x="4000875" y="5543252"/>
              <a:ext cx="1100302" cy="360000"/>
            </a:xfrm>
            <a:prstGeom prst="homePlate">
              <a:avLst>
                <a:gd name="adj" fmla="val 32904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36000" rtlCol="0" anchor="ctr"/>
            <a:lstStyle/>
            <a:p>
              <a:pPr algn="ctr">
                <a:lnSpc>
                  <a:spcPts val="1100"/>
                </a:lnSpc>
              </a:pPr>
              <a:r>
                <a:rPr lang="en-US" altLang="ja-JP" sz="1200" b="1" noProof="1">
                  <a:solidFill>
                    <a:schemeClr val="tx1"/>
                  </a:solidFill>
                </a:rPr>
                <a:t>T</a:t>
              </a:r>
              <a:r>
                <a:rPr lang="ja-JP" altLang="en-US" sz="1200" b="1" noProof="1">
                  <a:solidFill>
                    <a:schemeClr val="tx1"/>
                  </a:solidFill>
                </a:rPr>
                <a:t>est</a:t>
              </a:r>
              <a:r>
                <a:rPr lang="en-US" altLang="ja-JP" sz="1200" b="1" noProof="1">
                  <a:solidFill>
                    <a:schemeClr val="tx1"/>
                  </a:solidFill>
                </a:rPr>
                <a:t> campaign</a:t>
              </a:r>
              <a:endParaRPr lang="ja-JP" altLang="en-US" sz="1200" b="1" noProof="1">
                <a:solidFill>
                  <a:schemeClr val="tx1"/>
                </a:solidFill>
              </a:endParaRPr>
            </a:p>
          </p:txBody>
        </p:sp>
        <p:sp>
          <p:nvSpPr>
            <p:cNvPr id="33" name="ホームベース 26">
              <a:extLst>
                <a:ext uri="{FF2B5EF4-FFF2-40B4-BE49-F238E27FC236}">
                  <a16:creationId xmlns:a16="http://schemas.microsoft.com/office/drawing/2014/main" id="{32B71971-166F-46E8-B86B-B83974218CAE}"/>
                </a:ext>
              </a:extLst>
            </p:cNvPr>
            <p:cNvSpPr/>
            <p:nvPr/>
          </p:nvSpPr>
          <p:spPr>
            <a:xfrm>
              <a:off x="1720240" y="5543252"/>
              <a:ext cx="2327507" cy="360000"/>
            </a:xfrm>
            <a:prstGeom prst="homePlat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ts val="1100"/>
                </a:lnSpc>
              </a:pPr>
              <a:r>
                <a:rPr lang="en-GB" altLang="ja-JP" sz="1200" b="1" noProof="1">
                  <a:solidFill>
                    <a:schemeClr val="tx1"/>
                  </a:solidFill>
                </a:rPr>
                <a:t>molded 2mm non-skid SRTT</a:t>
              </a:r>
            </a:p>
            <a:p>
              <a:pPr algn="ctr">
                <a:lnSpc>
                  <a:spcPts val="1100"/>
                </a:lnSpc>
              </a:pPr>
              <a:r>
                <a:rPr lang="ja-JP" altLang="en-US" sz="1200" b="1" noProof="1">
                  <a:solidFill>
                    <a:schemeClr val="tx1"/>
                  </a:solidFill>
                </a:rPr>
                <a:t>Preparation </a:t>
              </a:r>
              <a:r>
                <a:rPr lang="en-US" altLang="ja-JP" sz="1200" b="1" noProof="1">
                  <a:solidFill>
                    <a:schemeClr val="tx1"/>
                  </a:solidFill>
                </a:rPr>
                <a:t>&amp; Delevery</a:t>
              </a:r>
              <a:endParaRPr lang="ja-JP" altLang="en-US" sz="1200" b="1" noProof="1">
                <a:solidFill>
                  <a:schemeClr val="tx1"/>
                </a:solidFill>
              </a:endParaRPr>
            </a:p>
          </p:txBody>
        </p:sp>
        <p:cxnSp>
          <p:nvCxnSpPr>
            <p:cNvPr id="34" name="直線コネクタ 107">
              <a:extLst>
                <a:ext uri="{FF2B5EF4-FFF2-40B4-BE49-F238E27FC236}">
                  <a16:creationId xmlns:a16="http://schemas.microsoft.com/office/drawing/2014/main" id="{ABCDB52D-7503-4ACA-AC1F-7E73E93DAF6F}"/>
                </a:ext>
              </a:extLst>
            </p:cNvPr>
            <p:cNvCxnSpPr>
              <a:cxnSpLocks/>
              <a:stCxn id="10" idx="3"/>
              <a:endCxn id="19" idx="4"/>
            </p:cNvCxnSpPr>
            <p:nvPr/>
          </p:nvCxnSpPr>
          <p:spPr>
            <a:xfrm flipV="1">
              <a:off x="6017998" y="5303286"/>
              <a:ext cx="17978" cy="419966"/>
            </a:xfrm>
            <a:prstGeom prst="line">
              <a:avLst/>
            </a:prstGeom>
            <a:ln w="31750">
              <a:solidFill>
                <a:schemeClr val="accent6">
                  <a:lumMod val="75000"/>
                </a:schemeClr>
              </a:solidFill>
              <a:tailEnd type="arrow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ホームベース 26">
              <a:extLst>
                <a:ext uri="{FF2B5EF4-FFF2-40B4-BE49-F238E27FC236}">
                  <a16:creationId xmlns:a16="http://schemas.microsoft.com/office/drawing/2014/main" id="{82510060-20BD-435C-969C-6A256684477E}"/>
                </a:ext>
              </a:extLst>
            </p:cNvPr>
            <p:cNvSpPr/>
            <p:nvPr/>
          </p:nvSpPr>
          <p:spPr>
            <a:xfrm>
              <a:off x="2852495" y="6823836"/>
              <a:ext cx="2602620" cy="499390"/>
            </a:xfrm>
            <a:prstGeom prst="homePlat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ts val="1100"/>
                </a:lnSpc>
              </a:pPr>
              <a:r>
                <a:rPr lang="en-GB" altLang="ja-JP" sz="1200" b="1" noProof="1">
                  <a:solidFill>
                    <a:schemeClr val="tx1"/>
                  </a:solidFill>
                </a:rPr>
                <a:t>molded 2mm non-skid SRTT</a:t>
              </a:r>
            </a:p>
            <a:p>
              <a:pPr algn="ctr">
                <a:lnSpc>
                  <a:spcPts val="1100"/>
                </a:lnSpc>
              </a:pPr>
              <a:r>
                <a:rPr lang="ja-JP" altLang="en-US" sz="1200" b="1" noProof="1">
                  <a:solidFill>
                    <a:schemeClr val="tx1"/>
                  </a:solidFill>
                </a:rPr>
                <a:t>Preparation </a:t>
              </a:r>
              <a:r>
                <a:rPr lang="en-US" altLang="ja-JP" sz="1200" b="1" noProof="1">
                  <a:solidFill>
                    <a:schemeClr val="tx1"/>
                  </a:solidFill>
                </a:rPr>
                <a:t>&amp; Delevery</a:t>
              </a:r>
              <a:endParaRPr lang="ja-JP" altLang="en-US" sz="1200" b="1" noProof="1">
                <a:solidFill>
                  <a:schemeClr val="tx1"/>
                </a:solidFill>
              </a:endParaRPr>
            </a:p>
          </p:txBody>
        </p:sp>
      </p:grpSp>
      <p:sp>
        <p:nvSpPr>
          <p:cNvPr id="36" name="下矢印 42">
            <a:extLst>
              <a:ext uri="{FF2B5EF4-FFF2-40B4-BE49-F238E27FC236}">
                <a16:creationId xmlns:a16="http://schemas.microsoft.com/office/drawing/2014/main" id="{494BAFBF-C2EE-40C3-89ED-B8BD4637DE16}"/>
              </a:ext>
            </a:extLst>
          </p:cNvPr>
          <p:cNvSpPr/>
          <p:nvPr/>
        </p:nvSpPr>
        <p:spPr>
          <a:xfrm rot="16200000">
            <a:off x="8564912" y="344817"/>
            <a:ext cx="161651" cy="2086585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18000" rIns="36000" bIns="18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下矢印 43">
            <a:extLst>
              <a:ext uri="{FF2B5EF4-FFF2-40B4-BE49-F238E27FC236}">
                <a16:creationId xmlns:a16="http://schemas.microsoft.com/office/drawing/2014/main" id="{980D1BB1-AD1E-465E-BA42-0E9CBA3B22D3}"/>
              </a:ext>
            </a:extLst>
          </p:cNvPr>
          <p:cNvSpPr/>
          <p:nvPr/>
        </p:nvSpPr>
        <p:spPr>
          <a:xfrm rot="16200000">
            <a:off x="10109559" y="849745"/>
            <a:ext cx="267339" cy="1059963"/>
          </a:xfrm>
          <a:prstGeom prst="downArrow">
            <a:avLst/>
          </a:prstGeom>
          <a:noFill/>
          <a:ln w="25400"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lIns="0" tIns="18000" rIns="0" bIns="18000" rtlCol="0" anchor="ctr"/>
          <a:lstStyle/>
          <a:p>
            <a:pPr algn="ctr"/>
            <a:r>
              <a:rPr kumimoji="1" lang="en-US" altLang="ja-JP" sz="800" b="1" dirty="0">
                <a:solidFill>
                  <a:schemeClr val="tx1"/>
                </a:solidFill>
              </a:rPr>
              <a:t>Transitional period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DEE8422-69CC-4011-8E79-8C0522F815DA}"/>
              </a:ext>
            </a:extLst>
          </p:cNvPr>
          <p:cNvSpPr txBox="1"/>
          <p:nvPr/>
        </p:nvSpPr>
        <p:spPr>
          <a:xfrm>
            <a:off x="1253411" y="467516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Input </a:t>
            </a:r>
            <a:r>
              <a:rPr lang="en-US" sz="1600" b="1" dirty="0" err="1">
                <a:solidFill>
                  <a:schemeClr val="accent1"/>
                </a:solidFill>
              </a:rPr>
              <a:t>Jasic</a:t>
            </a:r>
            <a:endParaRPr lang="it-IT" sz="1600" b="1" dirty="0">
              <a:solidFill>
                <a:schemeClr val="accent1"/>
              </a:solidFill>
            </a:endParaRPr>
          </a:p>
        </p:txBody>
      </p:sp>
      <p:sp>
        <p:nvSpPr>
          <p:cNvPr id="43" name="ホームベース 26">
            <a:extLst>
              <a:ext uri="{FF2B5EF4-FFF2-40B4-BE49-F238E27FC236}">
                <a16:creationId xmlns:a16="http://schemas.microsoft.com/office/drawing/2014/main" id="{B171C542-BE56-4FA1-8ECE-258A38228A30}"/>
              </a:ext>
            </a:extLst>
          </p:cNvPr>
          <p:cNvSpPr/>
          <p:nvPr/>
        </p:nvSpPr>
        <p:spPr>
          <a:xfrm>
            <a:off x="1957853" y="4086225"/>
            <a:ext cx="915774" cy="611781"/>
          </a:xfrm>
          <a:prstGeom prst="homePlate">
            <a:avLst>
              <a:gd name="adj" fmla="val 24185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>
              <a:lnSpc>
                <a:spcPts val="1100"/>
              </a:lnSpc>
            </a:pPr>
            <a:r>
              <a:rPr lang="en-US" altLang="ja-JP" sz="1000" b="1" noProof="1">
                <a:solidFill>
                  <a:schemeClr val="tx1"/>
                </a:solidFill>
              </a:rPr>
              <a:t>SRTT molded can further improve the accuracy</a:t>
            </a:r>
            <a:endParaRPr lang="ja-JP" altLang="en-US" sz="1000" b="1" noProof="1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235AB7B-3753-4FFA-A620-3B3BE3542A75}"/>
              </a:ext>
            </a:extLst>
          </p:cNvPr>
          <p:cNvSpPr/>
          <p:nvPr/>
        </p:nvSpPr>
        <p:spPr>
          <a:xfrm>
            <a:off x="2713458" y="4260297"/>
            <a:ext cx="268467" cy="2616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155642B-2D8C-4554-A0D1-8F9FF4928140}"/>
              </a:ext>
            </a:extLst>
          </p:cNvPr>
          <p:cNvSpPr txBox="1"/>
          <p:nvPr/>
        </p:nvSpPr>
        <p:spPr>
          <a:xfrm>
            <a:off x="2661999" y="4639818"/>
            <a:ext cx="1601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sz="1200" dirty="0"/>
              <a:t>Commitment to work on molded SRTT</a:t>
            </a:r>
            <a:endParaRPr lang="it-IT" sz="1200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A3F6FEB-87DE-4D32-B16D-8401C31E1FBC}"/>
              </a:ext>
            </a:extLst>
          </p:cNvPr>
          <p:cNvSpPr/>
          <p:nvPr/>
        </p:nvSpPr>
        <p:spPr>
          <a:xfrm>
            <a:off x="5894277" y="4468870"/>
            <a:ext cx="284659" cy="261615"/>
          </a:xfrm>
          <a:prstGeom prst="ellipse">
            <a:avLst/>
          </a:prstGeom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BCE7FA0-E2ED-494C-A85A-2D573FC10926}"/>
              </a:ext>
            </a:extLst>
          </p:cNvPr>
          <p:cNvSpPr txBox="1"/>
          <p:nvPr/>
        </p:nvSpPr>
        <p:spPr>
          <a:xfrm>
            <a:off x="5704769" y="4828401"/>
            <a:ext cx="864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WD draft</a:t>
            </a:r>
            <a:endParaRPr lang="it-IT" sz="1400" b="1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2C47EF7B-617D-4DAD-A694-6AE86941FC0C}"/>
              </a:ext>
            </a:extLst>
          </p:cNvPr>
          <p:cNvSpPr/>
          <p:nvPr/>
        </p:nvSpPr>
        <p:spPr>
          <a:xfrm>
            <a:off x="6835786" y="4454241"/>
            <a:ext cx="268467" cy="261615"/>
          </a:xfrm>
          <a:prstGeom prst="ellipse">
            <a:avLst/>
          </a:prstGeom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3DEFA342-E2FC-4AAC-BD23-948765D09EF6}"/>
              </a:ext>
            </a:extLst>
          </p:cNvPr>
          <p:cNvSpPr/>
          <p:nvPr/>
        </p:nvSpPr>
        <p:spPr>
          <a:xfrm>
            <a:off x="3048855" y="6041862"/>
            <a:ext cx="268467" cy="2616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9114BE2-03CB-4CAC-BFBE-C91991F4C1AE}"/>
              </a:ext>
            </a:extLst>
          </p:cNvPr>
          <p:cNvSpPr/>
          <p:nvPr/>
        </p:nvSpPr>
        <p:spPr>
          <a:xfrm>
            <a:off x="5837847" y="6052405"/>
            <a:ext cx="268467" cy="261615"/>
          </a:xfrm>
          <a:prstGeom prst="ellipse">
            <a:avLst/>
          </a:prstGeom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3CF84AB-83A9-48CC-BD12-B5ECBBB94E25}"/>
              </a:ext>
            </a:extLst>
          </p:cNvPr>
          <p:cNvSpPr txBox="1"/>
          <p:nvPr/>
        </p:nvSpPr>
        <p:spPr>
          <a:xfrm>
            <a:off x="4410075" y="6222715"/>
            <a:ext cx="314728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June</a:t>
            </a:r>
          </a:p>
          <a:p>
            <a:pPr algn="ctr"/>
            <a:r>
              <a:rPr lang="en-US" sz="1100" b="1" u="sng" dirty="0">
                <a:solidFill>
                  <a:srgbClr val="FF00FF"/>
                </a:solidFill>
              </a:rPr>
              <a:t>reference number to be included in WD draft</a:t>
            </a:r>
            <a:endParaRPr lang="it-IT" sz="1100" b="1" u="sng" dirty="0">
              <a:solidFill>
                <a:srgbClr val="FF00FF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6660D32-1879-4A17-B1D3-E761E3B63AF1}"/>
              </a:ext>
            </a:extLst>
          </p:cNvPr>
          <p:cNvSpPr txBox="1"/>
          <p:nvPr/>
        </p:nvSpPr>
        <p:spPr>
          <a:xfrm>
            <a:off x="9125984" y="6365015"/>
            <a:ext cx="1164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Earliest ASTM publication </a:t>
            </a:r>
            <a:r>
              <a:rPr lang="en-US" sz="1200" b="1" u="sng" dirty="0"/>
              <a:t>tbc</a:t>
            </a:r>
            <a:endParaRPr lang="it-IT" sz="1200" b="1" u="sng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54CCCCD-63EB-4E85-949F-FE0C9413D881}"/>
              </a:ext>
            </a:extLst>
          </p:cNvPr>
          <p:cNvSpPr txBox="1"/>
          <p:nvPr/>
        </p:nvSpPr>
        <p:spPr>
          <a:xfrm>
            <a:off x="260000" y="40128"/>
            <a:ext cx="7066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JASIC Proposal (ref. scenario B); ETRTO analysis and commitment</a:t>
            </a:r>
            <a:endParaRPr lang="it-IT" sz="2000" b="1" dirty="0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9774025-4E26-42CE-9454-E04FDFBD6EA0}"/>
              </a:ext>
            </a:extLst>
          </p:cNvPr>
          <p:cNvCxnSpPr/>
          <p:nvPr/>
        </p:nvCxnSpPr>
        <p:spPr>
          <a:xfrm>
            <a:off x="2861598" y="4537564"/>
            <a:ext cx="0" cy="1690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2998224-79B0-4DFB-A3D4-3892E0D149AD}"/>
              </a:ext>
            </a:extLst>
          </p:cNvPr>
          <p:cNvCxnSpPr/>
          <p:nvPr/>
        </p:nvCxnSpPr>
        <p:spPr>
          <a:xfrm>
            <a:off x="1891570" y="4515171"/>
            <a:ext cx="0" cy="1690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360648B2-5B1C-46C4-BD7F-926EB098DE7C}"/>
              </a:ext>
            </a:extLst>
          </p:cNvPr>
          <p:cNvSpPr txBox="1"/>
          <p:nvPr/>
        </p:nvSpPr>
        <p:spPr>
          <a:xfrm>
            <a:off x="1569253" y="6219740"/>
            <a:ext cx="314728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Oct</a:t>
            </a:r>
          </a:p>
          <a:p>
            <a:pPr algn="ctr"/>
            <a:r>
              <a:rPr lang="en-US" sz="1100" b="1" u="sng" dirty="0"/>
              <a:t>ASTM session to introduce the new work item</a:t>
            </a:r>
            <a:endParaRPr lang="it-IT" sz="1100" b="1" u="sng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ACCCCF25-43FF-41F9-BD9F-B747882A5DEC}"/>
              </a:ext>
            </a:extLst>
          </p:cNvPr>
          <p:cNvSpPr/>
          <p:nvPr/>
        </p:nvSpPr>
        <p:spPr>
          <a:xfrm>
            <a:off x="3061595" y="5190628"/>
            <a:ext cx="268467" cy="2616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5953037-690B-45F9-8CFD-ECC2EEEA2A66}"/>
              </a:ext>
            </a:extLst>
          </p:cNvPr>
          <p:cNvSpPr txBox="1"/>
          <p:nvPr/>
        </p:nvSpPr>
        <p:spPr>
          <a:xfrm>
            <a:off x="2791183" y="5471334"/>
            <a:ext cx="8024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mold design</a:t>
            </a:r>
            <a:endParaRPr lang="it-IT" sz="1100" b="1" dirty="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9A332C48-5C8C-4D91-83A5-4AB8AACA1A66}"/>
              </a:ext>
            </a:extLst>
          </p:cNvPr>
          <p:cNvSpPr/>
          <p:nvPr/>
        </p:nvSpPr>
        <p:spPr>
          <a:xfrm>
            <a:off x="3658817" y="5190368"/>
            <a:ext cx="268467" cy="2616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99DBFD8-5E35-46DD-B024-009F7F767869}"/>
              </a:ext>
            </a:extLst>
          </p:cNvPr>
          <p:cNvSpPr txBox="1"/>
          <p:nvPr/>
        </p:nvSpPr>
        <p:spPr>
          <a:xfrm>
            <a:off x="3332074" y="5480859"/>
            <a:ext cx="9664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mold readiness</a:t>
            </a:r>
            <a:endParaRPr lang="it-IT" sz="1100" b="1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8313B47-8891-4499-B087-AD510347FE33}"/>
              </a:ext>
            </a:extLst>
          </p:cNvPr>
          <p:cNvSpPr txBox="1"/>
          <p:nvPr/>
        </p:nvSpPr>
        <p:spPr>
          <a:xfrm>
            <a:off x="4165216" y="5451983"/>
            <a:ext cx="10765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SRTT manufacturing</a:t>
            </a:r>
            <a:endParaRPr lang="it-IT" sz="1100" b="1" dirty="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CD2EABE-0A46-4C36-8960-86D65E4F6B24}"/>
              </a:ext>
            </a:extLst>
          </p:cNvPr>
          <p:cNvSpPr/>
          <p:nvPr/>
        </p:nvSpPr>
        <p:spPr>
          <a:xfrm>
            <a:off x="5330991" y="5190368"/>
            <a:ext cx="268467" cy="2616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E5D0E72-545A-4ADF-AF8D-E42B613FB429}"/>
              </a:ext>
            </a:extLst>
          </p:cNvPr>
          <p:cNvSpPr txBox="1"/>
          <p:nvPr/>
        </p:nvSpPr>
        <p:spPr>
          <a:xfrm>
            <a:off x="5026652" y="5451983"/>
            <a:ext cx="96647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SRTT delivery </a:t>
            </a:r>
            <a:r>
              <a:rPr lang="en-US" sz="1100" b="1" dirty="0">
                <a:solidFill>
                  <a:srgbClr val="FF00FF"/>
                </a:solidFill>
              </a:rPr>
              <a:t>(April)</a:t>
            </a:r>
            <a:endParaRPr lang="it-IT" sz="1100" b="1" dirty="0">
              <a:solidFill>
                <a:srgbClr val="FF00FF"/>
              </a:solidFill>
            </a:endParaRPr>
          </a:p>
        </p:txBody>
      </p:sp>
      <p:sp>
        <p:nvSpPr>
          <p:cNvPr id="71" name="ホームベース 44">
            <a:extLst>
              <a:ext uri="{FF2B5EF4-FFF2-40B4-BE49-F238E27FC236}">
                <a16:creationId xmlns:a16="http://schemas.microsoft.com/office/drawing/2014/main" id="{4F7905F4-D037-4500-BF68-8598CE069608}"/>
              </a:ext>
            </a:extLst>
          </p:cNvPr>
          <p:cNvSpPr/>
          <p:nvPr/>
        </p:nvSpPr>
        <p:spPr>
          <a:xfrm>
            <a:off x="3927284" y="5198661"/>
            <a:ext cx="1455923" cy="237367"/>
          </a:xfrm>
          <a:prstGeom prst="homePlate">
            <a:avLst>
              <a:gd name="adj" fmla="val 329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noProof="1"/>
          </a:p>
        </p:txBody>
      </p:sp>
      <p:cxnSp>
        <p:nvCxnSpPr>
          <p:cNvPr id="78" name="Connector: Elbow 77">
            <a:extLst>
              <a:ext uri="{FF2B5EF4-FFF2-40B4-BE49-F238E27FC236}">
                <a16:creationId xmlns:a16="http://schemas.microsoft.com/office/drawing/2014/main" id="{695A53E9-5509-441C-8484-05726F41BB4B}"/>
              </a:ext>
            </a:extLst>
          </p:cNvPr>
          <p:cNvCxnSpPr>
            <a:cxnSpLocks/>
            <a:stCxn id="38" idx="1"/>
            <a:endCxn id="63" idx="2"/>
          </p:cNvCxnSpPr>
          <p:nvPr/>
        </p:nvCxnSpPr>
        <p:spPr>
          <a:xfrm rot="10800000" flipH="1" flipV="1">
            <a:off x="2922833" y="4390122"/>
            <a:ext cx="138762" cy="931313"/>
          </a:xfrm>
          <a:prstGeom prst="bentConnector3">
            <a:avLst>
              <a:gd name="adj1" fmla="val -16474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id="{311FB409-247E-452D-B24F-14A1D83B7D41}"/>
              </a:ext>
            </a:extLst>
          </p:cNvPr>
          <p:cNvCxnSpPr>
            <a:cxnSpLocks/>
            <a:stCxn id="44" idx="6"/>
            <a:endCxn id="54" idx="2"/>
          </p:cNvCxnSpPr>
          <p:nvPr/>
        </p:nvCxnSpPr>
        <p:spPr>
          <a:xfrm>
            <a:off x="2981925" y="4391105"/>
            <a:ext cx="66930" cy="178156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7F20DEAB-F138-4650-BBED-5DFF752219D1}"/>
              </a:ext>
            </a:extLst>
          </p:cNvPr>
          <p:cNvSpPr txBox="1"/>
          <p:nvPr/>
        </p:nvSpPr>
        <p:spPr>
          <a:xfrm rot="16200000">
            <a:off x="-1313647" y="5094005"/>
            <a:ext cx="3051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FF"/>
                </a:solidFill>
              </a:rPr>
              <a:t>[alternative proposal 2</a:t>
            </a:r>
            <a:r>
              <a:rPr lang="en-GB" b="1" baseline="30000" dirty="0">
                <a:solidFill>
                  <a:srgbClr val="FF00FF"/>
                </a:solidFill>
              </a:rPr>
              <a:t>nd</a:t>
            </a:r>
            <a:r>
              <a:rPr lang="en-GB" b="1" dirty="0">
                <a:solidFill>
                  <a:srgbClr val="FF00FF"/>
                </a:solidFill>
              </a:rPr>
              <a:t> Step]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F6C0CB9C-976D-4081-827B-80706EE3BCA8}"/>
              </a:ext>
            </a:extLst>
          </p:cNvPr>
          <p:cNvSpPr/>
          <p:nvPr/>
        </p:nvSpPr>
        <p:spPr>
          <a:xfrm>
            <a:off x="1770013" y="4265052"/>
            <a:ext cx="262165" cy="2378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5" name="テキスト ボックス 25">
            <a:extLst>
              <a:ext uri="{FF2B5EF4-FFF2-40B4-BE49-F238E27FC236}">
                <a16:creationId xmlns:a16="http://schemas.microsoft.com/office/drawing/2014/main" id="{153B3DF2-5BEB-4B13-8973-E4A0B71C999C}"/>
              </a:ext>
            </a:extLst>
          </p:cNvPr>
          <p:cNvSpPr txBox="1"/>
          <p:nvPr/>
        </p:nvSpPr>
        <p:spPr>
          <a:xfrm>
            <a:off x="6606504" y="4629257"/>
            <a:ext cx="133162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600" b="1" dirty="0"/>
              <a:t>ID</a:t>
            </a:r>
          </a:p>
          <a:p>
            <a:pPr algn="ctr"/>
            <a:r>
              <a:rPr lang="en-US" altLang="ja-JP" sz="1600" b="1" dirty="0"/>
              <a:t> amending </a:t>
            </a:r>
            <a:r>
              <a:rPr lang="en-US" altLang="ja-JP" sz="1600" b="1" noProof="1"/>
              <a:t>WD</a:t>
            </a:r>
            <a:endParaRPr kumimoji="1" lang="ja-JP" altLang="en-US" sz="1600" b="1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77CAF2D-0D16-4B64-B4E1-9D135890D039}"/>
              </a:ext>
            </a:extLst>
          </p:cNvPr>
          <p:cNvSpPr txBox="1"/>
          <p:nvPr/>
        </p:nvSpPr>
        <p:spPr>
          <a:xfrm>
            <a:off x="10449291" y="4333585"/>
            <a:ext cx="13378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highlight>
                  <a:srgbClr val="FF00FF"/>
                </a:highlight>
              </a:rPr>
              <a:t>Alternative proposal keeping JASIC’s proposed milestones</a:t>
            </a:r>
            <a:endParaRPr lang="it-IT" sz="1600" b="1" dirty="0">
              <a:highlight>
                <a:srgbClr val="FF00FF"/>
              </a:highlight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15DA130B-06E2-4C65-94D5-88D8D1BB45CA}"/>
              </a:ext>
            </a:extLst>
          </p:cNvPr>
          <p:cNvCxnSpPr>
            <a:cxnSpLocks/>
          </p:cNvCxnSpPr>
          <p:nvPr/>
        </p:nvCxnSpPr>
        <p:spPr>
          <a:xfrm flipV="1">
            <a:off x="6097324" y="2688411"/>
            <a:ext cx="5899" cy="1751625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C90D3057-23D1-482B-9C79-1DBA0E5A90D1}"/>
              </a:ext>
            </a:extLst>
          </p:cNvPr>
          <p:cNvCxnSpPr>
            <a:cxnSpLocks/>
          </p:cNvCxnSpPr>
          <p:nvPr/>
        </p:nvCxnSpPr>
        <p:spPr>
          <a:xfrm flipV="1">
            <a:off x="6956454" y="2673973"/>
            <a:ext cx="5899" cy="1751625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5C8B2970-04A0-40BB-BCD0-535E542451B4}"/>
              </a:ext>
            </a:extLst>
          </p:cNvPr>
          <p:cNvCxnSpPr>
            <a:cxnSpLocks/>
          </p:cNvCxnSpPr>
          <p:nvPr/>
        </p:nvCxnSpPr>
        <p:spPr>
          <a:xfrm flipH="1" flipV="1">
            <a:off x="6076941" y="4730486"/>
            <a:ext cx="11395" cy="1321919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D8934BEA-BB2B-4219-9011-3B79CA5AAD2E}"/>
              </a:ext>
            </a:extLst>
          </p:cNvPr>
          <p:cNvSpPr/>
          <p:nvPr/>
        </p:nvSpPr>
        <p:spPr>
          <a:xfrm>
            <a:off x="9519685" y="6103400"/>
            <a:ext cx="268467" cy="261615"/>
          </a:xfrm>
          <a:prstGeom prst="ellipse">
            <a:avLst/>
          </a:prstGeom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7118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F7D4D17BC38D40B25CB4DDF1FB2FE3" ma:contentTypeVersion="13" ma:contentTypeDescription="Create a new document." ma:contentTypeScope="" ma:versionID="b2fa0228700031006e0999600fcf610b">
  <xsd:schema xmlns:xsd="http://www.w3.org/2001/XMLSchema" xmlns:xs="http://www.w3.org/2001/XMLSchema" xmlns:p="http://schemas.microsoft.com/office/2006/metadata/properties" xmlns:ns3="e0a9e634-2aeb-41f6-8c8b-becddb894b83" xmlns:ns4="06f1820c-0bed-40b8-95d8-a8c7e84624cf" targetNamespace="http://schemas.microsoft.com/office/2006/metadata/properties" ma:root="true" ma:fieldsID="e6127ab2661017236cddbc1deeab107e" ns3:_="" ns4:_="">
    <xsd:import namespace="e0a9e634-2aeb-41f6-8c8b-becddb894b83"/>
    <xsd:import namespace="06f1820c-0bed-40b8-95d8-a8c7e84624c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a9e634-2aeb-41f6-8c8b-becddb894b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f1820c-0bed-40b8-95d8-a8c7e84624c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4C0E6BF-C965-466C-80A6-155A9D1171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94A12B-AAFE-4AE2-BAD3-444B1398D5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0a9e634-2aeb-41f6-8c8b-becddb894b83"/>
    <ds:schemaRef ds:uri="06f1820c-0bed-40b8-95d8-a8c7e84624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20165EE-3A3F-44ED-ADD0-9B3B80EBFB38}">
  <ds:schemaRefs>
    <ds:schemaRef ds:uri="http://purl.org/dc/terms/"/>
    <ds:schemaRef ds:uri="e0a9e634-2aeb-41f6-8c8b-becddb894b83"/>
    <ds:schemaRef ds:uri="http://schemas.microsoft.com/office/2006/documentManagement/types"/>
    <ds:schemaRef ds:uri="06f1820c-0bed-40b8-95d8-a8c7e84624cf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243</Words>
  <Application>Microsoft Office PowerPoint</Application>
  <PresentationFormat>Grand écran</PresentationFormat>
  <Paragraphs>71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Theme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 MAGGIO Antonello</dc:creator>
  <cp:lastModifiedBy>Nicolas De Mahieu</cp:lastModifiedBy>
  <cp:revision>20</cp:revision>
  <dcterms:created xsi:type="dcterms:W3CDTF">2021-09-09T06:36:19Z</dcterms:created>
  <dcterms:modified xsi:type="dcterms:W3CDTF">2021-09-14T18:37:29Z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0x0101002FF7D4D17BC38D40B25CB4DDF1FB2FE3</vt:lpwstr>
  </property>
</Properties>
</file>