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 id="259" r:id="rId6"/>
    <p:sldId id="260" r:id="rId7"/>
    <p:sldId id="261" r:id="rId8"/>
    <p:sldId id="267" r:id="rId9"/>
    <p:sldId id="268" r:id="rId10"/>
    <p:sldId id="269" r:id="rId11"/>
    <p:sldId id="262" r:id="rId12"/>
    <p:sldId id="265" r:id="rId13"/>
    <p:sldId id="270" r:id="rId14"/>
    <p:sldId id="271" r:id="rId15"/>
    <p:sldId id="272" r:id="rId16"/>
    <p:sldId id="274" r:id="rId1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5" autoAdjust="0"/>
    <p:restoredTop sz="94660"/>
  </p:normalViewPr>
  <p:slideViewPr>
    <p:cSldViewPr snapToGrid="0">
      <p:cViewPr varScale="1">
        <p:scale>
          <a:sx n="111" d="100"/>
          <a:sy n="111" d="100"/>
        </p:scale>
        <p:origin x="396" y="102"/>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E35180C8-FEB5-44EE-AF54-B954954E8F29}" type="datetimeFigureOut">
              <a:rPr lang="de-DE" smtClean="0"/>
              <a:t>14.10.2021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E49EF6A-9AB8-4A0F-AAC6-6E913CB2898A}" type="slidenum">
              <a:rPr lang="de-DE" smtClean="0"/>
              <a:t>‹N›</a:t>
            </a:fld>
            <a:endParaRPr lang="de-DE"/>
          </a:p>
        </p:txBody>
      </p:sp>
    </p:spTree>
    <p:extLst>
      <p:ext uri="{BB962C8B-B14F-4D97-AF65-F5344CB8AC3E}">
        <p14:creationId xmlns:p14="http://schemas.microsoft.com/office/powerpoint/2010/main" val="1978196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E35180C8-FEB5-44EE-AF54-B954954E8F29}" type="datetimeFigureOut">
              <a:rPr lang="de-DE" smtClean="0"/>
              <a:t>14.10.2021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E49EF6A-9AB8-4A0F-AAC6-6E913CB2898A}" type="slidenum">
              <a:rPr lang="de-DE" smtClean="0"/>
              <a:t>‹N›</a:t>
            </a:fld>
            <a:endParaRPr lang="de-DE"/>
          </a:p>
        </p:txBody>
      </p:sp>
    </p:spTree>
    <p:extLst>
      <p:ext uri="{BB962C8B-B14F-4D97-AF65-F5344CB8AC3E}">
        <p14:creationId xmlns:p14="http://schemas.microsoft.com/office/powerpoint/2010/main" val="2837253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E35180C8-FEB5-44EE-AF54-B954954E8F29}" type="datetimeFigureOut">
              <a:rPr lang="de-DE" smtClean="0"/>
              <a:t>14.10.2021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E49EF6A-9AB8-4A0F-AAC6-6E913CB2898A}" type="slidenum">
              <a:rPr lang="de-DE" smtClean="0"/>
              <a:t>‹N›</a:t>
            </a:fld>
            <a:endParaRPr lang="de-DE"/>
          </a:p>
        </p:txBody>
      </p:sp>
    </p:spTree>
    <p:extLst>
      <p:ext uri="{BB962C8B-B14F-4D97-AF65-F5344CB8AC3E}">
        <p14:creationId xmlns:p14="http://schemas.microsoft.com/office/powerpoint/2010/main" val="759313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E35180C8-FEB5-44EE-AF54-B954954E8F29}" type="datetimeFigureOut">
              <a:rPr lang="de-DE" smtClean="0"/>
              <a:t>14.10.2021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E49EF6A-9AB8-4A0F-AAC6-6E913CB2898A}" type="slidenum">
              <a:rPr lang="de-DE" smtClean="0"/>
              <a:t>‹N›</a:t>
            </a:fld>
            <a:endParaRPr lang="de-DE"/>
          </a:p>
        </p:txBody>
      </p:sp>
    </p:spTree>
    <p:extLst>
      <p:ext uri="{BB962C8B-B14F-4D97-AF65-F5344CB8AC3E}">
        <p14:creationId xmlns:p14="http://schemas.microsoft.com/office/powerpoint/2010/main" val="4063147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E35180C8-FEB5-44EE-AF54-B954954E8F29}" type="datetimeFigureOut">
              <a:rPr lang="de-DE" smtClean="0"/>
              <a:t>14.10.2021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E49EF6A-9AB8-4A0F-AAC6-6E913CB2898A}" type="slidenum">
              <a:rPr lang="de-DE" smtClean="0"/>
              <a:t>‹N›</a:t>
            </a:fld>
            <a:endParaRPr lang="de-DE"/>
          </a:p>
        </p:txBody>
      </p:sp>
    </p:spTree>
    <p:extLst>
      <p:ext uri="{BB962C8B-B14F-4D97-AF65-F5344CB8AC3E}">
        <p14:creationId xmlns:p14="http://schemas.microsoft.com/office/powerpoint/2010/main" val="3617220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E35180C8-FEB5-44EE-AF54-B954954E8F29}" type="datetimeFigureOut">
              <a:rPr lang="de-DE" smtClean="0"/>
              <a:t>14.10.2021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E49EF6A-9AB8-4A0F-AAC6-6E913CB2898A}" type="slidenum">
              <a:rPr lang="de-DE" smtClean="0"/>
              <a:t>‹N›</a:t>
            </a:fld>
            <a:endParaRPr lang="de-DE"/>
          </a:p>
        </p:txBody>
      </p:sp>
    </p:spTree>
    <p:extLst>
      <p:ext uri="{BB962C8B-B14F-4D97-AF65-F5344CB8AC3E}">
        <p14:creationId xmlns:p14="http://schemas.microsoft.com/office/powerpoint/2010/main" val="302665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35180C8-FEB5-44EE-AF54-B954954E8F29}" type="datetimeFigureOut">
              <a:rPr lang="de-DE" smtClean="0"/>
              <a:t>14.10.2021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1E49EF6A-9AB8-4A0F-AAC6-6E913CB2898A}" type="slidenum">
              <a:rPr lang="de-DE" smtClean="0"/>
              <a:t>‹N›</a:t>
            </a:fld>
            <a:endParaRPr lang="de-DE"/>
          </a:p>
        </p:txBody>
      </p:sp>
    </p:spTree>
    <p:extLst>
      <p:ext uri="{BB962C8B-B14F-4D97-AF65-F5344CB8AC3E}">
        <p14:creationId xmlns:p14="http://schemas.microsoft.com/office/powerpoint/2010/main" val="4007126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E35180C8-FEB5-44EE-AF54-B954954E8F29}" type="datetimeFigureOut">
              <a:rPr lang="de-DE" smtClean="0"/>
              <a:t>14.10.2021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1E49EF6A-9AB8-4A0F-AAC6-6E913CB2898A}" type="slidenum">
              <a:rPr lang="de-DE" smtClean="0"/>
              <a:t>‹N›</a:t>
            </a:fld>
            <a:endParaRPr lang="de-DE"/>
          </a:p>
        </p:txBody>
      </p:sp>
    </p:spTree>
    <p:extLst>
      <p:ext uri="{BB962C8B-B14F-4D97-AF65-F5344CB8AC3E}">
        <p14:creationId xmlns:p14="http://schemas.microsoft.com/office/powerpoint/2010/main" val="2019310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E35180C8-FEB5-44EE-AF54-B954954E8F29}" type="datetimeFigureOut">
              <a:rPr lang="de-DE" smtClean="0"/>
              <a:t>14.10.2021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1E49EF6A-9AB8-4A0F-AAC6-6E913CB2898A}" type="slidenum">
              <a:rPr lang="de-DE" smtClean="0"/>
              <a:t>‹N›</a:t>
            </a:fld>
            <a:endParaRPr lang="de-DE"/>
          </a:p>
        </p:txBody>
      </p:sp>
    </p:spTree>
    <p:extLst>
      <p:ext uri="{BB962C8B-B14F-4D97-AF65-F5344CB8AC3E}">
        <p14:creationId xmlns:p14="http://schemas.microsoft.com/office/powerpoint/2010/main" val="3866149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E35180C8-FEB5-44EE-AF54-B954954E8F29}" type="datetimeFigureOut">
              <a:rPr lang="de-DE" smtClean="0"/>
              <a:t>14.10.2021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E49EF6A-9AB8-4A0F-AAC6-6E913CB2898A}" type="slidenum">
              <a:rPr lang="de-DE" smtClean="0"/>
              <a:t>‹N›</a:t>
            </a:fld>
            <a:endParaRPr lang="de-DE"/>
          </a:p>
        </p:txBody>
      </p:sp>
    </p:spTree>
    <p:extLst>
      <p:ext uri="{BB962C8B-B14F-4D97-AF65-F5344CB8AC3E}">
        <p14:creationId xmlns:p14="http://schemas.microsoft.com/office/powerpoint/2010/main" val="2647942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E35180C8-FEB5-44EE-AF54-B954954E8F29}" type="datetimeFigureOut">
              <a:rPr lang="de-DE" smtClean="0"/>
              <a:t>14.10.2021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E49EF6A-9AB8-4A0F-AAC6-6E913CB2898A}" type="slidenum">
              <a:rPr lang="de-DE" smtClean="0"/>
              <a:t>‹N›</a:t>
            </a:fld>
            <a:endParaRPr lang="de-DE"/>
          </a:p>
        </p:txBody>
      </p:sp>
    </p:spTree>
    <p:extLst>
      <p:ext uri="{BB962C8B-B14F-4D97-AF65-F5344CB8AC3E}">
        <p14:creationId xmlns:p14="http://schemas.microsoft.com/office/powerpoint/2010/main" val="3626299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5180C8-FEB5-44EE-AF54-B954954E8F29}" type="datetimeFigureOut">
              <a:rPr lang="de-DE" smtClean="0"/>
              <a:t>14.10.2021</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49EF6A-9AB8-4A0F-AAC6-6E913CB2898A}" type="slidenum">
              <a:rPr lang="de-DE" smtClean="0"/>
              <a:t>‹N›</a:t>
            </a:fld>
            <a:endParaRPr lang="de-DE"/>
          </a:p>
        </p:txBody>
      </p:sp>
    </p:spTree>
    <p:extLst>
      <p:ext uri="{BB962C8B-B14F-4D97-AF65-F5344CB8AC3E}">
        <p14:creationId xmlns:p14="http://schemas.microsoft.com/office/powerpoint/2010/main" val="23836012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3.png"/><Relationship Id="rId7" Type="http://schemas.openxmlformats.org/officeDocument/2006/relationships/image" Target="../media/image2.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p:nvPr/>
        </p:nvSpPr>
        <p:spPr>
          <a:xfrm>
            <a:off x="8893629" y="325500"/>
            <a:ext cx="3039694" cy="738664"/>
          </a:xfrm>
          <a:prstGeom prst="rect">
            <a:avLst/>
          </a:prstGeom>
        </p:spPr>
        <p:txBody>
          <a:bodyPr wrap="square">
            <a:spAutoFit/>
          </a:bodyPr>
          <a:lstStyle/>
          <a:p>
            <a:r>
              <a:rPr lang="en-GB" sz="1400" dirty="0">
                <a:latin typeface="Times New Roman" panose="02020603050405020304" pitchFamily="18" charset="0"/>
                <a:cs typeface="Times New Roman" panose="02020603050405020304" pitchFamily="18" charset="0"/>
              </a:rPr>
              <a:t>Informal document GRE-85-xx </a:t>
            </a:r>
          </a:p>
          <a:p>
            <a:r>
              <a:rPr lang="en-GB" sz="1400" dirty="0">
                <a:latin typeface="Times New Roman" panose="02020603050405020304" pitchFamily="18" charset="0"/>
                <a:cs typeface="Times New Roman" panose="02020603050405020304" pitchFamily="18" charset="0"/>
              </a:rPr>
              <a:t>(85th GRE, 26-29 October 2021, </a:t>
            </a:r>
          </a:p>
          <a:p>
            <a:r>
              <a:rPr lang="en-GB" sz="1400" dirty="0">
                <a:latin typeface="Times New Roman" panose="02020603050405020304" pitchFamily="18" charset="0"/>
                <a:cs typeface="Times New Roman" panose="02020603050405020304" pitchFamily="18" charset="0"/>
              </a:rPr>
              <a:t>agenda item 4 (d)) </a:t>
            </a:r>
          </a:p>
        </p:txBody>
      </p:sp>
      <p:sp>
        <p:nvSpPr>
          <p:cNvPr id="5" name="CasellaDiTesto 5">
            <a:extLst>
              <a:ext uri="{FF2B5EF4-FFF2-40B4-BE49-F238E27FC236}">
                <a16:creationId xmlns:a16="http://schemas.microsoft.com/office/drawing/2014/main" id="{400846DE-0085-47BD-89B0-7D81C10AAFBD}"/>
              </a:ext>
            </a:extLst>
          </p:cNvPr>
          <p:cNvSpPr txBox="1"/>
          <p:nvPr/>
        </p:nvSpPr>
        <p:spPr>
          <a:xfrm flipH="1">
            <a:off x="9946257" y="5946675"/>
            <a:ext cx="1616678" cy="461665"/>
          </a:xfrm>
          <a:prstGeom prst="rect">
            <a:avLst/>
          </a:prstGeom>
          <a:solidFill>
            <a:schemeClr val="bg1"/>
          </a:solidFill>
          <a:ln w="28575">
            <a:solidFill>
              <a:srgbClr val="FF0000"/>
            </a:solidFill>
          </a:ln>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400" b="1" dirty="0"/>
              <a:t>SLR-51-18</a:t>
            </a:r>
            <a:endParaRPr lang="it-IT" sz="2400" b="1" dirty="0">
              <a:highlight>
                <a:srgbClr val="FFFF00"/>
              </a:highlight>
            </a:endParaRPr>
          </a:p>
        </p:txBody>
      </p:sp>
      <p:sp>
        <p:nvSpPr>
          <p:cNvPr id="6" name="Titel 1"/>
          <p:cNvSpPr txBox="1">
            <a:spLocks/>
          </p:cNvSpPr>
          <p:nvPr/>
        </p:nvSpPr>
        <p:spPr>
          <a:xfrm>
            <a:off x="1741487" y="2276548"/>
            <a:ext cx="8459788" cy="297180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b="1" dirty="0">
                <a:effectLst>
                  <a:outerShdw blurRad="38100" dist="38100" dir="2700000" algn="tl">
                    <a:srgbClr val="000000">
                      <a:alpha val="43137"/>
                    </a:srgbClr>
                  </a:outerShdw>
                </a:effectLst>
              </a:rPr>
              <a:t>UN Regulation </a:t>
            </a:r>
            <a:r>
              <a:rPr lang="de-DE" b="1" dirty="0" err="1">
                <a:effectLst>
                  <a:outerShdw blurRad="38100" dist="38100" dir="2700000" algn="tl">
                    <a:srgbClr val="000000">
                      <a:alpha val="43137"/>
                    </a:srgbClr>
                  </a:outerShdw>
                </a:effectLst>
              </a:rPr>
              <a:t>No</a:t>
            </a:r>
            <a:r>
              <a:rPr lang="de-DE" b="1" dirty="0">
                <a:effectLst>
                  <a:outerShdw blurRad="38100" dist="38100" dir="2700000" algn="tl">
                    <a:srgbClr val="000000">
                      <a:alpha val="43137"/>
                    </a:srgbClr>
                  </a:outerShdw>
                </a:effectLst>
              </a:rPr>
              <a:t>. 150</a:t>
            </a:r>
            <a:br>
              <a:rPr lang="de-DE" dirty="0"/>
            </a:br>
            <a:r>
              <a:rPr lang="de-DE" dirty="0"/>
              <a:t>Retro-</a:t>
            </a:r>
            <a:r>
              <a:rPr lang="de-DE" dirty="0" err="1"/>
              <a:t>Reflective</a:t>
            </a:r>
            <a:r>
              <a:rPr lang="de-DE" dirty="0"/>
              <a:t> Devices (RRD)</a:t>
            </a:r>
          </a:p>
          <a:p>
            <a:pPr algn="ctr"/>
            <a:endParaRPr lang="de-DE" dirty="0"/>
          </a:p>
          <a:p>
            <a:pPr algn="ctr"/>
            <a:r>
              <a:rPr lang="de-DE" sz="3200" b="1" dirty="0"/>
              <a:t>Main </a:t>
            </a:r>
            <a:r>
              <a:rPr lang="de-DE" sz="3200" b="1" dirty="0" err="1"/>
              <a:t>changes</a:t>
            </a:r>
            <a:r>
              <a:rPr lang="de-DE" sz="3200" b="1" dirty="0"/>
              <a:t> in Stage II, </a:t>
            </a:r>
            <a:r>
              <a:rPr lang="de-DE" sz="3200" b="1" dirty="0" err="1"/>
              <a:t>Step</a:t>
            </a:r>
            <a:r>
              <a:rPr lang="de-DE" sz="3200" b="1" dirty="0"/>
              <a:t> 1</a:t>
            </a:r>
          </a:p>
        </p:txBody>
      </p:sp>
      <p:sp>
        <p:nvSpPr>
          <p:cNvPr id="7" name="CustomShape 14">
            <a:extLst>
              <a:ext uri="{FF2B5EF4-FFF2-40B4-BE49-F238E27FC236}">
                <a16:creationId xmlns:a16="http://schemas.microsoft.com/office/drawing/2014/main" id="{9D332407-111F-4170-8D6D-A4B93FD84BF5}"/>
              </a:ext>
            </a:extLst>
          </p:cNvPr>
          <p:cNvSpPr/>
          <p:nvPr/>
        </p:nvSpPr>
        <p:spPr>
          <a:xfrm>
            <a:off x="1741487" y="235937"/>
            <a:ext cx="6970259" cy="644877"/>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de-DE" sz="1800" b="1" strike="noStrike" spc="-1" dirty="0">
                <a:solidFill>
                  <a:srgbClr val="000000"/>
                </a:solidFill>
                <a:latin typeface="Tw Cen MT"/>
                <a:ea typeface="DejaVu Sans"/>
              </a:rPr>
              <a:t>GRE IWG „</a:t>
            </a:r>
            <a:r>
              <a:rPr lang="de-DE" sz="1800" b="1" strike="noStrike" spc="-1" dirty="0" err="1">
                <a:solidFill>
                  <a:srgbClr val="000000"/>
                </a:solidFill>
                <a:latin typeface="Tw Cen MT"/>
                <a:ea typeface="DejaVu Sans"/>
              </a:rPr>
              <a:t>Simplification</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of</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Lighting</a:t>
            </a:r>
            <a:r>
              <a:rPr lang="de-DE" sz="1800" b="1" strike="noStrike" spc="-1" dirty="0">
                <a:solidFill>
                  <a:srgbClr val="000000"/>
                </a:solidFill>
                <a:latin typeface="Tw Cen MT"/>
                <a:ea typeface="DejaVu Sans"/>
              </a:rPr>
              <a:t> and Light-</a:t>
            </a:r>
            <a:r>
              <a:rPr lang="de-DE" sz="1800" b="1" strike="noStrike" spc="-1" dirty="0" err="1">
                <a:solidFill>
                  <a:srgbClr val="000000"/>
                </a:solidFill>
                <a:latin typeface="Tw Cen MT"/>
                <a:ea typeface="DejaVu Sans"/>
              </a:rPr>
              <a:t>Signalling</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Regulations</a:t>
            </a:r>
            <a:r>
              <a:rPr lang="de-DE" sz="1800" b="1" strike="noStrike" spc="-1" dirty="0">
                <a:solidFill>
                  <a:srgbClr val="000000"/>
                </a:solidFill>
                <a:latin typeface="Tw Cen MT"/>
                <a:ea typeface="DejaVu Sans"/>
              </a:rPr>
              <a:t>“</a:t>
            </a:r>
            <a:endParaRPr lang="de-DE" sz="1800" b="0" strike="noStrike" spc="-1" dirty="0">
              <a:latin typeface="Arial"/>
            </a:endParaRPr>
          </a:p>
          <a:p>
            <a:pPr>
              <a:lnSpc>
                <a:spcPct val="100000"/>
              </a:lnSpc>
            </a:pPr>
            <a:r>
              <a:rPr lang="de-DE" sz="1800" b="1" strike="noStrike" spc="-1" dirty="0">
                <a:solidFill>
                  <a:srgbClr val="000000"/>
                </a:solidFill>
                <a:latin typeface="Tw Cen MT"/>
                <a:ea typeface="DejaVu Sans"/>
              </a:rPr>
              <a:t>Reg. 150 Stage II, </a:t>
            </a:r>
            <a:r>
              <a:rPr lang="de-DE" sz="1800" b="1" strike="noStrike" spc="-1" dirty="0" err="1">
                <a:solidFill>
                  <a:srgbClr val="000000"/>
                </a:solidFill>
                <a:latin typeface="Tw Cen MT"/>
                <a:ea typeface="DejaVu Sans"/>
              </a:rPr>
              <a:t>Step</a:t>
            </a:r>
            <a:r>
              <a:rPr lang="de-DE" sz="1800" b="1" strike="noStrike" spc="-1" dirty="0">
                <a:solidFill>
                  <a:srgbClr val="000000"/>
                </a:solidFill>
                <a:latin typeface="Tw Cen MT"/>
                <a:ea typeface="DejaVu Sans"/>
              </a:rPr>
              <a:t> 1 – Summary</a:t>
            </a:r>
            <a:endParaRPr lang="de-DE" sz="1800" b="0" strike="noStrike" spc="-1" dirty="0">
              <a:latin typeface="Arial"/>
            </a:endParaRPr>
          </a:p>
        </p:txBody>
      </p:sp>
      <p:grpSp>
        <p:nvGrpSpPr>
          <p:cNvPr id="8" name="Group 45">
            <a:extLst>
              <a:ext uri="{FF2B5EF4-FFF2-40B4-BE49-F238E27FC236}">
                <a16:creationId xmlns:a16="http://schemas.microsoft.com/office/drawing/2014/main" id="{67471C4B-CE17-4EB3-AD23-908AE4276BD3}"/>
              </a:ext>
            </a:extLst>
          </p:cNvPr>
          <p:cNvGrpSpPr/>
          <p:nvPr/>
        </p:nvGrpSpPr>
        <p:grpSpPr>
          <a:xfrm>
            <a:off x="312392" y="260648"/>
            <a:ext cx="576000" cy="585125"/>
            <a:chOff x="689880" y="173403"/>
            <a:chExt cx="576000" cy="585125"/>
          </a:xfrm>
        </p:grpSpPr>
        <p:sp>
          <p:nvSpPr>
            <p:cNvPr id="9" name="CustomShape 4">
              <a:extLst>
                <a:ext uri="{FF2B5EF4-FFF2-40B4-BE49-F238E27FC236}">
                  <a16:creationId xmlns:a16="http://schemas.microsoft.com/office/drawing/2014/main" id="{F66B5ABD-FA80-4832-AB7D-A9B5A6B0B2C7}"/>
                </a:ext>
              </a:extLst>
            </p:cNvPr>
            <p:cNvSpPr/>
            <p:nvPr/>
          </p:nvSpPr>
          <p:spPr>
            <a:xfrm>
              <a:off x="723608" y="173403"/>
              <a:ext cx="540000" cy="540000"/>
            </a:xfrm>
            <a:prstGeom prst="roundRect">
              <a:avLst>
                <a:gd name="adj" fmla="val 16667"/>
              </a:avLst>
            </a:prstGeom>
            <a:solidFill>
              <a:schemeClr val="tx1">
                <a:lumMod val="75000"/>
                <a:lumOff val="25000"/>
              </a:schemeClr>
            </a:solidFill>
            <a:ln w="38160">
              <a:solidFill>
                <a:schemeClr val="accent1">
                  <a:lumMod val="60000"/>
                  <a:lumOff val="40000"/>
                </a:schemeClr>
              </a:solidFill>
              <a:round/>
            </a:ln>
          </p:spPr>
          <p:style>
            <a:lnRef idx="2">
              <a:schemeClr val="accent1">
                <a:shade val="50000"/>
              </a:schemeClr>
            </a:lnRef>
            <a:fillRef idx="1">
              <a:schemeClr val="accent1"/>
            </a:fillRef>
            <a:effectRef idx="0">
              <a:schemeClr val="accent1"/>
            </a:effectRef>
            <a:fontRef idx="minor"/>
          </p:style>
        </p:sp>
        <p:sp>
          <p:nvSpPr>
            <p:cNvPr id="10" name="CustomShape 5">
              <a:extLst>
                <a:ext uri="{FF2B5EF4-FFF2-40B4-BE49-F238E27FC236}">
                  <a16:creationId xmlns:a16="http://schemas.microsoft.com/office/drawing/2014/main" id="{2F4696DB-3AC6-41D4-8515-BD276BF410CA}"/>
                </a:ext>
              </a:extLst>
            </p:cNvPr>
            <p:cNvSpPr/>
            <p:nvPr/>
          </p:nvSpPr>
          <p:spPr>
            <a:xfrm>
              <a:off x="689880" y="183734"/>
              <a:ext cx="576000" cy="574794"/>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ts val="1199"/>
                </a:lnSpc>
              </a:pPr>
              <a:r>
                <a:rPr lang="en-GB" sz="1600" b="1" strike="noStrike" spc="-1" dirty="0">
                  <a:solidFill>
                    <a:schemeClr val="bg1"/>
                  </a:solidFill>
                  <a:latin typeface="Courier New"/>
                  <a:ea typeface="DejaVu Sans"/>
                </a:rPr>
                <a:t>GRE</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IWG</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SLR</a:t>
              </a:r>
              <a:endParaRPr lang="en-GB" sz="1600" b="0" strike="noStrike" spc="-1" dirty="0">
                <a:solidFill>
                  <a:schemeClr val="bg1"/>
                </a:solidFill>
                <a:latin typeface="Arial"/>
              </a:endParaRPr>
            </a:p>
          </p:txBody>
        </p:sp>
      </p:grpSp>
    </p:spTree>
    <p:extLst>
      <p:ext uri="{BB962C8B-B14F-4D97-AF65-F5344CB8AC3E}">
        <p14:creationId xmlns:p14="http://schemas.microsoft.com/office/powerpoint/2010/main" val="12070752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238596" y="897775"/>
            <a:ext cx="9144000" cy="5555367"/>
          </a:xfrm>
          <a:prstGeom prst="rect">
            <a:avLst/>
          </a:prstGeom>
        </p:spPr>
        <p:txBody>
          <a:bodyPr wrap="square">
            <a:spAutoFit/>
          </a:bodyPr>
          <a:lstStyle/>
          <a:p>
            <a:pPr marL="180340">
              <a:lnSpc>
                <a:spcPts val="1200"/>
              </a:lnSpc>
              <a:spcAft>
                <a:spcPts val="600"/>
              </a:spcAft>
              <a:tabLst>
                <a:tab pos="540385" algn="r"/>
                <a:tab pos="5671185" algn="r"/>
              </a:tabLst>
            </a:pPr>
            <a:r>
              <a:rPr lang="en-GB" sz="1100" b="1" dirty="0">
                <a:latin typeface="Times New Roman" panose="02020603050405020304" pitchFamily="18" charset="0"/>
                <a:ea typeface="MS Mincho"/>
              </a:rPr>
              <a:t>Annexes</a:t>
            </a:r>
            <a:endParaRPr lang="de-DE" sz="1100" b="1" dirty="0">
              <a:latin typeface="Times New Roman" panose="02020603050405020304" pitchFamily="18" charset="0"/>
              <a:ea typeface="MS Mincho"/>
            </a:endParaRP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1  Communication</a:t>
            </a:r>
            <a:endParaRPr lang="de-DE" sz="1100" dirty="0">
              <a:latin typeface="Times New Roman" panose="02020603050405020304" pitchFamily="18" charset="0"/>
              <a:ea typeface="MS Mincho"/>
            </a:endParaRP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2  Minimum requirements for conformity of production control procedures</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3  Minimum requirements for sampling by an inspector</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4  Photometric measurements of retro-reflective devices and marking materials</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5  Specifications of shape and dimensions</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6  Resistance to heat</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7  Resistance to water penetration for retro-reflective devices</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8  Alternative test procedures of resistance to water penetration for retro-reflective devices of the Classes IB and IIIB</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9  Resistance to fuels</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10  Resistance to lubricating oils</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11  Resistance to corrosion</a:t>
            </a:r>
            <a:endParaRPr lang="de-DE" sz="1100" dirty="0">
              <a:latin typeface="Times New Roman" panose="02020603050405020304" pitchFamily="18" charset="0"/>
              <a:ea typeface="MS Mincho"/>
            </a:endParaRP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12  Resistance of the accessible rear face of mirror-backed retro-reflective devices</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13  Resistance to weathering</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14  Stability of photometric properties</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15  Resistance to cleaning in the case of a sample unit of retro-reflective marking devices</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16  Bonding strength in the case of adhesive materials</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17  Flexing - Retro-reflecting Markings</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18  Resistance to impact</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19  Rigidity of plates</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20  Further test procedure for Advance Warning Triangles of Type 1 and 2 </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	21  </a:t>
            </a:r>
            <a:r>
              <a:rPr lang="en-US" sz="1100" dirty="0">
                <a:latin typeface="Times New Roman" panose="02020603050405020304" pitchFamily="18" charset="0"/>
                <a:ea typeface="MS Mincho"/>
              </a:rPr>
              <a:t>Arrangement of approval markings</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22  Guidelines for installation of rear marking plates on slow-moving vehicles (by construction) and their trailers</a:t>
            </a:r>
          </a:p>
          <a:p>
            <a:pPr marL="180340">
              <a:lnSpc>
                <a:spcPts val="1200"/>
              </a:lnSpc>
              <a:spcAft>
                <a:spcPts val="600"/>
              </a:spcAft>
              <a:tabLst>
                <a:tab pos="540385" algn="r"/>
                <a:tab pos="5671185" algn="r"/>
              </a:tabLst>
            </a:pPr>
            <a:r>
              <a:rPr lang="en-GB" sz="1100" dirty="0">
                <a:latin typeface="Times New Roman" panose="02020603050405020304" pitchFamily="18" charset="0"/>
                <a:ea typeface="MS Mincho"/>
              </a:rPr>
              <a:t>23  Description of the measurement geometry for measurement of the daytime colour and the luminance factor of retro-reflective material</a:t>
            </a:r>
            <a:endParaRPr lang="de-DE" sz="1100" dirty="0"/>
          </a:p>
        </p:txBody>
      </p:sp>
      <p:sp>
        <p:nvSpPr>
          <p:cNvPr id="3" name="Textfeld 2"/>
          <p:cNvSpPr txBox="1"/>
          <p:nvPr/>
        </p:nvSpPr>
        <p:spPr>
          <a:xfrm>
            <a:off x="4680065" y="528443"/>
            <a:ext cx="3993466" cy="369332"/>
          </a:xfrm>
          <a:prstGeom prst="rect">
            <a:avLst/>
          </a:prstGeom>
          <a:noFill/>
          <a:ln>
            <a:solidFill>
              <a:schemeClr val="tx1"/>
            </a:solidFill>
            <a:prstDash val="solid"/>
          </a:ln>
        </p:spPr>
        <p:txBody>
          <a:bodyPr wrap="none" rtlCol="0">
            <a:spAutoFit/>
          </a:bodyPr>
          <a:lstStyle/>
          <a:p>
            <a:r>
              <a:rPr lang="de-DE" dirty="0" err="1">
                <a:latin typeface="Times New Roman" panose="02020603050405020304" pitchFamily="18" charset="0"/>
                <a:cs typeface="Times New Roman" panose="02020603050405020304" pitchFamily="18" charset="0"/>
              </a:rPr>
              <a:t>Current</a:t>
            </a:r>
            <a:r>
              <a:rPr lang="de-DE" dirty="0">
                <a:latin typeface="Times New Roman" panose="02020603050405020304" pitchFamily="18" charset="0"/>
                <a:cs typeface="Times New Roman" panose="02020603050405020304" pitchFamily="18" charset="0"/>
              </a:rPr>
              <a:t> </a:t>
            </a:r>
            <a:r>
              <a:rPr lang="de-DE" dirty="0" err="1">
                <a:latin typeface="Times New Roman" panose="02020603050405020304" pitchFamily="18" charset="0"/>
                <a:cs typeface="Times New Roman" panose="02020603050405020304" pitchFamily="18" charset="0"/>
              </a:rPr>
              <a:t>structure</a:t>
            </a:r>
            <a:r>
              <a:rPr lang="de-DE" dirty="0">
                <a:latin typeface="Times New Roman" panose="02020603050405020304" pitchFamily="18" charset="0"/>
                <a:cs typeface="Times New Roman" panose="02020603050405020304" pitchFamily="18" charset="0"/>
              </a:rPr>
              <a:t> </a:t>
            </a:r>
            <a:r>
              <a:rPr lang="de-DE" dirty="0" err="1">
                <a:latin typeface="Times New Roman" panose="02020603050405020304" pitchFamily="18" charset="0"/>
                <a:cs typeface="Times New Roman" panose="02020603050405020304" pitchFamily="18" charset="0"/>
              </a:rPr>
              <a:t>of</a:t>
            </a:r>
            <a:r>
              <a:rPr lang="de-DE" dirty="0">
                <a:latin typeface="Times New Roman" panose="02020603050405020304" pitchFamily="18" charset="0"/>
                <a:cs typeface="Times New Roman" panose="02020603050405020304" pitchFamily="18" charset="0"/>
              </a:rPr>
              <a:t> </a:t>
            </a:r>
            <a:r>
              <a:rPr lang="de-DE" dirty="0" err="1">
                <a:latin typeface="Times New Roman" panose="02020603050405020304" pitchFamily="18" charset="0"/>
                <a:cs typeface="Times New Roman" panose="02020603050405020304" pitchFamily="18" charset="0"/>
              </a:rPr>
              <a:t>the</a:t>
            </a:r>
            <a:r>
              <a:rPr lang="de-DE" dirty="0">
                <a:latin typeface="Times New Roman" panose="02020603050405020304" pitchFamily="18" charset="0"/>
                <a:cs typeface="Times New Roman" panose="02020603050405020304" pitchFamily="18" charset="0"/>
              </a:rPr>
              <a:t> Annexes in R150</a:t>
            </a:r>
          </a:p>
        </p:txBody>
      </p:sp>
    </p:spTree>
    <p:extLst>
      <p:ext uri="{BB962C8B-B14F-4D97-AF65-F5344CB8AC3E}">
        <p14:creationId xmlns:p14="http://schemas.microsoft.com/office/powerpoint/2010/main" val="527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776334336"/>
              </p:ext>
            </p:extLst>
          </p:nvPr>
        </p:nvGraphicFramePr>
        <p:xfrm>
          <a:off x="440576" y="199501"/>
          <a:ext cx="10232966" cy="6463874"/>
        </p:xfrm>
        <a:graphic>
          <a:graphicData uri="http://schemas.openxmlformats.org/drawingml/2006/table">
            <a:tbl>
              <a:tblPr firstRow="1" bandRow="1">
                <a:tableStyleId>{5C22544A-7EE6-4342-B048-85BDC9FD1C3A}</a:tableStyleId>
              </a:tblPr>
              <a:tblGrid>
                <a:gridCol w="389443">
                  <a:extLst>
                    <a:ext uri="{9D8B030D-6E8A-4147-A177-3AD203B41FA5}">
                      <a16:colId xmlns:a16="http://schemas.microsoft.com/office/drawing/2014/main" val="87165789"/>
                    </a:ext>
                  </a:extLst>
                </a:gridCol>
                <a:gridCol w="4018508">
                  <a:extLst>
                    <a:ext uri="{9D8B030D-6E8A-4147-A177-3AD203B41FA5}">
                      <a16:colId xmlns:a16="http://schemas.microsoft.com/office/drawing/2014/main" val="115037036"/>
                    </a:ext>
                  </a:extLst>
                </a:gridCol>
                <a:gridCol w="949099">
                  <a:extLst>
                    <a:ext uri="{9D8B030D-6E8A-4147-A177-3AD203B41FA5}">
                      <a16:colId xmlns:a16="http://schemas.microsoft.com/office/drawing/2014/main" val="4051171453"/>
                    </a:ext>
                  </a:extLst>
                </a:gridCol>
                <a:gridCol w="897073">
                  <a:extLst>
                    <a:ext uri="{9D8B030D-6E8A-4147-A177-3AD203B41FA5}">
                      <a16:colId xmlns:a16="http://schemas.microsoft.com/office/drawing/2014/main" val="1686457373"/>
                    </a:ext>
                  </a:extLst>
                </a:gridCol>
                <a:gridCol w="609332">
                  <a:extLst>
                    <a:ext uri="{9D8B030D-6E8A-4147-A177-3AD203B41FA5}">
                      <a16:colId xmlns:a16="http://schemas.microsoft.com/office/drawing/2014/main" val="1345977031"/>
                    </a:ext>
                  </a:extLst>
                </a:gridCol>
                <a:gridCol w="710888">
                  <a:extLst>
                    <a:ext uri="{9D8B030D-6E8A-4147-A177-3AD203B41FA5}">
                      <a16:colId xmlns:a16="http://schemas.microsoft.com/office/drawing/2014/main" val="2134707042"/>
                    </a:ext>
                  </a:extLst>
                </a:gridCol>
                <a:gridCol w="812444">
                  <a:extLst>
                    <a:ext uri="{9D8B030D-6E8A-4147-A177-3AD203B41FA5}">
                      <a16:colId xmlns:a16="http://schemas.microsoft.com/office/drawing/2014/main" val="1474592715"/>
                    </a:ext>
                  </a:extLst>
                </a:gridCol>
                <a:gridCol w="956314">
                  <a:extLst>
                    <a:ext uri="{9D8B030D-6E8A-4147-A177-3AD203B41FA5}">
                      <a16:colId xmlns:a16="http://schemas.microsoft.com/office/drawing/2014/main" val="4102222665"/>
                    </a:ext>
                  </a:extLst>
                </a:gridCol>
                <a:gridCol w="889865">
                  <a:extLst>
                    <a:ext uri="{9D8B030D-6E8A-4147-A177-3AD203B41FA5}">
                      <a16:colId xmlns:a16="http://schemas.microsoft.com/office/drawing/2014/main" val="3243261815"/>
                    </a:ext>
                  </a:extLst>
                </a:gridCol>
              </a:tblGrid>
              <a:tr h="240335">
                <a:tc>
                  <a:txBody>
                    <a:bodyPr/>
                    <a:lstStyle/>
                    <a:p>
                      <a:endParaRPr lang="de-DE" sz="900" dirty="0"/>
                    </a:p>
                  </a:txBody>
                  <a:tcPr/>
                </a:tc>
                <a:tc>
                  <a:txBody>
                    <a:bodyPr/>
                    <a:lstStyle/>
                    <a:p>
                      <a:r>
                        <a:rPr lang="de-DE" sz="900" dirty="0"/>
                        <a:t>Annex </a:t>
                      </a:r>
                    </a:p>
                    <a:p>
                      <a:pPr algn="r"/>
                      <a:r>
                        <a:rPr lang="de-DE" sz="900" dirty="0"/>
                        <a:t>Type </a:t>
                      </a:r>
                      <a:r>
                        <a:rPr lang="de-DE" sz="900" dirty="0" err="1"/>
                        <a:t>of</a:t>
                      </a:r>
                      <a:r>
                        <a:rPr lang="de-DE" sz="900" dirty="0"/>
                        <a:t> </a:t>
                      </a:r>
                      <a:r>
                        <a:rPr lang="de-DE" sz="900" dirty="0" err="1"/>
                        <a:t>testing</a:t>
                      </a:r>
                      <a:endParaRPr lang="de-DE" sz="900" dirty="0"/>
                    </a:p>
                  </a:txBody>
                  <a:tcPr/>
                </a:tc>
                <a:tc>
                  <a:txBody>
                    <a:bodyPr/>
                    <a:lstStyle/>
                    <a:p>
                      <a:pPr algn="ctr"/>
                      <a:r>
                        <a:rPr lang="de-DE" sz="900" dirty="0"/>
                        <a:t>Administrativ</a:t>
                      </a:r>
                    </a:p>
                  </a:txBody>
                  <a:tcPr/>
                </a:tc>
                <a:tc>
                  <a:txBody>
                    <a:bodyPr/>
                    <a:lstStyle/>
                    <a:p>
                      <a:pPr algn="ctr"/>
                      <a:r>
                        <a:rPr lang="de-DE" sz="900" dirty="0" err="1"/>
                        <a:t>Photom</a:t>
                      </a:r>
                      <a:r>
                        <a:rPr lang="de-DE" sz="900" dirty="0"/>
                        <a:t>. </a:t>
                      </a:r>
                      <a:r>
                        <a:rPr lang="de-DE" sz="900" dirty="0" err="1"/>
                        <a:t>measurment</a:t>
                      </a:r>
                      <a:endParaRPr lang="de-DE" sz="900" dirty="0"/>
                    </a:p>
                  </a:txBody>
                  <a:tcPr/>
                </a:tc>
                <a:tc>
                  <a:txBody>
                    <a:bodyPr/>
                    <a:lstStyle/>
                    <a:p>
                      <a:pPr algn="ctr"/>
                      <a:r>
                        <a:rPr lang="de-DE" sz="900" dirty="0"/>
                        <a:t>Drawing</a:t>
                      </a:r>
                    </a:p>
                  </a:txBody>
                  <a:tcPr/>
                </a:tc>
                <a:tc>
                  <a:txBody>
                    <a:bodyPr/>
                    <a:lstStyle/>
                    <a:p>
                      <a:pPr algn="ctr"/>
                      <a:r>
                        <a:rPr lang="de-DE" sz="900" dirty="0"/>
                        <a:t>Chemical Test</a:t>
                      </a:r>
                    </a:p>
                  </a:txBody>
                  <a:tcPr/>
                </a:tc>
                <a:tc>
                  <a:txBody>
                    <a:bodyPr/>
                    <a:lstStyle/>
                    <a:p>
                      <a:pPr algn="ctr"/>
                      <a:r>
                        <a:rPr lang="de-DE" sz="900" dirty="0" err="1"/>
                        <a:t>Mechanical</a:t>
                      </a:r>
                      <a:r>
                        <a:rPr lang="de-DE" sz="900" dirty="0"/>
                        <a:t> Test</a:t>
                      </a:r>
                    </a:p>
                  </a:txBody>
                  <a:tcPr/>
                </a:tc>
                <a:tc>
                  <a:txBody>
                    <a:bodyPr/>
                    <a:lstStyle/>
                    <a:p>
                      <a:pPr algn="ctr"/>
                      <a:r>
                        <a:rPr lang="de-DE" sz="900" dirty="0"/>
                        <a:t>Ad. </a:t>
                      </a:r>
                      <a:r>
                        <a:rPr lang="de-DE" sz="900" dirty="0" err="1"/>
                        <a:t>Warning</a:t>
                      </a:r>
                      <a:r>
                        <a:rPr lang="de-DE" sz="900" dirty="0"/>
                        <a:t> </a:t>
                      </a:r>
                      <a:r>
                        <a:rPr lang="de-DE" sz="900" dirty="0" err="1"/>
                        <a:t>Triangle</a:t>
                      </a:r>
                      <a:r>
                        <a:rPr lang="de-DE" sz="900" dirty="0"/>
                        <a:t> </a:t>
                      </a:r>
                      <a:r>
                        <a:rPr lang="de-DE" sz="900" dirty="0" err="1"/>
                        <a:t>only</a:t>
                      </a:r>
                      <a:endParaRPr lang="de-DE" sz="900" dirty="0"/>
                    </a:p>
                  </a:txBody>
                  <a:tcPr/>
                </a:tc>
                <a:tc>
                  <a:txBody>
                    <a:bodyPr/>
                    <a:lstStyle/>
                    <a:p>
                      <a:pPr algn="ctr"/>
                      <a:r>
                        <a:rPr lang="de-DE" sz="900" dirty="0"/>
                        <a:t>Environmental Test</a:t>
                      </a:r>
                    </a:p>
                  </a:txBody>
                  <a:tcPr/>
                </a:tc>
                <a:extLst>
                  <a:ext uri="{0D108BD9-81ED-4DB2-BD59-A6C34878D82A}">
                    <a16:rowId xmlns:a16="http://schemas.microsoft.com/office/drawing/2014/main" val="1140908052"/>
                  </a:ext>
                </a:extLst>
              </a:tr>
              <a:tr h="240335">
                <a:tc>
                  <a:txBody>
                    <a:bodyPr/>
                    <a:lstStyle/>
                    <a:p>
                      <a:r>
                        <a:rPr lang="de-DE" sz="900" dirty="0"/>
                        <a:t>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Times New Roman" panose="02020603050405020304" pitchFamily="18" charset="0"/>
                          <a:ea typeface="MS Mincho"/>
                        </a:rPr>
                        <a:t>Communication</a:t>
                      </a:r>
                      <a:endParaRPr lang="de-DE" sz="900" dirty="0"/>
                    </a:p>
                  </a:txBody>
                  <a:tcPr/>
                </a:tc>
                <a:tc>
                  <a:txBody>
                    <a:bodyPr/>
                    <a:lstStyle/>
                    <a:p>
                      <a:pPr algn="ctr"/>
                      <a:r>
                        <a:rPr lang="de-DE" sz="900" dirty="0">
                          <a:sym typeface="Wingdings" panose="05000000000000000000" pitchFamily="2" charset="2"/>
                        </a:rPr>
                        <a:t></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extLst>
                  <a:ext uri="{0D108BD9-81ED-4DB2-BD59-A6C34878D82A}">
                    <a16:rowId xmlns:a16="http://schemas.microsoft.com/office/drawing/2014/main" val="3486412724"/>
                  </a:ext>
                </a:extLst>
              </a:tr>
              <a:tr h="266746">
                <a:tc>
                  <a:txBody>
                    <a:bodyPr/>
                    <a:lstStyle/>
                    <a:p>
                      <a:r>
                        <a:rPr lang="de-DE" sz="900" dirty="0"/>
                        <a:t>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Times New Roman" panose="02020603050405020304" pitchFamily="18" charset="0"/>
                          <a:ea typeface="MS Mincho"/>
                        </a:rPr>
                        <a:t>Minimum requirements for conformity of production control procedures</a:t>
                      </a:r>
                      <a:endParaRPr lang="de-DE" sz="9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extLst>
                  <a:ext uri="{0D108BD9-81ED-4DB2-BD59-A6C34878D82A}">
                    <a16:rowId xmlns:a16="http://schemas.microsoft.com/office/drawing/2014/main" val="1950028392"/>
                  </a:ext>
                </a:extLst>
              </a:tr>
              <a:tr h="282633">
                <a:tc>
                  <a:txBody>
                    <a:bodyPr/>
                    <a:lstStyle/>
                    <a:p>
                      <a:r>
                        <a:rPr lang="de-DE" sz="900" dirty="0"/>
                        <a:t>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Times New Roman" panose="02020603050405020304" pitchFamily="18" charset="0"/>
                          <a:ea typeface="MS Mincho"/>
                        </a:rPr>
                        <a:t>Minimum requirements for sampling by an inspector</a:t>
                      </a:r>
                      <a:endParaRPr lang="de-DE" sz="9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extLst>
                  <a:ext uri="{0D108BD9-81ED-4DB2-BD59-A6C34878D82A}">
                    <a16:rowId xmlns:a16="http://schemas.microsoft.com/office/drawing/2014/main" val="3975499346"/>
                  </a:ext>
                </a:extLst>
              </a:tr>
              <a:tr h="240335">
                <a:tc>
                  <a:txBody>
                    <a:bodyPr/>
                    <a:lstStyle/>
                    <a:p>
                      <a:r>
                        <a:rPr lang="de-DE" sz="9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Times New Roman" panose="02020603050405020304" pitchFamily="18" charset="0"/>
                          <a:ea typeface="MS Mincho"/>
                        </a:rPr>
                        <a:t>Photometric measurements of retro-reflective devices and marking materials</a:t>
                      </a:r>
                      <a:endParaRPr lang="de-DE" sz="900" dirty="0"/>
                    </a:p>
                  </a:txBody>
                  <a:tcPr/>
                </a:tc>
                <a:tc>
                  <a:txBody>
                    <a:bodyPr/>
                    <a:lstStyle/>
                    <a:p>
                      <a:pPr algn="ctr"/>
                      <a:endParaRPr lang="de-DE" sz="9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extLst>
                  <a:ext uri="{0D108BD9-81ED-4DB2-BD59-A6C34878D82A}">
                    <a16:rowId xmlns:a16="http://schemas.microsoft.com/office/drawing/2014/main" val="3010979996"/>
                  </a:ext>
                </a:extLst>
              </a:tr>
              <a:tr h="240335">
                <a:tc>
                  <a:txBody>
                    <a:bodyPr/>
                    <a:lstStyle/>
                    <a:p>
                      <a:r>
                        <a:rPr lang="de-DE" sz="900" dirty="0"/>
                        <a:t>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Times New Roman" panose="02020603050405020304" pitchFamily="18" charset="0"/>
                          <a:ea typeface="MS Mincho"/>
                        </a:rPr>
                        <a:t>Specifications of shape and dimensions</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dirty="0"/>
                    </a:p>
                  </a:txBody>
                  <a:tcPr/>
                </a:tc>
                <a:extLst>
                  <a:ext uri="{0D108BD9-81ED-4DB2-BD59-A6C34878D82A}">
                    <a16:rowId xmlns:a16="http://schemas.microsoft.com/office/drawing/2014/main" val="418835754"/>
                  </a:ext>
                </a:extLst>
              </a:tr>
              <a:tr h="240335">
                <a:tc>
                  <a:txBody>
                    <a:bodyPr/>
                    <a:lstStyle/>
                    <a:p>
                      <a:r>
                        <a:rPr lang="de-DE" sz="900" dirty="0"/>
                        <a:t>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Times New Roman" panose="02020603050405020304" pitchFamily="18" charset="0"/>
                          <a:ea typeface="MS Mincho"/>
                        </a:rPr>
                        <a:t>Resistance to heat</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extLst>
                  <a:ext uri="{0D108BD9-81ED-4DB2-BD59-A6C34878D82A}">
                    <a16:rowId xmlns:a16="http://schemas.microsoft.com/office/drawing/2014/main" val="1925361231"/>
                  </a:ext>
                </a:extLst>
              </a:tr>
              <a:tr h="240335">
                <a:tc>
                  <a:txBody>
                    <a:bodyPr/>
                    <a:lstStyle/>
                    <a:p>
                      <a:r>
                        <a:rPr lang="de-DE" sz="900" dirty="0"/>
                        <a:t>7</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Times New Roman" panose="02020603050405020304" pitchFamily="18" charset="0"/>
                          <a:ea typeface="MS Mincho"/>
                        </a:rPr>
                        <a:t>Resistance to water penetration for retro-reflective devices</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extLst>
                  <a:ext uri="{0D108BD9-81ED-4DB2-BD59-A6C34878D82A}">
                    <a16:rowId xmlns:a16="http://schemas.microsoft.com/office/drawing/2014/main" val="1602330000"/>
                  </a:ext>
                </a:extLst>
              </a:tr>
              <a:tr h="240335">
                <a:tc>
                  <a:txBody>
                    <a:bodyPr/>
                    <a:lstStyle/>
                    <a:p>
                      <a:r>
                        <a:rPr lang="de-DE" sz="900" dirty="0"/>
                        <a:t>8</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Times New Roman" panose="02020603050405020304" pitchFamily="18" charset="0"/>
                          <a:ea typeface="MS Mincho"/>
                        </a:rPr>
                        <a:t>Alternative test procedures of resistance to water penetration for retro-reflective devices of the Classes IB and IIIB</a:t>
                      </a:r>
                      <a:endParaRPr lang="de-DE" sz="900" dirty="0"/>
                    </a:p>
                  </a:txBody>
                  <a:tcPr/>
                </a:tc>
                <a:tc>
                  <a:txBody>
                    <a:bodyPr/>
                    <a:lstStyle/>
                    <a:p>
                      <a:pPr algn="ctr"/>
                      <a:endParaRPr lang="de-DE" sz="900"/>
                    </a:p>
                  </a:txBody>
                  <a:tcPr/>
                </a:tc>
                <a:tc>
                  <a:txBody>
                    <a:bodyPr/>
                    <a:lstStyle/>
                    <a:p>
                      <a:pPr algn="ct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extLst>
                  <a:ext uri="{0D108BD9-81ED-4DB2-BD59-A6C34878D82A}">
                    <a16:rowId xmlns:a16="http://schemas.microsoft.com/office/drawing/2014/main" val="1023789455"/>
                  </a:ext>
                </a:extLst>
              </a:tr>
              <a:tr h="240335">
                <a:tc>
                  <a:txBody>
                    <a:bodyPr/>
                    <a:lstStyle/>
                    <a:p>
                      <a:r>
                        <a:rPr lang="de-DE" sz="900" dirty="0"/>
                        <a:t>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Times New Roman" panose="02020603050405020304" pitchFamily="18" charset="0"/>
                          <a:ea typeface="MS Mincho"/>
                        </a:rPr>
                        <a:t>Resistance to fuels</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tc>
                  <a:txBody>
                    <a:bodyPr/>
                    <a:lstStyle/>
                    <a:p>
                      <a:pPr algn="ctr"/>
                      <a:endParaRPr lang="de-DE" sz="900" dirty="0"/>
                    </a:p>
                  </a:txBody>
                  <a:tcPr/>
                </a:tc>
                <a:tc>
                  <a:txBody>
                    <a:bodyPr/>
                    <a:lstStyle/>
                    <a:p>
                      <a:pPr algn="ctr"/>
                      <a:endParaRPr lang="de-DE" sz="900" dirty="0"/>
                    </a:p>
                  </a:txBody>
                  <a:tcPr/>
                </a:tc>
                <a:tc>
                  <a:txBody>
                    <a:bodyPr/>
                    <a:lstStyle/>
                    <a:p>
                      <a:pPr algn="ctr"/>
                      <a:endParaRPr lang="de-DE" sz="900" dirty="0"/>
                    </a:p>
                  </a:txBody>
                  <a:tcPr/>
                </a:tc>
                <a:extLst>
                  <a:ext uri="{0D108BD9-81ED-4DB2-BD59-A6C34878D82A}">
                    <a16:rowId xmlns:a16="http://schemas.microsoft.com/office/drawing/2014/main" val="1705327630"/>
                  </a:ext>
                </a:extLst>
              </a:tr>
              <a:tr h="240335">
                <a:tc>
                  <a:txBody>
                    <a:bodyPr/>
                    <a:lstStyle/>
                    <a:p>
                      <a:r>
                        <a:rPr lang="de-DE" sz="900" dirty="0"/>
                        <a:t>10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Times New Roman" panose="02020603050405020304" pitchFamily="18" charset="0"/>
                          <a:ea typeface="MS Mincho"/>
                        </a:rPr>
                        <a:t>Resistance to lubricating oils</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dirty="0"/>
                    </a:p>
                  </a:txBody>
                  <a:tcPr/>
                </a:tc>
                <a:extLst>
                  <a:ext uri="{0D108BD9-81ED-4DB2-BD59-A6C34878D82A}">
                    <a16:rowId xmlns:a16="http://schemas.microsoft.com/office/drawing/2014/main" val="15908409"/>
                  </a:ext>
                </a:extLst>
              </a:tr>
              <a:tr h="240335">
                <a:tc>
                  <a:txBody>
                    <a:bodyPr/>
                    <a:lstStyle/>
                    <a:p>
                      <a:r>
                        <a:rPr lang="de-DE" sz="900" dirty="0"/>
                        <a:t>11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Times New Roman" panose="02020603050405020304" pitchFamily="18" charset="0"/>
                          <a:ea typeface="MS Mincho"/>
                        </a:rPr>
                        <a:t>Resistance to corrosion</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dirty="0"/>
                    </a:p>
                  </a:txBody>
                  <a:tcPr/>
                </a:tc>
                <a:tc>
                  <a:txBody>
                    <a:bodyPr/>
                    <a:lstStyle/>
                    <a:p>
                      <a:pPr algn="ctr"/>
                      <a:endParaRPr lang="de-DE" sz="900" dirty="0"/>
                    </a:p>
                  </a:txBody>
                  <a:tcPr/>
                </a:tc>
                <a:tc>
                  <a:txBody>
                    <a:bodyPr/>
                    <a:lstStyle/>
                    <a:p>
                      <a:pPr algn="ctr"/>
                      <a:endParaRPr lang="de-DE" sz="9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extLst>
                  <a:ext uri="{0D108BD9-81ED-4DB2-BD59-A6C34878D82A}">
                    <a16:rowId xmlns:a16="http://schemas.microsoft.com/office/drawing/2014/main" val="3750151133"/>
                  </a:ext>
                </a:extLst>
              </a:tr>
              <a:tr h="240335">
                <a:tc>
                  <a:txBody>
                    <a:bodyPr/>
                    <a:lstStyle/>
                    <a:p>
                      <a:r>
                        <a:rPr lang="de-DE" sz="900" dirty="0"/>
                        <a:t>12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Times New Roman" panose="02020603050405020304" pitchFamily="18" charset="0"/>
                          <a:ea typeface="MS Mincho"/>
                        </a:rPr>
                        <a:t>Resistance of the accessible rear face of mirror-backed retro-reflective devices</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extLst>
                  <a:ext uri="{0D108BD9-81ED-4DB2-BD59-A6C34878D82A}">
                    <a16:rowId xmlns:a16="http://schemas.microsoft.com/office/drawing/2014/main" val="1910096999"/>
                  </a:ext>
                </a:extLst>
              </a:tr>
              <a:tr h="240335">
                <a:tc>
                  <a:txBody>
                    <a:bodyPr/>
                    <a:lstStyle/>
                    <a:p>
                      <a:r>
                        <a:rPr lang="de-DE" sz="900" dirty="0"/>
                        <a:t>13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Times New Roman" panose="02020603050405020304" pitchFamily="18" charset="0"/>
                          <a:ea typeface="MS Mincho"/>
                        </a:rPr>
                        <a:t>Resistance to weathering</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extLst>
                  <a:ext uri="{0D108BD9-81ED-4DB2-BD59-A6C34878D82A}">
                    <a16:rowId xmlns:a16="http://schemas.microsoft.com/office/drawing/2014/main" val="2535439836"/>
                  </a:ext>
                </a:extLst>
              </a:tr>
              <a:tr h="240335">
                <a:tc>
                  <a:txBody>
                    <a:bodyPr/>
                    <a:lstStyle/>
                    <a:p>
                      <a:r>
                        <a:rPr lang="de-DE" sz="900" dirty="0"/>
                        <a:t>14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Times New Roman" panose="02020603050405020304" pitchFamily="18" charset="0"/>
                          <a:ea typeface="MS Mincho"/>
                        </a:rPr>
                        <a:t>Stability of photometric properties</a:t>
                      </a:r>
                      <a:endParaRPr lang="de-DE" sz="900" dirty="0"/>
                    </a:p>
                  </a:txBody>
                  <a:tcPr/>
                </a:tc>
                <a:tc>
                  <a:txBody>
                    <a:bodyPr/>
                    <a:lstStyle/>
                    <a:p>
                      <a:pPr algn="ctr"/>
                      <a:endParaRPr lang="de-DE" sz="9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tc>
                  <a:txBody>
                    <a:bodyPr/>
                    <a:lstStyle/>
                    <a:p>
                      <a:pPr algn="ctr"/>
                      <a:endParaRPr lang="de-DE" sz="900" dirty="0"/>
                    </a:p>
                  </a:txBody>
                  <a:tcPr/>
                </a:tc>
                <a:tc>
                  <a:txBody>
                    <a:bodyPr/>
                    <a:lstStyle/>
                    <a:p>
                      <a:pPr algn="ctr"/>
                      <a:endParaRPr lang="de-DE" sz="900" dirty="0"/>
                    </a:p>
                  </a:txBody>
                  <a:tcPr/>
                </a:tc>
                <a:tc>
                  <a:txBody>
                    <a:bodyPr/>
                    <a:lstStyle/>
                    <a:p>
                      <a:pPr algn="ctr"/>
                      <a:endParaRPr lang="de-DE" sz="900" dirty="0"/>
                    </a:p>
                  </a:txBody>
                  <a:tcPr/>
                </a:tc>
                <a:tc>
                  <a:txBody>
                    <a:bodyPr/>
                    <a:lstStyle/>
                    <a:p>
                      <a:pPr algn="ctr"/>
                      <a:endParaRPr lang="de-DE" sz="900"/>
                    </a:p>
                  </a:txBody>
                  <a:tcPr/>
                </a:tc>
                <a:tc>
                  <a:txBody>
                    <a:bodyPr/>
                    <a:lstStyle/>
                    <a:p>
                      <a:pPr algn="ctr"/>
                      <a:endParaRPr lang="de-DE" sz="900"/>
                    </a:p>
                  </a:txBody>
                  <a:tcPr/>
                </a:tc>
                <a:extLst>
                  <a:ext uri="{0D108BD9-81ED-4DB2-BD59-A6C34878D82A}">
                    <a16:rowId xmlns:a16="http://schemas.microsoft.com/office/drawing/2014/main" val="878796535"/>
                  </a:ext>
                </a:extLst>
              </a:tr>
              <a:tr h="240335">
                <a:tc>
                  <a:txBody>
                    <a:bodyPr/>
                    <a:lstStyle/>
                    <a:p>
                      <a:r>
                        <a:rPr lang="de-DE" sz="900" dirty="0"/>
                        <a:t>15</a:t>
                      </a:r>
                    </a:p>
                  </a:txBody>
                  <a:tcPr/>
                </a:tc>
                <a:tc>
                  <a:txBody>
                    <a:bodyPr/>
                    <a:lstStyle/>
                    <a:p>
                      <a:r>
                        <a:rPr lang="en-GB" sz="900" dirty="0">
                          <a:latin typeface="Times New Roman" panose="02020603050405020304" pitchFamily="18" charset="0"/>
                          <a:ea typeface="MS Mincho"/>
                        </a:rPr>
                        <a:t>Resistance to cleaning in the case of a sample unit of retro-reflective marking devices</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tc>
                  <a:txBody>
                    <a:bodyPr/>
                    <a:lstStyle/>
                    <a:p>
                      <a:pPr algn="ctr"/>
                      <a:endParaRPr lang="de-DE" sz="900" dirty="0"/>
                    </a:p>
                  </a:txBody>
                  <a:tcPr/>
                </a:tc>
                <a:tc>
                  <a:txBody>
                    <a:bodyPr/>
                    <a:lstStyle/>
                    <a:p>
                      <a:pPr algn="ctr"/>
                      <a:endParaRPr lang="de-DE" sz="900" dirty="0"/>
                    </a:p>
                  </a:txBody>
                  <a:tcPr/>
                </a:tc>
                <a:extLst>
                  <a:ext uri="{0D108BD9-81ED-4DB2-BD59-A6C34878D82A}">
                    <a16:rowId xmlns:a16="http://schemas.microsoft.com/office/drawing/2014/main" val="3119090952"/>
                  </a:ext>
                </a:extLst>
              </a:tr>
              <a:tr h="240335">
                <a:tc>
                  <a:txBody>
                    <a:bodyPr/>
                    <a:lstStyle/>
                    <a:p>
                      <a:r>
                        <a:rPr lang="de-DE" sz="900" dirty="0"/>
                        <a:t>16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Times New Roman" panose="02020603050405020304" pitchFamily="18" charset="0"/>
                          <a:ea typeface="MS Mincho"/>
                        </a:rPr>
                        <a:t>Bonding strength in the case of adhesive materials</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tc>
                  <a:txBody>
                    <a:bodyPr/>
                    <a:lstStyle/>
                    <a:p>
                      <a:pPr algn="ctr"/>
                      <a:endParaRPr lang="de-DE" sz="900"/>
                    </a:p>
                  </a:txBody>
                  <a:tcPr/>
                </a:tc>
                <a:tc>
                  <a:txBody>
                    <a:bodyPr/>
                    <a:lstStyle/>
                    <a:p>
                      <a:pPr algn="ctr"/>
                      <a:endParaRPr lang="de-DE" sz="900"/>
                    </a:p>
                  </a:txBody>
                  <a:tcPr/>
                </a:tc>
                <a:extLst>
                  <a:ext uri="{0D108BD9-81ED-4DB2-BD59-A6C34878D82A}">
                    <a16:rowId xmlns:a16="http://schemas.microsoft.com/office/drawing/2014/main" val="2815445605"/>
                  </a:ext>
                </a:extLst>
              </a:tr>
              <a:tr h="240335">
                <a:tc>
                  <a:txBody>
                    <a:bodyPr/>
                    <a:lstStyle/>
                    <a:p>
                      <a:r>
                        <a:rPr lang="de-DE" sz="900" dirty="0"/>
                        <a:t>17</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Times New Roman" panose="02020603050405020304" pitchFamily="18" charset="0"/>
                          <a:ea typeface="MS Mincho"/>
                        </a:rPr>
                        <a:t>Flexing - Retro-reflecting Markings</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tc>
                  <a:txBody>
                    <a:bodyPr/>
                    <a:lstStyle/>
                    <a:p>
                      <a:pPr algn="ctr"/>
                      <a:endParaRPr lang="de-DE" sz="900"/>
                    </a:p>
                  </a:txBody>
                  <a:tcPr/>
                </a:tc>
                <a:tc>
                  <a:txBody>
                    <a:bodyPr/>
                    <a:lstStyle/>
                    <a:p>
                      <a:pPr algn="ctr"/>
                      <a:endParaRPr lang="de-DE" sz="900"/>
                    </a:p>
                  </a:txBody>
                  <a:tcPr/>
                </a:tc>
                <a:extLst>
                  <a:ext uri="{0D108BD9-81ED-4DB2-BD59-A6C34878D82A}">
                    <a16:rowId xmlns:a16="http://schemas.microsoft.com/office/drawing/2014/main" val="2335615956"/>
                  </a:ext>
                </a:extLst>
              </a:tr>
              <a:tr h="240335">
                <a:tc>
                  <a:txBody>
                    <a:bodyPr/>
                    <a:lstStyle/>
                    <a:p>
                      <a:r>
                        <a:rPr lang="de-DE" sz="900" dirty="0"/>
                        <a:t>18</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Times New Roman" panose="02020603050405020304" pitchFamily="18" charset="0"/>
                          <a:ea typeface="MS Mincho"/>
                        </a:rPr>
                        <a:t>Resistance to impact</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tc>
                  <a:txBody>
                    <a:bodyPr/>
                    <a:lstStyle/>
                    <a:p>
                      <a:pPr algn="ctr"/>
                      <a:endParaRPr lang="de-DE" sz="900"/>
                    </a:p>
                  </a:txBody>
                  <a:tcPr/>
                </a:tc>
                <a:tc>
                  <a:txBody>
                    <a:bodyPr/>
                    <a:lstStyle/>
                    <a:p>
                      <a:pPr algn="ctr"/>
                      <a:endParaRPr lang="de-DE" sz="900"/>
                    </a:p>
                  </a:txBody>
                  <a:tcPr/>
                </a:tc>
                <a:extLst>
                  <a:ext uri="{0D108BD9-81ED-4DB2-BD59-A6C34878D82A}">
                    <a16:rowId xmlns:a16="http://schemas.microsoft.com/office/drawing/2014/main" val="1902211730"/>
                  </a:ext>
                </a:extLst>
              </a:tr>
              <a:tr h="240335">
                <a:tc>
                  <a:txBody>
                    <a:bodyPr/>
                    <a:lstStyle/>
                    <a:p>
                      <a:r>
                        <a:rPr lang="de-DE" sz="900" dirty="0"/>
                        <a:t>19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Times New Roman" panose="02020603050405020304" pitchFamily="18" charset="0"/>
                          <a:ea typeface="MS Mincho"/>
                        </a:rPr>
                        <a:t>Rigidity of plates</a:t>
                      </a:r>
                      <a:endParaRPr lang="de-DE" sz="900" dirty="0"/>
                    </a:p>
                  </a:txBody>
                  <a:tcPr/>
                </a:tc>
                <a:tc>
                  <a:txBody>
                    <a:bodyPr/>
                    <a:lstStyle/>
                    <a:p>
                      <a:pPr algn="ct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tc>
                  <a:txBody>
                    <a:bodyPr/>
                    <a:lstStyle/>
                    <a:p>
                      <a:pPr algn="ctr"/>
                      <a:endParaRPr lang="de-DE" sz="900"/>
                    </a:p>
                  </a:txBody>
                  <a:tcPr/>
                </a:tc>
                <a:tc>
                  <a:txBody>
                    <a:bodyPr/>
                    <a:lstStyle/>
                    <a:p>
                      <a:pPr algn="ctr"/>
                      <a:endParaRPr lang="de-DE" sz="900"/>
                    </a:p>
                  </a:txBody>
                  <a:tcPr/>
                </a:tc>
                <a:extLst>
                  <a:ext uri="{0D108BD9-81ED-4DB2-BD59-A6C34878D82A}">
                    <a16:rowId xmlns:a16="http://schemas.microsoft.com/office/drawing/2014/main" val="2076631144"/>
                  </a:ext>
                </a:extLst>
              </a:tr>
              <a:tr h="240335">
                <a:tc>
                  <a:txBody>
                    <a:bodyPr/>
                    <a:lstStyle/>
                    <a:p>
                      <a:r>
                        <a:rPr lang="de-DE" sz="900" dirty="0"/>
                        <a:t>20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dirty="0">
                          <a:latin typeface="Times New Roman" panose="02020603050405020304" pitchFamily="18" charset="0"/>
                          <a:ea typeface="MS Mincho"/>
                        </a:rPr>
                        <a:t>Further test procedure for Advance Warning Triangles of Type 1 and 2 </a:t>
                      </a:r>
                      <a:endParaRPr lang="de-DE" sz="900" dirty="0"/>
                    </a:p>
                  </a:txBody>
                  <a:tcPr/>
                </a:tc>
                <a:tc>
                  <a:txBody>
                    <a:bodyPr/>
                    <a:lstStyle/>
                    <a:p>
                      <a:pPr algn="ct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tc>
                  <a:txBody>
                    <a:bodyPr/>
                    <a:lstStyle/>
                    <a:p>
                      <a:pPr algn="ctr"/>
                      <a:endParaRPr lang="de-DE" sz="900"/>
                    </a:p>
                  </a:txBody>
                  <a:tcPr/>
                </a:tc>
                <a:extLst>
                  <a:ext uri="{0D108BD9-81ED-4DB2-BD59-A6C34878D82A}">
                    <a16:rowId xmlns:a16="http://schemas.microsoft.com/office/drawing/2014/main" val="3364508278"/>
                  </a:ext>
                </a:extLst>
              </a:tr>
              <a:tr h="240335">
                <a:tc>
                  <a:txBody>
                    <a:bodyPr/>
                    <a:lstStyle/>
                    <a:p>
                      <a:r>
                        <a:rPr lang="de-DE" sz="900" dirty="0"/>
                        <a:t>21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latin typeface="Times New Roman" panose="02020603050405020304" pitchFamily="18" charset="0"/>
                          <a:ea typeface="MS Mincho"/>
                        </a:rPr>
                        <a:t>Arrangement of approval markings</a:t>
                      </a:r>
                      <a:endParaRPr lang="de-DE" sz="9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tc>
                  <a:txBody>
                    <a:bodyPr/>
                    <a:lstStyle/>
                    <a:p>
                      <a:pPr algn="ctr"/>
                      <a:endParaRPr lang="de-DE" sz="90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extLst>
                  <a:ext uri="{0D108BD9-81ED-4DB2-BD59-A6C34878D82A}">
                    <a16:rowId xmlns:a16="http://schemas.microsoft.com/office/drawing/2014/main" val="1796682183"/>
                  </a:ext>
                </a:extLst>
              </a:tr>
              <a:tr h="240335">
                <a:tc>
                  <a:txBody>
                    <a:bodyPr/>
                    <a:lstStyle/>
                    <a:p>
                      <a:r>
                        <a:rPr lang="de-DE" sz="900" dirty="0"/>
                        <a:t>22</a:t>
                      </a:r>
                    </a:p>
                  </a:txBody>
                  <a:tcPr/>
                </a:tc>
                <a:tc>
                  <a:txBody>
                    <a:bodyPr/>
                    <a:lstStyle/>
                    <a:p>
                      <a:r>
                        <a:rPr lang="en-GB" sz="900" dirty="0">
                          <a:latin typeface="Times New Roman" panose="02020603050405020304" pitchFamily="18" charset="0"/>
                          <a:ea typeface="MS Mincho"/>
                        </a:rPr>
                        <a:t>Guidelines for installation of rear marking plates on slow-moving vehicles (by construction) and their trailers </a:t>
                      </a:r>
                      <a:endParaRPr lang="de-DE" sz="9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tc>
                  <a:txBody>
                    <a:bodyPr/>
                    <a:lstStyle/>
                    <a:p>
                      <a:pPr algn="ctr"/>
                      <a:endParaRPr lang="de-DE" sz="900"/>
                    </a:p>
                  </a:txBody>
                  <a:tcPr/>
                </a:tc>
                <a:extLst>
                  <a:ext uri="{0D108BD9-81ED-4DB2-BD59-A6C34878D82A}">
                    <a16:rowId xmlns:a16="http://schemas.microsoft.com/office/drawing/2014/main" val="3640539324"/>
                  </a:ext>
                </a:extLst>
              </a:tr>
              <a:tr h="240335">
                <a:tc>
                  <a:txBody>
                    <a:bodyPr/>
                    <a:lstStyle/>
                    <a:p>
                      <a:r>
                        <a:rPr lang="de-DE" sz="900" dirty="0"/>
                        <a:t>23</a:t>
                      </a:r>
                    </a:p>
                  </a:txBody>
                  <a:tcPr/>
                </a:tc>
                <a:tc>
                  <a:txBody>
                    <a:bodyPr/>
                    <a:lstStyle/>
                    <a:p>
                      <a:r>
                        <a:rPr lang="en-GB" sz="900" dirty="0">
                          <a:latin typeface="Times New Roman" panose="02020603050405020304" pitchFamily="18" charset="0"/>
                          <a:ea typeface="MS Mincho"/>
                        </a:rPr>
                        <a:t>Description of the measurement geometry for measurement of the daytime colour and the luminance factor of retro-reflective material</a:t>
                      </a:r>
                      <a:endParaRPr lang="de-DE" sz="900" dirty="0"/>
                    </a:p>
                  </a:txBody>
                  <a:tcPr/>
                </a:tc>
                <a:tc>
                  <a:txBody>
                    <a:bodyPr/>
                    <a:lstStyle/>
                    <a:p>
                      <a:pPr algn="ctr"/>
                      <a:endParaRPr lang="de-DE" sz="9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900" dirty="0">
                          <a:sym typeface="Wingdings" panose="05000000000000000000" pitchFamily="2" charset="2"/>
                        </a:rPr>
                        <a:t></a:t>
                      </a:r>
                      <a:endParaRPr lang="de-DE" sz="900" dirty="0"/>
                    </a:p>
                  </a:txBody>
                  <a:tcPr/>
                </a:tc>
                <a:tc>
                  <a:txBody>
                    <a:bodyPr/>
                    <a:lstStyle/>
                    <a:p>
                      <a:pPr algn="ctr"/>
                      <a:endParaRPr lang="de-DE" sz="900" dirty="0"/>
                    </a:p>
                  </a:txBody>
                  <a:tcPr/>
                </a:tc>
                <a:tc>
                  <a:txBody>
                    <a:bodyPr/>
                    <a:lstStyle/>
                    <a:p>
                      <a:pPr algn="ctr"/>
                      <a:endParaRPr lang="de-DE" sz="900" dirty="0"/>
                    </a:p>
                  </a:txBody>
                  <a:tcPr/>
                </a:tc>
                <a:tc>
                  <a:txBody>
                    <a:bodyPr/>
                    <a:lstStyle/>
                    <a:p>
                      <a:pPr algn="ctr"/>
                      <a:endParaRPr lang="de-DE" sz="900" dirty="0"/>
                    </a:p>
                  </a:txBody>
                  <a:tcPr/>
                </a:tc>
                <a:tc>
                  <a:txBody>
                    <a:bodyPr/>
                    <a:lstStyle/>
                    <a:p>
                      <a:pPr algn="ctr"/>
                      <a:endParaRPr lang="de-DE" sz="900" dirty="0"/>
                    </a:p>
                  </a:txBody>
                  <a:tcPr/>
                </a:tc>
                <a:tc>
                  <a:txBody>
                    <a:bodyPr/>
                    <a:lstStyle/>
                    <a:p>
                      <a:pPr algn="ctr"/>
                      <a:endParaRPr lang="de-DE" sz="900" dirty="0"/>
                    </a:p>
                  </a:txBody>
                  <a:tcPr/>
                </a:tc>
                <a:extLst>
                  <a:ext uri="{0D108BD9-81ED-4DB2-BD59-A6C34878D82A}">
                    <a16:rowId xmlns:a16="http://schemas.microsoft.com/office/drawing/2014/main" val="2236394461"/>
                  </a:ext>
                </a:extLst>
              </a:tr>
            </a:tbl>
          </a:graphicData>
        </a:graphic>
      </p:graphicFrame>
    </p:spTree>
    <p:extLst>
      <p:ext uri="{BB962C8B-B14F-4D97-AF65-F5344CB8AC3E}">
        <p14:creationId xmlns:p14="http://schemas.microsoft.com/office/powerpoint/2010/main" val="1983786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441252" y="232756"/>
            <a:ext cx="11060633" cy="6817251"/>
          </a:xfrm>
          <a:prstGeom prst="rect">
            <a:avLst/>
          </a:prstGeom>
        </p:spPr>
        <p:txBody>
          <a:bodyPr wrap="square">
            <a:spAutoFit/>
          </a:bodyPr>
          <a:lstStyle/>
          <a:p>
            <a:pPr marL="180340">
              <a:spcAft>
                <a:spcPts val="200"/>
              </a:spcAft>
              <a:tabLst>
                <a:tab pos="540385" algn="r"/>
                <a:tab pos="5671185" algn="r"/>
              </a:tabLst>
            </a:pPr>
            <a:r>
              <a:rPr lang="en-GB" sz="1400" dirty="0">
                <a:ea typeface="MS Mincho"/>
              </a:rPr>
              <a:t>	</a:t>
            </a:r>
            <a:r>
              <a:rPr lang="en-GB" sz="1400" b="1" dirty="0">
                <a:ea typeface="MS Mincho"/>
              </a:rPr>
              <a:t>1  Communication</a:t>
            </a:r>
            <a:endParaRPr lang="de-DE" sz="1400" b="1" dirty="0">
              <a:ea typeface="MS Mincho"/>
            </a:endParaRPr>
          </a:p>
          <a:p>
            <a:pPr marL="180340">
              <a:spcAft>
                <a:spcPts val="200"/>
              </a:spcAft>
              <a:tabLst>
                <a:tab pos="540385" algn="r"/>
                <a:tab pos="5671185" algn="r"/>
              </a:tabLst>
            </a:pPr>
            <a:r>
              <a:rPr lang="en-GB" sz="1400" b="1" dirty="0">
                <a:ea typeface="MS Mincho"/>
              </a:rPr>
              <a:t>	2  Minimum requirements for conformity of production control procedures</a:t>
            </a:r>
          </a:p>
          <a:p>
            <a:pPr marL="180340">
              <a:spcAft>
                <a:spcPts val="200"/>
              </a:spcAft>
              <a:tabLst>
                <a:tab pos="540385" algn="r"/>
                <a:tab pos="5671185" algn="r"/>
              </a:tabLst>
            </a:pPr>
            <a:r>
              <a:rPr lang="en-GB" sz="1400" b="1" dirty="0">
                <a:ea typeface="MS Mincho"/>
              </a:rPr>
              <a:t>	3  Minimum requirements for sampling by an inspector</a:t>
            </a:r>
          </a:p>
          <a:p>
            <a:pPr marL="180340">
              <a:spcAft>
                <a:spcPts val="200"/>
              </a:spcAft>
              <a:tabLst>
                <a:tab pos="540385" algn="r"/>
                <a:tab pos="5671185" algn="r"/>
              </a:tabLst>
            </a:pPr>
            <a:r>
              <a:rPr lang="en-GB" sz="1400" b="1" dirty="0">
                <a:ea typeface="MS Mincho"/>
              </a:rPr>
              <a:t>4  Photometric and colorimetric measurements  </a:t>
            </a:r>
          </a:p>
          <a:p>
            <a:pPr marL="180340">
              <a:spcAft>
                <a:spcPts val="200"/>
              </a:spcAft>
              <a:tabLst>
                <a:tab pos="540385" algn="r"/>
                <a:tab pos="5671185" algn="r"/>
              </a:tabLst>
            </a:pPr>
            <a:r>
              <a:rPr lang="en-GB" sz="1400" dirty="0">
                <a:solidFill>
                  <a:srgbClr val="0070C0"/>
                </a:solidFill>
                <a:ea typeface="MS Mincho"/>
              </a:rPr>
              <a:t>    	4.1 Photometric measurements of retro-reflective devices and marking materials</a:t>
            </a:r>
          </a:p>
          <a:p>
            <a:pPr marL="180340">
              <a:spcAft>
                <a:spcPts val="200"/>
              </a:spcAft>
              <a:tabLst>
                <a:tab pos="540385" algn="r"/>
                <a:tab pos="5671185" algn="r"/>
              </a:tabLst>
            </a:pPr>
            <a:r>
              <a:rPr lang="en-GB" sz="1400" dirty="0">
                <a:solidFill>
                  <a:srgbClr val="0070C0"/>
                </a:solidFill>
                <a:ea typeface="MS Mincho"/>
              </a:rPr>
              <a:t>    4.2. Description of the measurement geometry for measurement of the daytime colour and the luminance factor of retro-reflective material</a:t>
            </a:r>
          </a:p>
          <a:p>
            <a:pPr marL="180340">
              <a:spcAft>
                <a:spcPts val="200"/>
              </a:spcAft>
              <a:tabLst>
                <a:tab pos="540385" algn="r"/>
                <a:tab pos="5671185" algn="r"/>
              </a:tabLst>
            </a:pPr>
            <a:r>
              <a:rPr lang="en-GB" sz="1400" dirty="0">
                <a:ea typeface="MS Mincho"/>
              </a:rPr>
              <a:t>	</a:t>
            </a:r>
            <a:r>
              <a:rPr lang="en-GB" sz="1400" dirty="0">
                <a:solidFill>
                  <a:srgbClr val="0070C0"/>
                </a:solidFill>
                <a:ea typeface="MS Mincho"/>
              </a:rPr>
              <a:t>    4.3 Stability of photometric properties</a:t>
            </a:r>
          </a:p>
          <a:p>
            <a:pPr marL="180340">
              <a:spcAft>
                <a:spcPts val="200"/>
              </a:spcAft>
              <a:tabLst>
                <a:tab pos="540385" algn="r"/>
                <a:tab pos="5671185" algn="r"/>
              </a:tabLst>
            </a:pPr>
            <a:r>
              <a:rPr lang="en-GB" sz="1400" b="1" dirty="0">
                <a:ea typeface="MS Mincho"/>
              </a:rPr>
              <a:t>	5  Specifications of shape and dimensions</a:t>
            </a:r>
          </a:p>
          <a:p>
            <a:pPr marL="180340">
              <a:spcAft>
                <a:spcPts val="200"/>
              </a:spcAft>
              <a:tabLst>
                <a:tab pos="540385" algn="r"/>
                <a:tab pos="5671185" algn="r"/>
              </a:tabLst>
            </a:pPr>
            <a:r>
              <a:rPr lang="en-GB" sz="1400" b="1" dirty="0">
                <a:ea typeface="MS Mincho"/>
              </a:rPr>
              <a:t>6  Environmental Testing</a:t>
            </a:r>
          </a:p>
          <a:p>
            <a:pPr marL="180340">
              <a:spcAft>
                <a:spcPts val="200"/>
              </a:spcAft>
              <a:tabLst>
                <a:tab pos="540385" algn="r"/>
                <a:tab pos="5671185" algn="r"/>
              </a:tabLst>
            </a:pPr>
            <a:r>
              <a:rPr lang="en-GB" sz="1400" dirty="0">
                <a:solidFill>
                  <a:srgbClr val="0070C0"/>
                </a:solidFill>
                <a:ea typeface="MS Mincho"/>
              </a:rPr>
              <a:t>	    6.1  Resistance to heat</a:t>
            </a:r>
          </a:p>
          <a:p>
            <a:pPr marL="180340">
              <a:spcAft>
                <a:spcPts val="200"/>
              </a:spcAft>
              <a:tabLst>
                <a:tab pos="540385" algn="r"/>
                <a:tab pos="5671185" algn="r"/>
              </a:tabLst>
            </a:pPr>
            <a:r>
              <a:rPr lang="en-GB" sz="1400" dirty="0">
                <a:solidFill>
                  <a:srgbClr val="0070C0"/>
                </a:solidFill>
                <a:ea typeface="MS Mincho"/>
              </a:rPr>
              <a:t>    6.2  Resistance to water penetration for retro-reflective devices</a:t>
            </a:r>
          </a:p>
          <a:p>
            <a:pPr marL="180340">
              <a:spcAft>
                <a:spcPts val="200"/>
              </a:spcAft>
              <a:tabLst>
                <a:tab pos="540385" algn="r"/>
                <a:tab pos="5671185" algn="r"/>
              </a:tabLst>
            </a:pPr>
            <a:r>
              <a:rPr lang="en-GB" sz="1400" dirty="0">
                <a:solidFill>
                  <a:srgbClr val="0070C0"/>
                </a:solidFill>
                <a:ea typeface="MS Mincho"/>
              </a:rPr>
              <a:t>	    6.3  Alternative test procedures of resistance to water penetration for retro-reflective devices of the Classes IB and IIIB</a:t>
            </a:r>
          </a:p>
          <a:p>
            <a:pPr marL="180340">
              <a:spcAft>
                <a:spcPts val="200"/>
              </a:spcAft>
              <a:tabLst>
                <a:tab pos="540385" algn="r"/>
                <a:tab pos="5671185" algn="r"/>
              </a:tabLst>
            </a:pPr>
            <a:r>
              <a:rPr lang="en-GB" sz="1400" dirty="0">
                <a:solidFill>
                  <a:srgbClr val="0070C0"/>
                </a:solidFill>
                <a:ea typeface="MS Mincho"/>
              </a:rPr>
              <a:t>    	6.4  Resistance to corrosion</a:t>
            </a:r>
            <a:endParaRPr lang="de-DE" sz="1400" dirty="0">
              <a:solidFill>
                <a:srgbClr val="0070C0"/>
              </a:solidFill>
              <a:ea typeface="MS Mincho"/>
            </a:endParaRPr>
          </a:p>
          <a:p>
            <a:pPr marL="180340">
              <a:spcAft>
                <a:spcPts val="200"/>
              </a:spcAft>
              <a:tabLst>
                <a:tab pos="540385" algn="r"/>
                <a:tab pos="5671185" algn="r"/>
              </a:tabLst>
            </a:pPr>
            <a:r>
              <a:rPr lang="en-GB" sz="1400" dirty="0">
                <a:solidFill>
                  <a:srgbClr val="0070C0"/>
                </a:solidFill>
                <a:ea typeface="MS Mincho"/>
              </a:rPr>
              <a:t>    	6.5  Resistance of the accessible rear face of mirror-backed retro-reflective devices</a:t>
            </a:r>
          </a:p>
          <a:p>
            <a:pPr marL="180340">
              <a:spcAft>
                <a:spcPts val="200"/>
              </a:spcAft>
              <a:tabLst>
                <a:tab pos="540385" algn="r"/>
                <a:tab pos="5671185" algn="r"/>
              </a:tabLst>
            </a:pPr>
            <a:r>
              <a:rPr lang="en-GB" sz="1400" dirty="0">
                <a:solidFill>
                  <a:srgbClr val="0070C0"/>
                </a:solidFill>
                <a:ea typeface="MS Mincho"/>
              </a:rPr>
              <a:t>    	6.6  Resistance to weathering</a:t>
            </a:r>
          </a:p>
          <a:p>
            <a:pPr marL="180340">
              <a:spcAft>
                <a:spcPts val="200"/>
              </a:spcAft>
              <a:tabLst>
                <a:tab pos="540385" algn="r"/>
                <a:tab pos="5671185" algn="r"/>
              </a:tabLst>
            </a:pPr>
            <a:r>
              <a:rPr lang="en-GB" sz="1400" b="1" dirty="0">
                <a:ea typeface="MS Mincho"/>
              </a:rPr>
              <a:t>7  Chemical Testing</a:t>
            </a:r>
          </a:p>
          <a:p>
            <a:pPr marL="180340">
              <a:spcAft>
                <a:spcPts val="200"/>
              </a:spcAft>
              <a:tabLst>
                <a:tab pos="540385" algn="r"/>
                <a:tab pos="5671185" algn="r"/>
              </a:tabLst>
            </a:pPr>
            <a:r>
              <a:rPr lang="en-GB" sz="1400" dirty="0">
                <a:solidFill>
                  <a:srgbClr val="0070C0"/>
                </a:solidFill>
                <a:ea typeface="MS Mincho"/>
              </a:rPr>
              <a:t>    7.1  Resistance to fuels</a:t>
            </a:r>
          </a:p>
          <a:p>
            <a:pPr marL="180340">
              <a:spcAft>
                <a:spcPts val="200"/>
              </a:spcAft>
              <a:tabLst>
                <a:tab pos="540385" algn="r"/>
                <a:tab pos="5671185" algn="r"/>
              </a:tabLst>
            </a:pPr>
            <a:r>
              <a:rPr lang="en-GB" sz="1400" dirty="0">
                <a:solidFill>
                  <a:srgbClr val="0070C0"/>
                </a:solidFill>
                <a:ea typeface="MS Mincho"/>
              </a:rPr>
              <a:t>	    7.2  Resistance to lubricating oils</a:t>
            </a:r>
          </a:p>
          <a:p>
            <a:pPr marL="180340">
              <a:spcAft>
                <a:spcPts val="200"/>
              </a:spcAft>
              <a:tabLst>
                <a:tab pos="540385" algn="r"/>
                <a:tab pos="5671185" algn="r"/>
              </a:tabLst>
            </a:pPr>
            <a:r>
              <a:rPr lang="en-GB" sz="1400" b="1" dirty="0">
                <a:ea typeface="MS Mincho"/>
              </a:rPr>
              <a:t>8  Mechanical testing</a:t>
            </a:r>
          </a:p>
          <a:p>
            <a:pPr marL="180340">
              <a:spcAft>
                <a:spcPts val="200"/>
              </a:spcAft>
              <a:tabLst>
                <a:tab pos="540385" algn="r"/>
                <a:tab pos="5671185" algn="r"/>
              </a:tabLst>
            </a:pPr>
            <a:r>
              <a:rPr lang="en-GB" sz="1400" dirty="0">
                <a:solidFill>
                  <a:srgbClr val="0070C0"/>
                </a:solidFill>
                <a:ea typeface="MS Mincho"/>
              </a:rPr>
              <a:t>    	8.1  Resistance to cleaning in the case of a sample unit of retro-reflective marking devices</a:t>
            </a:r>
          </a:p>
          <a:p>
            <a:pPr marL="180340">
              <a:spcAft>
                <a:spcPts val="200"/>
              </a:spcAft>
              <a:tabLst>
                <a:tab pos="540385" algn="r"/>
                <a:tab pos="5671185" algn="r"/>
              </a:tabLst>
            </a:pPr>
            <a:r>
              <a:rPr lang="en-GB" sz="1400" dirty="0">
                <a:solidFill>
                  <a:srgbClr val="0070C0"/>
                </a:solidFill>
                <a:ea typeface="MS Mincho"/>
              </a:rPr>
              <a:t>	    8.2  Bonding strength in the case of adhesive materials</a:t>
            </a:r>
          </a:p>
          <a:p>
            <a:pPr marL="180340">
              <a:spcAft>
                <a:spcPts val="200"/>
              </a:spcAft>
              <a:tabLst>
                <a:tab pos="540385" algn="r"/>
                <a:tab pos="5671185" algn="r"/>
              </a:tabLst>
            </a:pPr>
            <a:r>
              <a:rPr lang="en-GB" sz="1400" dirty="0">
                <a:solidFill>
                  <a:srgbClr val="0070C0"/>
                </a:solidFill>
                <a:ea typeface="MS Mincho"/>
              </a:rPr>
              <a:t>	    8.3  Flexing - Retro-reflecting Markings</a:t>
            </a:r>
          </a:p>
          <a:p>
            <a:pPr marL="180340">
              <a:spcAft>
                <a:spcPts val="200"/>
              </a:spcAft>
              <a:tabLst>
                <a:tab pos="540385" algn="r"/>
                <a:tab pos="5671185" algn="r"/>
              </a:tabLst>
            </a:pPr>
            <a:r>
              <a:rPr lang="en-GB" sz="1400" dirty="0">
                <a:solidFill>
                  <a:srgbClr val="0070C0"/>
                </a:solidFill>
                <a:ea typeface="MS Mincho"/>
              </a:rPr>
              <a:t>    	8.4  Resistance to impact</a:t>
            </a:r>
          </a:p>
          <a:p>
            <a:pPr marL="180340">
              <a:spcAft>
                <a:spcPts val="200"/>
              </a:spcAft>
              <a:tabLst>
                <a:tab pos="540385" algn="r"/>
                <a:tab pos="5671185" algn="r"/>
              </a:tabLst>
            </a:pPr>
            <a:r>
              <a:rPr lang="en-GB" sz="1400" dirty="0">
                <a:solidFill>
                  <a:srgbClr val="0070C0"/>
                </a:solidFill>
                <a:ea typeface="MS Mincho"/>
              </a:rPr>
              <a:t>    	8.5  Rigidity of plates</a:t>
            </a:r>
          </a:p>
          <a:p>
            <a:pPr marL="180340">
              <a:spcAft>
                <a:spcPts val="200"/>
              </a:spcAft>
              <a:tabLst>
                <a:tab pos="540385" algn="r"/>
                <a:tab pos="5671185" algn="r"/>
              </a:tabLst>
            </a:pPr>
            <a:r>
              <a:rPr lang="en-GB" sz="1400" b="1" dirty="0">
                <a:ea typeface="MS Mincho"/>
              </a:rPr>
              <a:t>	9  Further test procedure for Advance Warning Triangles of Type 1 and 2 </a:t>
            </a:r>
          </a:p>
          <a:p>
            <a:pPr marL="180340">
              <a:spcAft>
                <a:spcPts val="200"/>
              </a:spcAft>
              <a:tabLst>
                <a:tab pos="540385" algn="r"/>
                <a:tab pos="5671185" algn="r"/>
              </a:tabLst>
            </a:pPr>
            <a:r>
              <a:rPr lang="en-GB" sz="1400" dirty="0">
                <a:ea typeface="MS Mincho"/>
              </a:rPr>
              <a:t>	</a:t>
            </a:r>
            <a:r>
              <a:rPr lang="en-GB" sz="1400" b="1" dirty="0">
                <a:ea typeface="MS Mincho"/>
              </a:rPr>
              <a:t>10  </a:t>
            </a:r>
            <a:r>
              <a:rPr lang="en-US" sz="1400" b="1" dirty="0">
                <a:ea typeface="MS Mincho"/>
              </a:rPr>
              <a:t>Arrangement of approval markings</a:t>
            </a:r>
          </a:p>
          <a:p>
            <a:pPr marL="180340">
              <a:spcAft>
                <a:spcPts val="200"/>
              </a:spcAft>
              <a:tabLst>
                <a:tab pos="540385" algn="r"/>
                <a:tab pos="5671185" algn="r"/>
              </a:tabLst>
            </a:pPr>
            <a:r>
              <a:rPr lang="en-US" sz="1400" b="1" dirty="0">
                <a:ea typeface="MS Mincho"/>
              </a:rPr>
              <a:t>11  </a:t>
            </a:r>
            <a:r>
              <a:rPr lang="en-GB" sz="1400" b="1" dirty="0">
                <a:ea typeface="MS Mincho"/>
              </a:rPr>
              <a:t>Guidelines for installation of rear marking plates on slow-moving vehicles (by construction) and their trailers</a:t>
            </a:r>
            <a:endParaRPr lang="de-DE" sz="1400" b="1" dirty="0">
              <a:ea typeface="MS Mincho"/>
            </a:endParaRPr>
          </a:p>
        </p:txBody>
      </p:sp>
      <p:sp>
        <p:nvSpPr>
          <p:cNvPr id="3" name="Textfeld 2"/>
          <p:cNvSpPr txBox="1"/>
          <p:nvPr/>
        </p:nvSpPr>
        <p:spPr>
          <a:xfrm>
            <a:off x="7340138" y="420378"/>
            <a:ext cx="4128118" cy="369332"/>
          </a:xfrm>
          <a:prstGeom prst="rect">
            <a:avLst/>
          </a:prstGeom>
          <a:noFill/>
          <a:ln>
            <a:solidFill>
              <a:schemeClr val="tx1"/>
            </a:solidFill>
            <a:prstDash val="solid"/>
          </a:ln>
        </p:spPr>
        <p:txBody>
          <a:bodyPr wrap="none" rtlCol="0">
            <a:spAutoFit/>
          </a:bodyPr>
          <a:lstStyle/>
          <a:p>
            <a:pPr algn="ctr"/>
            <a:r>
              <a:rPr lang="de-DE" b="1" dirty="0">
                <a:highlight>
                  <a:srgbClr val="FFFF00"/>
                </a:highlight>
                <a:cs typeface="Times New Roman" panose="02020603050405020304" pitchFamily="18" charset="0"/>
              </a:rPr>
              <a:t>Re-arrangement </a:t>
            </a:r>
            <a:r>
              <a:rPr lang="de-DE" b="1" dirty="0" err="1">
                <a:highlight>
                  <a:srgbClr val="FFFF00"/>
                </a:highlight>
                <a:cs typeface="Times New Roman" panose="02020603050405020304" pitchFamily="18" charset="0"/>
              </a:rPr>
              <a:t>of</a:t>
            </a:r>
            <a:r>
              <a:rPr lang="de-DE" b="1" dirty="0">
                <a:highlight>
                  <a:srgbClr val="FFFF00"/>
                </a:highlight>
                <a:cs typeface="Times New Roman" panose="02020603050405020304" pitchFamily="18" charset="0"/>
              </a:rPr>
              <a:t> </a:t>
            </a:r>
            <a:r>
              <a:rPr lang="de-DE" b="1" dirty="0" err="1">
                <a:highlight>
                  <a:srgbClr val="FFFF00"/>
                </a:highlight>
                <a:cs typeface="Times New Roman" panose="02020603050405020304" pitchFamily="18" charset="0"/>
              </a:rPr>
              <a:t>the</a:t>
            </a:r>
            <a:r>
              <a:rPr lang="de-DE" b="1" dirty="0">
                <a:highlight>
                  <a:srgbClr val="FFFF00"/>
                </a:highlight>
                <a:cs typeface="Times New Roman" panose="02020603050405020304" pitchFamily="18" charset="0"/>
              </a:rPr>
              <a:t> Annexes in R150</a:t>
            </a:r>
          </a:p>
        </p:txBody>
      </p:sp>
    </p:spTree>
    <p:extLst>
      <p:ext uri="{BB962C8B-B14F-4D97-AF65-F5344CB8AC3E}">
        <p14:creationId xmlns:p14="http://schemas.microsoft.com/office/powerpoint/2010/main" val="2327420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407504" y="118997"/>
            <a:ext cx="11449879" cy="654022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4000" b="1" dirty="0"/>
              <a:t>Summary </a:t>
            </a:r>
            <a:r>
              <a:rPr lang="de-DE" sz="4000" b="1" dirty="0" err="1"/>
              <a:t>of</a:t>
            </a:r>
            <a:r>
              <a:rPr lang="de-DE" sz="4000" b="1" dirty="0"/>
              <a:t> </a:t>
            </a:r>
            <a:r>
              <a:rPr lang="de-DE" sz="4000" b="1" dirty="0" err="1"/>
              <a:t>the</a:t>
            </a:r>
            <a:r>
              <a:rPr lang="de-DE" sz="4000" b="1" dirty="0"/>
              <a:t> </a:t>
            </a:r>
            <a:r>
              <a:rPr lang="de-DE" sz="4000" b="1" dirty="0" err="1"/>
              <a:t>main</a:t>
            </a:r>
            <a:r>
              <a:rPr lang="de-DE" sz="4000" b="1" dirty="0"/>
              <a:t> </a:t>
            </a:r>
            <a:r>
              <a:rPr lang="de-DE" sz="4000" b="1" dirty="0" err="1"/>
              <a:t>changes</a:t>
            </a:r>
            <a:r>
              <a:rPr lang="de-DE" sz="4000" b="1" dirty="0"/>
              <a:t> in Stage II, </a:t>
            </a:r>
            <a:r>
              <a:rPr lang="de-DE" sz="4000" b="1" dirty="0" err="1"/>
              <a:t>step</a:t>
            </a:r>
            <a:r>
              <a:rPr lang="de-DE" sz="4000" b="1" dirty="0"/>
              <a:t> 1</a:t>
            </a:r>
          </a:p>
          <a:p>
            <a:endParaRPr lang="de-DE" sz="2000" b="1" dirty="0"/>
          </a:p>
          <a:p>
            <a:endParaRPr lang="de-DE" sz="2000" b="1" dirty="0"/>
          </a:p>
          <a:p>
            <a:pPr marL="342900" indent="-342900">
              <a:buFont typeface="Arial" panose="020B0604020202020204" pitchFamily="34" charset="0"/>
              <a:buChar char="•"/>
            </a:pPr>
            <a:r>
              <a:rPr lang="de-DE" sz="2000" b="1" dirty="0"/>
              <a:t>Update </a:t>
            </a:r>
            <a:r>
              <a:rPr lang="de-DE" sz="2000" b="1" dirty="0" err="1"/>
              <a:t>of</a:t>
            </a:r>
            <a:r>
              <a:rPr lang="de-DE" sz="2000" b="1" dirty="0"/>
              <a:t> </a:t>
            </a:r>
            <a:r>
              <a:rPr lang="de-DE" sz="2000" b="1" dirty="0" err="1"/>
              <a:t>definitions</a:t>
            </a:r>
            <a:r>
              <a:rPr lang="de-DE" sz="2000" b="1" dirty="0"/>
              <a:t> - </a:t>
            </a:r>
            <a:r>
              <a:rPr lang="de-DE" sz="2000" b="1" dirty="0" err="1"/>
              <a:t>Correction</a:t>
            </a:r>
            <a:r>
              <a:rPr lang="de-DE" sz="2000" b="1" dirty="0"/>
              <a:t> </a:t>
            </a:r>
            <a:r>
              <a:rPr lang="de-DE" sz="2000" b="1" dirty="0" err="1"/>
              <a:t>of</a:t>
            </a:r>
            <a:r>
              <a:rPr lang="de-DE" sz="2000" b="1" dirty="0"/>
              <a:t> </a:t>
            </a:r>
            <a:r>
              <a:rPr lang="de-DE" sz="2000" b="1" dirty="0" err="1"/>
              <a:t>the</a:t>
            </a:r>
            <a:r>
              <a:rPr lang="de-DE" sz="2000" b="1" dirty="0"/>
              <a:t> </a:t>
            </a:r>
            <a:r>
              <a:rPr lang="de-DE" sz="2000" b="1" dirty="0" err="1"/>
              <a:t>Photometric</a:t>
            </a:r>
            <a:r>
              <a:rPr lang="de-DE" sz="2000" b="1" dirty="0"/>
              <a:t> </a:t>
            </a:r>
            <a:r>
              <a:rPr lang="de-DE" sz="2000" b="1" dirty="0" err="1"/>
              <a:t>Definitions</a:t>
            </a:r>
            <a:br>
              <a:rPr lang="de-DE" sz="2000" b="1" dirty="0"/>
            </a:br>
            <a:r>
              <a:rPr lang="de-DE" sz="2000" b="1" dirty="0"/>
              <a:t>	</a:t>
            </a:r>
            <a:r>
              <a:rPr lang="de-DE" sz="2000" dirty="0"/>
              <a:t>R</a:t>
            </a:r>
            <a:r>
              <a:rPr lang="de-DE" sz="2000" baseline="-25000" dirty="0"/>
              <a:t>I</a:t>
            </a:r>
            <a:r>
              <a:rPr lang="de-DE" sz="2000" dirty="0"/>
              <a:t>, R</a:t>
            </a:r>
            <a:r>
              <a:rPr lang="de-DE" sz="2000" baseline="-25000" dirty="0"/>
              <a:t>A</a:t>
            </a:r>
            <a:r>
              <a:rPr lang="de-DE" sz="2000" dirty="0"/>
              <a:t>, </a:t>
            </a:r>
            <a:r>
              <a:rPr lang="en-GB" sz="2000" dirty="0">
                <a:latin typeface="Times New Roman" panose="02020603050405020304" pitchFamily="18" charset="0"/>
                <a:ea typeface="Times New Roman" panose="02020603050405020304" pitchFamily="18" charset="0"/>
              </a:rPr>
              <a:t>β</a:t>
            </a:r>
            <a:r>
              <a:rPr lang="en-GB" sz="2000" baseline="-25000" dirty="0">
                <a:latin typeface="Times New Roman" panose="02020603050405020304" pitchFamily="18" charset="0"/>
                <a:ea typeface="Times New Roman" panose="02020603050405020304" pitchFamily="18" charset="0"/>
              </a:rPr>
              <a:t>1</a:t>
            </a:r>
            <a:r>
              <a:rPr lang="en-GB" sz="2000" dirty="0">
                <a:latin typeface="Times New Roman" panose="02020603050405020304" pitchFamily="18" charset="0"/>
                <a:ea typeface="Times New Roman" panose="02020603050405020304" pitchFamily="18" charset="0"/>
              </a:rPr>
              <a:t> , β</a:t>
            </a:r>
            <a:r>
              <a:rPr lang="en-GB" sz="2000" baseline="-25000" dirty="0">
                <a:latin typeface="Times New Roman" panose="02020603050405020304" pitchFamily="18" charset="0"/>
                <a:ea typeface="Times New Roman" panose="02020603050405020304" pitchFamily="18" charset="0"/>
              </a:rPr>
              <a:t>2</a:t>
            </a:r>
            <a:r>
              <a:rPr lang="en-GB" sz="2000" dirty="0">
                <a:latin typeface="Times New Roman" panose="02020603050405020304" pitchFamily="18" charset="0"/>
                <a:ea typeface="Times New Roman" panose="02020603050405020304" pitchFamily="18" charset="0"/>
              </a:rPr>
              <a:t> , </a:t>
            </a:r>
            <a:r>
              <a:rPr lang="de-DE" sz="2000" dirty="0" err="1">
                <a:latin typeface="Symbol" panose="05050102010706020507" pitchFamily="18" charset="2"/>
              </a:rPr>
              <a:t>b</a:t>
            </a:r>
            <a:r>
              <a:rPr lang="de-DE" sz="2000" i="1" baseline="-25000" dirty="0" err="1"/>
              <a:t>v,R</a:t>
            </a:r>
            <a:r>
              <a:rPr lang="de-DE" sz="2000" i="1" dirty="0"/>
              <a:t> </a:t>
            </a:r>
            <a:r>
              <a:rPr lang="de-DE" sz="2000" dirty="0">
                <a:latin typeface="Times New Roman" panose="02020603050405020304" pitchFamily="18" charset="0"/>
                <a:ea typeface="Times New Roman" panose="02020603050405020304" pitchFamily="18" charset="0"/>
              </a:rPr>
              <a:t>,</a:t>
            </a:r>
          </a:p>
          <a:p>
            <a:pPr marL="342900" indent="-342900">
              <a:buFont typeface="Arial" panose="020B0604020202020204" pitchFamily="34" charset="0"/>
              <a:buChar char="•"/>
            </a:pPr>
            <a:endParaRPr lang="de-DE" sz="2000" b="1" dirty="0"/>
          </a:p>
          <a:p>
            <a:pPr marL="342900" indent="-342900">
              <a:buFont typeface="Arial" panose="020B0604020202020204" pitchFamily="34" charset="0"/>
              <a:buChar char="•"/>
            </a:pPr>
            <a:r>
              <a:rPr lang="de-DE" sz="2000" b="1" dirty="0"/>
              <a:t>Resistance </a:t>
            </a:r>
            <a:r>
              <a:rPr lang="de-DE" sz="2000" b="1" dirty="0" err="1"/>
              <a:t>to</a:t>
            </a:r>
            <a:r>
              <a:rPr lang="de-DE" sz="2000" b="1" dirty="0"/>
              <a:t> </a:t>
            </a:r>
            <a:r>
              <a:rPr lang="de-DE" sz="2000" b="1" dirty="0" err="1"/>
              <a:t>weathering</a:t>
            </a:r>
            <a:br>
              <a:rPr lang="de-DE" sz="2000" b="1" dirty="0"/>
            </a:br>
            <a:r>
              <a:rPr lang="de-DE" sz="2000" b="1" dirty="0"/>
              <a:t>	</a:t>
            </a:r>
            <a:r>
              <a:rPr lang="de-DE" sz="2000" dirty="0"/>
              <a:t>500 h </a:t>
            </a:r>
            <a:r>
              <a:rPr lang="de-DE" sz="2000" dirty="0" err="1"/>
              <a:t>xenon</a:t>
            </a:r>
            <a:r>
              <a:rPr lang="de-DE" sz="2000" dirty="0"/>
              <a:t> - </a:t>
            </a:r>
            <a:r>
              <a:rPr lang="de-DE" sz="2000" dirty="0" err="1"/>
              <a:t>retroreflection</a:t>
            </a:r>
            <a:r>
              <a:rPr lang="de-DE" sz="2000" dirty="0"/>
              <a:t> at 80% </a:t>
            </a:r>
            <a:r>
              <a:rPr lang="de-DE" sz="2000" dirty="0" err="1"/>
              <a:t>of</a:t>
            </a:r>
            <a:r>
              <a:rPr lang="de-DE" sz="2000" dirty="0"/>
              <a:t> </a:t>
            </a:r>
            <a:r>
              <a:rPr lang="de-DE" sz="2000" dirty="0" err="1"/>
              <a:t>required</a:t>
            </a:r>
            <a:r>
              <a:rPr lang="de-DE" sz="2000" dirty="0"/>
              <a:t> </a:t>
            </a:r>
            <a:r>
              <a:rPr lang="de-DE" sz="2000" dirty="0" err="1"/>
              <a:t>values</a:t>
            </a:r>
            <a:endParaRPr lang="de-DE" sz="2000" dirty="0"/>
          </a:p>
          <a:p>
            <a:pPr marL="342900" indent="-342900">
              <a:buFont typeface="Arial" panose="020B0604020202020204" pitchFamily="34" charset="0"/>
              <a:buChar char="•"/>
            </a:pPr>
            <a:endParaRPr lang="de-DE" sz="2000" b="1" dirty="0"/>
          </a:p>
          <a:p>
            <a:pPr marL="342900" indent="-342900">
              <a:buFont typeface="Arial" panose="020B0604020202020204" pitchFamily="34" charset="0"/>
              <a:buChar char="•"/>
            </a:pPr>
            <a:r>
              <a:rPr lang="de-DE" sz="2000" b="1" dirty="0"/>
              <a:t>Arrangement </a:t>
            </a:r>
            <a:r>
              <a:rPr lang="de-DE" sz="2000" b="1" dirty="0" err="1"/>
              <a:t>of</a:t>
            </a:r>
            <a:r>
              <a:rPr lang="de-DE" sz="2000" b="1" dirty="0"/>
              <a:t> </a:t>
            </a:r>
            <a:r>
              <a:rPr lang="de-DE" sz="2000" b="1" dirty="0" err="1"/>
              <a:t>approval</a:t>
            </a:r>
            <a:r>
              <a:rPr lang="de-DE" sz="2000" b="1" dirty="0"/>
              <a:t> </a:t>
            </a:r>
            <a:r>
              <a:rPr lang="de-DE" sz="2000" b="1" dirty="0" err="1"/>
              <a:t>markings</a:t>
            </a:r>
            <a:br>
              <a:rPr lang="de-DE" sz="2000" b="1" dirty="0"/>
            </a:br>
            <a:r>
              <a:rPr lang="de-DE" sz="2000" b="1" dirty="0"/>
              <a:t>	</a:t>
            </a:r>
            <a:r>
              <a:rPr lang="de-DE" sz="2000" dirty="0" err="1"/>
              <a:t>Adjustment</a:t>
            </a:r>
            <a:r>
              <a:rPr lang="de-DE" sz="2000" dirty="0"/>
              <a:t> </a:t>
            </a:r>
            <a:r>
              <a:rPr lang="de-DE" sz="2000" dirty="0" err="1"/>
              <a:t>of</a:t>
            </a:r>
            <a:r>
              <a:rPr lang="de-DE" sz="2000" dirty="0"/>
              <a:t> </a:t>
            </a:r>
            <a:r>
              <a:rPr lang="de-DE" sz="2000" dirty="0" err="1"/>
              <a:t>the</a:t>
            </a:r>
            <a:r>
              <a:rPr lang="de-DE" sz="2000" dirty="0"/>
              <a:t> </a:t>
            </a:r>
            <a:r>
              <a:rPr lang="de-DE" sz="2000" dirty="0" err="1"/>
              <a:t>sizes</a:t>
            </a:r>
            <a:r>
              <a:rPr lang="de-DE" sz="2000" dirty="0"/>
              <a:t> </a:t>
            </a:r>
            <a:r>
              <a:rPr lang="de-DE" sz="2000" dirty="0" err="1"/>
              <a:t>of</a:t>
            </a:r>
            <a:r>
              <a:rPr lang="de-DE" sz="2000" dirty="0"/>
              <a:t> </a:t>
            </a:r>
            <a:r>
              <a:rPr lang="de-DE" sz="2000" dirty="0" err="1"/>
              <a:t>the</a:t>
            </a:r>
            <a:r>
              <a:rPr lang="de-DE" sz="2000" dirty="0"/>
              <a:t> </a:t>
            </a:r>
            <a:r>
              <a:rPr lang="de-DE" sz="2000" dirty="0" err="1"/>
              <a:t>approval</a:t>
            </a:r>
            <a:r>
              <a:rPr lang="de-DE" sz="2000" dirty="0"/>
              <a:t> </a:t>
            </a:r>
            <a:r>
              <a:rPr lang="de-DE" sz="2000" dirty="0" err="1"/>
              <a:t>marks</a:t>
            </a:r>
            <a:br>
              <a:rPr lang="de-DE" sz="2000" dirty="0"/>
            </a:br>
            <a:r>
              <a:rPr lang="de-DE" sz="2000" dirty="0"/>
              <a:t>	</a:t>
            </a:r>
            <a:r>
              <a:rPr lang="de-DE" sz="2000" dirty="0" err="1"/>
              <a:t>and</a:t>
            </a:r>
            <a:r>
              <a:rPr lang="de-DE" sz="2000" dirty="0"/>
              <a:t> </a:t>
            </a:r>
            <a:r>
              <a:rPr lang="de-DE" sz="2000" dirty="0" err="1"/>
              <a:t>changes</a:t>
            </a:r>
            <a:r>
              <a:rPr lang="de-DE" sz="2000" dirty="0"/>
              <a:t> in </a:t>
            </a:r>
            <a:r>
              <a:rPr lang="de-DE" sz="2000" dirty="0" err="1"/>
              <a:t>the</a:t>
            </a:r>
            <a:r>
              <a:rPr lang="de-DE" sz="2000" dirty="0"/>
              <a:t> </a:t>
            </a:r>
            <a:r>
              <a:rPr lang="de-DE" sz="2000" dirty="0" err="1"/>
              <a:t>examples</a:t>
            </a:r>
            <a:r>
              <a:rPr lang="de-DE" sz="2000" dirty="0"/>
              <a:t> </a:t>
            </a:r>
            <a:r>
              <a:rPr lang="de-DE" sz="2000" dirty="0" err="1"/>
              <a:t>of</a:t>
            </a:r>
            <a:r>
              <a:rPr lang="de-DE" sz="2000" dirty="0"/>
              <a:t> </a:t>
            </a:r>
            <a:r>
              <a:rPr lang="de-DE" sz="2000" dirty="0" err="1"/>
              <a:t>the</a:t>
            </a:r>
            <a:r>
              <a:rPr lang="de-DE" sz="2000" dirty="0"/>
              <a:t> </a:t>
            </a:r>
            <a:r>
              <a:rPr lang="de-DE" sz="2000" dirty="0" err="1"/>
              <a:t>approval</a:t>
            </a:r>
            <a:r>
              <a:rPr lang="de-DE" sz="2000" dirty="0"/>
              <a:t> </a:t>
            </a:r>
            <a:r>
              <a:rPr lang="de-DE" sz="2000" dirty="0" err="1"/>
              <a:t>markings</a:t>
            </a:r>
            <a:r>
              <a:rPr lang="de-DE" sz="2000" dirty="0"/>
              <a:t> </a:t>
            </a:r>
            <a:r>
              <a:rPr lang="de-DE" sz="2000" dirty="0" err="1"/>
              <a:t>arrangement</a:t>
            </a:r>
            <a:endParaRPr lang="de-DE" sz="2000" dirty="0"/>
          </a:p>
          <a:p>
            <a:pPr marL="342900" indent="-342900">
              <a:buFont typeface="Arial" panose="020B0604020202020204" pitchFamily="34" charset="0"/>
              <a:buChar char="•"/>
            </a:pPr>
            <a:endParaRPr lang="de-DE" sz="2000" b="1" dirty="0"/>
          </a:p>
          <a:p>
            <a:pPr marL="342900" indent="-342900">
              <a:buFont typeface="Arial" panose="020B0604020202020204" pitchFamily="34" charset="0"/>
              <a:buChar char="•"/>
            </a:pPr>
            <a:r>
              <a:rPr lang="en-US" sz="2000" b="1" dirty="0"/>
              <a:t>Updated drawings of Approval Markings</a:t>
            </a:r>
            <a:br>
              <a:rPr lang="en-US" sz="2000" b="1" dirty="0"/>
            </a:br>
            <a:r>
              <a:rPr lang="en-US" sz="2000" b="1" dirty="0"/>
              <a:t>	</a:t>
            </a:r>
            <a:r>
              <a:rPr lang="en-US" sz="2000" dirty="0"/>
              <a:t>corrected and updated drawings</a:t>
            </a:r>
          </a:p>
          <a:p>
            <a:pPr marL="342900" indent="-342900">
              <a:buFont typeface="Arial" panose="020B0604020202020204" pitchFamily="34" charset="0"/>
              <a:buChar char="•"/>
            </a:pPr>
            <a:endParaRPr lang="en-US" sz="2000" b="1" dirty="0"/>
          </a:p>
          <a:p>
            <a:pPr marL="342900" indent="-342900">
              <a:buFont typeface="Arial" panose="020B0604020202020204" pitchFamily="34" charset="0"/>
              <a:buChar char="•"/>
            </a:pPr>
            <a:r>
              <a:rPr lang="en-US" sz="2000" b="1" dirty="0"/>
              <a:t>New arrangement of Annexes with grouped structure</a:t>
            </a:r>
            <a:br>
              <a:rPr lang="en-US" sz="2000" b="1" dirty="0"/>
            </a:br>
            <a:r>
              <a:rPr lang="en-US" sz="2000" b="1" dirty="0"/>
              <a:t>	</a:t>
            </a:r>
            <a:r>
              <a:rPr lang="en-US" sz="2000" dirty="0"/>
              <a:t>from 23 Annexes re-arranged and grouped to 11 Annexes</a:t>
            </a:r>
          </a:p>
          <a:p>
            <a:pPr marL="342900" indent="-342900">
              <a:buFont typeface="Arial" panose="020B0604020202020204" pitchFamily="34" charset="0"/>
              <a:buChar char="•"/>
            </a:pPr>
            <a:endParaRPr lang="en-US" sz="2000" b="1" dirty="0"/>
          </a:p>
          <a:p>
            <a:pPr marL="342900" indent="-342900">
              <a:buFont typeface="Arial" panose="020B0604020202020204" pitchFamily="34" charset="0"/>
              <a:buChar char="•"/>
            </a:pPr>
            <a:r>
              <a:rPr lang="en-US" sz="2000" b="1" dirty="0"/>
              <a:t>Introduction of scientific notation</a:t>
            </a:r>
          </a:p>
          <a:p>
            <a:r>
              <a:rPr lang="en-US" sz="2000" b="1" dirty="0"/>
              <a:t> 	</a:t>
            </a:r>
            <a:r>
              <a:rPr lang="en-US" sz="2000" dirty="0"/>
              <a:t>in order to assure that not more than 3 significant digits are shown for the required values</a:t>
            </a:r>
          </a:p>
          <a:p>
            <a:endParaRPr lang="de-DE" sz="2000" b="1" dirty="0"/>
          </a:p>
          <a:p>
            <a:endParaRPr lang="de-DE" sz="2000" b="1" dirty="0"/>
          </a:p>
          <a:p>
            <a:endParaRPr lang="de-DE" sz="2000" b="1" dirty="0"/>
          </a:p>
        </p:txBody>
      </p:sp>
    </p:spTree>
    <p:extLst>
      <p:ext uri="{BB962C8B-B14F-4D97-AF65-F5344CB8AC3E}">
        <p14:creationId xmlns:p14="http://schemas.microsoft.com/office/powerpoint/2010/main" val="1990988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356221" y="193628"/>
            <a:ext cx="8534400" cy="15070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dirty="0"/>
              <a:t>Update </a:t>
            </a:r>
            <a:r>
              <a:rPr lang="de-DE" dirty="0" err="1"/>
              <a:t>of</a:t>
            </a:r>
            <a:r>
              <a:rPr lang="de-DE" dirty="0"/>
              <a:t> </a:t>
            </a:r>
            <a:r>
              <a:rPr lang="de-DE" dirty="0" err="1"/>
              <a:t>definitions</a:t>
            </a:r>
            <a:br>
              <a:rPr lang="de-DE" dirty="0"/>
            </a:br>
            <a:r>
              <a:rPr lang="de-DE" sz="1800" dirty="0" err="1"/>
              <a:t>Correction</a:t>
            </a:r>
            <a:r>
              <a:rPr lang="de-DE" sz="1800" dirty="0"/>
              <a:t> </a:t>
            </a:r>
            <a:r>
              <a:rPr lang="de-DE" sz="1800" dirty="0" err="1"/>
              <a:t>of</a:t>
            </a:r>
            <a:r>
              <a:rPr lang="de-DE" sz="1800" dirty="0"/>
              <a:t> </a:t>
            </a:r>
            <a:r>
              <a:rPr lang="de-DE" sz="1800" dirty="0" err="1"/>
              <a:t>the</a:t>
            </a:r>
            <a:r>
              <a:rPr lang="de-DE" sz="1800" dirty="0"/>
              <a:t> </a:t>
            </a:r>
            <a:r>
              <a:rPr lang="de-DE" sz="1800" dirty="0" err="1"/>
              <a:t>Photometric</a:t>
            </a:r>
            <a:r>
              <a:rPr lang="de-DE" sz="1800" dirty="0"/>
              <a:t>  </a:t>
            </a:r>
            <a:r>
              <a:rPr lang="de-DE" sz="1800" dirty="0" err="1"/>
              <a:t>Definitions</a:t>
            </a:r>
            <a:endParaRPr lang="de-DE" sz="1800" dirty="0"/>
          </a:p>
        </p:txBody>
      </p:sp>
      <mc:AlternateContent xmlns:mc="http://schemas.openxmlformats.org/markup-compatibility/2006" xmlns:a14="http://schemas.microsoft.com/office/drawing/2010/main">
        <mc:Choice Requires="a14">
          <p:sp>
            <p:nvSpPr>
              <p:cNvPr id="3" name="Rechteck 2"/>
              <p:cNvSpPr/>
              <p:nvPr/>
            </p:nvSpPr>
            <p:spPr>
              <a:xfrm>
                <a:off x="5145256" y="1926957"/>
                <a:ext cx="6096000" cy="553998"/>
              </a:xfrm>
              <a:prstGeom prst="rect">
                <a:avLst/>
              </a:prstGeom>
            </p:spPr>
            <p:txBody>
              <a:bodyPr>
                <a:spAutoFit/>
              </a:bodyPr>
              <a:lstStyle/>
              <a:p>
                <a:pPr algn="just">
                  <a:lnSpc>
                    <a:spcPts val="1200"/>
                  </a:lnSpc>
                  <a:spcAft>
                    <a:spcPts val="600"/>
                  </a:spcAft>
                  <a:tabLst>
                    <a:tab pos="-914400" algn="l"/>
                    <a:tab pos="-457200" algn="l"/>
                  </a:tabLst>
                </a:pPr>
                <a:r>
                  <a:rPr lang="en-GB" sz="1200" dirty="0">
                    <a:solidFill>
                      <a:schemeClr val="tx1"/>
                    </a:solidFill>
                    <a:latin typeface="Times New Roman" panose="02020603050405020304" pitchFamily="18" charset="0"/>
                    <a:ea typeface="Times New Roman" panose="02020603050405020304" pitchFamily="18" charset="0"/>
                  </a:rPr>
                  <a:t>"</a:t>
                </a:r>
                <a:r>
                  <a:rPr lang="en-GB" sz="1200" i="1" dirty="0">
                    <a:solidFill>
                      <a:schemeClr val="tx1"/>
                    </a:solidFill>
                    <a:effectLst/>
                    <a:latin typeface="Times New Roman" panose="02020603050405020304" pitchFamily="18" charset="0"/>
                    <a:ea typeface="Times New Roman" panose="02020603050405020304" pitchFamily="18" charset="0"/>
                  </a:rPr>
                  <a:t>Coefficient of luminous intensity R</a:t>
                </a:r>
                <a:r>
                  <a:rPr lang="en-GB" sz="1200" i="1" baseline="-25000" dirty="0">
                    <a:solidFill>
                      <a:schemeClr val="tx1"/>
                    </a:solidFill>
                    <a:effectLst/>
                    <a:latin typeface="Times New Roman" panose="02020603050405020304" pitchFamily="18" charset="0"/>
                    <a:ea typeface="Times New Roman" panose="02020603050405020304" pitchFamily="18" charset="0"/>
                  </a:rPr>
                  <a:t>I</a:t>
                </a:r>
                <a:r>
                  <a:rPr lang="en-GB" sz="1200" dirty="0">
                    <a:solidFill>
                      <a:schemeClr val="tx1"/>
                    </a:solidFill>
                    <a:effectLst/>
                    <a:latin typeface="Times New Roman" panose="02020603050405020304" pitchFamily="18" charset="0"/>
                    <a:ea typeface="Times New Roman" panose="02020603050405020304" pitchFamily="18" charset="0"/>
                  </a:rPr>
                  <a:t>" means the quotient of the luminous intensity </a:t>
                </a:r>
                <a:r>
                  <a:rPr lang="en-GB" sz="1200" i="1" dirty="0">
                    <a:solidFill>
                      <a:schemeClr val="tx1"/>
                    </a:solidFill>
                    <a:effectLst/>
                    <a:latin typeface="Times New Roman" panose="02020603050405020304" pitchFamily="18" charset="0"/>
                    <a:ea typeface="Times New Roman" panose="02020603050405020304" pitchFamily="18" charset="0"/>
                  </a:rPr>
                  <a:t>I</a:t>
                </a:r>
                <a:r>
                  <a:rPr lang="en-GB" sz="1200" dirty="0">
                    <a:solidFill>
                      <a:schemeClr val="tx1"/>
                    </a:solidFill>
                    <a:effectLst/>
                    <a:latin typeface="Times New Roman" panose="02020603050405020304" pitchFamily="18" charset="0"/>
                    <a:ea typeface="Times New Roman" panose="02020603050405020304" pitchFamily="18" charset="0"/>
                  </a:rPr>
                  <a:t> reflected by the retro-reflective device in the direction considered, divided by the normal illumination </a:t>
                </a:r>
                <a14:m>
                  <m:oMath xmlns:m="http://schemas.openxmlformats.org/officeDocument/2006/math">
                    <m:sSub>
                      <m:sSubPr>
                        <m:ctrlPr>
                          <a:rPr lang="de-DE" sz="1200" i="1">
                            <a:solidFill>
                              <a:schemeClr val="tx1"/>
                            </a:solidFill>
                            <a:effectLst/>
                            <a:latin typeface="Cambria Math" panose="02040503050406030204" pitchFamily="18" charset="0"/>
                            <a:ea typeface="Times New Roman" panose="02020603050405020304" pitchFamily="18" charset="0"/>
                          </a:rPr>
                        </m:ctrlPr>
                      </m:sSubPr>
                      <m:e>
                        <m:r>
                          <a:rPr lang="en-GB" sz="1200" i="1">
                            <a:solidFill>
                              <a:schemeClr val="tx1"/>
                            </a:solidFill>
                            <a:effectLst/>
                            <a:latin typeface="Cambria Math" panose="02040503050406030204" pitchFamily="18" charset="0"/>
                            <a:ea typeface="Times New Roman" panose="02020603050405020304" pitchFamily="18" charset="0"/>
                          </a:rPr>
                          <m:t>𝐸</m:t>
                        </m:r>
                      </m:e>
                      <m:sub>
                        <m:r>
                          <a:rPr lang="en-GB" sz="1200" i="1">
                            <a:solidFill>
                              <a:schemeClr val="tx1"/>
                            </a:solidFill>
                            <a:effectLst/>
                            <a:latin typeface="Cambria Math" panose="02040503050406030204" pitchFamily="18" charset="0"/>
                            <a:ea typeface="Times New Roman" panose="02020603050405020304" pitchFamily="18" charset="0"/>
                          </a:rPr>
                          <m:t>⊥</m:t>
                        </m:r>
                      </m:sub>
                    </m:sSub>
                  </m:oMath>
                </a14:m>
                <a:r>
                  <a:rPr lang="en-GB" sz="1200" dirty="0">
                    <a:solidFill>
                      <a:schemeClr val="tx1"/>
                    </a:solidFill>
                    <a:effectLst/>
                    <a:latin typeface="Times New Roman" panose="02020603050405020304" pitchFamily="18" charset="0"/>
                    <a:ea typeface="Times New Roman" panose="02020603050405020304" pitchFamily="18" charset="0"/>
                  </a:rPr>
                  <a:t> of the retro-reflecting device for given angles of illumination, divergence and rotation. </a:t>
                </a:r>
                <a:endParaRPr lang="de-DE" sz="1200" dirty="0">
                  <a:solidFill>
                    <a:schemeClr val="tx1"/>
                  </a:solidFill>
                  <a:effectLst/>
                  <a:latin typeface="Times New Roman" panose="02020603050405020304" pitchFamily="18" charset="0"/>
                  <a:ea typeface="Times New Roman" panose="02020603050405020304" pitchFamily="18" charset="0"/>
                </a:endParaRPr>
              </a:p>
            </p:txBody>
          </p:sp>
        </mc:Choice>
        <mc:Fallback xmlns="">
          <p:sp>
            <p:nvSpPr>
              <p:cNvPr id="3" name="Rechteck 2"/>
              <p:cNvSpPr>
                <a:spLocks noRot="1" noChangeAspect="1" noMove="1" noResize="1" noEditPoints="1" noAdjustHandles="1" noChangeArrowheads="1" noChangeShapeType="1" noTextEdit="1"/>
              </p:cNvSpPr>
              <p:nvPr/>
            </p:nvSpPr>
            <p:spPr>
              <a:xfrm>
                <a:off x="5145256" y="1926957"/>
                <a:ext cx="6096000" cy="553998"/>
              </a:xfrm>
              <a:prstGeom prst="rect">
                <a:avLst/>
              </a:prstGeom>
              <a:blipFill>
                <a:blip r:embed="rId3"/>
                <a:stretch>
                  <a:fillRect t="-5495" r="-100" b="-7692"/>
                </a:stretch>
              </a:blipFill>
            </p:spPr>
            <p:txBody>
              <a:bodyPr/>
              <a:lstStyle/>
              <a:p>
                <a:r>
                  <a:rPr lang="de-DE">
                    <a:noFill/>
                  </a:rPr>
                  <a:t> </a:t>
                </a:r>
              </a:p>
            </p:txBody>
          </p:sp>
        </mc:Fallback>
      </mc:AlternateContent>
      <p:graphicFrame>
        <p:nvGraphicFramePr>
          <p:cNvPr id="4" name="Objekt 3"/>
          <p:cNvGraphicFramePr>
            <a:graphicFrameLocks noChangeAspect="1"/>
          </p:cNvGraphicFramePr>
          <p:nvPr/>
        </p:nvGraphicFramePr>
        <p:xfrm>
          <a:off x="1140146" y="4532928"/>
          <a:ext cx="590550" cy="457200"/>
        </p:xfrm>
        <a:graphic>
          <a:graphicData uri="http://schemas.openxmlformats.org/presentationml/2006/ole">
            <mc:AlternateContent xmlns:mc="http://schemas.openxmlformats.org/markup-compatibility/2006">
              <mc:Choice xmlns:v="urn:schemas-microsoft-com:vml" Requires="v">
                <p:oleObj spid="_x0000_s1030" r:id="rId4" imgW="622030" imgH="431613" progId="Equation.3">
                  <p:embed/>
                </p:oleObj>
              </mc:Choice>
              <mc:Fallback>
                <p:oleObj r:id="rId4" imgW="622030" imgH="431613" progId="Equation.3">
                  <p:embed/>
                  <p:pic>
                    <p:nvPicPr>
                      <p:cNvPr id="4" name="Objek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0146" y="4532928"/>
                        <a:ext cx="59055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kt 4"/>
          <p:cNvGraphicFramePr>
            <a:graphicFrameLocks noChangeAspect="1"/>
          </p:cNvGraphicFramePr>
          <p:nvPr/>
        </p:nvGraphicFramePr>
        <p:xfrm>
          <a:off x="2010384" y="4540928"/>
          <a:ext cx="847725" cy="457200"/>
        </p:xfrm>
        <a:graphic>
          <a:graphicData uri="http://schemas.openxmlformats.org/presentationml/2006/ole">
            <mc:AlternateContent xmlns:mc="http://schemas.openxmlformats.org/markup-compatibility/2006">
              <mc:Choice xmlns:v="urn:schemas-microsoft-com:vml" Requires="v">
                <p:oleObj spid="_x0000_s1031" r:id="rId6" imgW="838200" imgH="457200" progId="Equation.3">
                  <p:embed/>
                </p:oleObj>
              </mc:Choice>
              <mc:Fallback>
                <p:oleObj r:id="rId6" imgW="838200" imgH="457200" progId="Equation.3">
                  <p:embed/>
                  <p:pic>
                    <p:nvPicPr>
                      <p:cNvPr id="5" name="Objek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10384" y="4540928"/>
                        <a:ext cx="847725"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3"/>
          <p:cNvSpPr>
            <a:spLocks noChangeArrowheads="1"/>
          </p:cNvSpPr>
          <p:nvPr/>
        </p:nvSpPr>
        <p:spPr bwMode="auto">
          <a:xfrm>
            <a:off x="5134172" y="3804878"/>
            <a:ext cx="5370022"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914400" algn="l"/>
                <a:tab pos="-457200" algn="l"/>
              </a:tabLst>
            </a:pPr>
            <a:r>
              <a:rPr kumimoji="0" lang="en-GB" altLang="de-DE" sz="1000" b="0" i="0" u="none" strike="noStrike" cap="none" normalizeH="0" baseline="0" dirty="0">
                <a:ln>
                  <a:noFill/>
                </a:ln>
                <a:effectLst/>
                <a:latin typeface="Arial" panose="020B0604020202020204" pitchFamily="34" charset="0"/>
                <a:ea typeface="Times New Roman" panose="02020603050405020304" pitchFamily="18" charset="0"/>
              </a:rPr>
              <a:t>"</a:t>
            </a:r>
            <a:r>
              <a:rPr kumimoji="0" lang="en-GB" altLang="de-DE" sz="1000" b="0" i="1" u="none" strike="noStrike" cap="none" normalizeH="0" baseline="0" dirty="0">
                <a:ln>
                  <a:noFill/>
                </a:ln>
                <a:effectLst/>
                <a:latin typeface="Arial" panose="020B0604020202020204" pitchFamily="34" charset="0"/>
                <a:ea typeface="Times New Roman" panose="02020603050405020304" pitchFamily="18" charset="0"/>
              </a:rPr>
              <a:t>Specific coefficient of retro-reflection (symbol R</a:t>
            </a:r>
            <a:r>
              <a:rPr kumimoji="0" lang="en-GB" altLang="de-DE" sz="1000" b="0" i="1" u="none" strike="noStrike" cap="none" normalizeH="0" baseline="-30000" dirty="0">
                <a:ln>
                  <a:noFill/>
                </a:ln>
                <a:effectLst/>
                <a:latin typeface="Arial" panose="020B0604020202020204" pitchFamily="34" charset="0"/>
                <a:ea typeface="Times New Roman" panose="02020603050405020304" pitchFamily="18" charset="0"/>
              </a:rPr>
              <a:t>A</a:t>
            </a:r>
            <a:r>
              <a:rPr kumimoji="0" lang="en-GB" altLang="de-DE" sz="1000" b="0" i="1" u="none" strike="noStrike" cap="none" normalizeH="0" baseline="0" dirty="0">
                <a:ln>
                  <a:noFill/>
                </a:ln>
                <a:effectLst/>
                <a:latin typeface="Arial" panose="020B0604020202020204" pitchFamily="34" charset="0"/>
                <a:ea typeface="Times New Roman" panose="02020603050405020304" pitchFamily="18" charset="0"/>
              </a:rPr>
              <a:t>)</a:t>
            </a:r>
            <a:r>
              <a:rPr kumimoji="0" lang="en-GB" altLang="de-DE" sz="1000" b="0" i="0" u="none" strike="noStrike" cap="none" normalizeH="0" baseline="0" dirty="0">
                <a:ln>
                  <a:noFill/>
                </a:ln>
                <a:effectLst/>
                <a:latin typeface="Arial" panose="020B0604020202020204" pitchFamily="34" charset="0"/>
                <a:ea typeface="Times New Roman" panose="02020603050405020304" pitchFamily="18" charset="0"/>
              </a:rPr>
              <a:t>" means the quotient of the coefficient of luminous intensity R of a plane retro-reflecting surface and its area A</a:t>
            </a:r>
            <a:endParaRPr kumimoji="0" lang="de-DE" altLang="de-DE" sz="800" b="0" i="0" u="none" strike="noStrike" cap="none" normalizeH="0" baseline="0" dirty="0">
              <a:ln>
                <a:noFill/>
              </a:ln>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 pos="-457200" algn="l"/>
              </a:tabLst>
            </a:pPr>
            <a:endParaRPr kumimoji="0" lang="de-DE" altLang="de-DE" sz="1800" b="0" i="0" u="none" strike="noStrike" cap="none" normalizeH="0" baseline="0" dirty="0">
              <a:ln>
                <a:noFill/>
              </a:ln>
              <a:effectLst/>
              <a:latin typeface="Arial" panose="020B0604020202020204" pitchFamily="34" charset="0"/>
            </a:endParaRPr>
          </a:p>
        </p:txBody>
      </p:sp>
      <p:sp>
        <p:nvSpPr>
          <p:cNvPr id="7" name="Rectangle 4"/>
          <p:cNvSpPr>
            <a:spLocks noChangeArrowheads="1"/>
          </p:cNvSpPr>
          <p:nvPr/>
        </p:nvSpPr>
        <p:spPr bwMode="auto">
          <a:xfrm>
            <a:off x="5134172" y="4956730"/>
            <a:ext cx="5070619"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de-DE" sz="1000" b="0" i="0" u="none" strike="noStrike" cap="none" normalizeH="0" baseline="0" dirty="0">
                <a:ln>
                  <a:noFill/>
                </a:ln>
                <a:effectLst/>
                <a:latin typeface="Arial" panose="020B0604020202020204" pitchFamily="34" charset="0"/>
                <a:ea typeface="Times New Roman" panose="02020603050405020304" pitchFamily="18" charset="0"/>
              </a:rPr>
              <a:t>The coefficient of retro-reflection R</a:t>
            </a:r>
            <a:r>
              <a:rPr kumimoji="0" lang="en-GB" altLang="de-DE" sz="1000" b="0" i="0" u="none" strike="noStrike" cap="none" normalizeH="0" baseline="-30000" dirty="0">
                <a:ln>
                  <a:noFill/>
                </a:ln>
                <a:effectLst/>
                <a:latin typeface="Arial" panose="020B0604020202020204" pitchFamily="34" charset="0"/>
                <a:ea typeface="Times New Roman" panose="02020603050405020304" pitchFamily="18" charset="0"/>
              </a:rPr>
              <a:t>A</a:t>
            </a:r>
            <a:r>
              <a:rPr kumimoji="0" lang="en-GB" altLang="de-DE" sz="1000" b="0" i="0" u="none" strike="noStrike" cap="none" normalizeH="0" baseline="0" dirty="0">
                <a:ln>
                  <a:noFill/>
                </a:ln>
                <a:effectLst/>
                <a:latin typeface="Arial" panose="020B0604020202020204" pitchFamily="34" charset="0"/>
                <a:ea typeface="Times New Roman" panose="02020603050405020304" pitchFamily="18" charset="0"/>
              </a:rPr>
              <a:t> is expressed in candelas per m</a:t>
            </a:r>
            <a:r>
              <a:rPr kumimoji="0" lang="en-GB" altLang="de-DE" sz="1000" b="0" i="0" u="none" strike="noStrike" cap="none" normalizeH="0" baseline="30000" dirty="0">
                <a:ln>
                  <a:noFill/>
                </a:ln>
                <a:effectLst/>
                <a:latin typeface="Arial" panose="020B0604020202020204" pitchFamily="34" charset="0"/>
                <a:ea typeface="Times New Roman" panose="02020603050405020304" pitchFamily="18" charset="0"/>
              </a:rPr>
              <a:t>2</a:t>
            </a:r>
            <a:r>
              <a:rPr kumimoji="0" lang="en-GB" altLang="de-DE" sz="1000" b="0" i="0" u="none" strike="noStrike" cap="none" normalizeH="0" baseline="0" dirty="0">
                <a:ln>
                  <a:noFill/>
                </a:ln>
                <a:effectLst/>
                <a:latin typeface="Arial" panose="020B0604020202020204" pitchFamily="34" charset="0"/>
                <a:ea typeface="Times New Roman" panose="02020603050405020304" pitchFamily="18" charset="0"/>
              </a:rPr>
              <a:t> per lx (cd∙m</a:t>
            </a:r>
            <a:r>
              <a:rPr kumimoji="0" lang="en-GB" altLang="de-DE" sz="1000" b="0" i="0" u="none" strike="noStrike" cap="none" normalizeH="0" baseline="30000" dirty="0">
                <a:ln>
                  <a:noFill/>
                </a:ln>
                <a:effectLst/>
                <a:latin typeface="Arial" panose="020B0604020202020204" pitchFamily="34" charset="0"/>
                <a:ea typeface="Times New Roman" panose="02020603050405020304" pitchFamily="18" charset="0"/>
              </a:rPr>
              <a:t>-2</a:t>
            </a:r>
            <a:r>
              <a:rPr kumimoji="0" lang="en-GB" altLang="de-DE" sz="1000" b="0" i="0" u="none" strike="noStrike" cap="none" normalizeH="0" baseline="0" dirty="0">
                <a:ln>
                  <a:noFill/>
                </a:ln>
                <a:effectLst/>
                <a:latin typeface="Arial" panose="020B0604020202020204" pitchFamily="34" charset="0"/>
                <a:ea typeface="Times New Roman" panose="02020603050405020304" pitchFamily="18" charset="0"/>
              </a:rPr>
              <a:t>∙lx</a:t>
            </a:r>
            <a:r>
              <a:rPr kumimoji="0" lang="en-GB" altLang="de-DE" sz="1000" b="0" i="0" u="none" strike="noStrike" cap="none" normalizeH="0" baseline="30000" dirty="0">
                <a:ln>
                  <a:noFill/>
                </a:ln>
                <a:effectLst/>
                <a:latin typeface="Arial" panose="020B0604020202020204" pitchFamily="34" charset="0"/>
                <a:ea typeface="Times New Roman" panose="02020603050405020304" pitchFamily="18" charset="0"/>
              </a:rPr>
              <a:t>-1</a:t>
            </a:r>
            <a:r>
              <a:rPr kumimoji="0" lang="en-GB" altLang="de-DE" sz="1000" b="0" i="0" u="none" strike="noStrike" cap="none" normalizeH="0" baseline="0" dirty="0">
                <a:ln>
                  <a:noFill/>
                </a:ln>
                <a:effectLst/>
                <a:latin typeface="Arial" panose="020B0604020202020204" pitchFamily="34" charset="0"/>
                <a:ea typeface="Times New Roman" panose="02020603050405020304" pitchFamily="18" charset="0"/>
              </a:rPr>
              <a:t>)</a:t>
            </a:r>
            <a:endParaRPr kumimoji="0" lang="de-DE" altLang="de-DE" sz="800" b="0" i="0" u="none" strike="noStrike" cap="none" normalizeH="0" baseline="0" dirty="0">
              <a:ln>
                <a:noFill/>
              </a:ln>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8" name="Rechteck 7"/>
              <p:cNvSpPr/>
              <p:nvPr/>
            </p:nvSpPr>
            <p:spPr>
              <a:xfrm>
                <a:off x="5433752" y="4523021"/>
                <a:ext cx="2571403" cy="323165"/>
              </a:xfrm>
              <a:prstGeom prst="rect">
                <a:avLst/>
              </a:prstGeom>
            </p:spPr>
            <p:txBody>
              <a:bodyPr wrap="square">
                <a:spAutoFit/>
              </a:bodyPr>
              <a:lstStyle/>
              <a:p>
                <a:pPr algn="just">
                  <a:lnSpc>
                    <a:spcPts val="1200"/>
                  </a:lnSpc>
                  <a:spcAft>
                    <a:spcPts val="600"/>
                  </a:spcAft>
                </a:pPr>
                <a14:m>
                  <m:oMathPara xmlns:m="http://schemas.openxmlformats.org/officeDocument/2006/math">
                    <m:oMathParaPr>
                      <m:jc m:val="centerGroup"/>
                    </m:oMathParaPr>
                    <m:oMath xmlns:m="http://schemas.openxmlformats.org/officeDocument/2006/math">
                      <m:sSub>
                        <m:sSubPr>
                          <m:ctrlPr>
                            <a:rPr lang="de-DE" i="1" smtClean="0">
                              <a:solidFill>
                                <a:schemeClr val="tx1"/>
                              </a:solidFill>
                              <a:latin typeface="Cambria Math" panose="02040503050406030204" pitchFamily="18" charset="0"/>
                              <a:ea typeface="Times New Roman" panose="02020603050405020304" pitchFamily="18" charset="0"/>
                            </a:rPr>
                          </m:ctrlPr>
                        </m:sSubPr>
                        <m:e>
                          <m:r>
                            <a:rPr lang="en-GB" i="1">
                              <a:solidFill>
                                <a:schemeClr val="tx1"/>
                              </a:solidFill>
                              <a:effectLst/>
                              <a:latin typeface="Cambria Math" panose="02040503050406030204" pitchFamily="18" charset="0"/>
                              <a:ea typeface="Times New Roman" panose="02020603050405020304" pitchFamily="18" charset="0"/>
                            </a:rPr>
                            <m:t>𝑅</m:t>
                          </m:r>
                        </m:e>
                        <m:sub>
                          <m:r>
                            <a:rPr lang="en-GB" i="1">
                              <a:solidFill>
                                <a:schemeClr val="tx1"/>
                              </a:solidFill>
                              <a:effectLst/>
                              <a:latin typeface="Cambria Math" panose="02040503050406030204" pitchFamily="18" charset="0"/>
                              <a:ea typeface="Times New Roman" panose="02020603050405020304" pitchFamily="18" charset="0"/>
                            </a:rPr>
                            <m:t>𝐴</m:t>
                          </m:r>
                        </m:sub>
                      </m:sSub>
                      <m:r>
                        <a:rPr lang="en-GB" i="1">
                          <a:solidFill>
                            <a:schemeClr val="tx1"/>
                          </a:solidFill>
                          <a:effectLst/>
                          <a:latin typeface="Cambria Math" panose="02040503050406030204" pitchFamily="18" charset="0"/>
                          <a:ea typeface="Times New Roman" panose="02020603050405020304" pitchFamily="18" charset="0"/>
                        </a:rPr>
                        <m:t>= </m:t>
                      </m:r>
                      <m:f>
                        <m:fPr>
                          <m:ctrlPr>
                            <a:rPr lang="de-DE" i="1">
                              <a:solidFill>
                                <a:schemeClr val="tx1"/>
                              </a:solidFill>
                              <a:effectLst/>
                              <a:latin typeface="Cambria Math" panose="02040503050406030204" pitchFamily="18" charset="0"/>
                              <a:ea typeface="Times New Roman" panose="02020603050405020304" pitchFamily="18" charset="0"/>
                            </a:rPr>
                          </m:ctrlPr>
                        </m:fPr>
                        <m:num>
                          <m:sSub>
                            <m:sSubPr>
                              <m:ctrlPr>
                                <a:rPr lang="de-DE" i="1">
                                  <a:solidFill>
                                    <a:schemeClr val="tx1"/>
                                  </a:solidFill>
                                  <a:effectLst/>
                                  <a:latin typeface="Cambria Math" panose="02040503050406030204" pitchFamily="18" charset="0"/>
                                  <a:ea typeface="Times New Roman" panose="02020603050405020304" pitchFamily="18" charset="0"/>
                                </a:rPr>
                              </m:ctrlPr>
                            </m:sSubPr>
                            <m:e>
                              <m:r>
                                <a:rPr lang="en-GB" i="1">
                                  <a:solidFill>
                                    <a:schemeClr val="tx1"/>
                                  </a:solidFill>
                                  <a:effectLst/>
                                  <a:latin typeface="Cambria Math" panose="02040503050406030204" pitchFamily="18" charset="0"/>
                                  <a:ea typeface="Times New Roman" panose="02020603050405020304" pitchFamily="18" charset="0"/>
                                </a:rPr>
                                <m:t>𝑅</m:t>
                              </m:r>
                            </m:e>
                            <m:sub>
                              <m:r>
                                <a:rPr lang="en-GB" i="1">
                                  <a:solidFill>
                                    <a:schemeClr val="tx1"/>
                                  </a:solidFill>
                                  <a:effectLst/>
                                  <a:latin typeface="Cambria Math" panose="02040503050406030204" pitchFamily="18" charset="0"/>
                                  <a:ea typeface="Times New Roman" panose="02020603050405020304" pitchFamily="18" charset="0"/>
                                </a:rPr>
                                <m:t>𝐼</m:t>
                              </m:r>
                            </m:sub>
                          </m:sSub>
                        </m:num>
                        <m:den>
                          <m:r>
                            <a:rPr lang="en-GB" i="1">
                              <a:solidFill>
                                <a:schemeClr val="tx1"/>
                              </a:solidFill>
                              <a:effectLst/>
                              <a:latin typeface="Cambria Math" panose="02040503050406030204" pitchFamily="18" charset="0"/>
                              <a:ea typeface="Times New Roman" panose="02020603050405020304" pitchFamily="18" charset="0"/>
                            </a:rPr>
                            <m:t>𝐴</m:t>
                          </m:r>
                        </m:den>
                      </m:f>
                      <m:r>
                        <a:rPr lang="en-GB" i="1">
                          <a:solidFill>
                            <a:schemeClr val="tx1"/>
                          </a:solidFill>
                          <a:effectLst/>
                          <a:latin typeface="Cambria Math" panose="02040503050406030204" pitchFamily="18" charset="0"/>
                          <a:ea typeface="Times New Roman" panose="02020603050405020304" pitchFamily="18" charset="0"/>
                        </a:rPr>
                        <m:t>=</m:t>
                      </m:r>
                      <m:f>
                        <m:fPr>
                          <m:ctrlPr>
                            <a:rPr lang="de-DE" i="1">
                              <a:solidFill>
                                <a:schemeClr val="tx1"/>
                              </a:solidFill>
                              <a:effectLst/>
                              <a:latin typeface="Cambria Math" panose="02040503050406030204" pitchFamily="18" charset="0"/>
                              <a:ea typeface="Times New Roman" panose="02020603050405020304" pitchFamily="18" charset="0"/>
                            </a:rPr>
                          </m:ctrlPr>
                        </m:fPr>
                        <m:num>
                          <m:r>
                            <a:rPr lang="en-GB" i="1">
                              <a:solidFill>
                                <a:schemeClr val="tx1"/>
                              </a:solidFill>
                              <a:effectLst/>
                              <a:latin typeface="Cambria Math" panose="02040503050406030204" pitchFamily="18" charset="0"/>
                              <a:ea typeface="Times New Roman" panose="02020603050405020304" pitchFamily="18" charset="0"/>
                            </a:rPr>
                            <m:t>𝐼</m:t>
                          </m:r>
                        </m:num>
                        <m:den>
                          <m:sSub>
                            <m:sSubPr>
                              <m:ctrlPr>
                                <a:rPr lang="de-DE" i="1">
                                  <a:solidFill>
                                    <a:schemeClr val="tx1"/>
                                  </a:solidFill>
                                  <a:effectLst/>
                                  <a:latin typeface="Cambria Math" panose="02040503050406030204" pitchFamily="18" charset="0"/>
                                  <a:ea typeface="Times New Roman" panose="02020603050405020304" pitchFamily="18" charset="0"/>
                                </a:rPr>
                              </m:ctrlPr>
                            </m:sSubPr>
                            <m:e>
                              <m:r>
                                <a:rPr lang="en-GB" i="1">
                                  <a:solidFill>
                                    <a:schemeClr val="tx1"/>
                                  </a:solidFill>
                                  <a:effectLst/>
                                  <a:latin typeface="Cambria Math" panose="02040503050406030204" pitchFamily="18" charset="0"/>
                                  <a:ea typeface="Times New Roman" panose="02020603050405020304" pitchFamily="18" charset="0"/>
                                </a:rPr>
                                <m:t>𝐸</m:t>
                              </m:r>
                            </m:e>
                            <m:sub>
                              <m:r>
                                <a:rPr lang="en-GB" i="1">
                                  <a:solidFill>
                                    <a:schemeClr val="tx1"/>
                                  </a:solidFill>
                                  <a:effectLst/>
                                  <a:latin typeface="Cambria Math" panose="02040503050406030204" pitchFamily="18" charset="0"/>
                                  <a:ea typeface="Times New Roman" panose="02020603050405020304" pitchFamily="18" charset="0"/>
                                </a:rPr>
                                <m:t>⊥</m:t>
                              </m:r>
                            </m:sub>
                          </m:sSub>
                          <m:r>
                            <a:rPr lang="en-GB" i="1">
                              <a:solidFill>
                                <a:schemeClr val="tx1"/>
                              </a:solidFill>
                              <a:effectLst/>
                              <a:latin typeface="Cambria Math" panose="02040503050406030204" pitchFamily="18" charset="0"/>
                              <a:ea typeface="Times New Roman" panose="02020603050405020304" pitchFamily="18" charset="0"/>
                            </a:rPr>
                            <m:t>∙</m:t>
                          </m:r>
                          <m:r>
                            <a:rPr lang="en-GB" i="1">
                              <a:solidFill>
                                <a:schemeClr val="tx1"/>
                              </a:solidFill>
                              <a:effectLst/>
                              <a:latin typeface="Cambria Math" panose="02040503050406030204" pitchFamily="18" charset="0"/>
                              <a:ea typeface="Times New Roman" panose="02020603050405020304" pitchFamily="18" charset="0"/>
                            </a:rPr>
                            <m:t>𝐴</m:t>
                          </m:r>
                        </m:den>
                      </m:f>
                    </m:oMath>
                  </m:oMathPara>
                </a14:m>
                <a:endParaRPr lang="de-DE" dirty="0">
                  <a:solidFill>
                    <a:schemeClr val="tx1"/>
                  </a:solidFill>
                  <a:effectLst/>
                  <a:latin typeface="Times New Roman" panose="02020603050405020304" pitchFamily="18" charset="0"/>
                  <a:ea typeface="Times New Roman" panose="02020603050405020304" pitchFamily="18" charset="0"/>
                </a:endParaRPr>
              </a:p>
            </p:txBody>
          </p:sp>
        </mc:Choice>
        <mc:Fallback xmlns="">
          <p:sp>
            <p:nvSpPr>
              <p:cNvPr id="8" name="Rechteck 7"/>
              <p:cNvSpPr>
                <a:spLocks noRot="1" noChangeAspect="1" noMove="1" noResize="1" noEditPoints="1" noAdjustHandles="1" noChangeArrowheads="1" noChangeShapeType="1" noTextEdit="1"/>
              </p:cNvSpPr>
              <p:nvPr/>
            </p:nvSpPr>
            <p:spPr>
              <a:xfrm>
                <a:off x="5433752" y="4523021"/>
                <a:ext cx="2571403" cy="323165"/>
              </a:xfrm>
              <a:prstGeom prst="rect">
                <a:avLst/>
              </a:prstGeom>
              <a:blipFill>
                <a:blip r:embed="rId8"/>
                <a:stretch>
                  <a:fillRect t="-86792" b="-1132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9" name="Rechteck 8"/>
              <p:cNvSpPr/>
              <p:nvPr/>
            </p:nvSpPr>
            <p:spPr>
              <a:xfrm>
                <a:off x="5633836" y="2560849"/>
                <a:ext cx="1085618" cy="6562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de-DE" i="1" smtClean="0">
                              <a:solidFill>
                                <a:schemeClr val="tx1"/>
                              </a:solidFill>
                              <a:latin typeface="Cambria Math" panose="02040503050406030204" pitchFamily="18" charset="0"/>
                            </a:rPr>
                          </m:ctrlPr>
                        </m:sSubPr>
                        <m:e>
                          <m:r>
                            <a:rPr lang="de-DE" i="1">
                              <a:solidFill>
                                <a:schemeClr val="tx1"/>
                              </a:solidFill>
                              <a:latin typeface="Cambria Math" panose="02040503050406030204" pitchFamily="18" charset="0"/>
                            </a:rPr>
                            <m:t>𝑅</m:t>
                          </m:r>
                        </m:e>
                        <m:sub>
                          <m:r>
                            <a:rPr lang="de-DE" i="1">
                              <a:solidFill>
                                <a:schemeClr val="tx1"/>
                              </a:solidFill>
                              <a:latin typeface="Cambria Math" panose="02040503050406030204" pitchFamily="18" charset="0"/>
                            </a:rPr>
                            <m:t>𝐼</m:t>
                          </m:r>
                        </m:sub>
                      </m:sSub>
                      <m:r>
                        <a:rPr lang="de-DE" i="0">
                          <a:solidFill>
                            <a:schemeClr val="tx1"/>
                          </a:solidFill>
                          <a:latin typeface="Cambria Math" panose="02040503050406030204" pitchFamily="18" charset="0"/>
                        </a:rPr>
                        <m:t>= </m:t>
                      </m:r>
                      <m:f>
                        <m:fPr>
                          <m:ctrlPr>
                            <a:rPr lang="de-DE" i="1">
                              <a:solidFill>
                                <a:schemeClr val="tx1"/>
                              </a:solidFill>
                              <a:latin typeface="Cambria Math" panose="02040503050406030204" pitchFamily="18" charset="0"/>
                            </a:rPr>
                          </m:ctrlPr>
                        </m:fPr>
                        <m:num>
                          <m:r>
                            <a:rPr lang="de-DE" i="1">
                              <a:solidFill>
                                <a:schemeClr val="tx1"/>
                              </a:solidFill>
                              <a:latin typeface="Cambria Math" panose="02040503050406030204" pitchFamily="18" charset="0"/>
                            </a:rPr>
                            <m:t>𝐼</m:t>
                          </m:r>
                        </m:num>
                        <m:den>
                          <m:sSub>
                            <m:sSubPr>
                              <m:ctrlPr>
                                <a:rPr lang="de-DE" i="1">
                                  <a:solidFill>
                                    <a:schemeClr val="tx1"/>
                                  </a:solidFill>
                                  <a:latin typeface="Cambria Math" panose="02040503050406030204" pitchFamily="18" charset="0"/>
                                </a:rPr>
                              </m:ctrlPr>
                            </m:sSubPr>
                            <m:e>
                              <m:r>
                                <a:rPr lang="de-DE" i="1">
                                  <a:solidFill>
                                    <a:schemeClr val="tx1"/>
                                  </a:solidFill>
                                  <a:latin typeface="Cambria Math" panose="02040503050406030204" pitchFamily="18" charset="0"/>
                                </a:rPr>
                                <m:t>𝐸</m:t>
                              </m:r>
                            </m:e>
                            <m:sub>
                              <m:r>
                                <a:rPr lang="de-DE" i="0">
                                  <a:solidFill>
                                    <a:schemeClr val="tx1"/>
                                  </a:solidFill>
                                  <a:latin typeface="Cambria Math" panose="02040503050406030204" pitchFamily="18" charset="0"/>
                                </a:rPr>
                                <m:t>⊥</m:t>
                              </m:r>
                            </m:sub>
                          </m:sSub>
                        </m:den>
                      </m:f>
                    </m:oMath>
                  </m:oMathPara>
                </a14:m>
                <a:endParaRPr lang="de-DE" dirty="0">
                  <a:solidFill>
                    <a:schemeClr val="tx1"/>
                  </a:solidFill>
                </a:endParaRPr>
              </a:p>
            </p:txBody>
          </p:sp>
        </mc:Choice>
        <mc:Fallback xmlns="">
          <p:sp>
            <p:nvSpPr>
              <p:cNvPr id="9" name="Rechteck 8"/>
              <p:cNvSpPr>
                <a:spLocks noRot="1" noChangeAspect="1" noMove="1" noResize="1" noEditPoints="1" noAdjustHandles="1" noChangeArrowheads="1" noChangeShapeType="1" noTextEdit="1"/>
              </p:cNvSpPr>
              <p:nvPr/>
            </p:nvSpPr>
            <p:spPr>
              <a:xfrm>
                <a:off x="5633836" y="2560849"/>
                <a:ext cx="1085618" cy="656205"/>
              </a:xfrm>
              <a:prstGeom prst="rect">
                <a:avLst/>
              </a:prstGeom>
              <a:blipFill>
                <a:blip r:embed="rId9"/>
                <a:stretch>
                  <a:fillRect/>
                </a:stretch>
              </a:blipFill>
            </p:spPr>
            <p:txBody>
              <a:bodyPr/>
              <a:lstStyle/>
              <a:p>
                <a:r>
                  <a:rPr lang="de-DE">
                    <a:noFill/>
                  </a:rPr>
                  <a:t> </a:t>
                </a:r>
              </a:p>
            </p:txBody>
          </p:sp>
        </mc:Fallback>
      </mc:AlternateContent>
      <p:sp>
        <p:nvSpPr>
          <p:cNvPr id="10" name="Rechteck 9"/>
          <p:cNvSpPr/>
          <p:nvPr/>
        </p:nvSpPr>
        <p:spPr>
          <a:xfrm>
            <a:off x="6353695" y="527297"/>
            <a:ext cx="5275811" cy="923330"/>
          </a:xfrm>
          <a:prstGeom prst="rect">
            <a:avLst/>
          </a:prstGeom>
        </p:spPr>
        <p:txBody>
          <a:bodyPr wrap="square">
            <a:spAutoFit/>
          </a:bodyPr>
          <a:lstStyle/>
          <a:p>
            <a:r>
              <a:rPr lang="de-DE" b="1" dirty="0" err="1"/>
              <a:t>Referenced</a:t>
            </a:r>
            <a:r>
              <a:rPr lang="de-DE" b="1" dirty="0"/>
              <a:t> </a:t>
            </a:r>
            <a:r>
              <a:rPr lang="de-DE" b="1" dirty="0" err="1"/>
              <a:t>Document</a:t>
            </a:r>
            <a:r>
              <a:rPr lang="de-DE" b="1" dirty="0"/>
              <a:t>:</a:t>
            </a:r>
          </a:p>
          <a:p>
            <a:r>
              <a:rPr lang="de-DE" dirty="0"/>
              <a:t>CIE </a:t>
            </a:r>
            <a:r>
              <a:rPr lang="de-DE" dirty="0" err="1"/>
              <a:t>Publication</a:t>
            </a:r>
            <a:r>
              <a:rPr lang="de-DE" dirty="0"/>
              <a:t> 54.2:2001</a:t>
            </a:r>
          </a:p>
          <a:p>
            <a:r>
              <a:rPr lang="en-GB" dirty="0"/>
              <a:t>”Retroreflection: Definition and measurement”</a:t>
            </a:r>
          </a:p>
        </p:txBody>
      </p:sp>
      <p:sp>
        <p:nvSpPr>
          <p:cNvPr id="11" name="Rechteck 10"/>
          <p:cNvSpPr/>
          <p:nvPr/>
        </p:nvSpPr>
        <p:spPr>
          <a:xfrm>
            <a:off x="307044" y="3770930"/>
            <a:ext cx="3618519" cy="553998"/>
          </a:xfrm>
          <a:prstGeom prst="rect">
            <a:avLst/>
          </a:prstGeom>
        </p:spPr>
        <p:txBody>
          <a:bodyPr wrap="square">
            <a:spAutoFit/>
          </a:bodyPr>
          <a:lstStyle/>
          <a:p>
            <a:pPr algn="just">
              <a:lnSpc>
                <a:spcPts val="1200"/>
              </a:lnSpc>
              <a:spcAft>
                <a:spcPts val="600"/>
              </a:spcAft>
              <a:tabLst>
                <a:tab pos="-914400" algn="l"/>
                <a:tab pos="-457200" algn="l"/>
              </a:tabLst>
            </a:pPr>
            <a:r>
              <a:rPr lang="en-GB" sz="1000" dirty="0">
                <a:latin typeface="Times New Roman" panose="02020603050405020304" pitchFamily="18" charset="0"/>
                <a:ea typeface="Times New Roman" panose="02020603050405020304" pitchFamily="18" charset="0"/>
              </a:rPr>
              <a:t>“</a:t>
            </a:r>
            <a:r>
              <a:rPr lang="en-GB" sz="1000" i="1" dirty="0">
                <a:latin typeface="Times New Roman" panose="02020603050405020304" pitchFamily="18" charset="0"/>
                <a:ea typeface="Times New Roman" panose="02020603050405020304" pitchFamily="18" charset="0"/>
              </a:rPr>
              <a:t>Specific</a:t>
            </a:r>
            <a:r>
              <a:rPr lang="en-GB" sz="1000" dirty="0">
                <a:latin typeface="Times New Roman" panose="02020603050405020304" pitchFamily="18" charset="0"/>
                <a:ea typeface="Times New Roman" panose="02020603050405020304" pitchFamily="18" charset="0"/>
              </a:rPr>
              <a:t> </a:t>
            </a:r>
            <a:r>
              <a:rPr lang="en-GB" sz="1000" i="1" dirty="0">
                <a:latin typeface="Times New Roman" panose="02020603050405020304" pitchFamily="18" charset="0"/>
                <a:ea typeface="Times New Roman" panose="02020603050405020304" pitchFamily="18" charset="0"/>
              </a:rPr>
              <a:t>coefficient of retro-reflection (symbol R')</a:t>
            </a:r>
            <a:r>
              <a:rPr lang="en-GB" sz="1000" dirty="0">
                <a:latin typeface="Times New Roman" panose="02020603050405020304" pitchFamily="18" charset="0"/>
                <a:ea typeface="Times New Roman" panose="02020603050405020304" pitchFamily="18" charset="0"/>
              </a:rPr>
              <a:t>" means the quotient of the coefficient of luminous intensity R of a plane retro-reflecting surface and its area A</a:t>
            </a:r>
            <a:endParaRPr lang="de-DE" sz="1000" dirty="0">
              <a:effectLst/>
              <a:latin typeface="Times New Roman" panose="02020603050405020304" pitchFamily="18" charset="0"/>
              <a:ea typeface="Times New Roman" panose="02020603050405020304" pitchFamily="18" charset="0"/>
            </a:endParaRPr>
          </a:p>
        </p:txBody>
      </p:sp>
      <p:sp>
        <p:nvSpPr>
          <p:cNvPr id="12" name="Textfeld 11"/>
          <p:cNvSpPr txBox="1"/>
          <p:nvPr/>
        </p:nvSpPr>
        <p:spPr>
          <a:xfrm>
            <a:off x="356221" y="1515861"/>
            <a:ext cx="3918066" cy="923330"/>
          </a:xfrm>
          <a:prstGeom prst="rect">
            <a:avLst/>
          </a:prstGeom>
          <a:noFill/>
        </p:spPr>
        <p:txBody>
          <a:bodyPr wrap="square" rtlCol="0">
            <a:spAutoFit/>
          </a:bodyPr>
          <a:lstStyle/>
          <a:p>
            <a:r>
              <a:rPr lang="de-DE" dirty="0"/>
              <a:t>In </a:t>
            </a:r>
            <a:r>
              <a:rPr lang="de-DE" dirty="0" err="1"/>
              <a:t>the</a:t>
            </a:r>
            <a:r>
              <a:rPr lang="de-DE" dirty="0"/>
              <a:t> </a:t>
            </a:r>
            <a:r>
              <a:rPr lang="de-DE" dirty="0" err="1"/>
              <a:t>current</a:t>
            </a:r>
            <a:r>
              <a:rPr lang="de-DE" dirty="0"/>
              <a:t> </a:t>
            </a:r>
            <a:r>
              <a:rPr lang="de-DE" dirty="0" err="1"/>
              <a:t>version</a:t>
            </a:r>
            <a:r>
              <a:rPr lang="de-DE" dirty="0"/>
              <a:t> </a:t>
            </a:r>
            <a:r>
              <a:rPr lang="de-DE" dirty="0" err="1"/>
              <a:t>of</a:t>
            </a:r>
            <a:r>
              <a:rPr lang="de-DE" dirty="0"/>
              <a:t> Reg 150 (</a:t>
            </a:r>
            <a:r>
              <a:rPr lang="de-DE" dirty="0" err="1"/>
              <a:t>based</a:t>
            </a:r>
            <a:r>
              <a:rPr lang="de-DE" dirty="0"/>
              <a:t> on </a:t>
            </a:r>
            <a:r>
              <a:rPr lang="de-DE" dirty="0" err="1"/>
              <a:t>former</a:t>
            </a:r>
            <a:r>
              <a:rPr lang="de-DE" dirty="0"/>
              <a:t> Reg 3) – </a:t>
            </a:r>
            <a:r>
              <a:rPr lang="de-DE" dirty="0" err="1"/>
              <a:t>no</a:t>
            </a:r>
            <a:r>
              <a:rPr lang="de-DE" dirty="0"/>
              <a:t> </a:t>
            </a:r>
            <a:r>
              <a:rPr lang="de-DE" dirty="0" err="1"/>
              <a:t>definition</a:t>
            </a:r>
            <a:r>
              <a:rPr lang="de-DE" dirty="0"/>
              <a:t> </a:t>
            </a:r>
            <a:r>
              <a:rPr lang="de-DE" dirty="0" err="1"/>
              <a:t>of</a:t>
            </a:r>
            <a:r>
              <a:rPr lang="de-DE" dirty="0"/>
              <a:t> </a:t>
            </a:r>
            <a:r>
              <a:rPr lang="de-DE" dirty="0" err="1"/>
              <a:t>the</a:t>
            </a:r>
            <a:r>
              <a:rPr lang="de-DE" dirty="0"/>
              <a:t> CIL </a:t>
            </a:r>
            <a:r>
              <a:rPr lang="de-DE" dirty="0" err="1"/>
              <a:t>value</a:t>
            </a:r>
            <a:r>
              <a:rPr lang="de-DE" dirty="0"/>
              <a:t> </a:t>
            </a:r>
            <a:r>
              <a:rPr lang="de-DE" dirty="0" err="1"/>
              <a:t>is</a:t>
            </a:r>
            <a:r>
              <a:rPr lang="de-DE" dirty="0"/>
              <a:t> </a:t>
            </a:r>
            <a:r>
              <a:rPr lang="de-DE" dirty="0" err="1"/>
              <a:t>given</a:t>
            </a:r>
            <a:endParaRPr lang="de-DE" dirty="0"/>
          </a:p>
        </p:txBody>
      </p:sp>
      <p:sp>
        <p:nvSpPr>
          <p:cNvPr id="13" name="Textfeld 12"/>
          <p:cNvSpPr txBox="1"/>
          <p:nvPr/>
        </p:nvSpPr>
        <p:spPr>
          <a:xfrm>
            <a:off x="5134172" y="1519657"/>
            <a:ext cx="651140" cy="369332"/>
          </a:xfrm>
          <a:prstGeom prst="rect">
            <a:avLst/>
          </a:prstGeom>
          <a:noFill/>
        </p:spPr>
        <p:txBody>
          <a:bodyPr wrap="none" rtlCol="0">
            <a:spAutoFit/>
          </a:bodyPr>
          <a:lstStyle/>
          <a:p>
            <a:r>
              <a:rPr lang="de-DE" dirty="0"/>
              <a:t>NEW</a:t>
            </a:r>
          </a:p>
        </p:txBody>
      </p:sp>
      <p:sp>
        <p:nvSpPr>
          <p:cNvPr id="14" name="Rechteck 13"/>
          <p:cNvSpPr/>
          <p:nvPr/>
        </p:nvSpPr>
        <p:spPr>
          <a:xfrm>
            <a:off x="6889688" y="2809614"/>
            <a:ext cx="4001865" cy="246221"/>
          </a:xfrm>
          <a:prstGeom prst="rect">
            <a:avLst/>
          </a:prstGeom>
        </p:spPr>
        <p:txBody>
          <a:bodyPr wrap="none">
            <a:spAutoFit/>
          </a:bodyPr>
          <a:lstStyle/>
          <a:p>
            <a:pPr algn="just">
              <a:lnSpc>
                <a:spcPts val="1200"/>
              </a:lnSpc>
              <a:spcAft>
                <a:spcPts val="600"/>
              </a:spcAft>
              <a:tabLst>
                <a:tab pos="-914400" algn="l"/>
                <a:tab pos="-457200" algn="l"/>
              </a:tabLst>
            </a:pPr>
            <a:r>
              <a:rPr lang="en-GB" sz="1200" dirty="0">
                <a:latin typeface="Times New Roman" panose="02020603050405020304" pitchFamily="18" charset="0"/>
                <a:ea typeface="Times New Roman" panose="02020603050405020304" pitchFamily="18" charset="0"/>
              </a:rPr>
              <a:t>NOTE 1	</a:t>
            </a:r>
            <a:r>
              <a:rPr lang="en-GB" sz="1200" i="1" dirty="0">
                <a:latin typeface="Times New Roman" panose="02020603050405020304" pitchFamily="18" charset="0"/>
                <a:ea typeface="Times New Roman" panose="02020603050405020304" pitchFamily="18" charset="0"/>
              </a:rPr>
              <a:t>R</a:t>
            </a:r>
            <a:r>
              <a:rPr lang="en-GB" sz="1200" i="1" baseline="-25000" dirty="0">
                <a:latin typeface="Times New Roman" panose="02020603050405020304" pitchFamily="18" charset="0"/>
                <a:ea typeface="Times New Roman" panose="02020603050405020304" pitchFamily="18" charset="0"/>
              </a:rPr>
              <a:t>I</a:t>
            </a:r>
            <a:r>
              <a:rPr lang="en-GB" sz="1200" dirty="0">
                <a:latin typeface="Times New Roman" panose="02020603050405020304" pitchFamily="18" charset="0"/>
                <a:ea typeface="Times New Roman" panose="02020603050405020304" pitchFamily="18" charset="0"/>
              </a:rPr>
              <a:t> is often referred to as CIL. The unit is cd/lx.</a:t>
            </a:r>
            <a:endParaRPr lang="de-DE" sz="1200" dirty="0">
              <a:latin typeface="Times New Roman" panose="02020603050405020304" pitchFamily="18" charset="0"/>
              <a:ea typeface="Times New Roman" panose="02020603050405020304" pitchFamily="18" charset="0"/>
            </a:endParaRPr>
          </a:p>
        </p:txBody>
      </p:sp>
      <p:sp>
        <p:nvSpPr>
          <p:cNvPr id="15" name="Rechteck 14"/>
          <p:cNvSpPr/>
          <p:nvPr/>
        </p:nvSpPr>
        <p:spPr>
          <a:xfrm>
            <a:off x="5167422" y="3409070"/>
            <a:ext cx="1051891" cy="369332"/>
          </a:xfrm>
          <a:prstGeom prst="rect">
            <a:avLst/>
          </a:prstGeom>
        </p:spPr>
        <p:txBody>
          <a:bodyPr wrap="none">
            <a:spAutoFit/>
          </a:bodyPr>
          <a:lstStyle/>
          <a:p>
            <a:r>
              <a:rPr lang="de-DE" i="1" dirty="0">
                <a:latin typeface="Arial" panose="020B0604020202020204" pitchFamily="34" charset="0"/>
                <a:ea typeface="Times New Roman" panose="02020603050405020304" pitchFamily="18" charset="0"/>
              </a:rPr>
              <a:t>R´</a:t>
            </a:r>
            <a:r>
              <a:rPr lang="de-DE" dirty="0"/>
              <a:t> </a:t>
            </a:r>
            <a:r>
              <a:rPr lang="de-DE" dirty="0">
                <a:sym typeface="Wingdings" panose="05000000000000000000" pitchFamily="2" charset="2"/>
              </a:rPr>
              <a:t> </a:t>
            </a:r>
            <a:r>
              <a:rPr lang="en-GB" altLang="de-DE" i="1" dirty="0">
                <a:latin typeface="Arial" panose="020B0604020202020204" pitchFamily="34" charset="0"/>
                <a:ea typeface="Times New Roman" panose="02020603050405020304" pitchFamily="18" charset="0"/>
              </a:rPr>
              <a:t>R</a:t>
            </a:r>
            <a:r>
              <a:rPr lang="en-GB" altLang="de-DE" i="1" baseline="-30000" dirty="0">
                <a:latin typeface="Arial" panose="020B0604020202020204" pitchFamily="34" charset="0"/>
                <a:ea typeface="Times New Roman" panose="02020603050405020304" pitchFamily="18" charset="0"/>
              </a:rPr>
              <a:t>A</a:t>
            </a:r>
            <a:endParaRPr lang="de-DE" dirty="0"/>
          </a:p>
        </p:txBody>
      </p:sp>
      <p:sp>
        <p:nvSpPr>
          <p:cNvPr id="16" name="Textfeld 15"/>
          <p:cNvSpPr txBox="1"/>
          <p:nvPr/>
        </p:nvSpPr>
        <p:spPr>
          <a:xfrm>
            <a:off x="307044" y="3409070"/>
            <a:ext cx="3918066" cy="369332"/>
          </a:xfrm>
          <a:prstGeom prst="rect">
            <a:avLst/>
          </a:prstGeom>
          <a:noFill/>
        </p:spPr>
        <p:txBody>
          <a:bodyPr wrap="square" rtlCol="0">
            <a:spAutoFit/>
          </a:bodyPr>
          <a:lstStyle/>
          <a:p>
            <a:r>
              <a:rPr lang="de-DE" dirty="0"/>
              <a:t>Old </a:t>
            </a:r>
            <a:r>
              <a:rPr lang="de-DE" dirty="0" err="1"/>
              <a:t>definition</a:t>
            </a:r>
            <a:r>
              <a:rPr lang="de-DE" dirty="0"/>
              <a:t> </a:t>
            </a:r>
            <a:r>
              <a:rPr lang="de-DE" dirty="0" err="1"/>
              <a:t>of</a:t>
            </a:r>
            <a:r>
              <a:rPr lang="de-DE" dirty="0"/>
              <a:t> R´</a:t>
            </a:r>
          </a:p>
        </p:txBody>
      </p:sp>
    </p:spTree>
    <p:extLst>
      <p:ext uri="{BB962C8B-B14F-4D97-AF65-F5344CB8AC3E}">
        <p14:creationId xmlns:p14="http://schemas.microsoft.com/office/powerpoint/2010/main" val="2344373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356221" y="193628"/>
            <a:ext cx="8534400" cy="15070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a:t>Update of definitions</a:t>
            </a:r>
            <a:br>
              <a:rPr lang="de-DE"/>
            </a:br>
            <a:r>
              <a:rPr lang="de-DE" sz="1800"/>
              <a:t>Correction of the Photometric  Definitions</a:t>
            </a:r>
            <a:endParaRPr lang="de-DE" sz="1800" dirty="0"/>
          </a:p>
        </p:txBody>
      </p:sp>
      <p:sp>
        <p:nvSpPr>
          <p:cNvPr id="3" name="Rechteck 2"/>
          <p:cNvSpPr/>
          <p:nvPr/>
        </p:nvSpPr>
        <p:spPr>
          <a:xfrm>
            <a:off x="5216598" y="2424019"/>
            <a:ext cx="4076331" cy="553998"/>
          </a:xfrm>
          <a:prstGeom prst="rect">
            <a:avLst/>
          </a:prstGeom>
        </p:spPr>
        <p:txBody>
          <a:bodyPr wrap="square">
            <a:spAutoFit/>
          </a:bodyPr>
          <a:lstStyle/>
          <a:p>
            <a:pPr algn="just">
              <a:lnSpc>
                <a:spcPts val="1200"/>
              </a:lnSpc>
              <a:spcAft>
                <a:spcPts val="600"/>
              </a:spcAft>
              <a:tabLst>
                <a:tab pos="-914400" algn="l"/>
                <a:tab pos="-457200" algn="l"/>
              </a:tabLst>
            </a:pPr>
            <a:r>
              <a:rPr lang="en-GB" sz="1000" dirty="0">
                <a:latin typeface="Times New Roman" panose="02020603050405020304" pitchFamily="18" charset="0"/>
                <a:ea typeface="Times New Roman" panose="02020603050405020304" pitchFamily="18" charset="0"/>
              </a:rPr>
              <a:t>"</a:t>
            </a:r>
            <a:r>
              <a:rPr lang="en-GB" sz="1000" i="1" dirty="0">
                <a:latin typeface="Times New Roman" panose="02020603050405020304" pitchFamily="18" charset="0"/>
                <a:ea typeface="Times New Roman" panose="02020603050405020304" pitchFamily="18" charset="0"/>
              </a:rPr>
              <a:t>Luminance factor (symbol R</a:t>
            </a:r>
            <a:r>
              <a:rPr lang="en-GB" sz="1000" i="1" baseline="-25000" dirty="0">
                <a:latin typeface="Times New Roman" panose="02020603050405020304" pitchFamily="18" charset="0"/>
                <a:ea typeface="Times New Roman" panose="02020603050405020304" pitchFamily="18" charset="0"/>
              </a:rPr>
              <a:t>F</a:t>
            </a:r>
            <a:r>
              <a:rPr lang="en-GB" sz="1000" i="1" dirty="0">
                <a:latin typeface="Times New Roman" panose="02020603050405020304" pitchFamily="18" charset="0"/>
                <a:ea typeface="Times New Roman" panose="02020603050405020304" pitchFamily="18" charset="0"/>
              </a:rPr>
              <a:t>)</a:t>
            </a:r>
            <a:r>
              <a:rPr lang="en-GB" sz="1000" dirty="0">
                <a:latin typeface="Times New Roman" panose="02020603050405020304" pitchFamily="18" charset="0"/>
                <a:ea typeface="Times New Roman" panose="02020603050405020304" pitchFamily="18" charset="0"/>
              </a:rPr>
              <a:t>" means the ratio of the luminance of the body to the luminance of a perfect diffuser under identical conditions of illumination and observation;</a:t>
            </a:r>
            <a:endParaRPr lang="de-DE" sz="1000" dirty="0">
              <a:effectLst/>
              <a:latin typeface="Times New Roman" panose="02020603050405020304" pitchFamily="18" charset="0"/>
              <a:ea typeface="Times New Roman" panose="02020603050405020304" pitchFamily="18" charset="0"/>
            </a:endParaRPr>
          </a:p>
        </p:txBody>
      </p:sp>
      <p:sp>
        <p:nvSpPr>
          <p:cNvPr id="5" name="Rechteck 4"/>
          <p:cNvSpPr/>
          <p:nvPr/>
        </p:nvSpPr>
        <p:spPr>
          <a:xfrm>
            <a:off x="356221" y="2130761"/>
            <a:ext cx="3782818" cy="830997"/>
          </a:xfrm>
          <a:prstGeom prst="rect">
            <a:avLst/>
          </a:prstGeom>
        </p:spPr>
        <p:txBody>
          <a:bodyPr wrap="square">
            <a:spAutoFit/>
          </a:bodyPr>
          <a:lstStyle/>
          <a:p>
            <a:r>
              <a:rPr lang="en-GB" dirty="0"/>
              <a:t>Luminance factor</a:t>
            </a:r>
          </a:p>
          <a:p>
            <a:r>
              <a:rPr lang="en-GB" sz="1000" i="1" dirty="0">
                <a:latin typeface="Times New Roman" panose="02020603050405020304" pitchFamily="18" charset="0"/>
                <a:ea typeface="Times New Roman" panose="02020603050405020304" pitchFamily="18" charset="0"/>
              </a:rPr>
              <a:t>(symbol ß)</a:t>
            </a:r>
            <a:r>
              <a:rPr lang="en-GB" sz="1000" dirty="0">
                <a:latin typeface="Times New Roman" panose="02020603050405020304" pitchFamily="18" charset="0"/>
                <a:ea typeface="Times New Roman" panose="02020603050405020304" pitchFamily="18" charset="0"/>
              </a:rPr>
              <a:t> - means the ratio of the luminance of the body to the luminance of a perfect diffuser under identical conditions of illumination and observation;</a:t>
            </a:r>
            <a:endParaRPr lang="de-DE" sz="1000" dirty="0"/>
          </a:p>
        </p:txBody>
      </p:sp>
      <p:sp>
        <p:nvSpPr>
          <p:cNvPr id="6" name="Rechteck 5"/>
          <p:cNvSpPr/>
          <p:nvPr/>
        </p:nvSpPr>
        <p:spPr>
          <a:xfrm>
            <a:off x="5216599" y="2034364"/>
            <a:ext cx="3062178" cy="369332"/>
          </a:xfrm>
          <a:prstGeom prst="rect">
            <a:avLst/>
          </a:prstGeom>
        </p:spPr>
        <p:txBody>
          <a:bodyPr wrap="square">
            <a:spAutoFit/>
          </a:bodyPr>
          <a:lstStyle/>
          <a:p>
            <a:r>
              <a:rPr lang="en-GB" i="1" dirty="0">
                <a:latin typeface="Arial" panose="020B0604020202020204" pitchFamily="34" charset="0"/>
                <a:ea typeface="Times New Roman" panose="02020603050405020304" pitchFamily="18" charset="0"/>
              </a:rPr>
              <a:t>(symbol </a:t>
            </a:r>
            <a:r>
              <a:rPr lang="el-GR" i="1" dirty="0">
                <a:latin typeface="Arial" panose="020B0604020202020204" pitchFamily="34" charset="0"/>
                <a:ea typeface="Times New Roman" panose="02020603050405020304" pitchFamily="18" charset="0"/>
              </a:rPr>
              <a:t>β</a:t>
            </a:r>
            <a:r>
              <a:rPr lang="en-GB" i="1" dirty="0">
                <a:latin typeface="Arial" panose="020B0604020202020204" pitchFamily="34" charset="0"/>
                <a:ea typeface="Times New Roman" panose="02020603050405020304" pitchFamily="18" charset="0"/>
              </a:rPr>
              <a:t>) </a:t>
            </a:r>
            <a:r>
              <a:rPr lang="en-GB" i="1" dirty="0">
                <a:latin typeface="Arial" panose="020B0604020202020204" pitchFamily="34" charset="0"/>
                <a:ea typeface="Times New Roman" panose="02020603050405020304" pitchFamily="18" charset="0"/>
                <a:sym typeface="Wingdings" panose="05000000000000000000" pitchFamily="2" charset="2"/>
              </a:rPr>
              <a:t></a:t>
            </a:r>
            <a:r>
              <a:rPr lang="en-GB" i="1" dirty="0">
                <a:latin typeface="Arial" panose="020B0604020202020204" pitchFamily="34" charset="0"/>
                <a:ea typeface="Times New Roman" panose="02020603050405020304" pitchFamily="18" charset="0"/>
              </a:rPr>
              <a:t> (symbol </a:t>
            </a:r>
            <a:r>
              <a:rPr lang="en-GB" altLang="de-DE" i="1" dirty="0">
                <a:latin typeface="Arial" panose="020B0604020202020204" pitchFamily="34" charset="0"/>
                <a:ea typeface="Times New Roman" panose="02020603050405020304" pitchFamily="18" charset="0"/>
              </a:rPr>
              <a:t>R</a:t>
            </a:r>
            <a:r>
              <a:rPr lang="en-GB" altLang="de-DE" i="1" baseline="-30000" dirty="0">
                <a:latin typeface="Arial" panose="020B0604020202020204" pitchFamily="34" charset="0"/>
                <a:ea typeface="Times New Roman" panose="02020603050405020304" pitchFamily="18" charset="0"/>
              </a:rPr>
              <a:t>F</a:t>
            </a:r>
            <a:r>
              <a:rPr lang="en-GB" i="1" dirty="0">
                <a:latin typeface="Arial" panose="020B0604020202020204" pitchFamily="34" charset="0"/>
                <a:ea typeface="Times New Roman" panose="02020603050405020304" pitchFamily="18" charset="0"/>
              </a:rPr>
              <a:t>)</a:t>
            </a:r>
            <a:endParaRPr lang="de-DE" i="1" dirty="0">
              <a:latin typeface="Arial" panose="020B0604020202020204" pitchFamily="34" charset="0"/>
              <a:ea typeface="Times New Roman" panose="02020603050405020304" pitchFamily="18" charset="0"/>
            </a:endParaRPr>
          </a:p>
        </p:txBody>
      </p:sp>
      <p:sp>
        <p:nvSpPr>
          <p:cNvPr id="7" name="Textfeld 6"/>
          <p:cNvSpPr txBox="1"/>
          <p:nvPr/>
        </p:nvSpPr>
        <p:spPr>
          <a:xfrm>
            <a:off x="356221" y="3008784"/>
            <a:ext cx="7178375" cy="369332"/>
          </a:xfrm>
          <a:prstGeom prst="rect">
            <a:avLst/>
          </a:prstGeom>
          <a:noFill/>
        </p:spPr>
        <p:txBody>
          <a:bodyPr wrap="none" rtlCol="0">
            <a:spAutoFit/>
          </a:bodyPr>
          <a:lstStyle/>
          <a:p>
            <a:r>
              <a:rPr lang="de-DE" dirty="0"/>
              <a:t>All </a:t>
            </a:r>
            <a:r>
              <a:rPr lang="de-DE" dirty="0" err="1"/>
              <a:t>definitions</a:t>
            </a:r>
            <a:r>
              <a:rPr lang="de-DE" dirty="0"/>
              <a:t> </a:t>
            </a:r>
            <a:r>
              <a:rPr lang="de-DE" dirty="0" err="1"/>
              <a:t>for</a:t>
            </a:r>
            <a:r>
              <a:rPr lang="de-DE" dirty="0"/>
              <a:t> </a:t>
            </a:r>
            <a:r>
              <a:rPr lang="de-DE" dirty="0" err="1"/>
              <a:t>angles</a:t>
            </a:r>
            <a:r>
              <a:rPr lang="de-DE" dirty="0"/>
              <a:t> </a:t>
            </a:r>
            <a:r>
              <a:rPr lang="de-DE" dirty="0" err="1"/>
              <a:t>are</a:t>
            </a:r>
            <a:r>
              <a:rPr lang="de-DE" dirty="0"/>
              <a:t> </a:t>
            </a:r>
            <a:r>
              <a:rPr lang="de-DE" dirty="0" err="1"/>
              <a:t>Greek</a:t>
            </a:r>
            <a:r>
              <a:rPr lang="de-DE" dirty="0"/>
              <a:t> </a:t>
            </a:r>
            <a:r>
              <a:rPr lang="de-DE" dirty="0" err="1"/>
              <a:t>symbols</a:t>
            </a:r>
            <a:r>
              <a:rPr lang="de-DE" dirty="0"/>
              <a:t> (</a:t>
            </a:r>
            <a:r>
              <a:rPr lang="de-DE" dirty="0">
                <a:latin typeface="Symbol" panose="05050102010706020507" pitchFamily="18" charset="2"/>
              </a:rPr>
              <a:t>a, b</a:t>
            </a:r>
            <a:r>
              <a:rPr lang="de-DE" dirty="0"/>
              <a:t>,  …) – </a:t>
            </a:r>
            <a:r>
              <a:rPr lang="de-DE" dirty="0" err="1"/>
              <a:t>to</a:t>
            </a:r>
            <a:r>
              <a:rPr lang="de-DE" dirty="0"/>
              <a:t> </a:t>
            </a:r>
            <a:r>
              <a:rPr lang="de-DE" dirty="0" err="1"/>
              <a:t>prevent</a:t>
            </a:r>
            <a:r>
              <a:rPr lang="de-DE" dirty="0"/>
              <a:t> mix-</a:t>
            </a:r>
            <a:r>
              <a:rPr lang="de-DE" dirty="0" err="1"/>
              <a:t>ups</a:t>
            </a:r>
            <a:r>
              <a:rPr lang="de-DE" dirty="0"/>
              <a:t>.</a:t>
            </a:r>
          </a:p>
        </p:txBody>
      </p:sp>
      <p:sp>
        <p:nvSpPr>
          <p:cNvPr id="8" name="Rechteck 7"/>
          <p:cNvSpPr/>
          <p:nvPr/>
        </p:nvSpPr>
        <p:spPr>
          <a:xfrm>
            <a:off x="356221" y="3884888"/>
            <a:ext cx="3782818" cy="2400657"/>
          </a:xfrm>
          <a:prstGeom prst="rect">
            <a:avLst/>
          </a:prstGeom>
        </p:spPr>
        <p:txBody>
          <a:bodyPr wrap="square">
            <a:spAutoFit/>
          </a:bodyPr>
          <a:lstStyle/>
          <a:p>
            <a:r>
              <a:rPr lang="en-GB" dirty="0"/>
              <a:t>Definition of the angles for the measuring geometry setup</a:t>
            </a:r>
          </a:p>
          <a:p>
            <a:endParaRPr lang="en-GB" i="1" dirty="0">
              <a:latin typeface="Times New Roman" panose="02020603050405020304" pitchFamily="18" charset="0"/>
              <a:ea typeface="Times New Roman" panose="02020603050405020304" pitchFamily="18" charset="0"/>
            </a:endParaRPr>
          </a:p>
          <a:p>
            <a:r>
              <a:rPr lang="en-GB" i="1" dirty="0">
                <a:latin typeface="Times New Roman" panose="02020603050405020304" pitchFamily="18" charset="0"/>
                <a:ea typeface="Times New Roman" panose="02020603050405020304" pitchFamily="18" charset="0"/>
              </a:rPr>
              <a:t>In Reg. 150 there is a mix of the definitions for the observation angles.</a:t>
            </a:r>
          </a:p>
          <a:p>
            <a:endParaRPr lang="en-GB" i="1" dirty="0">
              <a:latin typeface="Times New Roman" panose="02020603050405020304" pitchFamily="18" charset="0"/>
            </a:endParaRPr>
          </a:p>
          <a:p>
            <a:r>
              <a:rPr lang="en-GB" i="1" dirty="0">
                <a:latin typeface="Times New Roman" panose="02020603050405020304" pitchFamily="18" charset="0"/>
              </a:rPr>
              <a:t>E.g. </a:t>
            </a:r>
            <a:r>
              <a:rPr lang="en-GB" dirty="0">
                <a:latin typeface="Times New Roman" panose="02020603050405020304" pitchFamily="18" charset="0"/>
                <a:ea typeface="Times New Roman" panose="02020603050405020304" pitchFamily="18" charset="0"/>
              </a:rPr>
              <a:t>β</a:t>
            </a:r>
            <a:r>
              <a:rPr lang="en-GB" baseline="-25000" dirty="0">
                <a:latin typeface="Times New Roman" panose="02020603050405020304" pitchFamily="18" charset="0"/>
                <a:ea typeface="Times New Roman" panose="02020603050405020304" pitchFamily="18" charset="0"/>
              </a:rPr>
              <a:t>V</a:t>
            </a:r>
            <a:r>
              <a:rPr lang="en-GB" dirty="0">
                <a:latin typeface="Times New Roman" panose="02020603050405020304" pitchFamily="18" charset="0"/>
                <a:ea typeface="Times New Roman" panose="02020603050405020304" pitchFamily="18" charset="0"/>
              </a:rPr>
              <a:t> , β</a:t>
            </a:r>
            <a:r>
              <a:rPr lang="en-GB" baseline="-25000" dirty="0">
                <a:latin typeface="Times New Roman" panose="02020603050405020304" pitchFamily="18" charset="0"/>
                <a:ea typeface="Times New Roman" panose="02020603050405020304" pitchFamily="18" charset="0"/>
              </a:rPr>
              <a:t>H    </a:t>
            </a:r>
            <a:r>
              <a:rPr lang="en-GB" dirty="0">
                <a:latin typeface="Times New Roman" panose="02020603050405020304" pitchFamily="18" charset="0"/>
                <a:ea typeface="Times New Roman" panose="02020603050405020304" pitchFamily="18" charset="0"/>
              </a:rPr>
              <a:t>or   V , H   or    β</a:t>
            </a:r>
            <a:r>
              <a:rPr lang="en-GB" baseline="-25000" dirty="0">
                <a:latin typeface="Times New Roman" panose="02020603050405020304" pitchFamily="18" charset="0"/>
                <a:ea typeface="Times New Roman" panose="02020603050405020304" pitchFamily="18" charset="0"/>
              </a:rPr>
              <a:t>1</a:t>
            </a:r>
            <a:r>
              <a:rPr lang="en-GB" dirty="0">
                <a:latin typeface="Times New Roman" panose="02020603050405020304" pitchFamily="18" charset="0"/>
                <a:ea typeface="Times New Roman" panose="02020603050405020304" pitchFamily="18" charset="0"/>
              </a:rPr>
              <a:t> , β</a:t>
            </a:r>
            <a:r>
              <a:rPr lang="en-GB" baseline="-25000" dirty="0">
                <a:latin typeface="Times New Roman" panose="02020603050405020304" pitchFamily="18" charset="0"/>
                <a:ea typeface="Times New Roman" panose="02020603050405020304" pitchFamily="18" charset="0"/>
              </a:rPr>
              <a:t>2</a:t>
            </a:r>
            <a:endParaRPr lang="de-DE" dirty="0"/>
          </a:p>
          <a:p>
            <a:endParaRPr lang="en-GB" baseline="-25000" dirty="0">
              <a:latin typeface="Times New Roman" panose="02020603050405020304" pitchFamily="18" charset="0"/>
              <a:ea typeface="Times New Roman" panose="02020603050405020304" pitchFamily="18" charset="0"/>
            </a:endParaRPr>
          </a:p>
          <a:p>
            <a:r>
              <a:rPr lang="de-DE" sz="1200" dirty="0" err="1">
                <a:latin typeface="Times New Roman" panose="02020603050405020304" pitchFamily="18" charset="0"/>
                <a:ea typeface="Times New Roman" panose="02020603050405020304" pitchFamily="18" charset="0"/>
              </a:rPr>
              <a:t>Depending</a:t>
            </a:r>
            <a:r>
              <a:rPr lang="de-DE" sz="1200" dirty="0">
                <a:latin typeface="Times New Roman" panose="02020603050405020304" pitchFamily="18" charset="0"/>
                <a:ea typeface="Times New Roman" panose="02020603050405020304" pitchFamily="18" charset="0"/>
              </a:rPr>
              <a:t> on Regulation 3 </a:t>
            </a:r>
            <a:r>
              <a:rPr lang="de-DE" sz="1200" dirty="0" err="1">
                <a:latin typeface="Times New Roman" panose="02020603050405020304" pitchFamily="18" charset="0"/>
                <a:ea typeface="Times New Roman" panose="02020603050405020304" pitchFamily="18" charset="0"/>
              </a:rPr>
              <a:t>or</a:t>
            </a:r>
            <a:r>
              <a:rPr lang="de-DE" sz="1200" dirty="0">
                <a:latin typeface="Times New Roman" panose="02020603050405020304" pitchFamily="18" charset="0"/>
                <a:ea typeface="Times New Roman" panose="02020603050405020304" pitchFamily="18" charset="0"/>
              </a:rPr>
              <a:t> 70, 104, …</a:t>
            </a:r>
          </a:p>
        </p:txBody>
      </p:sp>
      <p:sp>
        <p:nvSpPr>
          <p:cNvPr id="9" name="Rechteck 8"/>
          <p:cNvSpPr/>
          <p:nvPr/>
        </p:nvSpPr>
        <p:spPr>
          <a:xfrm>
            <a:off x="4139039" y="5515892"/>
            <a:ext cx="5063150" cy="553998"/>
          </a:xfrm>
          <a:prstGeom prst="rect">
            <a:avLst/>
          </a:prstGeom>
        </p:spPr>
        <p:txBody>
          <a:bodyPr wrap="square">
            <a:spAutoFit/>
          </a:bodyPr>
          <a:lstStyle/>
          <a:p>
            <a:pPr algn="just">
              <a:lnSpc>
                <a:spcPts val="1200"/>
              </a:lnSpc>
              <a:spcAft>
                <a:spcPts val="600"/>
              </a:spcAft>
              <a:tabLst>
                <a:tab pos="-914400" algn="l"/>
                <a:tab pos="-457200" algn="l"/>
              </a:tabLst>
            </a:pPr>
            <a:r>
              <a:rPr lang="en-GB" sz="1000" dirty="0">
                <a:latin typeface="Times New Roman" panose="02020603050405020304" pitchFamily="18" charset="0"/>
                <a:ea typeface="Times New Roman" panose="02020603050405020304" pitchFamily="18" charset="0"/>
              </a:rPr>
              <a:t>"</a:t>
            </a:r>
            <a:r>
              <a:rPr lang="en-GB" sz="1000" i="1" dirty="0">
                <a:latin typeface="Times New Roman" panose="02020603050405020304" pitchFamily="18" charset="0"/>
                <a:ea typeface="Times New Roman" panose="02020603050405020304" pitchFamily="18" charset="0"/>
              </a:rPr>
              <a:t>Observation angle (symbol α)</a:t>
            </a:r>
            <a:r>
              <a:rPr lang="en-GB" sz="1000" dirty="0">
                <a:latin typeface="Times New Roman" panose="02020603050405020304" pitchFamily="18" charset="0"/>
                <a:ea typeface="Times New Roman" panose="02020603050405020304" pitchFamily="18" charset="0"/>
              </a:rPr>
              <a:t>" means the angle between the illumination axis and the observation axis. The observation angle is always positive and, in the case of retro-reflection, is restricted to small angles;</a:t>
            </a:r>
            <a:endParaRPr lang="de-DE" sz="1000" dirty="0">
              <a:effectLst/>
              <a:latin typeface="Times New Roman" panose="02020603050405020304" pitchFamily="18" charset="0"/>
              <a:ea typeface="Times New Roman" panose="02020603050405020304" pitchFamily="18" charset="0"/>
            </a:endParaRPr>
          </a:p>
        </p:txBody>
      </p:sp>
      <p:sp>
        <p:nvSpPr>
          <p:cNvPr id="10" name="Rechteck 9"/>
          <p:cNvSpPr/>
          <p:nvPr/>
        </p:nvSpPr>
        <p:spPr>
          <a:xfrm>
            <a:off x="4148742" y="4701344"/>
            <a:ext cx="5053447" cy="707886"/>
          </a:xfrm>
          <a:prstGeom prst="rect">
            <a:avLst/>
          </a:prstGeom>
        </p:spPr>
        <p:txBody>
          <a:bodyPr wrap="square">
            <a:spAutoFit/>
          </a:bodyPr>
          <a:lstStyle/>
          <a:p>
            <a:r>
              <a:rPr lang="en-GB" sz="1000" dirty="0">
                <a:latin typeface="Times New Roman" panose="02020603050405020304" pitchFamily="18" charset="0"/>
                <a:ea typeface="Times New Roman" panose="02020603050405020304" pitchFamily="18" charset="0"/>
              </a:rPr>
              <a:t>"</a:t>
            </a:r>
            <a:r>
              <a:rPr lang="en-GB" sz="1000" i="1" dirty="0">
                <a:latin typeface="Times New Roman" panose="02020603050405020304" pitchFamily="18" charset="0"/>
                <a:ea typeface="Times New Roman" panose="02020603050405020304" pitchFamily="18" charset="0"/>
              </a:rPr>
              <a:t>Entrance angle (symbol β)</a:t>
            </a:r>
            <a:r>
              <a:rPr lang="en-GB" sz="1000" dirty="0">
                <a:latin typeface="Times New Roman" panose="02020603050405020304" pitchFamily="18" charset="0"/>
                <a:ea typeface="Times New Roman" panose="02020603050405020304" pitchFamily="18" charset="0"/>
              </a:rPr>
              <a:t>" means the angle from the illumination axis to the reference axis. The entrance angle is usually not larger than 90</a:t>
            </a:r>
            <a:r>
              <a:rPr lang="en-GB" sz="1000"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GB" sz="1000" dirty="0">
                <a:latin typeface="Times New Roman" panose="02020603050405020304" pitchFamily="18" charset="0"/>
                <a:ea typeface="Times New Roman" panose="02020603050405020304" pitchFamily="18" charset="0"/>
              </a:rPr>
              <a:t> but, for completeness, its full range is defined as 0</a:t>
            </a:r>
            <a:r>
              <a:rPr lang="en-GB" sz="1000"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GB" sz="1000" dirty="0">
                <a:latin typeface="Times New Roman" panose="02020603050405020304" pitchFamily="18" charset="0"/>
                <a:ea typeface="Times New Roman" panose="02020603050405020304" pitchFamily="18" charset="0"/>
              </a:rPr>
              <a:t> &lt; β &lt; 180</a:t>
            </a:r>
            <a:r>
              <a:rPr lang="en-GB" sz="1000" dirty="0">
                <a:latin typeface="Times New Roman" panose="02020603050405020304" pitchFamily="18" charset="0"/>
                <a:ea typeface="Times New Roman" panose="02020603050405020304" pitchFamily="18" charset="0"/>
                <a:cs typeface="Times New Roman" panose="02020603050405020304" pitchFamily="18" charset="0"/>
                <a:sym typeface="Symbol" panose="05050102010706020507" pitchFamily="18" charset="2"/>
              </a:rPr>
              <a:t></a:t>
            </a:r>
            <a:r>
              <a:rPr lang="en-GB" sz="1000" dirty="0">
                <a:latin typeface="Times New Roman" panose="02020603050405020304" pitchFamily="18" charset="0"/>
                <a:ea typeface="Times New Roman" panose="02020603050405020304" pitchFamily="18" charset="0"/>
              </a:rPr>
              <a:t>. In order to specify the orientation in full, this angle is characterised by two components, β</a:t>
            </a:r>
            <a:r>
              <a:rPr lang="en-GB" sz="1000" baseline="-25000" dirty="0">
                <a:latin typeface="Times New Roman" panose="02020603050405020304" pitchFamily="18" charset="0"/>
                <a:ea typeface="Times New Roman" panose="02020603050405020304" pitchFamily="18" charset="0"/>
              </a:rPr>
              <a:t>1</a:t>
            </a:r>
            <a:r>
              <a:rPr lang="en-GB" sz="1000" dirty="0">
                <a:latin typeface="Times New Roman" panose="02020603050405020304" pitchFamily="18" charset="0"/>
                <a:ea typeface="Times New Roman" panose="02020603050405020304" pitchFamily="18" charset="0"/>
              </a:rPr>
              <a:t> and β</a:t>
            </a:r>
            <a:r>
              <a:rPr lang="en-GB" sz="1000" baseline="-25000" dirty="0">
                <a:latin typeface="Times New Roman" panose="02020603050405020304" pitchFamily="18" charset="0"/>
                <a:ea typeface="Times New Roman" panose="02020603050405020304" pitchFamily="18" charset="0"/>
              </a:rPr>
              <a:t>2</a:t>
            </a:r>
            <a:r>
              <a:rPr lang="en-GB" sz="1000" dirty="0">
                <a:latin typeface="Times New Roman" panose="02020603050405020304" pitchFamily="18" charset="0"/>
                <a:ea typeface="Times New Roman" panose="02020603050405020304" pitchFamily="18" charset="0"/>
              </a:rPr>
              <a:t>;</a:t>
            </a:r>
            <a:endParaRPr lang="de-DE" dirty="0"/>
          </a:p>
        </p:txBody>
      </p:sp>
      <p:sp>
        <p:nvSpPr>
          <p:cNvPr id="11" name="Rechteck 10"/>
          <p:cNvSpPr/>
          <p:nvPr/>
        </p:nvSpPr>
        <p:spPr>
          <a:xfrm>
            <a:off x="4148742" y="3880596"/>
            <a:ext cx="4508269" cy="369332"/>
          </a:xfrm>
          <a:prstGeom prst="rect">
            <a:avLst/>
          </a:prstGeom>
        </p:spPr>
        <p:txBody>
          <a:bodyPr wrap="square">
            <a:spAutoFit/>
          </a:bodyPr>
          <a:lstStyle/>
          <a:p>
            <a:r>
              <a:rPr lang="en-GB" i="1" dirty="0">
                <a:latin typeface="Arial" panose="020B0604020202020204" pitchFamily="34" charset="0"/>
                <a:ea typeface="Times New Roman" panose="02020603050405020304" pitchFamily="18" charset="0"/>
              </a:rPr>
              <a:t>Consistently using </a:t>
            </a:r>
            <a:r>
              <a:rPr lang="el-GR" i="1" dirty="0">
                <a:latin typeface="Arial" panose="020B0604020202020204" pitchFamily="34" charset="0"/>
                <a:ea typeface="Times New Roman" panose="02020603050405020304" pitchFamily="18" charset="0"/>
              </a:rPr>
              <a:t>β</a:t>
            </a:r>
            <a:r>
              <a:rPr lang="en-GB" i="1" baseline="-25000" dirty="0">
                <a:latin typeface="Arial" panose="020B0604020202020204" pitchFamily="34" charset="0"/>
                <a:ea typeface="Times New Roman" panose="02020603050405020304" pitchFamily="18" charset="0"/>
              </a:rPr>
              <a:t>1</a:t>
            </a:r>
            <a:r>
              <a:rPr lang="en-GB" i="1" dirty="0">
                <a:latin typeface="Arial" panose="020B0604020202020204" pitchFamily="34" charset="0"/>
                <a:ea typeface="Times New Roman" panose="02020603050405020304" pitchFamily="18" charset="0"/>
              </a:rPr>
              <a:t> and </a:t>
            </a:r>
            <a:r>
              <a:rPr lang="el-GR" i="1" dirty="0">
                <a:latin typeface="Arial" panose="020B0604020202020204" pitchFamily="34" charset="0"/>
                <a:ea typeface="Times New Roman" panose="02020603050405020304" pitchFamily="18" charset="0"/>
              </a:rPr>
              <a:t>β</a:t>
            </a:r>
            <a:r>
              <a:rPr lang="en-GB" i="1" baseline="-25000" dirty="0">
                <a:latin typeface="Arial" panose="020B0604020202020204" pitchFamily="34" charset="0"/>
                <a:ea typeface="Times New Roman" panose="02020603050405020304" pitchFamily="18" charset="0"/>
              </a:rPr>
              <a:t>2</a:t>
            </a:r>
            <a:r>
              <a:rPr lang="en-GB" i="1" dirty="0">
                <a:latin typeface="Arial" panose="020B0604020202020204" pitchFamily="34" charset="0"/>
                <a:ea typeface="Times New Roman" panose="02020603050405020304" pitchFamily="18" charset="0"/>
              </a:rPr>
              <a:t> </a:t>
            </a:r>
            <a:endParaRPr lang="de-DE" i="1" dirty="0">
              <a:latin typeface="Arial" panose="020B0604020202020204" pitchFamily="34" charset="0"/>
              <a:ea typeface="Times New Roman" panose="02020603050405020304" pitchFamily="18" charset="0"/>
            </a:endParaRPr>
          </a:p>
        </p:txBody>
      </p:sp>
      <p:sp>
        <p:nvSpPr>
          <p:cNvPr id="12" name="Rechteck 9">
            <a:extLst>
              <a:ext uri="{FF2B5EF4-FFF2-40B4-BE49-F238E27FC236}">
                <a16:creationId xmlns:a16="http://schemas.microsoft.com/office/drawing/2014/main" id="{1A55AFF7-39E7-4DCB-9C46-9A75FCECEC2C}"/>
              </a:ext>
            </a:extLst>
          </p:cNvPr>
          <p:cNvSpPr/>
          <p:nvPr/>
        </p:nvSpPr>
        <p:spPr>
          <a:xfrm>
            <a:off x="6353695" y="527297"/>
            <a:ext cx="5275811" cy="923330"/>
          </a:xfrm>
          <a:prstGeom prst="rect">
            <a:avLst/>
          </a:prstGeom>
        </p:spPr>
        <p:txBody>
          <a:bodyPr wrap="square">
            <a:spAutoFit/>
          </a:bodyPr>
          <a:lstStyle/>
          <a:p>
            <a:r>
              <a:rPr lang="de-DE" b="1" dirty="0" err="1"/>
              <a:t>Referenced</a:t>
            </a:r>
            <a:r>
              <a:rPr lang="de-DE" b="1" dirty="0"/>
              <a:t> </a:t>
            </a:r>
            <a:r>
              <a:rPr lang="de-DE" b="1" dirty="0" err="1"/>
              <a:t>Document</a:t>
            </a:r>
            <a:r>
              <a:rPr lang="de-DE" b="1" dirty="0"/>
              <a:t>:</a:t>
            </a:r>
          </a:p>
          <a:p>
            <a:r>
              <a:rPr lang="de-DE" dirty="0"/>
              <a:t>CIE </a:t>
            </a:r>
            <a:r>
              <a:rPr lang="de-DE" dirty="0" err="1"/>
              <a:t>Publication</a:t>
            </a:r>
            <a:r>
              <a:rPr lang="de-DE" dirty="0"/>
              <a:t> 54.2:2001</a:t>
            </a:r>
          </a:p>
          <a:p>
            <a:r>
              <a:rPr lang="en-GB" dirty="0"/>
              <a:t>”Retroreflection: Definition and measurement”</a:t>
            </a:r>
          </a:p>
        </p:txBody>
      </p:sp>
    </p:spTree>
    <p:extLst>
      <p:ext uri="{BB962C8B-B14F-4D97-AF65-F5344CB8AC3E}">
        <p14:creationId xmlns:p14="http://schemas.microsoft.com/office/powerpoint/2010/main" val="4120451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828675" y="676275"/>
            <a:ext cx="3439468" cy="369332"/>
          </a:xfrm>
          <a:prstGeom prst="rect">
            <a:avLst/>
          </a:prstGeom>
          <a:noFill/>
        </p:spPr>
        <p:txBody>
          <a:bodyPr wrap="none" rtlCol="0">
            <a:spAutoFit/>
          </a:bodyPr>
          <a:lstStyle/>
          <a:p>
            <a:r>
              <a:rPr lang="de-DE" dirty="0"/>
              <a:t>Definition </a:t>
            </a:r>
            <a:r>
              <a:rPr lang="de-DE" dirty="0" err="1"/>
              <a:t>of</a:t>
            </a:r>
            <a:r>
              <a:rPr lang="de-DE" dirty="0"/>
              <a:t> </a:t>
            </a:r>
            <a:r>
              <a:rPr lang="de-DE" dirty="0" err="1"/>
              <a:t>the</a:t>
            </a:r>
            <a:r>
              <a:rPr lang="de-DE" dirty="0"/>
              <a:t> </a:t>
            </a:r>
            <a:r>
              <a:rPr lang="de-DE" dirty="0" err="1"/>
              <a:t>Luminance</a:t>
            </a:r>
            <a:r>
              <a:rPr lang="de-DE" dirty="0"/>
              <a:t> </a:t>
            </a:r>
            <a:r>
              <a:rPr lang="de-DE" dirty="0" err="1"/>
              <a:t>Factor</a:t>
            </a:r>
            <a:endParaRPr lang="de-DE" dirty="0"/>
          </a:p>
        </p:txBody>
      </p:sp>
      <p:sp>
        <p:nvSpPr>
          <p:cNvPr id="4" name="Textfeld 3"/>
          <p:cNvSpPr txBox="1"/>
          <p:nvPr/>
        </p:nvSpPr>
        <p:spPr>
          <a:xfrm>
            <a:off x="828675" y="1255246"/>
            <a:ext cx="2654381" cy="1107996"/>
          </a:xfrm>
          <a:prstGeom prst="rect">
            <a:avLst/>
          </a:prstGeom>
          <a:noFill/>
        </p:spPr>
        <p:txBody>
          <a:bodyPr wrap="none" rtlCol="0">
            <a:spAutoFit/>
          </a:bodyPr>
          <a:lstStyle/>
          <a:p>
            <a:r>
              <a:rPr lang="de-DE" dirty="0" err="1"/>
              <a:t>Current</a:t>
            </a:r>
            <a:r>
              <a:rPr lang="de-DE" dirty="0"/>
              <a:t>: </a:t>
            </a:r>
            <a:r>
              <a:rPr lang="de-DE" sz="2400" b="1" dirty="0">
                <a:latin typeface="Symbol" panose="05050102010706020507" pitchFamily="18" charset="2"/>
              </a:rPr>
              <a:t>b</a:t>
            </a:r>
          </a:p>
          <a:p>
            <a:endParaRPr lang="de-DE" dirty="0"/>
          </a:p>
          <a:p>
            <a:r>
              <a:rPr lang="de-DE" dirty="0" err="1"/>
              <a:t>Proposal</a:t>
            </a:r>
            <a:r>
              <a:rPr lang="de-DE" dirty="0"/>
              <a:t> in GRE-83-26: </a:t>
            </a:r>
            <a:r>
              <a:rPr lang="de-DE" sz="2400" b="1" dirty="0"/>
              <a:t>R</a:t>
            </a:r>
            <a:r>
              <a:rPr lang="de-DE" sz="2400" b="1" baseline="-25000" dirty="0"/>
              <a:t>F</a:t>
            </a:r>
          </a:p>
        </p:txBody>
      </p:sp>
      <p:sp>
        <p:nvSpPr>
          <p:cNvPr id="5" name="Rechteck 4"/>
          <p:cNvSpPr/>
          <p:nvPr/>
        </p:nvSpPr>
        <p:spPr>
          <a:xfrm>
            <a:off x="526774" y="2516678"/>
            <a:ext cx="11270973" cy="1461939"/>
          </a:xfrm>
          <a:prstGeom prst="rect">
            <a:avLst/>
          </a:prstGeom>
          <a:ln>
            <a:solidFill>
              <a:schemeClr val="tx1"/>
            </a:solidFill>
          </a:ln>
        </p:spPr>
        <p:txBody>
          <a:bodyPr wrap="square">
            <a:spAutoFit/>
          </a:bodyPr>
          <a:lstStyle/>
          <a:p>
            <a:pPr>
              <a:spcBef>
                <a:spcPts val="600"/>
              </a:spcBef>
              <a:spcAft>
                <a:spcPts val="600"/>
              </a:spcAft>
            </a:pPr>
            <a:r>
              <a:rPr lang="en-US" sz="1400" b="1" i="1" dirty="0">
                <a:effectLst/>
                <a:latin typeface="Arial" panose="020B0604020202020204" pitchFamily="34" charset="0"/>
                <a:ea typeface="Calibri" panose="020F0502020204030204" pitchFamily="34" charset="0"/>
                <a:cs typeface="Arial" panose="020B0604020202020204" pitchFamily="34" charset="0"/>
              </a:rPr>
              <a:t>luminance factor (at a surface of a non-self-radiating medium in a given direction, under specified conditions of illumination) [</a:t>
            </a:r>
            <a:r>
              <a:rPr lang="de-DE" sz="1400" b="1" i="1" dirty="0">
                <a:effectLst/>
                <a:latin typeface="Arial" panose="020B0604020202020204" pitchFamily="34" charset="0"/>
                <a:ea typeface="Calibri" panose="020F0502020204030204" pitchFamily="34" charset="0"/>
                <a:cs typeface="Arial" panose="020B0604020202020204" pitchFamily="34" charset="0"/>
              </a:rPr>
              <a:t>β</a:t>
            </a:r>
            <a:r>
              <a:rPr lang="en-US" sz="1400" b="1" i="1" baseline="-25000" dirty="0">
                <a:effectLst/>
                <a:latin typeface="Arial" panose="020B0604020202020204" pitchFamily="34" charset="0"/>
                <a:ea typeface="Calibri" panose="020F0502020204030204" pitchFamily="34" charset="0"/>
                <a:cs typeface="Arial" panose="020B0604020202020204" pitchFamily="34" charset="0"/>
              </a:rPr>
              <a:t>v</a:t>
            </a:r>
            <a:r>
              <a:rPr lang="en-US" sz="1400" b="1" i="1" dirty="0">
                <a:effectLst/>
                <a:latin typeface="Arial" panose="020B0604020202020204" pitchFamily="34" charset="0"/>
                <a:ea typeface="Calibri" panose="020F0502020204030204" pitchFamily="34" charset="0"/>
                <a:cs typeface="Arial" panose="020B0604020202020204" pitchFamily="34" charset="0"/>
              </a:rPr>
              <a:t>]</a:t>
            </a:r>
            <a:endParaRPr lang="de-DE" sz="1400" i="1" dirty="0">
              <a:latin typeface="Arial" panose="020B0604020202020204" pitchFamily="34" charset="0"/>
              <a:ea typeface="Calibri" panose="020F0502020204030204" pitchFamily="34" charset="0"/>
              <a:cs typeface="Arial" panose="020B0604020202020204" pitchFamily="34" charset="0"/>
            </a:endParaRPr>
          </a:p>
          <a:p>
            <a:pPr marL="450215" indent="-450215">
              <a:spcAft>
                <a:spcPts val="0"/>
              </a:spcAft>
            </a:pPr>
            <a:r>
              <a:rPr lang="en-US" sz="1400" i="1" dirty="0">
                <a:latin typeface="Arial" panose="020B0604020202020204" pitchFamily="34" charset="0"/>
                <a:ea typeface="Calibri" panose="020F0502020204030204" pitchFamily="34" charset="0"/>
                <a:cs typeface="Arial" panose="020B0604020202020204" pitchFamily="34" charset="0"/>
              </a:rPr>
              <a:t>NOTE    For </a:t>
            </a:r>
            <a:r>
              <a:rPr lang="en-US" sz="1400" i="1" dirty="0" err="1">
                <a:latin typeface="Arial" panose="020B0604020202020204" pitchFamily="34" charset="0"/>
                <a:ea typeface="Calibri" panose="020F0502020204030204" pitchFamily="34" charset="0"/>
                <a:cs typeface="Arial" panose="020B0604020202020204" pitchFamily="34" charset="0"/>
              </a:rPr>
              <a:t>photoluminescent</a:t>
            </a:r>
            <a:r>
              <a:rPr lang="en-US" sz="1400" i="1" dirty="0">
                <a:latin typeface="Arial" panose="020B0604020202020204" pitchFamily="34" charset="0"/>
                <a:ea typeface="Calibri" panose="020F0502020204030204" pitchFamily="34" charset="0"/>
                <a:cs typeface="Arial" panose="020B0604020202020204" pitchFamily="34" charset="0"/>
              </a:rPr>
              <a:t> media, the luminance factor consists of 2 components: </a:t>
            </a:r>
            <a:br>
              <a:rPr lang="en-US" sz="1400" i="1" dirty="0">
                <a:latin typeface="Arial" panose="020B0604020202020204" pitchFamily="34" charset="0"/>
                <a:ea typeface="Calibri" panose="020F0502020204030204" pitchFamily="34" charset="0"/>
                <a:cs typeface="Arial" panose="020B0604020202020204" pitchFamily="34" charset="0"/>
              </a:rPr>
            </a:br>
            <a:r>
              <a:rPr lang="en-US" sz="1400" i="1" dirty="0">
                <a:latin typeface="Arial" panose="020B0604020202020204" pitchFamily="34" charset="0"/>
                <a:ea typeface="Calibri" panose="020F0502020204030204" pitchFamily="34" charset="0"/>
                <a:cs typeface="Arial" panose="020B0604020202020204" pitchFamily="34" charset="0"/>
              </a:rPr>
              <a:t>the reflected luminance factor, </a:t>
            </a:r>
            <a:r>
              <a:rPr lang="de-DE" sz="1400" i="1" dirty="0">
                <a:latin typeface="Arial" panose="020B0604020202020204" pitchFamily="34" charset="0"/>
                <a:ea typeface="Calibri" panose="020F0502020204030204" pitchFamily="34" charset="0"/>
                <a:cs typeface="Arial" panose="020B0604020202020204" pitchFamily="34" charset="0"/>
              </a:rPr>
              <a:t>β</a:t>
            </a:r>
            <a:r>
              <a:rPr lang="en-US" sz="1400" i="1" baseline="-25000" dirty="0" err="1">
                <a:latin typeface="Arial" panose="020B0604020202020204" pitchFamily="34" charset="0"/>
                <a:ea typeface="Calibri" panose="020F0502020204030204" pitchFamily="34" charset="0"/>
                <a:cs typeface="Arial" panose="020B0604020202020204" pitchFamily="34" charset="0"/>
              </a:rPr>
              <a:t>v,R</a:t>
            </a:r>
            <a:r>
              <a:rPr lang="en-US" sz="1400" i="1" dirty="0">
                <a:latin typeface="Arial" panose="020B0604020202020204" pitchFamily="34" charset="0"/>
                <a:ea typeface="Calibri" panose="020F0502020204030204" pitchFamily="34" charset="0"/>
                <a:cs typeface="Arial" panose="020B0604020202020204" pitchFamily="34" charset="0"/>
              </a:rPr>
              <a:t>, and the luminescent luminance factor, </a:t>
            </a:r>
            <a:r>
              <a:rPr lang="el-GR" sz="1400" i="1" dirty="0">
                <a:latin typeface="Arial" panose="020B0604020202020204" pitchFamily="34" charset="0"/>
                <a:ea typeface="Calibri" panose="020F0502020204030204" pitchFamily="34" charset="0"/>
                <a:cs typeface="Arial" panose="020B0604020202020204" pitchFamily="34" charset="0"/>
              </a:rPr>
              <a:t>β</a:t>
            </a:r>
            <a:r>
              <a:rPr lang="en-US" sz="1400" i="1" baseline="-25000" dirty="0" err="1">
                <a:latin typeface="Arial" panose="020B0604020202020204" pitchFamily="34" charset="0"/>
                <a:ea typeface="Calibri" panose="020F0502020204030204" pitchFamily="34" charset="0"/>
                <a:cs typeface="Arial" panose="020B0604020202020204" pitchFamily="34" charset="0"/>
              </a:rPr>
              <a:t>v,L</a:t>
            </a:r>
            <a:r>
              <a:rPr lang="en-US" sz="1400" i="1" dirty="0">
                <a:latin typeface="Arial" panose="020B0604020202020204" pitchFamily="34" charset="0"/>
                <a:ea typeface="Calibri" panose="020F0502020204030204" pitchFamily="34" charset="0"/>
                <a:cs typeface="Arial" panose="020B0604020202020204" pitchFamily="34" charset="0"/>
              </a:rPr>
              <a:t>. </a:t>
            </a:r>
            <a:br>
              <a:rPr lang="en-US" sz="1400" i="1" dirty="0">
                <a:latin typeface="Arial" panose="020B0604020202020204" pitchFamily="34" charset="0"/>
                <a:ea typeface="Calibri" panose="020F0502020204030204" pitchFamily="34" charset="0"/>
                <a:cs typeface="Arial" panose="020B0604020202020204" pitchFamily="34" charset="0"/>
              </a:rPr>
            </a:br>
            <a:r>
              <a:rPr lang="en-US" sz="1400" i="1" dirty="0">
                <a:latin typeface="Arial" panose="020B0604020202020204" pitchFamily="34" charset="0"/>
                <a:ea typeface="Calibri" panose="020F0502020204030204" pitchFamily="34" charset="0"/>
                <a:cs typeface="Arial" panose="020B0604020202020204" pitchFamily="34" charset="0"/>
              </a:rPr>
              <a:t>The sum of the reflected and luminescent luminance factors is the total luminance factor, </a:t>
            </a:r>
            <a:r>
              <a:rPr lang="de-DE" sz="1400" i="1" dirty="0">
                <a:latin typeface="Arial" panose="020B0604020202020204" pitchFamily="34" charset="0"/>
                <a:ea typeface="Calibri" panose="020F0502020204030204" pitchFamily="34" charset="0"/>
                <a:cs typeface="Arial" panose="020B0604020202020204" pitchFamily="34" charset="0"/>
              </a:rPr>
              <a:t>β</a:t>
            </a:r>
            <a:r>
              <a:rPr lang="en-US" sz="1400" i="1" baseline="-25000" dirty="0" err="1">
                <a:latin typeface="Arial" panose="020B0604020202020204" pitchFamily="34" charset="0"/>
                <a:ea typeface="Calibri" panose="020F0502020204030204" pitchFamily="34" charset="0"/>
                <a:cs typeface="Arial" panose="020B0604020202020204" pitchFamily="34" charset="0"/>
              </a:rPr>
              <a:t>v,T</a:t>
            </a:r>
            <a:r>
              <a:rPr lang="en-US" sz="1400" i="1" dirty="0">
                <a:latin typeface="Arial" panose="020B0604020202020204" pitchFamily="34" charset="0"/>
                <a:ea typeface="Calibri" panose="020F0502020204030204" pitchFamily="34" charset="0"/>
                <a:cs typeface="Arial" panose="020B0604020202020204" pitchFamily="34" charset="0"/>
              </a:rPr>
              <a:t>: </a:t>
            </a:r>
            <a:r>
              <a:rPr lang="de-DE" sz="1400" i="1" dirty="0">
                <a:latin typeface="Arial" panose="020B0604020202020204" pitchFamily="34" charset="0"/>
                <a:ea typeface="Calibri" panose="020F0502020204030204" pitchFamily="34" charset="0"/>
                <a:cs typeface="Arial" panose="020B0604020202020204" pitchFamily="34" charset="0"/>
              </a:rPr>
              <a:t>β</a:t>
            </a:r>
            <a:r>
              <a:rPr lang="en-US" sz="1400" i="1" baseline="-25000" dirty="0" err="1">
                <a:latin typeface="Arial" panose="020B0604020202020204" pitchFamily="34" charset="0"/>
                <a:ea typeface="Calibri" panose="020F0502020204030204" pitchFamily="34" charset="0"/>
                <a:cs typeface="Arial" panose="020B0604020202020204" pitchFamily="34" charset="0"/>
              </a:rPr>
              <a:t>v,T</a:t>
            </a:r>
            <a:r>
              <a:rPr lang="en-US" sz="1400" i="1" baseline="-25000" dirty="0">
                <a:latin typeface="Arial" panose="020B0604020202020204" pitchFamily="34" charset="0"/>
                <a:ea typeface="Calibri" panose="020F0502020204030204" pitchFamily="34" charset="0"/>
                <a:cs typeface="Arial" panose="020B0604020202020204" pitchFamily="34" charset="0"/>
              </a:rPr>
              <a:t> </a:t>
            </a:r>
            <a:r>
              <a:rPr lang="en-US" sz="1400" i="1" dirty="0">
                <a:latin typeface="Arial" panose="020B0604020202020204" pitchFamily="34" charset="0"/>
                <a:ea typeface="Calibri" panose="020F0502020204030204" pitchFamily="34" charset="0"/>
                <a:cs typeface="Arial" panose="020B0604020202020204" pitchFamily="34" charset="0"/>
              </a:rPr>
              <a:t>= </a:t>
            </a:r>
            <a:r>
              <a:rPr lang="de-DE" sz="1400" i="1" dirty="0">
                <a:latin typeface="Arial" panose="020B0604020202020204" pitchFamily="34" charset="0"/>
                <a:ea typeface="Calibri" panose="020F0502020204030204" pitchFamily="34" charset="0"/>
                <a:cs typeface="Arial" panose="020B0604020202020204" pitchFamily="34" charset="0"/>
              </a:rPr>
              <a:t>β</a:t>
            </a:r>
            <a:r>
              <a:rPr lang="en-US" sz="1400" i="1" baseline="-25000" dirty="0" err="1">
                <a:latin typeface="Arial" panose="020B0604020202020204" pitchFamily="34" charset="0"/>
                <a:ea typeface="Calibri" panose="020F0502020204030204" pitchFamily="34" charset="0"/>
                <a:cs typeface="Arial" panose="020B0604020202020204" pitchFamily="34" charset="0"/>
              </a:rPr>
              <a:t>v,R</a:t>
            </a:r>
            <a:r>
              <a:rPr lang="en-US" sz="1400" i="1" baseline="-25000" dirty="0">
                <a:latin typeface="Arial" panose="020B0604020202020204" pitchFamily="34" charset="0"/>
                <a:ea typeface="Calibri" panose="020F0502020204030204" pitchFamily="34" charset="0"/>
                <a:cs typeface="Arial" panose="020B0604020202020204" pitchFamily="34" charset="0"/>
              </a:rPr>
              <a:t> </a:t>
            </a:r>
            <a:r>
              <a:rPr lang="en-US" sz="1400" i="1" dirty="0">
                <a:latin typeface="Arial" panose="020B0604020202020204" pitchFamily="34" charset="0"/>
                <a:ea typeface="Calibri" panose="020F0502020204030204" pitchFamily="34" charset="0"/>
                <a:cs typeface="Arial" panose="020B0604020202020204" pitchFamily="34" charset="0"/>
              </a:rPr>
              <a:t>+ </a:t>
            </a:r>
            <a:r>
              <a:rPr lang="de-DE" sz="1400" i="1" dirty="0">
                <a:latin typeface="Arial" panose="020B0604020202020204" pitchFamily="34" charset="0"/>
                <a:ea typeface="Calibri" panose="020F0502020204030204" pitchFamily="34" charset="0"/>
                <a:cs typeface="Arial" panose="020B0604020202020204" pitchFamily="34" charset="0"/>
              </a:rPr>
              <a:t>β</a:t>
            </a:r>
            <a:r>
              <a:rPr lang="en-US" sz="1400" i="1" baseline="-25000" dirty="0" err="1">
                <a:latin typeface="Arial" panose="020B0604020202020204" pitchFamily="34" charset="0"/>
                <a:ea typeface="Calibri" panose="020F0502020204030204" pitchFamily="34" charset="0"/>
                <a:cs typeface="Arial" panose="020B0604020202020204" pitchFamily="34" charset="0"/>
              </a:rPr>
              <a:t>v,L</a:t>
            </a:r>
            <a:r>
              <a:rPr lang="en-US" sz="1400" i="1" dirty="0">
                <a:latin typeface="Arial" panose="020B0604020202020204" pitchFamily="34" charset="0"/>
                <a:ea typeface="Calibri" panose="020F0502020204030204" pitchFamily="34" charset="0"/>
                <a:cs typeface="Arial" panose="020B0604020202020204" pitchFamily="34" charset="0"/>
              </a:rPr>
              <a:t>.</a:t>
            </a:r>
            <a:br>
              <a:rPr lang="en-US" sz="1400" i="1" dirty="0">
                <a:latin typeface="Arial" panose="020B0604020202020204" pitchFamily="34" charset="0"/>
                <a:ea typeface="Calibri" panose="020F0502020204030204" pitchFamily="34" charset="0"/>
                <a:cs typeface="Arial" panose="020B0604020202020204" pitchFamily="34" charset="0"/>
              </a:rPr>
            </a:br>
            <a:r>
              <a:rPr lang="en-US" sz="1400" i="1" dirty="0">
                <a:latin typeface="Arial" panose="020B0604020202020204" pitchFamily="34" charset="0"/>
                <a:ea typeface="Calibri" panose="020F0502020204030204" pitchFamily="34" charset="0"/>
                <a:cs typeface="Arial" panose="020B0604020202020204" pitchFamily="34" charset="0"/>
              </a:rPr>
              <a:t>The subscript R is used here for the reflected luminance factor because it is more intuitive than the traditional S and avoids confusion with the use of S to denote a state of polarization.</a:t>
            </a:r>
            <a:endParaRPr lang="de-DE" sz="1400" i="1" dirty="0">
              <a:latin typeface="Arial" panose="020B0604020202020204" pitchFamily="34" charset="0"/>
              <a:ea typeface="Calibri" panose="020F0502020204030204" pitchFamily="34" charset="0"/>
              <a:cs typeface="Arial" panose="020B0604020202020204" pitchFamily="34" charset="0"/>
            </a:endParaRPr>
          </a:p>
        </p:txBody>
      </p:sp>
      <p:sp>
        <p:nvSpPr>
          <p:cNvPr id="6" name="Textfeld 5"/>
          <p:cNvSpPr txBox="1"/>
          <p:nvPr/>
        </p:nvSpPr>
        <p:spPr>
          <a:xfrm>
            <a:off x="8821426" y="4885496"/>
            <a:ext cx="2007344" cy="461665"/>
          </a:xfrm>
          <a:prstGeom prst="rect">
            <a:avLst/>
          </a:prstGeom>
          <a:noFill/>
        </p:spPr>
        <p:txBody>
          <a:bodyPr wrap="none" rtlCol="0">
            <a:spAutoFit/>
          </a:bodyPr>
          <a:lstStyle/>
          <a:p>
            <a:r>
              <a:rPr lang="de-DE" dirty="0"/>
              <a:t>New </a:t>
            </a:r>
            <a:r>
              <a:rPr lang="de-DE" dirty="0" err="1"/>
              <a:t>proposal</a:t>
            </a:r>
            <a:r>
              <a:rPr lang="de-DE" dirty="0"/>
              <a:t>: </a:t>
            </a:r>
            <a:r>
              <a:rPr lang="de-DE" sz="2400" b="1" i="1" dirty="0" err="1">
                <a:latin typeface="Symbol" panose="05050102010706020507" pitchFamily="18" charset="2"/>
              </a:rPr>
              <a:t>b</a:t>
            </a:r>
            <a:r>
              <a:rPr lang="de-DE" sz="2400" b="1" i="1" baseline="-25000" dirty="0" err="1"/>
              <a:t>v,R</a:t>
            </a:r>
            <a:endParaRPr lang="de-DE" sz="2400" b="1" i="1" baseline="-25000" dirty="0"/>
          </a:p>
        </p:txBody>
      </p:sp>
      <p:sp>
        <p:nvSpPr>
          <p:cNvPr id="7" name="Rechteck 6"/>
          <p:cNvSpPr/>
          <p:nvPr/>
        </p:nvSpPr>
        <p:spPr>
          <a:xfrm>
            <a:off x="8486775" y="4515391"/>
            <a:ext cx="2762250" cy="131763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mc:AlternateContent xmlns:mc="http://schemas.openxmlformats.org/markup-compatibility/2006" xmlns:a14="http://schemas.microsoft.com/office/drawing/2010/main">
        <mc:Choice Requires="a14">
          <p:graphicFrame>
            <p:nvGraphicFramePr>
              <p:cNvPr id="8" name="Tabelle 7"/>
              <p:cNvGraphicFramePr>
                <a:graphicFrameLocks noGrp="1"/>
              </p:cNvGraphicFramePr>
              <p:nvPr/>
            </p:nvGraphicFramePr>
            <p:xfrm>
              <a:off x="3848678" y="4781619"/>
              <a:ext cx="5753100" cy="1277329"/>
            </p:xfrm>
            <a:graphic>
              <a:graphicData uri="http://schemas.openxmlformats.org/drawingml/2006/table">
                <a:tbl>
                  <a:tblPr firstRow="1" firstCol="1" bandRow="1">
                    <a:tableStyleId>{5C22544A-7EE6-4342-B048-85BDC9FD1C3A}</a:tableStyleId>
                  </a:tblPr>
                  <a:tblGrid>
                    <a:gridCol w="450215">
                      <a:extLst>
                        <a:ext uri="{9D8B030D-6E8A-4147-A177-3AD203B41FA5}">
                          <a16:colId xmlns:a16="http://schemas.microsoft.com/office/drawing/2014/main" val="886374031"/>
                        </a:ext>
                      </a:extLst>
                    </a:gridCol>
                    <a:gridCol w="4860925">
                      <a:extLst>
                        <a:ext uri="{9D8B030D-6E8A-4147-A177-3AD203B41FA5}">
                          <a16:colId xmlns:a16="http://schemas.microsoft.com/office/drawing/2014/main" val="1362282658"/>
                        </a:ext>
                      </a:extLst>
                    </a:gridCol>
                    <a:gridCol w="441960">
                      <a:extLst>
                        <a:ext uri="{9D8B030D-6E8A-4147-A177-3AD203B41FA5}">
                          <a16:colId xmlns:a16="http://schemas.microsoft.com/office/drawing/2014/main" val="1655810732"/>
                        </a:ext>
                      </a:extLst>
                    </a:gridCol>
                  </a:tblGrid>
                  <a:tr h="1277329">
                    <a:tc>
                      <a:txBody>
                        <a:bodyPr/>
                        <a:lstStyle/>
                        <a:p>
                          <a:pPr indent="-228600" algn="l">
                            <a:lnSpc>
                              <a:spcPts val="1150"/>
                            </a:lnSpc>
                            <a:spcBef>
                              <a:spcPts val="500"/>
                            </a:spcBef>
                            <a:spcAft>
                              <a:spcPts val="1000"/>
                            </a:spcAft>
                            <a:tabLst>
                              <a:tab pos="215900" algn="l"/>
                              <a:tab pos="449580" algn="l"/>
                            </a:tabLst>
                          </a:pPr>
                          <a:r>
                            <a:rPr lang="en-GB" sz="2400" spc="40">
                              <a:solidFill>
                                <a:schemeClr val="tx1"/>
                              </a:solidFill>
                              <a:effectLst/>
                            </a:rPr>
                            <a:t> </a:t>
                          </a:r>
                          <a:endParaRPr lang="de-DE" sz="2400" spc="4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noFill/>
                      </a:tcPr>
                    </a:tc>
                    <a:tc>
                      <a:txBody>
                        <a:bodyPr/>
                        <a:lstStyle/>
                        <a:p>
                          <a:pPr indent="-228600" algn="ctr">
                            <a:lnSpc>
                              <a:spcPts val="1150"/>
                            </a:lnSpc>
                            <a:spcBef>
                              <a:spcPts val="500"/>
                            </a:spcBef>
                            <a:spcAft>
                              <a:spcPts val="1000"/>
                            </a:spcAft>
                            <a:tabLst>
                              <a:tab pos="215900" algn="l"/>
                              <a:tab pos="449580" algn="l"/>
                            </a:tabLst>
                          </a:pPr>
                          <a14:m>
                            <m:oMathPara xmlns:m="http://schemas.openxmlformats.org/officeDocument/2006/math">
                              <m:oMathParaPr>
                                <m:jc m:val="centerGroup"/>
                              </m:oMathParaPr>
                              <m:oMath xmlns:m="http://schemas.openxmlformats.org/officeDocument/2006/math">
                                <m:sSub>
                                  <m:sSubPr>
                                    <m:ctrlPr>
                                      <a:rPr lang="de-DE" sz="2400" i="1" spc="40" smtClean="0">
                                        <a:solidFill>
                                          <a:schemeClr val="tx1"/>
                                        </a:solidFill>
                                        <a:effectLst/>
                                        <a:latin typeface="Cambria Math" panose="02040503050406030204" pitchFamily="18" charset="0"/>
                                      </a:rPr>
                                    </m:ctrlPr>
                                  </m:sSubPr>
                                  <m:e>
                                    <m:r>
                                      <a:rPr lang="en-GB" sz="2400" spc="40">
                                        <a:solidFill>
                                          <a:schemeClr val="tx1"/>
                                        </a:solidFill>
                                        <a:effectLst/>
                                        <a:latin typeface="Cambria Math" panose="02040503050406030204" pitchFamily="18" charset="0"/>
                                      </a:rPr>
                                      <m:t>𝛽</m:t>
                                    </m:r>
                                  </m:e>
                                  <m:sub>
                                    <m:r>
                                      <m:rPr>
                                        <m:sty m:val="p"/>
                                      </m:rPr>
                                      <a:rPr lang="en-GB" sz="2400" spc="40">
                                        <a:solidFill>
                                          <a:schemeClr val="tx1"/>
                                        </a:solidFill>
                                        <a:effectLst/>
                                        <a:latin typeface="Cambria Math" panose="02040503050406030204" pitchFamily="18" charset="0"/>
                                      </a:rPr>
                                      <m:t>v</m:t>
                                    </m:r>
                                    <m:r>
                                      <a:rPr lang="en-GB" sz="2400" spc="40">
                                        <a:solidFill>
                                          <a:schemeClr val="tx1"/>
                                        </a:solidFill>
                                        <a:effectLst/>
                                        <a:latin typeface="Cambria Math" panose="02040503050406030204" pitchFamily="18" charset="0"/>
                                      </a:rPr>
                                      <m:t>,</m:t>
                                    </m:r>
                                    <m:r>
                                      <a:rPr lang="en-GB" sz="2400" spc="40">
                                        <a:solidFill>
                                          <a:schemeClr val="tx1"/>
                                        </a:solidFill>
                                        <a:effectLst/>
                                        <a:latin typeface="Cambria Math" panose="02040503050406030204" pitchFamily="18" charset="0"/>
                                      </a:rPr>
                                      <m:t>𝑅</m:t>
                                    </m:r>
                                  </m:sub>
                                </m:sSub>
                                <m:r>
                                  <a:rPr lang="en-GB" sz="2400" spc="40">
                                    <a:solidFill>
                                      <a:schemeClr val="tx1"/>
                                    </a:solidFill>
                                    <a:effectLst/>
                                    <a:latin typeface="Cambria Math" panose="02040503050406030204" pitchFamily="18" charset="0"/>
                                  </a:rPr>
                                  <m:t>= </m:t>
                                </m:r>
                                <m:f>
                                  <m:fPr>
                                    <m:ctrlPr>
                                      <a:rPr lang="de-DE" sz="2400" i="1" spc="40">
                                        <a:solidFill>
                                          <a:schemeClr val="tx1"/>
                                        </a:solidFill>
                                        <a:effectLst/>
                                        <a:latin typeface="Cambria Math" panose="02040503050406030204" pitchFamily="18" charset="0"/>
                                      </a:rPr>
                                    </m:ctrlPr>
                                  </m:fPr>
                                  <m:num>
                                    <m:r>
                                      <a:rPr lang="en-GB" sz="2400" spc="40">
                                        <a:solidFill>
                                          <a:schemeClr val="tx1"/>
                                        </a:solidFill>
                                        <a:effectLst/>
                                        <a:latin typeface="Cambria Math" panose="02040503050406030204" pitchFamily="18" charset="0"/>
                                      </a:rPr>
                                      <m:t>𝑌</m:t>
                                    </m:r>
                                  </m:num>
                                  <m:den>
                                    <m:sSub>
                                      <m:sSubPr>
                                        <m:ctrlPr>
                                          <a:rPr lang="de-DE" sz="2400" i="1" spc="40">
                                            <a:solidFill>
                                              <a:schemeClr val="tx1"/>
                                            </a:solidFill>
                                            <a:effectLst/>
                                            <a:latin typeface="Cambria Math" panose="02040503050406030204" pitchFamily="18" charset="0"/>
                                          </a:rPr>
                                        </m:ctrlPr>
                                      </m:sSubPr>
                                      <m:e>
                                        <m:r>
                                          <a:rPr lang="en-GB" sz="2400" spc="40">
                                            <a:solidFill>
                                              <a:schemeClr val="tx1"/>
                                            </a:solidFill>
                                            <a:effectLst/>
                                            <a:latin typeface="Cambria Math" panose="02040503050406030204" pitchFamily="18" charset="0"/>
                                          </a:rPr>
                                          <m:t>𝑌</m:t>
                                        </m:r>
                                      </m:e>
                                      <m:sub>
                                        <m:r>
                                          <a:rPr lang="en-GB" sz="2400" spc="40">
                                            <a:solidFill>
                                              <a:schemeClr val="tx1"/>
                                            </a:solidFill>
                                            <a:effectLst/>
                                            <a:latin typeface="Cambria Math" panose="02040503050406030204" pitchFamily="18" charset="0"/>
                                          </a:rPr>
                                          <m:t>0</m:t>
                                        </m:r>
                                      </m:sub>
                                    </m:sSub>
                                  </m:den>
                                </m:f>
                              </m:oMath>
                            </m:oMathPara>
                          </a14:m>
                          <a:endParaRPr lang="de-DE" sz="2400" spc="4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noFill/>
                      </a:tcPr>
                    </a:tc>
                    <a:tc>
                      <a:txBody>
                        <a:bodyPr/>
                        <a:lstStyle/>
                        <a:p>
                          <a:pPr indent="-228600" algn="r">
                            <a:lnSpc>
                              <a:spcPts val="1150"/>
                            </a:lnSpc>
                            <a:spcBef>
                              <a:spcPts val="500"/>
                            </a:spcBef>
                            <a:spcAft>
                              <a:spcPts val="1000"/>
                            </a:spcAft>
                            <a:tabLst>
                              <a:tab pos="215900" algn="l"/>
                              <a:tab pos="449580" algn="l"/>
                            </a:tabLst>
                          </a:pPr>
                          <a:endParaRPr lang="de-DE" sz="2400" spc="4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noFill/>
                      </a:tcPr>
                    </a:tc>
                    <a:extLst>
                      <a:ext uri="{0D108BD9-81ED-4DB2-BD59-A6C34878D82A}">
                        <a16:rowId xmlns:a16="http://schemas.microsoft.com/office/drawing/2014/main" val="3789001458"/>
                      </a:ext>
                    </a:extLst>
                  </a:tr>
                </a:tbl>
              </a:graphicData>
            </a:graphic>
          </p:graphicFrame>
        </mc:Choice>
        <mc:Fallback xmlns="">
          <p:graphicFrame>
            <p:nvGraphicFramePr>
              <p:cNvPr id="8" name="Tabelle 7"/>
              <p:cNvGraphicFramePr>
                <a:graphicFrameLocks noGrp="1"/>
              </p:cNvGraphicFramePr>
              <p:nvPr>
                <p:extLst>
                  <p:ext uri="{D42A27DB-BD31-4B8C-83A1-F6EECF244321}">
                    <p14:modId xmlns:p14="http://schemas.microsoft.com/office/powerpoint/2010/main" val="4261816442"/>
                  </p:ext>
                </p:extLst>
              </p:nvPr>
            </p:nvGraphicFramePr>
            <p:xfrm>
              <a:off x="3848678" y="4781619"/>
              <a:ext cx="5753100" cy="1277329"/>
            </p:xfrm>
            <a:graphic>
              <a:graphicData uri="http://schemas.openxmlformats.org/drawingml/2006/table">
                <a:tbl>
                  <a:tblPr firstRow="1" firstCol="1" bandRow="1">
                    <a:tableStyleId>{5C22544A-7EE6-4342-B048-85BDC9FD1C3A}</a:tableStyleId>
                  </a:tblPr>
                  <a:tblGrid>
                    <a:gridCol w="450215">
                      <a:extLst>
                        <a:ext uri="{9D8B030D-6E8A-4147-A177-3AD203B41FA5}">
                          <a16:colId xmlns:a16="http://schemas.microsoft.com/office/drawing/2014/main" val="886374031"/>
                        </a:ext>
                      </a:extLst>
                    </a:gridCol>
                    <a:gridCol w="4860925">
                      <a:extLst>
                        <a:ext uri="{9D8B030D-6E8A-4147-A177-3AD203B41FA5}">
                          <a16:colId xmlns:a16="http://schemas.microsoft.com/office/drawing/2014/main" val="1362282658"/>
                        </a:ext>
                      </a:extLst>
                    </a:gridCol>
                    <a:gridCol w="441960">
                      <a:extLst>
                        <a:ext uri="{9D8B030D-6E8A-4147-A177-3AD203B41FA5}">
                          <a16:colId xmlns:a16="http://schemas.microsoft.com/office/drawing/2014/main" val="1655810732"/>
                        </a:ext>
                      </a:extLst>
                    </a:gridCol>
                  </a:tblGrid>
                  <a:tr h="1277329">
                    <a:tc>
                      <a:txBody>
                        <a:bodyPr/>
                        <a:lstStyle/>
                        <a:p>
                          <a:pPr indent="-228600" algn="l">
                            <a:lnSpc>
                              <a:spcPts val="1150"/>
                            </a:lnSpc>
                            <a:spcBef>
                              <a:spcPts val="500"/>
                            </a:spcBef>
                            <a:spcAft>
                              <a:spcPts val="1000"/>
                            </a:spcAft>
                            <a:tabLst>
                              <a:tab pos="215900" algn="l"/>
                              <a:tab pos="449580" algn="l"/>
                            </a:tabLst>
                          </a:pPr>
                          <a:r>
                            <a:rPr lang="en-GB" sz="2400" spc="40">
                              <a:solidFill>
                                <a:schemeClr val="tx1"/>
                              </a:solidFill>
                              <a:effectLst/>
                            </a:rPr>
                            <a:t> </a:t>
                          </a:r>
                          <a:endParaRPr lang="de-DE" sz="2400" spc="4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noFill/>
                      </a:tcPr>
                    </a:tc>
                    <a:tc>
                      <a:txBody>
                        <a:bodyPr/>
                        <a:lstStyle/>
                        <a:p>
                          <a:endParaRPr lang="de-DE"/>
                        </a:p>
                      </a:txBody>
                      <a:tcPr marL="68580" marR="68580" marT="0" marB="0" anchor="ctr">
                        <a:blipFill>
                          <a:blip r:embed="rId2"/>
                          <a:stretch>
                            <a:fillRect l="-9398" t="-476" r="-9649" b="-2381"/>
                          </a:stretch>
                        </a:blipFill>
                      </a:tcPr>
                    </a:tc>
                    <a:tc>
                      <a:txBody>
                        <a:bodyPr/>
                        <a:lstStyle/>
                        <a:p>
                          <a:pPr indent="-228600" algn="r">
                            <a:lnSpc>
                              <a:spcPts val="1150"/>
                            </a:lnSpc>
                            <a:spcBef>
                              <a:spcPts val="500"/>
                            </a:spcBef>
                            <a:spcAft>
                              <a:spcPts val="1000"/>
                            </a:spcAft>
                            <a:tabLst>
                              <a:tab pos="215900" algn="l"/>
                              <a:tab pos="449580" algn="l"/>
                            </a:tabLst>
                          </a:pPr>
                          <a:endParaRPr lang="de-DE" sz="2400" spc="4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noFill/>
                      </a:tcPr>
                    </a:tc>
                    <a:extLst>
                      <a:ext uri="{0D108BD9-81ED-4DB2-BD59-A6C34878D82A}">
                        <a16:rowId xmlns:a16="http://schemas.microsoft.com/office/drawing/2014/main" val="3789001458"/>
                      </a:ext>
                    </a:extLst>
                  </a:tr>
                </a:tbl>
              </a:graphicData>
            </a:graphic>
          </p:graphicFrame>
        </mc:Fallback>
      </mc:AlternateContent>
      <mc:AlternateContent xmlns:mc="http://schemas.openxmlformats.org/markup-compatibility/2006">
        <mc:Choice xmlns:a14="http://schemas.microsoft.com/office/drawing/2010/main" Requires="a14">
          <p:sp>
            <p:nvSpPr>
              <p:cNvPr id="10" name="Rechteck 9"/>
              <p:cNvSpPr/>
              <p:nvPr/>
            </p:nvSpPr>
            <p:spPr>
              <a:xfrm>
                <a:off x="828675" y="4800163"/>
                <a:ext cx="4520547" cy="748090"/>
              </a:xfrm>
              <a:prstGeom prst="rect">
                <a:avLst/>
              </a:prstGeom>
            </p:spPr>
            <p:txBody>
              <a:bodyPr wrap="square">
                <a:spAutoFit/>
              </a:bodyPr>
              <a:lstStyle/>
              <a:p>
                <a:pPr algn="just">
                  <a:spcBef>
                    <a:spcPts val="500"/>
                  </a:spcBef>
                  <a:spcAft>
                    <a:spcPts val="1000"/>
                  </a:spcAft>
                </a:pPr>
                <a:r>
                  <a:rPr lang="en-GB" sz="1400" dirty="0">
                    <a:latin typeface="Calibri" panose="020F0502020204030204" pitchFamily="34" charset="0"/>
                    <a:ea typeface="Calibri" panose="020F0502020204030204" pitchFamily="34" charset="0"/>
                  </a:rPr>
                  <a:t>The luminance factor (symbol </a:t>
                </a:r>
                <a14:m>
                  <m:oMath xmlns:m="http://schemas.openxmlformats.org/officeDocument/2006/math">
                    <m:sSub>
                      <m:sSubPr>
                        <m:ctrlPr>
                          <a:rPr lang="de-DE" sz="1400" i="1">
                            <a:latin typeface="Cambria Math" panose="02040503050406030204" pitchFamily="18" charset="0"/>
                            <a:ea typeface="Calibri" panose="020F0502020204030204" pitchFamily="34" charset="0"/>
                          </a:rPr>
                        </m:ctrlPr>
                      </m:sSubPr>
                      <m:e>
                        <m:r>
                          <a:rPr lang="en-GB" sz="1400">
                            <a:latin typeface="Cambria Math" panose="02040503050406030204" pitchFamily="18" charset="0"/>
                            <a:ea typeface="Calibri" panose="020F0502020204030204" pitchFamily="34" charset="0"/>
                          </a:rPr>
                          <m:t>𝛽</m:t>
                        </m:r>
                      </m:e>
                      <m:sub>
                        <m:r>
                          <m:rPr>
                            <m:sty m:val="p"/>
                          </m:rPr>
                          <a:rPr lang="en-GB" sz="1400">
                            <a:latin typeface="Cambria Math" panose="02040503050406030204" pitchFamily="18" charset="0"/>
                            <a:ea typeface="Calibri" panose="020F0502020204030204" pitchFamily="34" charset="0"/>
                          </a:rPr>
                          <m:t>v</m:t>
                        </m:r>
                        <m:r>
                          <a:rPr lang="en-GB" sz="1400">
                            <a:latin typeface="Cambria Math" panose="02040503050406030204" pitchFamily="18" charset="0"/>
                            <a:ea typeface="Calibri" panose="020F0502020204030204" pitchFamily="34" charset="0"/>
                          </a:rPr>
                          <m:t>,</m:t>
                        </m:r>
                        <m:r>
                          <a:rPr lang="en-GB" sz="1400">
                            <a:latin typeface="Cambria Math" panose="02040503050406030204" pitchFamily="18" charset="0"/>
                            <a:ea typeface="Calibri" panose="020F0502020204030204" pitchFamily="34" charset="0"/>
                          </a:rPr>
                          <m:t>𝑅</m:t>
                        </m:r>
                      </m:sub>
                    </m:sSub>
                  </m:oMath>
                </a14:m>
                <a:r>
                  <a:rPr lang="en-GB" sz="1400" dirty="0">
                    <a:latin typeface="Calibri" panose="020F0502020204030204" pitchFamily="34" charset="0"/>
                    <a:ea typeface="Calibri" panose="020F0502020204030204" pitchFamily="34" charset="0"/>
                  </a:rPr>
                  <a:t>) of a retroreflective device means the ratio of the tristimulus value </a:t>
                </a:r>
                <a:r>
                  <a:rPr lang="en-GB" sz="1400" i="1" dirty="0">
                    <a:latin typeface="Calibri" panose="020F0502020204030204" pitchFamily="34" charset="0"/>
                    <a:ea typeface="Calibri" panose="020F0502020204030204" pitchFamily="34" charset="0"/>
                  </a:rPr>
                  <a:t>Y</a:t>
                </a:r>
                <a:r>
                  <a:rPr lang="en-GB" sz="1400" dirty="0">
                    <a:latin typeface="Calibri" panose="020F0502020204030204" pitchFamily="34" charset="0"/>
                    <a:ea typeface="Calibri" panose="020F0502020204030204" pitchFamily="34" charset="0"/>
                  </a:rPr>
                  <a:t> of the sample and the tristimulus value of the perfect diffuser </a:t>
                </a:r>
                <a:r>
                  <a:rPr lang="en-GB" sz="1400" i="1" dirty="0" err="1">
                    <a:latin typeface="Calibri" panose="020F0502020204030204" pitchFamily="34" charset="0"/>
                    <a:ea typeface="Calibri" panose="020F0502020204030204" pitchFamily="34" charset="0"/>
                  </a:rPr>
                  <a:t>Y</a:t>
                </a:r>
                <a:r>
                  <a:rPr lang="en-GB" sz="1400" i="1" baseline="-25000" dirty="0" err="1">
                    <a:latin typeface="Calibri" panose="020F0502020204030204" pitchFamily="34" charset="0"/>
                    <a:ea typeface="Calibri" panose="020F0502020204030204" pitchFamily="34" charset="0"/>
                  </a:rPr>
                  <a:t>o</a:t>
                </a:r>
                <a:r>
                  <a:rPr lang="en-GB" sz="1400" dirty="0">
                    <a:latin typeface="Calibri" panose="020F0502020204030204" pitchFamily="34" charset="0"/>
                    <a:ea typeface="Calibri" panose="020F0502020204030204" pitchFamily="34" charset="0"/>
                  </a:rPr>
                  <a:t>.</a:t>
                </a:r>
                <a:endParaRPr lang="de-DE" sz="1400" dirty="0">
                  <a:latin typeface="Calibri" panose="020F0502020204030204" pitchFamily="34" charset="0"/>
                  <a:ea typeface="Calibri" panose="020F0502020204030204" pitchFamily="34" charset="0"/>
                </a:endParaRPr>
              </a:p>
            </p:txBody>
          </p:sp>
        </mc:Choice>
        <mc:Fallback>
          <p:sp>
            <p:nvSpPr>
              <p:cNvPr id="10" name="Rechteck 9"/>
              <p:cNvSpPr>
                <a:spLocks noRot="1" noChangeAspect="1" noMove="1" noResize="1" noEditPoints="1" noAdjustHandles="1" noChangeArrowheads="1" noChangeShapeType="1" noTextEdit="1"/>
              </p:cNvSpPr>
              <p:nvPr/>
            </p:nvSpPr>
            <p:spPr>
              <a:xfrm>
                <a:off x="828675" y="4800163"/>
                <a:ext cx="4520547" cy="748090"/>
              </a:xfrm>
              <a:prstGeom prst="rect">
                <a:avLst/>
              </a:prstGeom>
              <a:blipFill>
                <a:blip r:embed="rId3"/>
                <a:stretch>
                  <a:fillRect l="-405" r="-405" b="-8130"/>
                </a:stretch>
              </a:blipFill>
            </p:spPr>
            <p:txBody>
              <a:bodyPr/>
              <a:lstStyle/>
              <a:p>
                <a:r>
                  <a:rPr lang="it-IT">
                    <a:noFill/>
                  </a:rPr>
                  <a:t> </a:t>
                </a:r>
              </a:p>
            </p:txBody>
          </p:sp>
        </mc:Fallback>
      </mc:AlternateContent>
      <p:sp>
        <p:nvSpPr>
          <p:cNvPr id="11" name="Rechteck 9">
            <a:extLst>
              <a:ext uri="{FF2B5EF4-FFF2-40B4-BE49-F238E27FC236}">
                <a16:creationId xmlns:a16="http://schemas.microsoft.com/office/drawing/2014/main" id="{5B40E739-DB90-4652-9A20-C881D7BD364B}"/>
              </a:ext>
            </a:extLst>
          </p:cNvPr>
          <p:cNvSpPr/>
          <p:nvPr/>
        </p:nvSpPr>
        <p:spPr>
          <a:xfrm>
            <a:off x="6353695" y="527297"/>
            <a:ext cx="5275811" cy="923330"/>
          </a:xfrm>
          <a:prstGeom prst="rect">
            <a:avLst/>
          </a:prstGeom>
        </p:spPr>
        <p:txBody>
          <a:bodyPr wrap="square">
            <a:spAutoFit/>
          </a:bodyPr>
          <a:lstStyle/>
          <a:p>
            <a:r>
              <a:rPr lang="de-DE" b="1" dirty="0" err="1"/>
              <a:t>Referenced</a:t>
            </a:r>
            <a:r>
              <a:rPr lang="de-DE" b="1" dirty="0"/>
              <a:t> </a:t>
            </a:r>
            <a:r>
              <a:rPr lang="de-DE" b="1" dirty="0" err="1"/>
              <a:t>Document</a:t>
            </a:r>
            <a:r>
              <a:rPr lang="de-DE" b="1" dirty="0"/>
              <a:t>:</a:t>
            </a:r>
          </a:p>
          <a:p>
            <a:r>
              <a:rPr lang="de-DE" dirty="0"/>
              <a:t>CIE </a:t>
            </a:r>
            <a:r>
              <a:rPr lang="de-DE" dirty="0" err="1"/>
              <a:t>Publication</a:t>
            </a:r>
            <a:r>
              <a:rPr lang="de-DE" dirty="0"/>
              <a:t> 54.2:2001</a:t>
            </a:r>
          </a:p>
          <a:p>
            <a:r>
              <a:rPr lang="en-GB" dirty="0"/>
              <a:t>”Retroreflection: Definition and measurement”</a:t>
            </a:r>
          </a:p>
        </p:txBody>
      </p:sp>
    </p:spTree>
    <p:extLst>
      <p:ext uri="{BB962C8B-B14F-4D97-AF65-F5344CB8AC3E}">
        <p14:creationId xmlns:p14="http://schemas.microsoft.com/office/powerpoint/2010/main" val="658288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nvSpPr>
        <p:spPr>
          <a:xfrm>
            <a:off x="236433" y="156667"/>
            <a:ext cx="8534400" cy="150706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de-DE" b="1" dirty="0"/>
              <a:t>Resistance </a:t>
            </a:r>
            <a:r>
              <a:rPr lang="de-DE" b="1" dirty="0" err="1"/>
              <a:t>to</a:t>
            </a:r>
            <a:r>
              <a:rPr lang="de-DE" b="1" dirty="0"/>
              <a:t> </a:t>
            </a:r>
            <a:r>
              <a:rPr lang="de-DE" b="1" dirty="0" err="1"/>
              <a:t>weathering</a:t>
            </a:r>
            <a:endParaRPr lang="de-DE" b="1" dirty="0"/>
          </a:p>
        </p:txBody>
      </p:sp>
      <p:sp>
        <p:nvSpPr>
          <p:cNvPr id="3" name="Textplatzhalter 2"/>
          <p:cNvSpPr>
            <a:spLocks noGrp="1"/>
          </p:cNvSpPr>
          <p:nvPr/>
        </p:nvSpPr>
        <p:spPr>
          <a:xfrm>
            <a:off x="474707" y="2080879"/>
            <a:ext cx="4834465" cy="576262"/>
          </a:xfrm>
          <a:prstGeom prst="rect">
            <a:avLst/>
          </a:prstGeom>
        </p:spPr>
        <p:txBody>
          <a:bodyPr vert="horz" lIns="91440" tIns="45720" rIns="91440" bIns="45720" rtlCol="0" anchor="b">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800" b="0" kern="1200" cap="none">
                <a:solidFill>
                  <a:schemeClr val="tx1"/>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000" b="1" kern="1200" cap="none">
                <a:solidFill>
                  <a:schemeClr val="bg2">
                    <a:lumMod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b="1" kern="1200" cap="none">
                <a:solidFill>
                  <a:schemeClr val="bg2">
                    <a:lumMod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9pPr>
          </a:lstStyle>
          <a:p>
            <a:r>
              <a:rPr lang="de-DE" dirty="0"/>
              <a:t>Annexes 13, 21 and 22 (</a:t>
            </a:r>
            <a:r>
              <a:rPr lang="de-DE" dirty="0" err="1"/>
              <a:t>current</a:t>
            </a:r>
            <a:r>
              <a:rPr lang="de-DE" dirty="0"/>
              <a:t>)</a:t>
            </a:r>
          </a:p>
        </p:txBody>
      </p:sp>
      <p:sp>
        <p:nvSpPr>
          <p:cNvPr id="4" name="Inhaltsplatzhalter 3"/>
          <p:cNvSpPr>
            <a:spLocks noGrp="1"/>
          </p:cNvSpPr>
          <p:nvPr/>
        </p:nvSpPr>
        <p:spPr>
          <a:xfrm>
            <a:off x="423111" y="2718260"/>
            <a:ext cx="4937655" cy="1498600"/>
          </a:xfrm>
          <a:prstGeom prst="rect">
            <a:avLst/>
          </a:prstGeom>
        </p:spPr>
        <p:txBody>
          <a:bodyPr vert="horz" lIns="91440" tIns="45720" rIns="91440" bIns="45720" rtlCol="0" anchor="t">
            <a:normAutofit lnSpcReduction="10000"/>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de-DE" dirty="0" err="1">
                <a:solidFill>
                  <a:schemeClr val="tx1"/>
                </a:solidFill>
              </a:rPr>
              <a:t>Weathering</a:t>
            </a:r>
            <a:r>
              <a:rPr lang="de-DE" dirty="0">
                <a:solidFill>
                  <a:schemeClr val="tx1"/>
                </a:solidFill>
              </a:rPr>
              <a:t> </a:t>
            </a:r>
            <a:r>
              <a:rPr lang="de-DE" dirty="0" err="1">
                <a:solidFill>
                  <a:schemeClr val="tx1"/>
                </a:solidFill>
              </a:rPr>
              <a:t>with</a:t>
            </a:r>
            <a:r>
              <a:rPr lang="de-DE" dirty="0">
                <a:solidFill>
                  <a:schemeClr val="tx1"/>
                </a:solidFill>
              </a:rPr>
              <a:t> xenon-</a:t>
            </a:r>
            <a:r>
              <a:rPr lang="de-DE" dirty="0" err="1">
                <a:solidFill>
                  <a:schemeClr val="tx1"/>
                </a:solidFill>
              </a:rPr>
              <a:t>arc</a:t>
            </a:r>
            <a:r>
              <a:rPr lang="de-DE" dirty="0">
                <a:solidFill>
                  <a:schemeClr val="tx1"/>
                </a:solidFill>
              </a:rPr>
              <a:t> </a:t>
            </a:r>
            <a:r>
              <a:rPr lang="de-DE" dirty="0" err="1">
                <a:solidFill>
                  <a:schemeClr val="tx1"/>
                </a:solidFill>
              </a:rPr>
              <a:t>weathering</a:t>
            </a:r>
            <a:r>
              <a:rPr lang="de-DE" dirty="0">
                <a:solidFill>
                  <a:schemeClr val="tx1"/>
                </a:solidFill>
              </a:rPr>
              <a:t> </a:t>
            </a:r>
            <a:r>
              <a:rPr lang="de-DE" dirty="0" err="1">
                <a:solidFill>
                  <a:schemeClr val="tx1"/>
                </a:solidFill>
              </a:rPr>
              <a:t>device</a:t>
            </a:r>
            <a:endParaRPr lang="de-DE" dirty="0">
              <a:solidFill>
                <a:schemeClr val="tx1"/>
              </a:solidFill>
            </a:endParaRPr>
          </a:p>
          <a:p>
            <a:r>
              <a:rPr lang="de-DE" dirty="0">
                <a:solidFill>
                  <a:schemeClr val="tx1"/>
                </a:solidFill>
              </a:rPr>
              <a:t>Evaluation </a:t>
            </a:r>
            <a:r>
              <a:rPr lang="de-DE" dirty="0" err="1">
                <a:solidFill>
                  <a:schemeClr val="tx1"/>
                </a:solidFill>
              </a:rPr>
              <a:t>by</a:t>
            </a:r>
            <a:r>
              <a:rPr lang="de-DE" dirty="0">
                <a:solidFill>
                  <a:schemeClr val="tx1"/>
                </a:solidFill>
              </a:rPr>
              <a:t> </a:t>
            </a:r>
            <a:r>
              <a:rPr lang="de-DE" dirty="0" err="1">
                <a:solidFill>
                  <a:schemeClr val="tx1"/>
                </a:solidFill>
              </a:rPr>
              <a:t>reference</a:t>
            </a:r>
            <a:r>
              <a:rPr lang="de-DE" dirty="0">
                <a:solidFill>
                  <a:schemeClr val="tx1"/>
                </a:solidFill>
              </a:rPr>
              <a:t> </a:t>
            </a:r>
            <a:r>
              <a:rPr lang="de-DE" dirty="0" err="1">
                <a:solidFill>
                  <a:schemeClr val="tx1"/>
                </a:solidFill>
              </a:rPr>
              <a:t>materials</a:t>
            </a:r>
            <a:r>
              <a:rPr lang="de-DE" dirty="0">
                <a:solidFill>
                  <a:schemeClr val="tx1"/>
                </a:solidFill>
              </a:rPr>
              <a:t> </a:t>
            </a:r>
            <a:r>
              <a:rPr lang="de-DE" dirty="0" err="1">
                <a:solidFill>
                  <a:schemeClr val="tx1"/>
                </a:solidFill>
              </a:rPr>
              <a:t>blue</a:t>
            </a:r>
            <a:r>
              <a:rPr lang="de-DE" dirty="0">
                <a:solidFill>
                  <a:schemeClr val="tx1"/>
                </a:solidFill>
              </a:rPr>
              <a:t> </a:t>
            </a:r>
            <a:r>
              <a:rPr lang="de-DE" dirty="0" err="1">
                <a:solidFill>
                  <a:schemeClr val="tx1"/>
                </a:solidFill>
              </a:rPr>
              <a:t>wool</a:t>
            </a:r>
            <a:r>
              <a:rPr lang="de-DE" dirty="0">
                <a:solidFill>
                  <a:schemeClr val="tx1"/>
                </a:solidFill>
              </a:rPr>
              <a:t> – </a:t>
            </a:r>
            <a:r>
              <a:rPr lang="de-DE" dirty="0" err="1">
                <a:solidFill>
                  <a:schemeClr val="tx1"/>
                </a:solidFill>
              </a:rPr>
              <a:t>grey</a:t>
            </a:r>
            <a:r>
              <a:rPr lang="de-DE" dirty="0">
                <a:solidFill>
                  <a:schemeClr val="tx1"/>
                </a:solidFill>
              </a:rPr>
              <a:t> </a:t>
            </a:r>
            <a:r>
              <a:rPr lang="de-DE" dirty="0" err="1">
                <a:solidFill>
                  <a:schemeClr val="tx1"/>
                </a:solidFill>
              </a:rPr>
              <a:t>scale</a:t>
            </a:r>
            <a:endParaRPr lang="de-DE" dirty="0">
              <a:solidFill>
                <a:schemeClr val="tx1"/>
              </a:solidFill>
            </a:endParaRPr>
          </a:p>
          <a:p>
            <a:endParaRPr lang="de-DE" dirty="0">
              <a:solidFill>
                <a:schemeClr val="tx1"/>
              </a:solidFill>
            </a:endParaRPr>
          </a:p>
          <a:p>
            <a:endParaRPr lang="de-DE" dirty="0">
              <a:solidFill>
                <a:schemeClr val="tx1"/>
              </a:solidFill>
            </a:endParaRPr>
          </a:p>
        </p:txBody>
      </p:sp>
      <p:sp>
        <p:nvSpPr>
          <p:cNvPr id="5" name="Textplatzhalter 4"/>
          <p:cNvSpPr>
            <a:spLocks noGrp="1"/>
          </p:cNvSpPr>
          <p:nvPr/>
        </p:nvSpPr>
        <p:spPr>
          <a:xfrm>
            <a:off x="7976294" y="1727200"/>
            <a:ext cx="3685254" cy="576262"/>
          </a:xfrm>
          <a:prstGeom prst="rect">
            <a:avLst/>
          </a:prstGeom>
        </p:spPr>
        <p:txBody>
          <a:bodyPr vert="horz" lIns="91440" tIns="45720" rIns="91440" bIns="45720" rtlCol="0" anchor="b">
            <a:no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800" b="0" kern="1200" cap="none">
                <a:solidFill>
                  <a:schemeClr val="tx1"/>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2000" b="1" kern="1200" cap="none">
                <a:solidFill>
                  <a:schemeClr val="bg2">
                    <a:lumMod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b="1" kern="1200" cap="none">
                <a:solidFill>
                  <a:schemeClr val="bg2">
                    <a:lumMod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b="1" kern="1200" cap="none">
                <a:solidFill>
                  <a:schemeClr val="bg2">
                    <a:lumMod val="75000"/>
                  </a:schemeClr>
                </a:solidFill>
                <a:effectLst/>
                <a:latin typeface="+mn-lt"/>
                <a:ea typeface="+mn-ea"/>
                <a:cs typeface="+mn-cs"/>
              </a:defRPr>
            </a:lvl9pPr>
          </a:lstStyle>
          <a:p>
            <a:r>
              <a:rPr lang="de-DE" dirty="0"/>
              <a:t>Annex 6 – Part 6 (</a:t>
            </a:r>
            <a:r>
              <a:rPr lang="de-DE" dirty="0" err="1"/>
              <a:t>new</a:t>
            </a:r>
            <a:r>
              <a:rPr lang="de-DE" dirty="0"/>
              <a:t>)</a:t>
            </a:r>
          </a:p>
        </p:txBody>
      </p:sp>
      <p:sp>
        <p:nvSpPr>
          <p:cNvPr id="6" name="Inhaltsplatzhalter 5"/>
          <p:cNvSpPr>
            <a:spLocks noGrp="1"/>
          </p:cNvSpPr>
          <p:nvPr/>
        </p:nvSpPr>
        <p:spPr>
          <a:xfrm>
            <a:off x="7301857" y="2303462"/>
            <a:ext cx="4649787" cy="303053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de-DE" dirty="0" err="1">
                <a:solidFill>
                  <a:schemeClr val="tx1"/>
                </a:solidFill>
              </a:rPr>
              <a:t>Weathering</a:t>
            </a:r>
            <a:r>
              <a:rPr lang="de-DE" dirty="0">
                <a:solidFill>
                  <a:schemeClr val="tx1"/>
                </a:solidFill>
              </a:rPr>
              <a:t> </a:t>
            </a:r>
            <a:r>
              <a:rPr lang="de-DE" dirty="0" err="1">
                <a:solidFill>
                  <a:schemeClr val="tx1"/>
                </a:solidFill>
              </a:rPr>
              <a:t>with</a:t>
            </a:r>
            <a:r>
              <a:rPr lang="de-DE" dirty="0">
                <a:solidFill>
                  <a:schemeClr val="tx1"/>
                </a:solidFill>
              </a:rPr>
              <a:t> xenon-</a:t>
            </a:r>
            <a:r>
              <a:rPr lang="de-DE" dirty="0" err="1">
                <a:solidFill>
                  <a:schemeClr val="tx1"/>
                </a:solidFill>
              </a:rPr>
              <a:t>arc</a:t>
            </a:r>
            <a:r>
              <a:rPr lang="de-DE" dirty="0">
                <a:solidFill>
                  <a:schemeClr val="tx1"/>
                </a:solidFill>
              </a:rPr>
              <a:t> </a:t>
            </a:r>
            <a:r>
              <a:rPr lang="de-DE" dirty="0" err="1">
                <a:solidFill>
                  <a:schemeClr val="tx1"/>
                </a:solidFill>
              </a:rPr>
              <a:t>weathering</a:t>
            </a:r>
            <a:r>
              <a:rPr lang="de-DE" dirty="0">
                <a:solidFill>
                  <a:schemeClr val="tx1"/>
                </a:solidFill>
              </a:rPr>
              <a:t> </a:t>
            </a:r>
            <a:r>
              <a:rPr lang="de-DE" dirty="0" err="1">
                <a:solidFill>
                  <a:schemeClr val="tx1"/>
                </a:solidFill>
              </a:rPr>
              <a:t>device</a:t>
            </a:r>
            <a:endParaRPr lang="de-DE" dirty="0">
              <a:solidFill>
                <a:schemeClr val="tx1"/>
              </a:solidFill>
            </a:endParaRPr>
          </a:p>
          <a:p>
            <a:r>
              <a:rPr lang="de-DE" dirty="0" err="1">
                <a:solidFill>
                  <a:schemeClr val="tx1"/>
                </a:solidFill>
              </a:rPr>
              <a:t>Defined</a:t>
            </a:r>
            <a:r>
              <a:rPr lang="de-DE" dirty="0">
                <a:solidFill>
                  <a:schemeClr val="tx1"/>
                </a:solidFill>
              </a:rPr>
              <a:t> time </a:t>
            </a:r>
            <a:r>
              <a:rPr lang="de-DE" dirty="0" err="1">
                <a:solidFill>
                  <a:schemeClr val="tx1"/>
                </a:solidFill>
              </a:rPr>
              <a:t>of</a:t>
            </a:r>
            <a:r>
              <a:rPr lang="de-DE" dirty="0">
                <a:solidFill>
                  <a:schemeClr val="tx1"/>
                </a:solidFill>
              </a:rPr>
              <a:t> 500 h</a:t>
            </a:r>
          </a:p>
          <a:p>
            <a:r>
              <a:rPr lang="de-DE" dirty="0">
                <a:solidFill>
                  <a:schemeClr val="tx1"/>
                </a:solidFill>
              </a:rPr>
              <a:t>Evaluation </a:t>
            </a:r>
            <a:r>
              <a:rPr lang="de-DE" dirty="0" err="1">
                <a:solidFill>
                  <a:schemeClr val="tx1"/>
                </a:solidFill>
              </a:rPr>
              <a:t>by</a:t>
            </a:r>
            <a:r>
              <a:rPr lang="de-DE" dirty="0">
                <a:solidFill>
                  <a:schemeClr val="tx1"/>
                </a:solidFill>
              </a:rPr>
              <a:t> </a:t>
            </a:r>
            <a:r>
              <a:rPr lang="de-DE" dirty="0" err="1">
                <a:solidFill>
                  <a:schemeClr val="tx1"/>
                </a:solidFill>
              </a:rPr>
              <a:t>set</a:t>
            </a:r>
            <a:r>
              <a:rPr lang="de-DE" dirty="0">
                <a:solidFill>
                  <a:schemeClr val="tx1"/>
                </a:solidFill>
              </a:rPr>
              <a:t> </a:t>
            </a:r>
            <a:r>
              <a:rPr lang="de-DE" dirty="0" err="1">
                <a:solidFill>
                  <a:schemeClr val="tx1"/>
                </a:solidFill>
              </a:rPr>
              <a:t>up</a:t>
            </a:r>
            <a:r>
              <a:rPr lang="de-DE" dirty="0">
                <a:solidFill>
                  <a:schemeClr val="tx1"/>
                </a:solidFill>
              </a:rPr>
              <a:t> </a:t>
            </a:r>
            <a:r>
              <a:rPr lang="de-DE" dirty="0" err="1">
                <a:solidFill>
                  <a:schemeClr val="tx1"/>
                </a:solidFill>
              </a:rPr>
              <a:t>minimum</a:t>
            </a:r>
            <a:r>
              <a:rPr lang="de-DE" dirty="0">
                <a:solidFill>
                  <a:schemeClr val="tx1"/>
                </a:solidFill>
              </a:rPr>
              <a:t> </a:t>
            </a:r>
            <a:r>
              <a:rPr lang="de-DE" dirty="0" err="1">
                <a:solidFill>
                  <a:schemeClr val="tx1"/>
                </a:solidFill>
              </a:rPr>
              <a:t>level</a:t>
            </a:r>
            <a:r>
              <a:rPr lang="de-DE" dirty="0">
                <a:solidFill>
                  <a:schemeClr val="tx1"/>
                </a:solidFill>
              </a:rPr>
              <a:t> </a:t>
            </a:r>
            <a:r>
              <a:rPr lang="de-DE" dirty="0" err="1">
                <a:solidFill>
                  <a:schemeClr val="tx1"/>
                </a:solidFill>
              </a:rPr>
              <a:t>for</a:t>
            </a:r>
            <a:r>
              <a:rPr lang="de-DE" dirty="0">
                <a:solidFill>
                  <a:schemeClr val="tx1"/>
                </a:solidFill>
              </a:rPr>
              <a:t> </a:t>
            </a:r>
            <a:r>
              <a:rPr lang="de-DE" dirty="0" err="1">
                <a:solidFill>
                  <a:schemeClr val="tx1"/>
                </a:solidFill>
              </a:rPr>
              <a:t>specific</a:t>
            </a:r>
            <a:r>
              <a:rPr lang="de-DE" dirty="0">
                <a:solidFill>
                  <a:schemeClr val="tx1"/>
                </a:solidFill>
              </a:rPr>
              <a:t> </a:t>
            </a:r>
            <a:r>
              <a:rPr lang="de-DE" dirty="0" err="1">
                <a:solidFill>
                  <a:schemeClr val="tx1"/>
                </a:solidFill>
              </a:rPr>
              <a:t>coefficient</a:t>
            </a:r>
            <a:r>
              <a:rPr lang="de-DE" dirty="0">
                <a:solidFill>
                  <a:schemeClr val="tx1"/>
                </a:solidFill>
              </a:rPr>
              <a:t> </a:t>
            </a:r>
            <a:r>
              <a:rPr lang="de-DE" dirty="0" err="1">
                <a:solidFill>
                  <a:schemeClr val="tx1"/>
                </a:solidFill>
              </a:rPr>
              <a:t>of</a:t>
            </a:r>
            <a:r>
              <a:rPr lang="de-DE" dirty="0">
                <a:solidFill>
                  <a:schemeClr val="tx1"/>
                </a:solidFill>
              </a:rPr>
              <a:t> </a:t>
            </a:r>
            <a:r>
              <a:rPr lang="de-DE" dirty="0" err="1">
                <a:solidFill>
                  <a:schemeClr val="tx1"/>
                </a:solidFill>
              </a:rPr>
              <a:t>retroreflection</a:t>
            </a:r>
            <a:r>
              <a:rPr lang="de-DE" dirty="0">
                <a:solidFill>
                  <a:schemeClr val="tx1"/>
                </a:solidFill>
              </a:rPr>
              <a:t> at 80% </a:t>
            </a:r>
            <a:r>
              <a:rPr lang="de-DE" dirty="0" err="1">
                <a:solidFill>
                  <a:schemeClr val="tx1"/>
                </a:solidFill>
              </a:rPr>
              <a:t>of</a:t>
            </a:r>
            <a:r>
              <a:rPr lang="de-DE" dirty="0">
                <a:solidFill>
                  <a:schemeClr val="tx1"/>
                </a:solidFill>
              </a:rPr>
              <a:t> </a:t>
            </a:r>
            <a:r>
              <a:rPr lang="de-DE" dirty="0" err="1">
                <a:solidFill>
                  <a:schemeClr val="tx1"/>
                </a:solidFill>
              </a:rPr>
              <a:t>required</a:t>
            </a:r>
            <a:r>
              <a:rPr lang="de-DE" dirty="0">
                <a:solidFill>
                  <a:schemeClr val="tx1"/>
                </a:solidFill>
              </a:rPr>
              <a:t> </a:t>
            </a:r>
            <a:r>
              <a:rPr lang="de-DE" dirty="0" err="1">
                <a:solidFill>
                  <a:schemeClr val="tx1"/>
                </a:solidFill>
              </a:rPr>
              <a:t>values</a:t>
            </a:r>
            <a:endParaRPr lang="de-DE" dirty="0">
              <a:solidFill>
                <a:schemeClr val="tx1"/>
              </a:solidFill>
            </a:endParaRPr>
          </a:p>
          <a:p>
            <a:r>
              <a:rPr lang="de-DE" dirty="0">
                <a:solidFill>
                  <a:schemeClr val="tx1"/>
                </a:solidFill>
              </a:rPr>
              <a:t>Evaluation </a:t>
            </a:r>
            <a:r>
              <a:rPr lang="de-DE" dirty="0" err="1">
                <a:solidFill>
                  <a:schemeClr val="tx1"/>
                </a:solidFill>
              </a:rPr>
              <a:t>of</a:t>
            </a:r>
            <a:r>
              <a:rPr lang="de-DE" dirty="0">
                <a:solidFill>
                  <a:schemeClr val="tx1"/>
                </a:solidFill>
              </a:rPr>
              <a:t> </a:t>
            </a:r>
            <a:r>
              <a:rPr lang="de-DE" dirty="0" err="1">
                <a:solidFill>
                  <a:schemeClr val="tx1"/>
                </a:solidFill>
              </a:rPr>
              <a:t>colour</a:t>
            </a:r>
            <a:r>
              <a:rPr lang="de-DE" dirty="0">
                <a:solidFill>
                  <a:schemeClr val="tx1"/>
                </a:solidFill>
              </a:rPr>
              <a:t> </a:t>
            </a:r>
            <a:r>
              <a:rPr lang="de-DE" dirty="0" err="1">
                <a:solidFill>
                  <a:schemeClr val="tx1"/>
                </a:solidFill>
              </a:rPr>
              <a:t>as</a:t>
            </a:r>
            <a:r>
              <a:rPr lang="de-DE" dirty="0">
                <a:solidFill>
                  <a:schemeClr val="tx1"/>
                </a:solidFill>
              </a:rPr>
              <a:t> </a:t>
            </a:r>
            <a:r>
              <a:rPr lang="de-DE" dirty="0" err="1">
                <a:solidFill>
                  <a:schemeClr val="tx1"/>
                </a:solidFill>
              </a:rPr>
              <a:t>defined</a:t>
            </a:r>
            <a:r>
              <a:rPr lang="de-DE" dirty="0">
                <a:solidFill>
                  <a:schemeClr val="tx1"/>
                </a:solidFill>
              </a:rPr>
              <a:t> in R48</a:t>
            </a:r>
          </a:p>
        </p:txBody>
      </p:sp>
      <p:sp>
        <p:nvSpPr>
          <p:cNvPr id="8" name="Freccia a destra 7">
            <a:extLst>
              <a:ext uri="{FF2B5EF4-FFF2-40B4-BE49-F238E27FC236}">
                <a16:creationId xmlns:a16="http://schemas.microsoft.com/office/drawing/2014/main" id="{5B170EC6-CD90-4433-BC20-DD5D13FE0248}"/>
              </a:ext>
            </a:extLst>
          </p:cNvPr>
          <p:cNvSpPr/>
          <p:nvPr/>
        </p:nvSpPr>
        <p:spPr>
          <a:xfrm>
            <a:off x="5455056" y="2690320"/>
            <a:ext cx="1674545" cy="7121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err="1"/>
              <a:t>Replaced</a:t>
            </a:r>
            <a:r>
              <a:rPr lang="it-IT" dirty="0"/>
              <a:t> by</a:t>
            </a:r>
          </a:p>
        </p:txBody>
      </p:sp>
      <p:sp>
        <p:nvSpPr>
          <p:cNvPr id="10" name="Rettangolo 9">
            <a:extLst>
              <a:ext uri="{FF2B5EF4-FFF2-40B4-BE49-F238E27FC236}">
                <a16:creationId xmlns:a16="http://schemas.microsoft.com/office/drawing/2014/main" id="{4146490E-3DFE-4DEE-AC0B-BB3497EA0807}"/>
              </a:ext>
            </a:extLst>
          </p:cNvPr>
          <p:cNvSpPr/>
          <p:nvPr/>
        </p:nvSpPr>
        <p:spPr>
          <a:xfrm>
            <a:off x="319177" y="2080879"/>
            <a:ext cx="4989995" cy="21971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CF71C9BF-B9BD-4FCE-9CBE-2A3852337C2B}"/>
              </a:ext>
            </a:extLst>
          </p:cNvPr>
          <p:cNvSpPr/>
          <p:nvPr/>
        </p:nvSpPr>
        <p:spPr>
          <a:xfrm>
            <a:off x="7207567" y="1724853"/>
            <a:ext cx="4744078" cy="328709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CasellaDiTesto 12">
            <a:extLst>
              <a:ext uri="{FF2B5EF4-FFF2-40B4-BE49-F238E27FC236}">
                <a16:creationId xmlns:a16="http://schemas.microsoft.com/office/drawing/2014/main" id="{D42E9BEE-252E-414D-A2B4-38746DD4CD83}"/>
              </a:ext>
            </a:extLst>
          </p:cNvPr>
          <p:cNvSpPr txBox="1"/>
          <p:nvPr/>
        </p:nvSpPr>
        <p:spPr>
          <a:xfrm>
            <a:off x="319177" y="5463396"/>
            <a:ext cx="6982680" cy="646331"/>
          </a:xfrm>
          <a:prstGeom prst="rect">
            <a:avLst/>
          </a:prstGeom>
          <a:noFill/>
        </p:spPr>
        <p:txBody>
          <a:bodyPr wrap="square">
            <a:spAutoFit/>
          </a:bodyPr>
          <a:lstStyle/>
          <a:p>
            <a:r>
              <a:rPr lang="de-DE" b="1" dirty="0" err="1">
                <a:solidFill>
                  <a:schemeClr val="tx1"/>
                </a:solidFill>
              </a:rPr>
              <a:t>Justification</a:t>
            </a:r>
            <a:endParaRPr lang="de-DE" b="1" dirty="0">
              <a:solidFill>
                <a:schemeClr val="tx1"/>
              </a:solidFill>
            </a:endParaRPr>
          </a:p>
          <a:p>
            <a:r>
              <a:rPr lang="de-DE" dirty="0">
                <a:solidFill>
                  <a:schemeClr val="tx1"/>
                </a:solidFill>
              </a:rPr>
              <a:t>State-</a:t>
            </a:r>
            <a:r>
              <a:rPr lang="de-DE" dirty="0" err="1">
                <a:solidFill>
                  <a:schemeClr val="tx1"/>
                </a:solidFill>
              </a:rPr>
              <a:t>of</a:t>
            </a:r>
            <a:r>
              <a:rPr lang="de-DE" dirty="0">
                <a:solidFill>
                  <a:schemeClr val="tx1"/>
                </a:solidFill>
              </a:rPr>
              <a:t>-</a:t>
            </a:r>
            <a:r>
              <a:rPr lang="de-DE" dirty="0" err="1">
                <a:solidFill>
                  <a:schemeClr val="tx1"/>
                </a:solidFill>
              </a:rPr>
              <a:t>the</a:t>
            </a:r>
            <a:r>
              <a:rPr lang="de-DE" dirty="0">
                <a:solidFill>
                  <a:schemeClr val="tx1"/>
                </a:solidFill>
              </a:rPr>
              <a:t>-art </a:t>
            </a:r>
            <a:r>
              <a:rPr lang="de-DE" dirty="0" err="1">
                <a:solidFill>
                  <a:schemeClr val="tx1"/>
                </a:solidFill>
              </a:rPr>
              <a:t>test</a:t>
            </a:r>
            <a:r>
              <a:rPr lang="de-DE" dirty="0">
                <a:solidFill>
                  <a:schemeClr val="tx1"/>
                </a:solidFill>
              </a:rPr>
              <a:t>, </a:t>
            </a:r>
            <a:r>
              <a:rPr lang="de-DE" dirty="0" err="1">
                <a:solidFill>
                  <a:schemeClr val="tx1"/>
                </a:solidFill>
              </a:rPr>
              <a:t>defined</a:t>
            </a:r>
            <a:r>
              <a:rPr lang="de-DE" dirty="0">
                <a:solidFill>
                  <a:schemeClr val="tx1"/>
                </a:solidFill>
              </a:rPr>
              <a:t> </a:t>
            </a:r>
            <a:r>
              <a:rPr lang="de-DE" dirty="0" err="1">
                <a:solidFill>
                  <a:schemeClr val="tx1"/>
                </a:solidFill>
              </a:rPr>
              <a:t>parameters</a:t>
            </a:r>
            <a:r>
              <a:rPr lang="de-DE" dirty="0">
                <a:solidFill>
                  <a:schemeClr val="tx1"/>
                </a:solidFill>
              </a:rPr>
              <a:t> in </a:t>
            </a:r>
            <a:r>
              <a:rPr lang="de-DE" dirty="0" err="1">
                <a:solidFill>
                  <a:schemeClr val="tx1"/>
                </a:solidFill>
              </a:rPr>
              <a:t>referenced</a:t>
            </a:r>
            <a:r>
              <a:rPr lang="de-DE" dirty="0">
                <a:solidFill>
                  <a:schemeClr val="tx1"/>
                </a:solidFill>
              </a:rPr>
              <a:t> ISO 4892-2:2013</a:t>
            </a:r>
          </a:p>
        </p:txBody>
      </p:sp>
    </p:spTree>
    <p:extLst>
      <p:ext uri="{BB962C8B-B14F-4D97-AF65-F5344CB8AC3E}">
        <p14:creationId xmlns:p14="http://schemas.microsoft.com/office/powerpoint/2010/main" val="2730255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nvSpPr>
        <p:spPr>
          <a:xfrm>
            <a:off x="418202" y="1837306"/>
            <a:ext cx="8534400" cy="3615267"/>
          </a:xfrm>
          <a:prstGeom prst="rect">
            <a:avLst/>
          </a:prstGeom>
        </p:spPr>
        <p:txBody>
          <a:bodyPr vert="horz" lIns="91440" tIns="45720" rIns="91440" bIns="45720" rtlCol="0" anchor="ctr">
            <a:normAutofit lnSpcReduction="10000"/>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de-DE" b="1" dirty="0">
                <a:solidFill>
                  <a:schemeClr val="tx1"/>
                </a:solidFill>
              </a:rPr>
              <a:t>Method </a:t>
            </a:r>
            <a:r>
              <a:rPr lang="de-DE" b="1" u="sng" dirty="0" err="1">
                <a:solidFill>
                  <a:schemeClr val="tx1"/>
                </a:solidFill>
              </a:rPr>
              <a:t>applicable</a:t>
            </a:r>
            <a:r>
              <a:rPr lang="de-DE" b="1" dirty="0">
                <a:solidFill>
                  <a:schemeClr val="tx1"/>
                </a:solidFill>
              </a:rPr>
              <a:t> </a:t>
            </a:r>
            <a:r>
              <a:rPr lang="de-DE" b="1" dirty="0" err="1">
                <a:solidFill>
                  <a:schemeClr val="tx1"/>
                </a:solidFill>
              </a:rPr>
              <a:t>for</a:t>
            </a:r>
            <a:r>
              <a:rPr lang="de-DE" b="1" dirty="0">
                <a:solidFill>
                  <a:schemeClr val="tx1"/>
                </a:solidFill>
              </a:rPr>
              <a:t> retro-</a:t>
            </a:r>
            <a:r>
              <a:rPr lang="de-DE" b="1" dirty="0" err="1">
                <a:solidFill>
                  <a:schemeClr val="tx1"/>
                </a:solidFill>
              </a:rPr>
              <a:t>reflective</a:t>
            </a:r>
            <a:r>
              <a:rPr lang="de-DE" b="1" dirty="0">
                <a:solidFill>
                  <a:schemeClr val="tx1"/>
                </a:solidFill>
              </a:rPr>
              <a:t> </a:t>
            </a:r>
            <a:r>
              <a:rPr lang="de-DE" b="1" dirty="0" err="1">
                <a:solidFill>
                  <a:schemeClr val="tx1"/>
                </a:solidFill>
              </a:rPr>
              <a:t>sheeting</a:t>
            </a:r>
            <a:r>
              <a:rPr lang="de-DE" b="1" dirty="0">
                <a:solidFill>
                  <a:schemeClr val="tx1"/>
                </a:solidFill>
              </a:rPr>
              <a:t> material </a:t>
            </a:r>
            <a:r>
              <a:rPr lang="de-DE" b="1" dirty="0" err="1">
                <a:solidFill>
                  <a:schemeClr val="tx1"/>
                </a:solidFill>
              </a:rPr>
              <a:t>used</a:t>
            </a:r>
            <a:r>
              <a:rPr lang="de-DE" b="1" dirty="0">
                <a:solidFill>
                  <a:schemeClr val="tx1"/>
                </a:solidFill>
              </a:rPr>
              <a:t> </a:t>
            </a:r>
            <a:r>
              <a:rPr lang="de-DE" b="1" dirty="0" err="1">
                <a:solidFill>
                  <a:schemeClr val="tx1"/>
                </a:solidFill>
              </a:rPr>
              <a:t>for</a:t>
            </a:r>
            <a:endParaRPr lang="de-DE" b="1" dirty="0">
              <a:solidFill>
                <a:schemeClr val="tx1"/>
              </a:solidFill>
            </a:endParaRPr>
          </a:p>
          <a:p>
            <a:pPr lvl="1"/>
            <a:r>
              <a:rPr lang="de-DE" dirty="0">
                <a:solidFill>
                  <a:schemeClr val="tx1"/>
                </a:solidFill>
              </a:rPr>
              <a:t>Retro-</a:t>
            </a:r>
            <a:r>
              <a:rPr lang="de-DE" dirty="0" err="1">
                <a:solidFill>
                  <a:schemeClr val="tx1"/>
                </a:solidFill>
              </a:rPr>
              <a:t>reflective</a:t>
            </a:r>
            <a:r>
              <a:rPr lang="de-DE" dirty="0">
                <a:solidFill>
                  <a:schemeClr val="tx1"/>
                </a:solidFill>
              </a:rPr>
              <a:t> </a:t>
            </a:r>
            <a:r>
              <a:rPr lang="de-DE" dirty="0" err="1">
                <a:solidFill>
                  <a:schemeClr val="tx1"/>
                </a:solidFill>
              </a:rPr>
              <a:t>markings</a:t>
            </a:r>
            <a:r>
              <a:rPr lang="de-DE" dirty="0">
                <a:solidFill>
                  <a:schemeClr val="tx1"/>
                </a:solidFill>
              </a:rPr>
              <a:t> </a:t>
            </a:r>
            <a:r>
              <a:rPr lang="de-DE" dirty="0" err="1">
                <a:solidFill>
                  <a:schemeClr val="tx1"/>
                </a:solidFill>
              </a:rPr>
              <a:t>of</a:t>
            </a:r>
            <a:endParaRPr lang="de-DE" dirty="0">
              <a:solidFill>
                <a:schemeClr val="tx1"/>
              </a:solidFill>
            </a:endParaRPr>
          </a:p>
          <a:p>
            <a:pPr lvl="1"/>
            <a:r>
              <a:rPr lang="de-DE" dirty="0" err="1">
                <a:solidFill>
                  <a:schemeClr val="tx1"/>
                </a:solidFill>
              </a:rPr>
              <a:t>Classes</a:t>
            </a:r>
            <a:r>
              <a:rPr lang="de-DE" dirty="0">
                <a:solidFill>
                  <a:schemeClr val="tx1"/>
                </a:solidFill>
              </a:rPr>
              <a:t> C, D, E, F</a:t>
            </a:r>
          </a:p>
          <a:p>
            <a:pPr lvl="1"/>
            <a:r>
              <a:rPr lang="de-DE" dirty="0" err="1">
                <a:solidFill>
                  <a:schemeClr val="tx1"/>
                </a:solidFill>
              </a:rPr>
              <a:t>Classes</a:t>
            </a:r>
            <a:r>
              <a:rPr lang="de-DE" dirty="0">
                <a:solidFill>
                  <a:schemeClr val="tx1"/>
                </a:solidFill>
              </a:rPr>
              <a:t> 1, 2, 3, 4, 5</a:t>
            </a:r>
          </a:p>
          <a:p>
            <a:pPr lvl="1"/>
            <a:r>
              <a:rPr lang="de-DE" dirty="0" err="1">
                <a:solidFill>
                  <a:schemeClr val="tx1"/>
                </a:solidFill>
              </a:rPr>
              <a:t>and</a:t>
            </a:r>
            <a:r>
              <a:rPr lang="de-DE" dirty="0">
                <a:solidFill>
                  <a:schemeClr val="tx1"/>
                </a:solidFill>
              </a:rPr>
              <a:t> SMV Class 1 </a:t>
            </a:r>
            <a:r>
              <a:rPr lang="de-DE" dirty="0" err="1">
                <a:solidFill>
                  <a:schemeClr val="tx1"/>
                </a:solidFill>
              </a:rPr>
              <a:t>and</a:t>
            </a:r>
            <a:r>
              <a:rPr lang="de-DE" dirty="0">
                <a:solidFill>
                  <a:schemeClr val="tx1"/>
                </a:solidFill>
              </a:rPr>
              <a:t> 2</a:t>
            </a:r>
          </a:p>
          <a:p>
            <a:pPr lvl="1"/>
            <a:endParaRPr lang="de-DE" dirty="0">
              <a:solidFill>
                <a:schemeClr val="tx1"/>
              </a:solidFill>
            </a:endParaRPr>
          </a:p>
          <a:p>
            <a:r>
              <a:rPr lang="de-DE" b="1" dirty="0">
                <a:solidFill>
                  <a:schemeClr val="tx1"/>
                </a:solidFill>
              </a:rPr>
              <a:t>Method </a:t>
            </a:r>
            <a:r>
              <a:rPr lang="de-DE" b="1" u="sng" dirty="0">
                <a:solidFill>
                  <a:schemeClr val="tx1"/>
                </a:solidFill>
              </a:rPr>
              <a:t>NOT </a:t>
            </a:r>
            <a:r>
              <a:rPr lang="de-DE" b="1" u="sng" dirty="0" err="1">
                <a:solidFill>
                  <a:schemeClr val="tx1"/>
                </a:solidFill>
              </a:rPr>
              <a:t>applicable</a:t>
            </a:r>
            <a:r>
              <a:rPr lang="de-DE" b="1" dirty="0">
                <a:solidFill>
                  <a:schemeClr val="tx1"/>
                </a:solidFill>
              </a:rPr>
              <a:t> </a:t>
            </a:r>
            <a:r>
              <a:rPr lang="de-DE" b="1" dirty="0" err="1">
                <a:solidFill>
                  <a:schemeClr val="tx1"/>
                </a:solidFill>
              </a:rPr>
              <a:t>for</a:t>
            </a:r>
            <a:r>
              <a:rPr lang="de-DE" b="1" dirty="0">
                <a:solidFill>
                  <a:schemeClr val="tx1"/>
                </a:solidFill>
              </a:rPr>
              <a:t> retro-</a:t>
            </a:r>
            <a:r>
              <a:rPr lang="de-DE" b="1" dirty="0" err="1">
                <a:solidFill>
                  <a:schemeClr val="tx1"/>
                </a:solidFill>
              </a:rPr>
              <a:t>reflectors</a:t>
            </a:r>
            <a:r>
              <a:rPr lang="de-DE" b="1" dirty="0">
                <a:solidFill>
                  <a:schemeClr val="tx1"/>
                </a:solidFill>
              </a:rPr>
              <a:t> </a:t>
            </a:r>
            <a:r>
              <a:rPr lang="de-DE" b="1" dirty="0" err="1">
                <a:solidFill>
                  <a:schemeClr val="tx1"/>
                </a:solidFill>
              </a:rPr>
              <a:t>of</a:t>
            </a:r>
            <a:endParaRPr lang="de-DE" b="1" dirty="0">
              <a:solidFill>
                <a:schemeClr val="tx1"/>
              </a:solidFill>
            </a:endParaRPr>
          </a:p>
          <a:p>
            <a:pPr lvl="1"/>
            <a:r>
              <a:rPr lang="de-DE" dirty="0">
                <a:solidFill>
                  <a:schemeClr val="tx1"/>
                </a:solidFill>
              </a:rPr>
              <a:t>Classes IA, IB, IIIA, IIIB and IVA</a:t>
            </a:r>
          </a:p>
          <a:p>
            <a:pPr lvl="1"/>
            <a:r>
              <a:rPr lang="de-DE" dirty="0" err="1">
                <a:solidFill>
                  <a:schemeClr val="tx1"/>
                </a:solidFill>
              </a:rPr>
              <a:t>Advance</a:t>
            </a:r>
            <a:r>
              <a:rPr lang="de-DE" dirty="0">
                <a:solidFill>
                  <a:schemeClr val="tx1"/>
                </a:solidFill>
              </a:rPr>
              <a:t> </a:t>
            </a:r>
            <a:r>
              <a:rPr lang="de-DE" dirty="0" err="1">
                <a:solidFill>
                  <a:schemeClr val="tx1"/>
                </a:solidFill>
              </a:rPr>
              <a:t>Warning</a:t>
            </a:r>
            <a:r>
              <a:rPr lang="de-DE" dirty="0">
                <a:solidFill>
                  <a:schemeClr val="tx1"/>
                </a:solidFill>
              </a:rPr>
              <a:t> </a:t>
            </a:r>
            <a:r>
              <a:rPr lang="de-DE" dirty="0" err="1">
                <a:solidFill>
                  <a:schemeClr val="tx1"/>
                </a:solidFill>
              </a:rPr>
              <a:t>Triangle</a:t>
            </a:r>
            <a:r>
              <a:rPr lang="de-DE" dirty="0">
                <a:solidFill>
                  <a:schemeClr val="tx1"/>
                </a:solidFill>
              </a:rPr>
              <a:t> </a:t>
            </a:r>
            <a:r>
              <a:rPr lang="de-DE" dirty="0" err="1">
                <a:solidFill>
                  <a:schemeClr val="tx1"/>
                </a:solidFill>
              </a:rPr>
              <a:t>of</a:t>
            </a:r>
            <a:r>
              <a:rPr lang="de-DE" dirty="0">
                <a:solidFill>
                  <a:schemeClr val="tx1"/>
                </a:solidFill>
              </a:rPr>
              <a:t> Type 1 </a:t>
            </a:r>
            <a:r>
              <a:rPr lang="de-DE" dirty="0" err="1">
                <a:solidFill>
                  <a:schemeClr val="tx1"/>
                </a:solidFill>
              </a:rPr>
              <a:t>and</a:t>
            </a:r>
            <a:r>
              <a:rPr lang="de-DE" dirty="0">
                <a:solidFill>
                  <a:schemeClr val="tx1"/>
                </a:solidFill>
              </a:rPr>
              <a:t> 2</a:t>
            </a:r>
          </a:p>
        </p:txBody>
      </p:sp>
      <p:sp>
        <p:nvSpPr>
          <p:cNvPr id="4" name="Titel 1">
            <a:extLst>
              <a:ext uri="{FF2B5EF4-FFF2-40B4-BE49-F238E27FC236}">
                <a16:creationId xmlns:a16="http://schemas.microsoft.com/office/drawing/2014/main" id="{500C2BEB-23ED-4D8C-93D6-C9C7DEA2AAB5}"/>
              </a:ext>
            </a:extLst>
          </p:cNvPr>
          <p:cNvSpPr>
            <a:spLocks noGrp="1"/>
          </p:cNvSpPr>
          <p:nvPr/>
        </p:nvSpPr>
        <p:spPr>
          <a:xfrm>
            <a:off x="236433" y="156667"/>
            <a:ext cx="8534400" cy="150706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de-DE" b="1" dirty="0"/>
              <a:t>Resistance </a:t>
            </a:r>
            <a:r>
              <a:rPr lang="de-DE" b="1" dirty="0" err="1"/>
              <a:t>to</a:t>
            </a:r>
            <a:r>
              <a:rPr lang="de-DE" b="1" dirty="0"/>
              <a:t> </a:t>
            </a:r>
            <a:r>
              <a:rPr lang="de-DE" b="1" dirty="0" err="1"/>
              <a:t>weathering</a:t>
            </a:r>
            <a:endParaRPr lang="de-DE" b="1" dirty="0"/>
          </a:p>
        </p:txBody>
      </p:sp>
    </p:spTree>
    <p:extLst>
      <p:ext uri="{BB962C8B-B14F-4D97-AF65-F5344CB8AC3E}">
        <p14:creationId xmlns:p14="http://schemas.microsoft.com/office/powerpoint/2010/main" val="3694613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txBox="1">
            <a:spLocks/>
          </p:cNvSpPr>
          <p:nvPr/>
        </p:nvSpPr>
        <p:spPr>
          <a:xfrm>
            <a:off x="360333" y="1996776"/>
            <a:ext cx="8534400" cy="3615267"/>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DE" sz="2000" b="1" dirty="0"/>
              <a:t>Adjustment </a:t>
            </a:r>
            <a:r>
              <a:rPr lang="de-DE" sz="2000" b="1" dirty="0" err="1"/>
              <a:t>of</a:t>
            </a:r>
            <a:r>
              <a:rPr lang="de-DE" sz="2000" b="1" dirty="0"/>
              <a:t> </a:t>
            </a:r>
            <a:r>
              <a:rPr lang="de-DE" sz="2000" b="1" dirty="0" err="1"/>
              <a:t>the</a:t>
            </a:r>
            <a:r>
              <a:rPr lang="de-DE" sz="2000" b="1" dirty="0"/>
              <a:t> </a:t>
            </a:r>
            <a:r>
              <a:rPr lang="de-DE" sz="2000" b="1" dirty="0" err="1"/>
              <a:t>sizes</a:t>
            </a:r>
            <a:r>
              <a:rPr lang="de-DE" sz="2000" b="1" dirty="0"/>
              <a:t> </a:t>
            </a:r>
            <a:r>
              <a:rPr lang="de-DE" sz="2000" b="1" dirty="0" err="1"/>
              <a:t>of</a:t>
            </a:r>
            <a:r>
              <a:rPr lang="de-DE" sz="2000" b="1" dirty="0"/>
              <a:t> </a:t>
            </a:r>
            <a:r>
              <a:rPr lang="de-DE" sz="2000" b="1" dirty="0" err="1"/>
              <a:t>the</a:t>
            </a:r>
            <a:r>
              <a:rPr lang="de-DE" sz="2000" b="1" dirty="0"/>
              <a:t> </a:t>
            </a:r>
            <a:r>
              <a:rPr lang="de-DE" sz="2000" b="1" dirty="0" err="1"/>
              <a:t>approval</a:t>
            </a:r>
            <a:r>
              <a:rPr lang="de-DE" sz="2000" b="1" dirty="0"/>
              <a:t> </a:t>
            </a:r>
            <a:r>
              <a:rPr lang="de-DE" sz="2000" b="1" dirty="0" err="1"/>
              <a:t>marks</a:t>
            </a:r>
            <a:endParaRPr lang="de-DE" sz="2000" b="1" dirty="0"/>
          </a:p>
          <a:p>
            <a:pPr lvl="1"/>
            <a:r>
              <a:rPr lang="en-GB" dirty="0"/>
              <a:t>In Table 1, to reduce the number of minimum sizes of “a”:</a:t>
            </a:r>
            <a:br>
              <a:rPr lang="en-GB" dirty="0"/>
            </a:br>
            <a:r>
              <a:rPr lang="en-GB" dirty="0"/>
              <a:t>- the value “4 mm” will become “5 mm”</a:t>
            </a:r>
            <a:br>
              <a:rPr lang="en-GB" dirty="0"/>
            </a:br>
            <a:r>
              <a:rPr lang="en-GB" dirty="0"/>
              <a:t>- the value “12 mm” will become “8 mm”</a:t>
            </a:r>
          </a:p>
          <a:p>
            <a:pPr lvl="1"/>
            <a:endParaRPr lang="de-DE" dirty="0"/>
          </a:p>
          <a:p>
            <a:r>
              <a:rPr lang="de-DE" sz="2000" b="1" dirty="0" err="1"/>
              <a:t>Changes</a:t>
            </a:r>
            <a:r>
              <a:rPr lang="de-DE" sz="2000" b="1" dirty="0"/>
              <a:t> in </a:t>
            </a:r>
            <a:r>
              <a:rPr lang="de-DE" sz="2000" b="1" dirty="0" err="1"/>
              <a:t>the</a:t>
            </a:r>
            <a:r>
              <a:rPr lang="de-DE" sz="2000" b="1" dirty="0"/>
              <a:t> </a:t>
            </a:r>
            <a:r>
              <a:rPr lang="de-DE" sz="2000" b="1" dirty="0" err="1"/>
              <a:t>examples</a:t>
            </a:r>
            <a:r>
              <a:rPr lang="de-DE" sz="2000" b="1" dirty="0"/>
              <a:t> </a:t>
            </a:r>
            <a:r>
              <a:rPr lang="de-DE" sz="2000" b="1" dirty="0" err="1"/>
              <a:t>of</a:t>
            </a:r>
            <a:r>
              <a:rPr lang="de-DE" sz="2000" b="1" dirty="0"/>
              <a:t> </a:t>
            </a:r>
            <a:r>
              <a:rPr lang="de-DE" sz="2000" b="1" dirty="0" err="1"/>
              <a:t>the</a:t>
            </a:r>
            <a:r>
              <a:rPr lang="de-DE" sz="2000" b="1" dirty="0"/>
              <a:t> </a:t>
            </a:r>
            <a:r>
              <a:rPr lang="de-DE" sz="2000" b="1" dirty="0" err="1"/>
              <a:t>approval</a:t>
            </a:r>
            <a:r>
              <a:rPr lang="de-DE" sz="2000" b="1" dirty="0"/>
              <a:t> </a:t>
            </a:r>
            <a:r>
              <a:rPr lang="de-DE" sz="2000" b="1" dirty="0" err="1"/>
              <a:t>markings</a:t>
            </a:r>
            <a:r>
              <a:rPr lang="de-DE" sz="2000" b="1" dirty="0"/>
              <a:t> </a:t>
            </a:r>
            <a:r>
              <a:rPr lang="de-DE" sz="2000" b="1" dirty="0" err="1"/>
              <a:t>arrangement</a:t>
            </a:r>
            <a:endParaRPr lang="de-DE" sz="2000" b="1" dirty="0"/>
          </a:p>
          <a:p>
            <a:pPr lvl="1"/>
            <a:r>
              <a:rPr lang="de-DE" dirty="0"/>
              <a:t>- Space </a:t>
            </a:r>
            <a:r>
              <a:rPr lang="de-DE" dirty="0" err="1"/>
              <a:t>removed</a:t>
            </a:r>
            <a:r>
              <a:rPr lang="de-DE" dirty="0"/>
              <a:t> </a:t>
            </a:r>
            <a:r>
              <a:rPr lang="de-DE" dirty="0" err="1"/>
              <a:t>for</a:t>
            </a:r>
            <a:r>
              <a:rPr lang="de-DE" dirty="0"/>
              <a:t> </a:t>
            </a:r>
            <a:r>
              <a:rPr lang="de-DE" dirty="0" err="1"/>
              <a:t>class</a:t>
            </a:r>
            <a:r>
              <a:rPr lang="de-DE" dirty="0"/>
              <a:t> IIIA</a:t>
            </a:r>
          </a:p>
          <a:p>
            <a:pPr lvl="1"/>
            <a:r>
              <a:rPr lang="de-DE" dirty="0"/>
              <a:t>- Size </a:t>
            </a:r>
            <a:r>
              <a:rPr lang="de-DE" dirty="0" err="1"/>
              <a:t>aligned</a:t>
            </a:r>
            <a:endParaRPr lang="de-DE" dirty="0"/>
          </a:p>
          <a:p>
            <a:pPr lvl="1"/>
            <a:r>
              <a:rPr lang="en-GB" dirty="0"/>
              <a:t>- “</a:t>
            </a:r>
            <a:r>
              <a:rPr lang="de-DE" dirty="0"/>
              <a:t>104R</a:t>
            </a:r>
            <a:r>
              <a:rPr lang="en-GB" dirty="0"/>
              <a:t>”</a:t>
            </a:r>
            <a:r>
              <a:rPr lang="de-DE" dirty="0"/>
              <a:t> </a:t>
            </a:r>
            <a:r>
              <a:rPr lang="de-DE" dirty="0" err="1"/>
              <a:t>removed</a:t>
            </a:r>
            <a:endParaRPr lang="de-DE" dirty="0"/>
          </a:p>
          <a:p>
            <a:pPr lvl="1"/>
            <a:r>
              <a:rPr lang="en-GB" dirty="0"/>
              <a:t>- “</a:t>
            </a:r>
            <a:r>
              <a:rPr lang="de-DE" dirty="0"/>
              <a:t>27R</a:t>
            </a:r>
            <a:r>
              <a:rPr lang="en-GB" dirty="0"/>
              <a:t>”</a:t>
            </a:r>
            <a:r>
              <a:rPr lang="de-DE" dirty="0"/>
              <a:t> </a:t>
            </a:r>
            <a:r>
              <a:rPr lang="de-DE" dirty="0" err="1"/>
              <a:t>replaced</a:t>
            </a:r>
            <a:r>
              <a:rPr lang="de-DE" dirty="0"/>
              <a:t> </a:t>
            </a:r>
            <a:r>
              <a:rPr lang="de-DE" dirty="0" err="1"/>
              <a:t>by</a:t>
            </a:r>
            <a:r>
              <a:rPr lang="de-DE" dirty="0"/>
              <a:t> WT</a:t>
            </a:r>
          </a:p>
        </p:txBody>
      </p:sp>
      <p:sp>
        <p:nvSpPr>
          <p:cNvPr id="4" name="Titel 1">
            <a:extLst>
              <a:ext uri="{FF2B5EF4-FFF2-40B4-BE49-F238E27FC236}">
                <a16:creationId xmlns:a16="http://schemas.microsoft.com/office/drawing/2014/main" id="{E9831B21-C66A-4408-B9B5-7C332FC0B957}"/>
              </a:ext>
            </a:extLst>
          </p:cNvPr>
          <p:cNvSpPr>
            <a:spLocks noGrp="1"/>
          </p:cNvSpPr>
          <p:nvPr/>
        </p:nvSpPr>
        <p:spPr>
          <a:xfrm>
            <a:off x="236433" y="156667"/>
            <a:ext cx="8534400" cy="150706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de-DE" b="1" dirty="0"/>
              <a:t>Arrangement </a:t>
            </a:r>
            <a:r>
              <a:rPr lang="de-DE" b="1" dirty="0" err="1"/>
              <a:t>of</a:t>
            </a:r>
            <a:r>
              <a:rPr lang="de-DE" b="1" dirty="0"/>
              <a:t> </a:t>
            </a:r>
            <a:r>
              <a:rPr lang="de-DE" b="1" dirty="0" err="1"/>
              <a:t>approval</a:t>
            </a:r>
            <a:r>
              <a:rPr lang="de-DE" b="1" dirty="0"/>
              <a:t> </a:t>
            </a:r>
            <a:r>
              <a:rPr lang="de-DE" b="1" dirty="0" err="1"/>
              <a:t>markings</a:t>
            </a:r>
            <a:endParaRPr lang="de-DE" b="1" dirty="0"/>
          </a:p>
        </p:txBody>
      </p:sp>
    </p:spTree>
    <p:extLst>
      <p:ext uri="{BB962C8B-B14F-4D97-AF65-F5344CB8AC3E}">
        <p14:creationId xmlns:p14="http://schemas.microsoft.com/office/powerpoint/2010/main" val="800021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1541936689"/>
              </p:ext>
            </p:extLst>
          </p:nvPr>
        </p:nvGraphicFramePr>
        <p:xfrm>
          <a:off x="495301" y="702773"/>
          <a:ext cx="10680182" cy="5847515"/>
        </p:xfrm>
        <a:graphic>
          <a:graphicData uri="http://schemas.openxmlformats.org/drawingml/2006/table">
            <a:tbl>
              <a:tblPr firstRow="1" firstCol="1" bandRow="1">
                <a:tableStyleId>{2D5ABB26-0587-4C30-8999-92F81FD0307C}</a:tableStyleId>
              </a:tblPr>
              <a:tblGrid>
                <a:gridCol w="7001054">
                  <a:extLst>
                    <a:ext uri="{9D8B030D-6E8A-4147-A177-3AD203B41FA5}">
                      <a16:colId xmlns:a16="http://schemas.microsoft.com/office/drawing/2014/main" val="1217874773"/>
                    </a:ext>
                  </a:extLst>
                </a:gridCol>
                <a:gridCol w="1026543">
                  <a:extLst>
                    <a:ext uri="{9D8B030D-6E8A-4147-A177-3AD203B41FA5}">
                      <a16:colId xmlns:a16="http://schemas.microsoft.com/office/drawing/2014/main" val="2287319103"/>
                    </a:ext>
                  </a:extLst>
                </a:gridCol>
                <a:gridCol w="1725283">
                  <a:extLst>
                    <a:ext uri="{9D8B030D-6E8A-4147-A177-3AD203B41FA5}">
                      <a16:colId xmlns:a16="http://schemas.microsoft.com/office/drawing/2014/main" val="3819582580"/>
                    </a:ext>
                  </a:extLst>
                </a:gridCol>
                <a:gridCol w="927302">
                  <a:extLst>
                    <a:ext uri="{9D8B030D-6E8A-4147-A177-3AD203B41FA5}">
                      <a16:colId xmlns:a16="http://schemas.microsoft.com/office/drawing/2014/main" val="2182717428"/>
                    </a:ext>
                  </a:extLst>
                </a:gridCol>
              </a:tblGrid>
              <a:tr h="453264">
                <a:tc>
                  <a:txBody>
                    <a:bodyPr/>
                    <a:lstStyle/>
                    <a:p>
                      <a:pPr algn="ctr">
                        <a:lnSpc>
                          <a:spcPct val="100000"/>
                        </a:lnSpc>
                        <a:spcBef>
                          <a:spcPts val="0"/>
                        </a:spcBef>
                        <a:spcAft>
                          <a:spcPts val="0"/>
                        </a:spcAft>
                      </a:pPr>
                      <a:r>
                        <a:rPr lang="de-DE" sz="1400" b="1" dirty="0">
                          <a:effectLst/>
                        </a:rPr>
                        <a:t>Retro-</a:t>
                      </a:r>
                      <a:r>
                        <a:rPr lang="de-DE" sz="1400" b="1" dirty="0" err="1">
                          <a:effectLst/>
                        </a:rPr>
                        <a:t>reflective</a:t>
                      </a:r>
                      <a:r>
                        <a:rPr lang="de-DE" sz="1400" b="1" dirty="0">
                          <a:effectLst/>
                        </a:rPr>
                        <a:t> </a:t>
                      </a:r>
                      <a:r>
                        <a:rPr lang="de-DE" sz="1400" b="1" dirty="0" err="1">
                          <a:effectLst/>
                        </a:rPr>
                        <a:t>devices</a:t>
                      </a:r>
                      <a:endParaRPr lang="de-DE"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b="1" dirty="0">
                          <a:effectLst/>
                        </a:rPr>
                        <a:t>Symbol</a:t>
                      </a:r>
                      <a:endParaRPr lang="de-DE"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en-GB" sz="1400" b="1" dirty="0">
                          <a:effectLst/>
                        </a:rPr>
                        <a:t>Minimum “a” in </a:t>
                      </a:r>
                      <a:br>
                        <a:rPr lang="en-GB" sz="1400" b="1" dirty="0">
                          <a:effectLst/>
                        </a:rPr>
                      </a:br>
                      <a:r>
                        <a:rPr lang="en-GB" sz="1400" b="1" dirty="0">
                          <a:effectLst/>
                        </a:rPr>
                        <a:t>Annex 10 (in mm)</a:t>
                      </a:r>
                      <a:endParaRPr lang="de-DE"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b="1" dirty="0">
                          <a:effectLst/>
                        </a:rPr>
                        <a:t>Paragraph</a:t>
                      </a:r>
                      <a:endParaRPr lang="de-DE"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01250223"/>
                  </a:ext>
                </a:extLst>
              </a:tr>
              <a:tr h="304823">
                <a:tc>
                  <a:txBody>
                    <a:bodyPr/>
                    <a:lstStyle/>
                    <a:p>
                      <a:pPr marL="68580">
                        <a:lnSpc>
                          <a:spcPct val="100000"/>
                        </a:lnSpc>
                        <a:spcBef>
                          <a:spcPts val="0"/>
                        </a:spcBef>
                        <a:spcAft>
                          <a:spcPts val="0"/>
                        </a:spcAft>
                      </a:pPr>
                      <a:r>
                        <a:rPr lang="en-GB" sz="1400" dirty="0">
                          <a:effectLst/>
                        </a:rPr>
                        <a:t>Retro-reflector for motor vehicles </a:t>
                      </a:r>
                      <a:r>
                        <a:rPr lang="en-GB" sz="1200" dirty="0">
                          <a:effectLst/>
                        </a:rPr>
                        <a:t>(independent)</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a:effectLst/>
                        </a:rPr>
                        <a:t>IA</a:t>
                      </a:r>
                      <a:endParaRPr lang="de-DE"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5.1.</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3666053"/>
                  </a:ext>
                </a:extLst>
              </a:tr>
              <a:tr h="333853">
                <a:tc>
                  <a:txBody>
                    <a:bodyPr/>
                    <a:lstStyle/>
                    <a:p>
                      <a:pPr marL="67310">
                        <a:lnSpc>
                          <a:spcPct val="100000"/>
                        </a:lnSpc>
                        <a:spcBef>
                          <a:spcPts val="0"/>
                        </a:spcBef>
                        <a:spcAft>
                          <a:spcPts val="0"/>
                        </a:spcAft>
                      </a:pPr>
                      <a:r>
                        <a:rPr lang="en-GB" sz="1400" dirty="0">
                          <a:effectLst/>
                        </a:rPr>
                        <a:t>Retro-reflector for motor vehicles </a:t>
                      </a:r>
                      <a:r>
                        <a:rPr lang="en-GB" sz="1200" dirty="0">
                          <a:effectLst/>
                        </a:rPr>
                        <a:t>(combined with other signal lamps which are not watertight)</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a:effectLst/>
                        </a:rPr>
                        <a:t>IB</a:t>
                      </a:r>
                      <a:endParaRPr lang="de-DE"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5.1.</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764338"/>
                  </a:ext>
                </a:extLst>
              </a:tr>
              <a:tr h="283051">
                <a:tc>
                  <a:txBody>
                    <a:bodyPr/>
                    <a:lstStyle/>
                    <a:p>
                      <a:pPr marL="67310">
                        <a:lnSpc>
                          <a:spcPct val="100000"/>
                        </a:lnSpc>
                        <a:spcBef>
                          <a:spcPts val="0"/>
                        </a:spcBef>
                        <a:spcAft>
                          <a:spcPts val="0"/>
                        </a:spcAft>
                      </a:pPr>
                      <a:r>
                        <a:rPr lang="en-GB" sz="1400" dirty="0">
                          <a:effectLst/>
                        </a:rPr>
                        <a:t>Retro-reflector for trailers </a:t>
                      </a:r>
                      <a:r>
                        <a:rPr lang="en-GB" sz="1200" dirty="0">
                          <a:effectLst/>
                        </a:rPr>
                        <a:t>(independent)</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a:effectLst/>
                        </a:rPr>
                        <a:t>IIIA</a:t>
                      </a:r>
                      <a:endParaRPr lang="de-DE"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5.1.</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67401451"/>
                  </a:ext>
                </a:extLst>
              </a:tr>
              <a:tr h="297565">
                <a:tc>
                  <a:txBody>
                    <a:bodyPr/>
                    <a:lstStyle/>
                    <a:p>
                      <a:pPr marL="67310">
                        <a:lnSpc>
                          <a:spcPct val="100000"/>
                        </a:lnSpc>
                        <a:spcBef>
                          <a:spcPts val="0"/>
                        </a:spcBef>
                        <a:spcAft>
                          <a:spcPts val="0"/>
                        </a:spcAft>
                      </a:pPr>
                      <a:r>
                        <a:rPr lang="en-GB" sz="1400" dirty="0">
                          <a:effectLst/>
                        </a:rPr>
                        <a:t>Retro-reflector for trailers </a:t>
                      </a:r>
                      <a:r>
                        <a:rPr lang="en-GB" sz="1200" dirty="0">
                          <a:effectLst/>
                        </a:rPr>
                        <a:t>(combined with other signal lamps which are not watertight)</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a:effectLst/>
                        </a:rPr>
                        <a:t>IIIB</a:t>
                      </a:r>
                      <a:endParaRPr lang="de-DE"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5.1.</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8459585"/>
                  </a:ext>
                </a:extLst>
              </a:tr>
              <a:tr h="275791">
                <a:tc>
                  <a:txBody>
                    <a:bodyPr/>
                    <a:lstStyle/>
                    <a:p>
                      <a:pPr marL="67310">
                        <a:lnSpc>
                          <a:spcPct val="100000"/>
                        </a:lnSpc>
                        <a:spcBef>
                          <a:spcPts val="0"/>
                        </a:spcBef>
                        <a:spcAft>
                          <a:spcPts val="0"/>
                        </a:spcAft>
                      </a:pPr>
                      <a:r>
                        <a:rPr lang="en-GB" sz="1400" dirty="0">
                          <a:effectLst/>
                        </a:rPr>
                        <a:t>Wide-angle retro reflector </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a:effectLst/>
                        </a:rPr>
                        <a:t>IVA</a:t>
                      </a:r>
                      <a:endParaRPr lang="de-DE"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5.1.</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6514889"/>
                  </a:ext>
                </a:extLst>
              </a:tr>
              <a:tr h="275792">
                <a:tc>
                  <a:txBody>
                    <a:bodyPr/>
                    <a:lstStyle/>
                    <a:p>
                      <a:pPr marL="67310">
                        <a:lnSpc>
                          <a:spcPct val="100000"/>
                        </a:lnSpc>
                        <a:spcBef>
                          <a:spcPts val="0"/>
                        </a:spcBef>
                        <a:spcAft>
                          <a:spcPts val="0"/>
                        </a:spcAft>
                        <a:tabLst>
                          <a:tab pos="900430" algn="l"/>
                        </a:tabLst>
                      </a:pPr>
                      <a:r>
                        <a:rPr lang="en-GB" sz="1400" dirty="0" err="1">
                          <a:effectLst/>
                        </a:rPr>
                        <a:t>Conspicuity</a:t>
                      </a:r>
                      <a:r>
                        <a:rPr lang="en-GB" sz="1400" dirty="0">
                          <a:effectLst/>
                        </a:rPr>
                        <a:t> marking </a:t>
                      </a:r>
                      <a:r>
                        <a:rPr lang="en-GB" sz="1200" dirty="0">
                          <a:effectLst/>
                        </a:rPr>
                        <a:t>(material for contour/strip marking)</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a:effectLst/>
                        </a:rPr>
                        <a:t>C</a:t>
                      </a:r>
                      <a:endParaRPr lang="de-DE"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8</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5.2.</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18104760"/>
                  </a:ext>
                </a:extLst>
              </a:tr>
              <a:tr h="283050">
                <a:tc>
                  <a:txBody>
                    <a:bodyPr/>
                    <a:lstStyle/>
                    <a:p>
                      <a:pPr marL="67310">
                        <a:lnSpc>
                          <a:spcPct val="100000"/>
                        </a:lnSpc>
                        <a:spcBef>
                          <a:spcPts val="0"/>
                        </a:spcBef>
                        <a:spcAft>
                          <a:spcPts val="0"/>
                        </a:spcAft>
                      </a:pPr>
                      <a:r>
                        <a:rPr lang="en-GB" sz="1400" dirty="0">
                          <a:effectLst/>
                        </a:rPr>
                        <a:t>Conspicuity marking </a:t>
                      </a:r>
                      <a:r>
                        <a:rPr lang="en-GB" sz="1200" dirty="0">
                          <a:effectLst/>
                        </a:rPr>
                        <a:t>(material for distinctive markings/graphics intended for a limited area)</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a:effectLst/>
                        </a:rPr>
                        <a:t>D</a:t>
                      </a:r>
                      <a:endParaRPr lang="de-DE"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8</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5.2.</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580146"/>
                  </a:ext>
                </a:extLst>
              </a:tr>
              <a:tr h="275792">
                <a:tc>
                  <a:txBody>
                    <a:bodyPr/>
                    <a:lstStyle/>
                    <a:p>
                      <a:pPr marL="67310">
                        <a:lnSpc>
                          <a:spcPct val="100000"/>
                        </a:lnSpc>
                        <a:spcBef>
                          <a:spcPts val="0"/>
                        </a:spcBef>
                        <a:spcAft>
                          <a:spcPts val="0"/>
                        </a:spcAft>
                      </a:pPr>
                      <a:r>
                        <a:rPr lang="en-GB" sz="1400" dirty="0">
                          <a:effectLst/>
                        </a:rPr>
                        <a:t>Conspicuity marking </a:t>
                      </a:r>
                      <a:r>
                        <a:rPr lang="en-GB" sz="1200" dirty="0">
                          <a:effectLst/>
                        </a:rPr>
                        <a:t>(material for distinctive markings/graphics intended for an extended area)</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a:effectLst/>
                        </a:rPr>
                        <a:t>E</a:t>
                      </a:r>
                      <a:endParaRPr lang="de-DE"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8</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5.2.</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67023272"/>
                  </a:ext>
                </a:extLst>
              </a:tr>
              <a:tr h="465144">
                <a:tc>
                  <a:txBody>
                    <a:bodyPr/>
                    <a:lstStyle/>
                    <a:p>
                      <a:pPr marL="67310">
                        <a:lnSpc>
                          <a:spcPct val="100000"/>
                        </a:lnSpc>
                        <a:spcBef>
                          <a:spcPts val="0"/>
                        </a:spcBef>
                        <a:spcAft>
                          <a:spcPts val="0"/>
                        </a:spcAft>
                      </a:pPr>
                      <a:r>
                        <a:rPr lang="en-GB" sz="1400" dirty="0">
                          <a:effectLst/>
                        </a:rPr>
                        <a:t>Conspicuity marking </a:t>
                      </a:r>
                      <a:r>
                        <a:rPr lang="en-GB" sz="1200" dirty="0">
                          <a:effectLst/>
                        </a:rPr>
                        <a:t>(materials for distinctive markings or graphics as base or background in printing process for fully coloured logos and markings of class "E" in use which fulfil the requirements of class "D" materials)</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a:effectLst/>
                        </a:rPr>
                        <a:t>D/E</a:t>
                      </a:r>
                      <a:endParaRPr lang="de-DE"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8</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5.2.</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326146"/>
                  </a:ext>
                </a:extLst>
              </a:tr>
              <a:tr h="261276">
                <a:tc>
                  <a:txBody>
                    <a:bodyPr/>
                    <a:lstStyle/>
                    <a:p>
                      <a:pPr marL="67310">
                        <a:lnSpc>
                          <a:spcPct val="100000"/>
                        </a:lnSpc>
                        <a:spcBef>
                          <a:spcPts val="0"/>
                        </a:spcBef>
                        <a:spcAft>
                          <a:spcPts val="0"/>
                        </a:spcAft>
                      </a:pPr>
                      <a:r>
                        <a:rPr lang="en-GB" sz="1400" dirty="0">
                          <a:effectLst/>
                        </a:rPr>
                        <a:t>Retro-reflective materials for extremities marking of class F</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a:effectLst/>
                        </a:rPr>
                        <a:t>F</a:t>
                      </a:r>
                      <a:endParaRPr lang="de-DE"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8</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5.2.</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0097458"/>
                  </a:ext>
                </a:extLst>
              </a:tr>
              <a:tr h="399515">
                <a:tc>
                  <a:txBody>
                    <a:bodyPr/>
                    <a:lstStyle/>
                    <a:p>
                      <a:pPr marL="67310">
                        <a:lnSpc>
                          <a:spcPct val="100000"/>
                        </a:lnSpc>
                        <a:spcBef>
                          <a:spcPts val="0"/>
                        </a:spcBef>
                        <a:spcAft>
                          <a:spcPts val="0"/>
                        </a:spcAft>
                      </a:pPr>
                      <a:r>
                        <a:rPr lang="en-GB" sz="1400" dirty="0">
                          <a:effectLst/>
                        </a:rPr>
                        <a:t>Retro-reflective marking for long or heavy vehicles </a:t>
                      </a:r>
                      <a:r>
                        <a:rPr lang="en-GB" sz="1200" dirty="0">
                          <a:effectLst/>
                        </a:rPr>
                        <a:t>(retro-reflective and fluorescent materials)</a:t>
                      </a:r>
                      <a:br>
                        <a:rPr lang="en-GB" sz="1200" dirty="0">
                          <a:effectLst/>
                        </a:rPr>
                      </a:br>
                      <a:r>
                        <a:rPr lang="en-GB" sz="1400" dirty="0">
                          <a:effectLst/>
                        </a:rPr>
                        <a:t>Marking plate of class 1 or class 2</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a:effectLst/>
                        </a:rPr>
                        <a:t>RF</a:t>
                      </a:r>
                      <a:endParaRPr lang="de-DE"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5.2.</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55426554"/>
                  </a:ext>
                </a:extLst>
              </a:tr>
              <a:tr h="399515">
                <a:tc>
                  <a:txBody>
                    <a:bodyPr/>
                    <a:lstStyle/>
                    <a:p>
                      <a:pPr marL="67310">
                        <a:lnSpc>
                          <a:spcPct val="100000"/>
                        </a:lnSpc>
                        <a:spcBef>
                          <a:spcPts val="0"/>
                        </a:spcBef>
                        <a:spcAft>
                          <a:spcPts val="0"/>
                        </a:spcAft>
                      </a:pPr>
                      <a:r>
                        <a:rPr lang="en-GB" sz="1400" dirty="0">
                          <a:effectLst/>
                        </a:rPr>
                        <a:t>Retro-reflective marking for long or heavy vehicles </a:t>
                      </a:r>
                      <a:r>
                        <a:rPr lang="en-GB" sz="1200" dirty="0">
                          <a:effectLst/>
                        </a:rPr>
                        <a:t>(retro-reflective only materials)</a:t>
                      </a:r>
                      <a:br>
                        <a:rPr lang="en-GB" sz="1400" dirty="0">
                          <a:effectLst/>
                        </a:rPr>
                      </a:br>
                      <a:r>
                        <a:rPr lang="en-GB" sz="1400" dirty="0">
                          <a:effectLst/>
                        </a:rPr>
                        <a:t>Marking plate of class 3, class 4 or class 5</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RR</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a:effectLst/>
                        </a:rPr>
                        <a:t>5</a:t>
                      </a:r>
                      <a:endParaRPr lang="de-DE"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5.2.</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7116431"/>
                  </a:ext>
                </a:extLst>
              </a:tr>
              <a:tr h="399515">
                <a:tc>
                  <a:txBody>
                    <a:bodyPr/>
                    <a:lstStyle/>
                    <a:p>
                      <a:pPr marL="67310">
                        <a:lnSpc>
                          <a:spcPct val="100000"/>
                        </a:lnSpc>
                        <a:spcBef>
                          <a:spcPts val="0"/>
                        </a:spcBef>
                        <a:spcAft>
                          <a:spcPts val="0"/>
                        </a:spcAft>
                      </a:pPr>
                      <a:r>
                        <a:rPr lang="en-GB" sz="1400" dirty="0">
                          <a:effectLst/>
                        </a:rPr>
                        <a:t>Marking for slow moving vehicles </a:t>
                      </a:r>
                      <a:r>
                        <a:rPr lang="en-GB" sz="1200" dirty="0">
                          <a:effectLst/>
                        </a:rPr>
                        <a:t>(retro-reflective and fluorescent materials)</a:t>
                      </a:r>
                      <a:br>
                        <a:rPr lang="en-GB" sz="1200" dirty="0">
                          <a:effectLst/>
                        </a:rPr>
                      </a:br>
                      <a:r>
                        <a:rPr lang="en-GB" sz="1400" dirty="0">
                          <a:effectLst/>
                        </a:rPr>
                        <a:t>Marking plate of class 1</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a:effectLst/>
                        </a:rPr>
                        <a:t>RF</a:t>
                      </a:r>
                      <a:endParaRPr lang="de-DE"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5.2.</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64370887"/>
                  </a:ext>
                </a:extLst>
              </a:tr>
              <a:tr h="275792">
                <a:tc>
                  <a:txBody>
                    <a:bodyPr/>
                    <a:lstStyle/>
                    <a:p>
                      <a:pPr marL="67310">
                        <a:lnSpc>
                          <a:spcPct val="100000"/>
                        </a:lnSpc>
                        <a:spcBef>
                          <a:spcPts val="0"/>
                        </a:spcBef>
                        <a:spcAft>
                          <a:spcPts val="0"/>
                        </a:spcAft>
                      </a:pPr>
                      <a:r>
                        <a:rPr lang="en-GB" sz="1400" dirty="0">
                          <a:effectLst/>
                        </a:rPr>
                        <a:t>Marking for slow moving vehicles </a:t>
                      </a:r>
                      <a:r>
                        <a:rPr lang="en-GB" sz="1200" dirty="0">
                          <a:effectLst/>
                        </a:rPr>
                        <a:t>(retro-reflective only materials)</a:t>
                      </a:r>
                      <a:br>
                        <a:rPr lang="en-GB" sz="1200" dirty="0">
                          <a:effectLst/>
                        </a:rPr>
                      </a:br>
                      <a:r>
                        <a:rPr lang="en-GB" sz="1400" dirty="0">
                          <a:effectLst/>
                        </a:rPr>
                        <a:t>Marking plate of class 2</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a:effectLst/>
                        </a:rPr>
                        <a:t>RR</a:t>
                      </a:r>
                      <a:endParaRPr lang="de-DE"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de-DE" sz="1400" dirty="0">
                          <a:effectLst/>
                        </a:rPr>
                        <a:t>5.2.</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81762103"/>
                  </a:ext>
                </a:extLst>
              </a:tr>
              <a:tr h="268533">
                <a:tc>
                  <a:txBody>
                    <a:bodyPr/>
                    <a:lstStyle/>
                    <a:p>
                      <a:pPr marL="67310">
                        <a:lnSpc>
                          <a:spcPct val="100000"/>
                        </a:lnSpc>
                        <a:spcBef>
                          <a:spcPts val="0"/>
                        </a:spcBef>
                        <a:spcAft>
                          <a:spcPts val="0"/>
                        </a:spcAft>
                      </a:pPr>
                      <a:r>
                        <a:rPr lang="de-DE" sz="1400" dirty="0" err="1">
                          <a:effectLst/>
                        </a:rPr>
                        <a:t>Advance</a:t>
                      </a:r>
                      <a:r>
                        <a:rPr lang="de-DE" sz="1400" dirty="0">
                          <a:effectLst/>
                        </a:rPr>
                        <a:t> </a:t>
                      </a:r>
                      <a:r>
                        <a:rPr lang="de-DE" sz="1400" dirty="0" err="1">
                          <a:effectLst/>
                        </a:rPr>
                        <a:t>Warning</a:t>
                      </a:r>
                      <a:r>
                        <a:rPr lang="de-DE" sz="1400" dirty="0">
                          <a:effectLst/>
                        </a:rPr>
                        <a:t> </a:t>
                      </a:r>
                      <a:r>
                        <a:rPr lang="de-DE" sz="1400" dirty="0" err="1">
                          <a:effectLst/>
                        </a:rPr>
                        <a:t>Triangle</a:t>
                      </a:r>
                      <a:r>
                        <a:rPr lang="de-DE" sz="1400" dirty="0">
                          <a:effectLst/>
                        </a:rPr>
                        <a:t> </a:t>
                      </a:r>
                      <a:r>
                        <a:rPr lang="de-DE" sz="1200" dirty="0">
                          <a:effectLst/>
                        </a:rPr>
                        <a:t>(Type 1)</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0"/>
                        </a:spcBef>
                        <a:spcAft>
                          <a:spcPts val="0"/>
                        </a:spcAft>
                      </a:pPr>
                      <a:r>
                        <a:rPr lang="de-DE" sz="1400" dirty="0">
                          <a:effectLst/>
                        </a:rPr>
                        <a:t>T1 </a:t>
                      </a:r>
                      <a:r>
                        <a:rPr lang="de-DE" sz="1400" dirty="0">
                          <a:effectLst/>
                          <a:sym typeface="Wingdings" panose="05000000000000000000" pitchFamily="2" charset="2"/>
                        </a:rPr>
                        <a:t> WT1</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0"/>
                        </a:spcBef>
                        <a:spcAft>
                          <a:spcPts val="0"/>
                        </a:spcAft>
                      </a:pPr>
                      <a:r>
                        <a:rPr lang="de-DE" sz="1400" dirty="0">
                          <a:effectLst/>
                        </a:rPr>
                        <a:t>8</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0"/>
                        </a:spcBef>
                        <a:spcAft>
                          <a:spcPts val="0"/>
                        </a:spcAft>
                      </a:pPr>
                      <a:r>
                        <a:rPr lang="de-DE" sz="1400" dirty="0">
                          <a:effectLst/>
                        </a:rPr>
                        <a:t>5.3.</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85784782"/>
                  </a:ext>
                </a:extLst>
              </a:tr>
              <a:tr h="362701">
                <a:tc>
                  <a:txBody>
                    <a:bodyPr/>
                    <a:lstStyle/>
                    <a:p>
                      <a:pPr marL="67310">
                        <a:lnSpc>
                          <a:spcPct val="100000"/>
                        </a:lnSpc>
                        <a:spcBef>
                          <a:spcPts val="0"/>
                        </a:spcBef>
                        <a:spcAft>
                          <a:spcPts val="0"/>
                        </a:spcAft>
                      </a:pPr>
                      <a:r>
                        <a:rPr lang="de-DE" sz="1400" dirty="0">
                          <a:effectLst/>
                        </a:rPr>
                        <a:t>Advance </a:t>
                      </a:r>
                      <a:r>
                        <a:rPr lang="de-DE" sz="1400" dirty="0" err="1">
                          <a:effectLst/>
                        </a:rPr>
                        <a:t>Warning</a:t>
                      </a:r>
                      <a:r>
                        <a:rPr lang="de-DE" sz="1400" dirty="0">
                          <a:effectLst/>
                        </a:rPr>
                        <a:t> </a:t>
                      </a:r>
                      <a:r>
                        <a:rPr lang="de-DE" sz="1400" dirty="0" err="1">
                          <a:effectLst/>
                        </a:rPr>
                        <a:t>Triangle</a:t>
                      </a:r>
                      <a:r>
                        <a:rPr lang="de-DE" sz="1400" dirty="0">
                          <a:effectLst/>
                        </a:rPr>
                        <a:t> </a:t>
                      </a:r>
                      <a:r>
                        <a:rPr lang="de-DE" sz="1200" dirty="0">
                          <a:effectLst/>
                        </a:rPr>
                        <a:t>(Type 2)</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0"/>
                        </a:spcBef>
                        <a:spcAft>
                          <a:spcPts val="0"/>
                        </a:spcAft>
                      </a:pPr>
                      <a:r>
                        <a:rPr lang="de-DE" sz="1400" dirty="0">
                          <a:effectLst/>
                        </a:rPr>
                        <a:t>T2 </a:t>
                      </a:r>
                      <a:r>
                        <a:rPr lang="de-DE" sz="1400" dirty="0">
                          <a:effectLst/>
                          <a:sym typeface="Wingdings" panose="05000000000000000000" pitchFamily="2" charset="2"/>
                        </a:rPr>
                        <a:t> WT2</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0"/>
                        </a:spcBef>
                        <a:spcAft>
                          <a:spcPts val="0"/>
                        </a:spcAft>
                      </a:pPr>
                      <a:r>
                        <a:rPr lang="de-DE" sz="1400" dirty="0">
                          <a:effectLst/>
                        </a:rPr>
                        <a:t>8</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Bef>
                          <a:spcPts val="0"/>
                        </a:spcBef>
                        <a:spcAft>
                          <a:spcPts val="0"/>
                        </a:spcAft>
                      </a:pPr>
                      <a:r>
                        <a:rPr lang="de-DE" sz="1400" dirty="0">
                          <a:effectLst/>
                        </a:rPr>
                        <a:t>5.3.</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08724615"/>
                  </a:ext>
                </a:extLst>
              </a:tr>
            </a:tbl>
          </a:graphicData>
        </a:graphic>
      </p:graphicFrame>
      <p:sp>
        <p:nvSpPr>
          <p:cNvPr id="3" name="Rectangle 1"/>
          <p:cNvSpPr>
            <a:spLocks noChangeArrowheads="1"/>
          </p:cNvSpPr>
          <p:nvPr/>
        </p:nvSpPr>
        <p:spPr bwMode="auto">
          <a:xfrm>
            <a:off x="495301" y="214693"/>
            <a:ext cx="3981449" cy="707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76176" numCol="1" anchor="ctr" anchorCtr="0" compatLnSpc="1">
            <a:prstTxWarp prst="textNoShape">
              <a:avLst/>
            </a:prstTxWarp>
            <a:spAutoFit/>
          </a:bodyPr>
          <a:lstStyle>
            <a:lvl1pPr eaLnBrk="0" fontAlgn="base" hangingPunct="0">
              <a:spcBef>
                <a:spcPct val="0"/>
              </a:spcBef>
              <a:spcAft>
                <a:spcPct val="0"/>
              </a:spcAft>
              <a:tabLst>
                <a:tab pos="900113" algn="l"/>
              </a:tabLst>
              <a:defRPr>
                <a:solidFill>
                  <a:schemeClr val="tx1"/>
                </a:solidFill>
                <a:latin typeface="Arial" panose="020B0604020202020204" pitchFamily="34" charset="0"/>
              </a:defRPr>
            </a:lvl1pPr>
            <a:lvl2pPr eaLnBrk="0" fontAlgn="base" hangingPunct="0">
              <a:spcBef>
                <a:spcPct val="0"/>
              </a:spcBef>
              <a:spcAft>
                <a:spcPct val="0"/>
              </a:spcAft>
              <a:tabLst>
                <a:tab pos="900113" algn="l"/>
              </a:tabLst>
              <a:defRPr>
                <a:solidFill>
                  <a:schemeClr val="tx1"/>
                </a:solidFill>
                <a:latin typeface="Arial" panose="020B0604020202020204" pitchFamily="34" charset="0"/>
              </a:defRPr>
            </a:lvl2pPr>
            <a:lvl3pPr eaLnBrk="0" fontAlgn="base" hangingPunct="0">
              <a:spcBef>
                <a:spcPct val="0"/>
              </a:spcBef>
              <a:spcAft>
                <a:spcPct val="0"/>
              </a:spcAft>
              <a:tabLst>
                <a:tab pos="900113" algn="l"/>
              </a:tabLst>
              <a:defRPr>
                <a:solidFill>
                  <a:schemeClr val="tx1"/>
                </a:solidFill>
                <a:latin typeface="Arial" panose="020B0604020202020204" pitchFamily="34" charset="0"/>
              </a:defRPr>
            </a:lvl3pPr>
            <a:lvl4pPr eaLnBrk="0" fontAlgn="base" hangingPunct="0">
              <a:spcBef>
                <a:spcPct val="0"/>
              </a:spcBef>
              <a:spcAft>
                <a:spcPct val="0"/>
              </a:spcAft>
              <a:tabLst>
                <a:tab pos="900113" algn="l"/>
              </a:tabLst>
              <a:defRPr>
                <a:solidFill>
                  <a:schemeClr val="tx1"/>
                </a:solidFill>
                <a:latin typeface="Arial" panose="020B0604020202020204" pitchFamily="34" charset="0"/>
              </a:defRPr>
            </a:lvl4pPr>
            <a:lvl5pPr eaLnBrk="0" fontAlgn="base" hangingPunct="0">
              <a:spcBef>
                <a:spcPct val="0"/>
              </a:spcBef>
              <a:spcAft>
                <a:spcPct val="0"/>
              </a:spcAft>
              <a:tabLst>
                <a:tab pos="900113" algn="l"/>
              </a:tabLst>
              <a:defRPr>
                <a:solidFill>
                  <a:schemeClr val="tx1"/>
                </a:solidFill>
                <a:latin typeface="Arial" panose="020B0604020202020204" pitchFamily="34" charset="0"/>
              </a:defRPr>
            </a:lvl5pPr>
            <a:lvl6pPr eaLnBrk="0" fontAlgn="base" hangingPunct="0">
              <a:spcBef>
                <a:spcPct val="0"/>
              </a:spcBef>
              <a:spcAft>
                <a:spcPct val="0"/>
              </a:spcAft>
              <a:tabLst>
                <a:tab pos="900113" algn="l"/>
              </a:tabLst>
              <a:defRPr>
                <a:solidFill>
                  <a:schemeClr val="tx1"/>
                </a:solidFill>
                <a:latin typeface="Arial" panose="020B0604020202020204" pitchFamily="34" charset="0"/>
              </a:defRPr>
            </a:lvl6pPr>
            <a:lvl7pPr eaLnBrk="0" fontAlgn="base" hangingPunct="0">
              <a:spcBef>
                <a:spcPct val="0"/>
              </a:spcBef>
              <a:spcAft>
                <a:spcPct val="0"/>
              </a:spcAft>
              <a:tabLst>
                <a:tab pos="900113" algn="l"/>
              </a:tabLst>
              <a:defRPr>
                <a:solidFill>
                  <a:schemeClr val="tx1"/>
                </a:solidFill>
                <a:latin typeface="Arial" panose="020B0604020202020204" pitchFamily="34" charset="0"/>
              </a:defRPr>
            </a:lvl7pPr>
            <a:lvl8pPr eaLnBrk="0" fontAlgn="base" hangingPunct="0">
              <a:spcBef>
                <a:spcPct val="0"/>
              </a:spcBef>
              <a:spcAft>
                <a:spcPct val="0"/>
              </a:spcAft>
              <a:tabLst>
                <a:tab pos="900113" algn="l"/>
              </a:tabLst>
              <a:defRPr>
                <a:solidFill>
                  <a:schemeClr val="tx1"/>
                </a:solidFill>
                <a:latin typeface="Arial" panose="020B0604020202020204" pitchFamily="34" charset="0"/>
              </a:defRPr>
            </a:lvl8pPr>
            <a:lvl9pPr eaLnBrk="0" fontAlgn="base" hangingPunct="0">
              <a:spcBef>
                <a:spcPct val="0"/>
              </a:spcBef>
              <a:spcAft>
                <a:spcPct val="0"/>
              </a:spcAft>
              <a:tabLst>
                <a:tab pos="900113"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900113" algn="l"/>
              </a:tabLst>
            </a:pPr>
            <a:r>
              <a:rPr kumimoji="0" lang="en-GB" altLang="de-DE" sz="1000" b="0" i="0" u="none" strike="noStrike" cap="none" normalizeH="0" baseline="0" dirty="0">
                <a:ln>
                  <a:noFill/>
                </a:ln>
                <a:effectLst/>
                <a:latin typeface="Arial" panose="020B0604020202020204" pitchFamily="34" charset="0"/>
                <a:ea typeface="Times New Roman" panose="02020603050405020304" pitchFamily="18" charset="0"/>
              </a:rPr>
              <a:t>Table 1</a:t>
            </a:r>
          </a:p>
          <a:p>
            <a:pPr marL="0" marR="0" lvl="0" indent="0" algn="l" defTabSz="914400" rtl="0" eaLnBrk="0" fontAlgn="base" latinLnBrk="0" hangingPunct="0">
              <a:lnSpc>
                <a:spcPct val="100000"/>
              </a:lnSpc>
              <a:spcBef>
                <a:spcPct val="0"/>
              </a:spcBef>
              <a:spcAft>
                <a:spcPct val="0"/>
              </a:spcAft>
              <a:buClrTx/>
              <a:buSzTx/>
              <a:buFontTx/>
              <a:buNone/>
              <a:tabLst>
                <a:tab pos="900113" algn="l"/>
              </a:tabLst>
            </a:pPr>
            <a:r>
              <a:rPr kumimoji="0" lang="en-GB" altLang="de-DE" sz="1000" b="1" i="0" u="none" strike="noStrike" cap="none" normalizeH="0" baseline="0" dirty="0">
                <a:ln>
                  <a:noFill/>
                </a:ln>
                <a:effectLst/>
                <a:highlight>
                  <a:srgbClr val="FFFF00"/>
                </a:highlight>
                <a:latin typeface="Arial" panose="020B0604020202020204" pitchFamily="34" charset="0"/>
                <a:ea typeface="Times New Roman" panose="02020603050405020304" pitchFamily="18" charset="0"/>
              </a:rPr>
              <a:t>List of retro-reflective devices and their symbols</a:t>
            </a:r>
            <a:endParaRPr kumimoji="0" lang="en-GB" altLang="de-DE" sz="1000" b="0" i="0" u="none" strike="noStrike" cap="none" normalizeH="0" baseline="0" dirty="0">
              <a:ln>
                <a:noFill/>
              </a:ln>
              <a:effectLst/>
              <a:highlight>
                <a:srgbClr val="FFFF00"/>
              </a:highligh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900113" algn="l"/>
              </a:tabLst>
            </a:pPr>
            <a:endParaRPr kumimoji="0" lang="en-GB" altLang="de-DE" sz="1800" b="0" i="0" u="none" strike="noStrike" cap="none" normalizeH="0" baseline="0" dirty="0">
              <a:ln>
                <a:noFill/>
              </a:ln>
              <a:effectLst/>
              <a:latin typeface="Arial" panose="020B0604020202020204" pitchFamily="34" charset="0"/>
            </a:endParaRPr>
          </a:p>
        </p:txBody>
      </p:sp>
    </p:spTree>
    <p:extLst>
      <p:ext uri="{BB962C8B-B14F-4D97-AF65-F5344CB8AC3E}">
        <p14:creationId xmlns:p14="http://schemas.microsoft.com/office/powerpoint/2010/main" val="1136540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po 4">
            <a:extLst>
              <a:ext uri="{FF2B5EF4-FFF2-40B4-BE49-F238E27FC236}">
                <a16:creationId xmlns:a16="http://schemas.microsoft.com/office/drawing/2014/main" id="{D05D3BB9-7408-4388-83FA-10C7EAD2819C}"/>
              </a:ext>
            </a:extLst>
          </p:cNvPr>
          <p:cNvGrpSpPr/>
          <p:nvPr/>
        </p:nvGrpSpPr>
        <p:grpSpPr>
          <a:xfrm>
            <a:off x="669251" y="1654805"/>
            <a:ext cx="2465909" cy="1772546"/>
            <a:chOff x="669251" y="1654805"/>
            <a:chExt cx="2465909" cy="1772546"/>
          </a:xfrm>
        </p:grpSpPr>
        <p:sp>
          <p:nvSpPr>
            <p:cNvPr id="3" name="ZoneTexte 191"/>
            <p:cNvSpPr txBox="1"/>
            <p:nvPr/>
          </p:nvSpPr>
          <p:spPr>
            <a:xfrm>
              <a:off x="1553330" y="2105202"/>
              <a:ext cx="1404851" cy="646331"/>
            </a:xfrm>
            <a:prstGeom prst="rect">
              <a:avLst/>
            </a:prstGeom>
            <a:noFill/>
            <a:ln>
              <a:noFill/>
            </a:ln>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4</a:t>
              </a:r>
            </a:p>
          </p:txBody>
        </p:sp>
        <p:sp>
          <p:nvSpPr>
            <p:cNvPr id="8" name="Ellipse 7"/>
            <p:cNvSpPr/>
            <p:nvPr/>
          </p:nvSpPr>
          <p:spPr>
            <a:xfrm>
              <a:off x="1529788" y="2118446"/>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ZoneTexte 192"/>
            <p:cNvSpPr txBox="1"/>
            <p:nvPr/>
          </p:nvSpPr>
          <p:spPr>
            <a:xfrm>
              <a:off x="1532733" y="1654805"/>
              <a:ext cx="644728" cy="461665"/>
            </a:xfrm>
            <a:prstGeom prst="rect">
              <a:avLst/>
            </a:prstGeom>
            <a:noFill/>
            <a:ln>
              <a:noFill/>
            </a:ln>
          </p:spPr>
          <p:txBody>
            <a:bodyPr wrap="none" rtlCol="0">
              <a:spAutoFit/>
            </a:bodyPr>
            <a:lstStyle/>
            <a:p>
              <a:r>
                <a:rPr lang="en-US" sz="2400" dirty="0">
                  <a:latin typeface="Arial" panose="020B0604020202020204" pitchFamily="34" charset="0"/>
                  <a:cs typeface="Arial" panose="020B0604020202020204" pitchFamily="34" charset="0"/>
                </a:rPr>
                <a:t>IIIA</a:t>
              </a:r>
            </a:p>
          </p:txBody>
        </p:sp>
        <p:sp>
          <p:nvSpPr>
            <p:cNvPr id="10" name="ZoneTexte 193"/>
            <p:cNvSpPr txBox="1"/>
            <p:nvPr/>
          </p:nvSpPr>
          <p:spPr>
            <a:xfrm>
              <a:off x="669251" y="2965686"/>
              <a:ext cx="1949573"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 150R01 216</a:t>
              </a:r>
            </a:p>
          </p:txBody>
        </p:sp>
        <p:cxnSp>
          <p:nvCxnSpPr>
            <p:cNvPr id="11" name="Connecteur droit avec flèche 196"/>
            <p:cNvCxnSpPr/>
            <p:nvPr/>
          </p:nvCxnSpPr>
          <p:spPr>
            <a:xfrm>
              <a:off x="1326099" y="2264701"/>
              <a:ext cx="0" cy="3240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 name="Connecteur droit avec flèche 197"/>
            <p:cNvCxnSpPr/>
            <p:nvPr/>
          </p:nvCxnSpPr>
          <p:spPr>
            <a:xfrm flipH="1" flipV="1">
              <a:off x="1511610" y="2951844"/>
              <a:ext cx="648000" cy="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3" name="ZoneTexte 198"/>
            <p:cNvSpPr txBox="1"/>
            <p:nvPr/>
          </p:nvSpPr>
          <p:spPr>
            <a:xfrm>
              <a:off x="1710642" y="2739267"/>
              <a:ext cx="269626" cy="276999"/>
            </a:xfrm>
            <a:prstGeom prst="rect">
              <a:avLst/>
            </a:prstGeom>
            <a:noFill/>
            <a:ln>
              <a:noFill/>
            </a:ln>
          </p:spPr>
          <p:txBody>
            <a:bodyPr wrap="none" rtlCol="0">
              <a:spAutoFit/>
            </a:bodyPr>
            <a:lstStyle/>
            <a:p>
              <a:r>
                <a:rPr lang="en-US" sz="1200" dirty="0">
                  <a:latin typeface="Arial" panose="020B0604020202020204" pitchFamily="34" charset="0"/>
                  <a:cs typeface="Arial" panose="020B0604020202020204" pitchFamily="34" charset="0"/>
                </a:rPr>
                <a:t>a</a:t>
              </a:r>
            </a:p>
          </p:txBody>
        </p:sp>
        <p:cxnSp>
          <p:nvCxnSpPr>
            <p:cNvPr id="14" name="Connecteur droit 199"/>
            <p:cNvCxnSpPr/>
            <p:nvPr/>
          </p:nvCxnSpPr>
          <p:spPr>
            <a:xfrm>
              <a:off x="1510559" y="2409766"/>
              <a:ext cx="0" cy="6121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necteur droit 200"/>
            <p:cNvCxnSpPr/>
            <p:nvPr/>
          </p:nvCxnSpPr>
          <p:spPr>
            <a:xfrm>
              <a:off x="2158955" y="2397449"/>
              <a:ext cx="0" cy="6121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cteur droit 201"/>
            <p:cNvCxnSpPr/>
            <p:nvPr/>
          </p:nvCxnSpPr>
          <p:spPr>
            <a:xfrm flipH="1">
              <a:off x="1186001" y="2268404"/>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necteur droit 202"/>
            <p:cNvCxnSpPr/>
            <p:nvPr/>
          </p:nvCxnSpPr>
          <p:spPr>
            <a:xfrm flipH="1">
              <a:off x="1193107" y="2591262"/>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ZoneTexte 203"/>
            <p:cNvSpPr txBox="1"/>
            <p:nvPr/>
          </p:nvSpPr>
          <p:spPr>
            <a:xfrm>
              <a:off x="972088" y="2286725"/>
              <a:ext cx="397866" cy="276999"/>
            </a:xfrm>
            <a:prstGeom prst="rect">
              <a:avLst/>
            </a:prstGeom>
            <a:noFill/>
            <a:ln>
              <a:noFill/>
            </a:ln>
          </p:spPr>
          <p:txBody>
            <a:bodyPr wrap="none" rtlCol="0">
              <a:spAutoFit/>
            </a:bodyPr>
            <a:lstStyle/>
            <a:p>
              <a:r>
                <a:rPr lang="en-US" sz="1200" dirty="0">
                  <a:latin typeface="Arial" panose="020B0604020202020204" pitchFamily="34" charset="0"/>
                  <a:cs typeface="Arial" panose="020B0604020202020204" pitchFamily="34" charset="0"/>
                </a:rPr>
                <a:t>a/2</a:t>
              </a:r>
            </a:p>
          </p:txBody>
        </p:sp>
        <p:cxnSp>
          <p:nvCxnSpPr>
            <p:cNvPr id="19" name="Connecteur droit 205"/>
            <p:cNvCxnSpPr/>
            <p:nvPr/>
          </p:nvCxnSpPr>
          <p:spPr>
            <a:xfrm flipH="1">
              <a:off x="2015847" y="1772984"/>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cteur droit 206"/>
            <p:cNvCxnSpPr/>
            <p:nvPr/>
          </p:nvCxnSpPr>
          <p:spPr>
            <a:xfrm flipH="1">
              <a:off x="2057052" y="1989851"/>
              <a:ext cx="43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Connecteur droit avec flèche 207"/>
            <p:cNvCxnSpPr/>
            <p:nvPr/>
          </p:nvCxnSpPr>
          <p:spPr>
            <a:xfrm>
              <a:off x="2348208" y="1765868"/>
              <a:ext cx="0" cy="2304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2" name="ZoneTexte 208"/>
            <p:cNvSpPr txBox="1"/>
            <p:nvPr/>
          </p:nvSpPr>
          <p:spPr>
            <a:xfrm>
              <a:off x="2359125" y="1742507"/>
              <a:ext cx="397866" cy="276999"/>
            </a:xfrm>
            <a:prstGeom prst="rect">
              <a:avLst/>
            </a:prstGeom>
            <a:noFill/>
            <a:ln>
              <a:noFill/>
            </a:ln>
          </p:spPr>
          <p:txBody>
            <a:bodyPr wrap="none" rtlCol="0">
              <a:spAutoFit/>
            </a:bodyPr>
            <a:lstStyle/>
            <a:p>
              <a:r>
                <a:rPr lang="en-US" sz="1200" dirty="0">
                  <a:latin typeface="Arial" panose="020B0604020202020204" pitchFamily="34" charset="0"/>
                  <a:cs typeface="Arial" panose="020B0604020202020204" pitchFamily="34" charset="0"/>
                </a:rPr>
                <a:t>a/3</a:t>
              </a:r>
            </a:p>
          </p:txBody>
        </p:sp>
        <p:cxnSp>
          <p:nvCxnSpPr>
            <p:cNvPr id="23" name="Connecteur droit 209"/>
            <p:cNvCxnSpPr/>
            <p:nvPr/>
          </p:nvCxnSpPr>
          <p:spPr>
            <a:xfrm flipH="1">
              <a:off x="2004362" y="2367804"/>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cteur droit 210"/>
            <p:cNvCxnSpPr/>
            <p:nvPr/>
          </p:nvCxnSpPr>
          <p:spPr>
            <a:xfrm flipH="1">
              <a:off x="2007914" y="2595199"/>
              <a:ext cx="46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necteur droit avec flèche 211"/>
            <p:cNvCxnSpPr/>
            <p:nvPr/>
          </p:nvCxnSpPr>
          <p:spPr>
            <a:xfrm>
              <a:off x="2390570" y="2364246"/>
              <a:ext cx="0" cy="2304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6" name="ZoneTexte 212"/>
            <p:cNvSpPr txBox="1"/>
            <p:nvPr/>
          </p:nvSpPr>
          <p:spPr>
            <a:xfrm>
              <a:off x="2401487" y="2333185"/>
              <a:ext cx="441146" cy="276999"/>
            </a:xfrm>
            <a:prstGeom prst="rect">
              <a:avLst/>
            </a:prstGeom>
            <a:noFill/>
            <a:ln>
              <a:noFill/>
            </a:ln>
          </p:spPr>
          <p:txBody>
            <a:bodyPr wrap="none" rtlCol="0">
              <a:spAutoFit/>
            </a:bodyPr>
            <a:lstStyle/>
            <a:p>
              <a:r>
                <a:rPr lang="en-US" sz="1200" dirty="0">
                  <a:latin typeface="Arial" panose="020B0604020202020204" pitchFamily="34" charset="0"/>
                  <a:cs typeface="Arial" panose="020B0604020202020204" pitchFamily="34" charset="0"/>
                </a:rPr>
                <a:t>a/3 </a:t>
              </a:r>
            </a:p>
          </p:txBody>
        </p:sp>
        <p:cxnSp>
          <p:nvCxnSpPr>
            <p:cNvPr id="27" name="Connecteur droit 217"/>
            <p:cNvCxnSpPr/>
            <p:nvPr/>
          </p:nvCxnSpPr>
          <p:spPr>
            <a:xfrm flipH="1">
              <a:off x="2503582" y="3084544"/>
              <a:ext cx="32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Connecteur droit 218"/>
            <p:cNvCxnSpPr/>
            <p:nvPr/>
          </p:nvCxnSpPr>
          <p:spPr>
            <a:xfrm flipH="1">
              <a:off x="2500018" y="3311939"/>
              <a:ext cx="32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Connecteur droit avec flèche 219"/>
            <p:cNvCxnSpPr/>
            <p:nvPr/>
          </p:nvCxnSpPr>
          <p:spPr>
            <a:xfrm>
              <a:off x="2747470" y="3088102"/>
              <a:ext cx="0" cy="23040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0" name="ZoneTexte 220"/>
            <p:cNvSpPr txBox="1"/>
            <p:nvPr/>
          </p:nvSpPr>
          <p:spPr>
            <a:xfrm>
              <a:off x="2737294" y="3049925"/>
              <a:ext cx="397866" cy="276999"/>
            </a:xfrm>
            <a:prstGeom prst="rect">
              <a:avLst/>
            </a:prstGeom>
            <a:noFill/>
            <a:ln>
              <a:noFill/>
            </a:ln>
          </p:spPr>
          <p:txBody>
            <a:bodyPr wrap="none" rtlCol="0">
              <a:spAutoFit/>
            </a:bodyPr>
            <a:lstStyle/>
            <a:p>
              <a:r>
                <a:rPr lang="en-US" sz="1200" dirty="0">
                  <a:latin typeface="Arial" panose="020B0604020202020204" pitchFamily="34" charset="0"/>
                  <a:cs typeface="Arial" panose="020B0604020202020204" pitchFamily="34" charset="0"/>
                </a:rPr>
                <a:t>a/3</a:t>
              </a:r>
            </a:p>
          </p:txBody>
        </p:sp>
      </p:grpSp>
      <p:grpSp>
        <p:nvGrpSpPr>
          <p:cNvPr id="31" name="Groupe 227"/>
          <p:cNvGrpSpPr/>
          <p:nvPr/>
        </p:nvGrpSpPr>
        <p:grpSpPr>
          <a:xfrm>
            <a:off x="4536330" y="1830726"/>
            <a:ext cx="1755273" cy="1465995"/>
            <a:chOff x="3896620" y="4633643"/>
            <a:chExt cx="1755273" cy="1465995"/>
          </a:xfrm>
        </p:grpSpPr>
        <p:sp>
          <p:nvSpPr>
            <p:cNvPr id="32" name="Ellipse 31"/>
            <p:cNvSpPr/>
            <p:nvPr/>
          </p:nvSpPr>
          <p:spPr>
            <a:xfrm>
              <a:off x="4211981" y="5059897"/>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3" name="ZoneTexte 230"/>
            <p:cNvSpPr txBox="1"/>
            <p:nvPr/>
          </p:nvSpPr>
          <p:spPr>
            <a:xfrm>
              <a:off x="4247042" y="5036894"/>
              <a:ext cx="1404851" cy="646331"/>
            </a:xfrm>
            <a:prstGeom prst="rect">
              <a:avLst/>
            </a:prstGeom>
            <a:noFill/>
            <a:ln>
              <a:noFill/>
            </a:ln>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1</a:t>
              </a:r>
            </a:p>
          </p:txBody>
        </p:sp>
        <p:sp>
          <p:nvSpPr>
            <p:cNvPr id="34" name="ZoneTexte 231"/>
            <p:cNvSpPr txBox="1"/>
            <p:nvPr/>
          </p:nvSpPr>
          <p:spPr>
            <a:xfrm>
              <a:off x="4318400" y="4633643"/>
              <a:ext cx="407484" cy="461665"/>
            </a:xfrm>
            <a:prstGeom prst="rect">
              <a:avLst/>
            </a:prstGeom>
            <a:noFill/>
            <a:ln>
              <a:noFill/>
            </a:ln>
          </p:spPr>
          <p:txBody>
            <a:bodyPr wrap="none" rtlCol="0">
              <a:spAutoFit/>
            </a:bodyPr>
            <a:lstStyle/>
            <a:p>
              <a:r>
                <a:rPr lang="en-US" sz="2400" dirty="0">
                  <a:latin typeface="Arial" panose="020B0604020202020204" pitchFamily="34" charset="0"/>
                  <a:cs typeface="Arial" panose="020B0604020202020204" pitchFamily="34" charset="0"/>
                </a:rPr>
                <a:t>C</a:t>
              </a:r>
            </a:p>
          </p:txBody>
        </p:sp>
        <p:sp>
          <p:nvSpPr>
            <p:cNvPr id="35" name="ZoneTexte 232"/>
            <p:cNvSpPr txBox="1"/>
            <p:nvPr/>
          </p:nvSpPr>
          <p:spPr>
            <a:xfrm>
              <a:off x="3896620" y="5637973"/>
              <a:ext cx="1265090" cy="461665"/>
            </a:xfrm>
            <a:prstGeom prst="rect">
              <a:avLst/>
            </a:prstGeom>
            <a:noFill/>
            <a:ln>
              <a:noFill/>
            </a:ln>
          </p:spPr>
          <p:txBody>
            <a:bodyPr wrap="none" rtlCol="0">
              <a:spAutoFit/>
            </a:bodyPr>
            <a:lstStyle/>
            <a:p>
              <a:r>
                <a:rPr lang="en-US" sz="2400" dirty="0">
                  <a:latin typeface="Arial" panose="020B0604020202020204" pitchFamily="34" charset="0"/>
                  <a:cs typeface="Arial" panose="020B0604020202020204" pitchFamily="34" charset="0"/>
                </a:rPr>
                <a:t>150R01</a:t>
              </a:r>
            </a:p>
          </p:txBody>
        </p:sp>
      </p:grpSp>
      <p:sp>
        <p:nvSpPr>
          <p:cNvPr id="36" name="ZoneTexte 233"/>
          <p:cNvSpPr txBox="1"/>
          <p:nvPr/>
        </p:nvSpPr>
        <p:spPr>
          <a:xfrm>
            <a:off x="5434602" y="2344629"/>
            <a:ext cx="847924" cy="461665"/>
          </a:xfrm>
          <a:prstGeom prst="rect">
            <a:avLst/>
          </a:prstGeom>
          <a:noFill/>
          <a:ln>
            <a:noFill/>
          </a:ln>
        </p:spPr>
        <p:txBody>
          <a:bodyPr wrap="none" rtlCol="0">
            <a:spAutoFit/>
          </a:bodyPr>
          <a:lstStyle/>
          <a:p>
            <a:r>
              <a:rPr lang="en-US" sz="2400" dirty="0">
                <a:latin typeface="Arial" panose="020B0604020202020204" pitchFamily="34" charset="0"/>
                <a:cs typeface="Arial" panose="020B0604020202020204" pitchFamily="34" charset="0"/>
              </a:rPr>
              <a:t>1148</a:t>
            </a:r>
          </a:p>
        </p:txBody>
      </p:sp>
      <p:grpSp>
        <p:nvGrpSpPr>
          <p:cNvPr id="7" name="Gruppo 6">
            <a:extLst>
              <a:ext uri="{FF2B5EF4-FFF2-40B4-BE49-F238E27FC236}">
                <a16:creationId xmlns:a16="http://schemas.microsoft.com/office/drawing/2014/main" id="{A3A44CCF-7B44-42E9-8B3F-803A5995C4EF}"/>
              </a:ext>
            </a:extLst>
          </p:cNvPr>
          <p:cNvGrpSpPr/>
          <p:nvPr/>
        </p:nvGrpSpPr>
        <p:grpSpPr>
          <a:xfrm>
            <a:off x="531950" y="4112559"/>
            <a:ext cx="1827175" cy="2559186"/>
            <a:chOff x="1186001" y="4149828"/>
            <a:chExt cx="1827175" cy="2559186"/>
          </a:xfrm>
        </p:grpSpPr>
        <p:grpSp>
          <p:nvGrpSpPr>
            <p:cNvPr id="6" name="Gruppo 5">
              <a:extLst>
                <a:ext uri="{FF2B5EF4-FFF2-40B4-BE49-F238E27FC236}">
                  <a16:creationId xmlns:a16="http://schemas.microsoft.com/office/drawing/2014/main" id="{A24BDD97-55E1-4C28-8EED-8C00C5090F49}"/>
                </a:ext>
              </a:extLst>
            </p:cNvPr>
            <p:cNvGrpSpPr/>
            <p:nvPr/>
          </p:nvGrpSpPr>
          <p:grpSpPr>
            <a:xfrm>
              <a:off x="1186001" y="4149828"/>
              <a:ext cx="1827175" cy="1751251"/>
              <a:chOff x="1186001" y="4149828"/>
              <a:chExt cx="1827175" cy="1751251"/>
            </a:xfrm>
          </p:grpSpPr>
          <p:sp>
            <p:nvSpPr>
              <p:cNvPr id="48" name="ZoneTexte 191"/>
              <p:cNvSpPr txBox="1"/>
              <p:nvPr/>
            </p:nvSpPr>
            <p:spPr>
              <a:xfrm>
                <a:off x="1608325" y="4992580"/>
                <a:ext cx="1404851" cy="646331"/>
              </a:xfrm>
              <a:prstGeom prst="rect">
                <a:avLst/>
              </a:prstGeom>
              <a:noFill/>
              <a:ln>
                <a:noFill/>
              </a:ln>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4</a:t>
                </a:r>
              </a:p>
            </p:txBody>
          </p:sp>
          <p:sp>
            <p:nvSpPr>
              <p:cNvPr id="49" name="Ellipse 48"/>
              <p:cNvSpPr/>
              <p:nvPr/>
            </p:nvSpPr>
            <p:spPr>
              <a:xfrm>
                <a:off x="1584783" y="5005824"/>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Textfeld 49">
                <a:extLst>
                  <a:ext uri="{FF2B5EF4-FFF2-40B4-BE49-F238E27FC236}">
                    <a16:creationId xmlns:a16="http://schemas.microsoft.com/office/drawing/2014/main" id="{6B6D6501-427B-4A54-AE46-3A923E76BC6E}"/>
                  </a:ext>
                </a:extLst>
              </p:cNvPr>
              <p:cNvSpPr txBox="1"/>
              <p:nvPr/>
            </p:nvSpPr>
            <p:spPr>
              <a:xfrm>
                <a:off x="1186001" y="4149828"/>
                <a:ext cx="1397616" cy="1751251"/>
              </a:xfrm>
              <a:prstGeom prst="rect">
                <a:avLst/>
              </a:prstGeom>
              <a:noFill/>
            </p:spPr>
            <p:txBody>
              <a:bodyPr wrap="square" rtlCol="0">
                <a:prstTxWarp prst="textArchDown">
                  <a:avLst>
                    <a:gd name="adj" fmla="val 21110121"/>
                  </a:avLst>
                </a:prstTxWarp>
                <a:spAutoFit/>
              </a:bodyPr>
              <a:lstStyle/>
              <a:p>
                <a:pPr algn="ctr"/>
                <a:r>
                  <a:rPr lang="de-DE" sz="2400" dirty="0">
                    <a:latin typeface="Arial" panose="020B0604020202020204" pitchFamily="34" charset="0"/>
                    <a:cs typeface="Arial" panose="020B0604020202020204" pitchFamily="34" charset="0"/>
                  </a:rPr>
                  <a:t>150R01 0216</a:t>
                </a:r>
              </a:p>
            </p:txBody>
          </p:sp>
        </p:grpSp>
        <p:sp>
          <p:nvSpPr>
            <p:cNvPr id="51" name="Textfeld 50">
              <a:extLst>
                <a:ext uri="{FF2B5EF4-FFF2-40B4-BE49-F238E27FC236}">
                  <a16:creationId xmlns:a16="http://schemas.microsoft.com/office/drawing/2014/main" id="{BF694C57-E522-45A9-B239-72159A32599E}"/>
                </a:ext>
              </a:extLst>
            </p:cNvPr>
            <p:cNvSpPr txBox="1"/>
            <p:nvPr/>
          </p:nvSpPr>
          <p:spPr>
            <a:xfrm>
              <a:off x="1288620" y="4839849"/>
              <a:ext cx="1177010" cy="1869165"/>
            </a:xfrm>
            <a:prstGeom prst="rect">
              <a:avLst/>
            </a:prstGeom>
            <a:noFill/>
          </p:spPr>
          <p:txBody>
            <a:bodyPr wrap="square" rtlCol="0">
              <a:prstTxWarp prst="textArchUp">
                <a:avLst>
                  <a:gd name="adj" fmla="val 9744443"/>
                </a:avLst>
              </a:prstTxWarp>
              <a:spAutoFit/>
            </a:bodyPr>
            <a:lstStyle/>
            <a:p>
              <a:pPr algn="ctr"/>
              <a:r>
                <a:rPr lang="de-DE" sz="2400" dirty="0">
                  <a:latin typeface="Arial" panose="020B0604020202020204" pitchFamily="34" charset="0"/>
                  <a:cs typeface="Arial" panose="020B0604020202020204" pitchFamily="34" charset="0"/>
                </a:rPr>
                <a:t>IIIA</a:t>
              </a:r>
            </a:p>
          </p:txBody>
        </p:sp>
      </p:grpSp>
      <p:grpSp>
        <p:nvGrpSpPr>
          <p:cNvPr id="40" name="Gruppo 39">
            <a:extLst>
              <a:ext uri="{FF2B5EF4-FFF2-40B4-BE49-F238E27FC236}">
                <a16:creationId xmlns:a16="http://schemas.microsoft.com/office/drawing/2014/main" id="{0FC3D8DE-2BA2-4E2B-8949-5E549CD79B71}"/>
              </a:ext>
            </a:extLst>
          </p:cNvPr>
          <p:cNvGrpSpPr/>
          <p:nvPr/>
        </p:nvGrpSpPr>
        <p:grpSpPr>
          <a:xfrm>
            <a:off x="2327976" y="4264556"/>
            <a:ext cx="2283302" cy="1906347"/>
            <a:chOff x="3298618" y="3947470"/>
            <a:chExt cx="2283302" cy="1906347"/>
          </a:xfrm>
        </p:grpSpPr>
        <p:sp>
          <p:nvSpPr>
            <p:cNvPr id="52" name="ZoneTexte 191"/>
            <p:cNvSpPr txBox="1"/>
            <p:nvPr/>
          </p:nvSpPr>
          <p:spPr>
            <a:xfrm>
              <a:off x="4145367" y="4771693"/>
              <a:ext cx="1404851" cy="646331"/>
            </a:xfrm>
            <a:prstGeom prst="rect">
              <a:avLst/>
            </a:prstGeom>
            <a:noFill/>
            <a:ln>
              <a:noFill/>
            </a:ln>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4</a:t>
              </a:r>
            </a:p>
          </p:txBody>
        </p:sp>
        <p:sp>
          <p:nvSpPr>
            <p:cNvPr id="53" name="Ellipse 52"/>
            <p:cNvSpPr/>
            <p:nvPr/>
          </p:nvSpPr>
          <p:spPr>
            <a:xfrm>
              <a:off x="4121825" y="4784937"/>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4" name="Textfeld 53">
              <a:extLst>
                <a:ext uri="{FF2B5EF4-FFF2-40B4-BE49-F238E27FC236}">
                  <a16:creationId xmlns:a16="http://schemas.microsoft.com/office/drawing/2014/main" id="{D3193F40-CB2E-4240-9236-8208EB5FFE32}"/>
                </a:ext>
              </a:extLst>
            </p:cNvPr>
            <p:cNvSpPr txBox="1"/>
            <p:nvPr/>
          </p:nvSpPr>
          <p:spPr>
            <a:xfrm>
              <a:off x="3298618" y="5392152"/>
              <a:ext cx="2283302" cy="461665"/>
            </a:xfrm>
            <a:prstGeom prst="rect">
              <a:avLst/>
            </a:prstGeom>
            <a:noFill/>
          </p:spPr>
          <p:txBody>
            <a:bodyPr wrap="square" rtlCol="0">
              <a:spAutoFit/>
            </a:bodyPr>
            <a:lstStyle/>
            <a:p>
              <a:pPr algn="ctr"/>
              <a:r>
                <a:rPr lang="de-DE" sz="2400" dirty="0">
                  <a:latin typeface="Arial" panose="020B0604020202020204" pitchFamily="34" charset="0"/>
                  <a:cs typeface="Arial" panose="020B0604020202020204" pitchFamily="34" charset="0"/>
                </a:rPr>
                <a:t>150R01</a:t>
              </a:r>
            </a:p>
          </p:txBody>
        </p:sp>
        <p:sp>
          <p:nvSpPr>
            <p:cNvPr id="55" name="Rechteck 54">
              <a:extLst>
                <a:ext uri="{FF2B5EF4-FFF2-40B4-BE49-F238E27FC236}">
                  <a16:creationId xmlns:a16="http://schemas.microsoft.com/office/drawing/2014/main" id="{47EFB71F-A4EC-4A30-8F11-17F54FEDE66A}"/>
                </a:ext>
              </a:extLst>
            </p:cNvPr>
            <p:cNvSpPr/>
            <p:nvPr/>
          </p:nvSpPr>
          <p:spPr>
            <a:xfrm>
              <a:off x="3370661" y="3947470"/>
              <a:ext cx="2186421" cy="1258381"/>
            </a:xfrm>
            <a:prstGeom prst="rect">
              <a:avLst/>
            </a:prstGeom>
            <a:noFill/>
          </p:spPr>
          <p:txBody>
            <a:bodyPr wrap="square" rtlCol="0">
              <a:prstTxWarp prst="textArchDown">
                <a:avLst>
                  <a:gd name="adj" fmla="val 1293625"/>
                </a:avLst>
              </a:prstTxWarp>
              <a:spAutoFit/>
            </a:bodyPr>
            <a:lstStyle/>
            <a:p>
              <a:r>
                <a:rPr lang="de-DE" sz="2400" dirty="0">
                  <a:latin typeface="Arial" panose="020B0604020202020204" pitchFamily="34" charset="0"/>
                  <a:cs typeface="Arial" panose="020B0604020202020204" pitchFamily="34" charset="0"/>
                </a:rPr>
                <a:t>   IIIA          0216</a:t>
              </a:r>
            </a:p>
          </p:txBody>
        </p:sp>
      </p:grpSp>
      <p:grpSp>
        <p:nvGrpSpPr>
          <p:cNvPr id="56" name="Groupe 227"/>
          <p:cNvGrpSpPr/>
          <p:nvPr/>
        </p:nvGrpSpPr>
        <p:grpSpPr>
          <a:xfrm>
            <a:off x="9464974" y="4720779"/>
            <a:ext cx="2207761" cy="1465995"/>
            <a:chOff x="3444132" y="4633643"/>
            <a:chExt cx="2207761" cy="1465995"/>
          </a:xfrm>
        </p:grpSpPr>
        <p:sp>
          <p:nvSpPr>
            <p:cNvPr id="57" name="Ellipse 56"/>
            <p:cNvSpPr/>
            <p:nvPr/>
          </p:nvSpPr>
          <p:spPr>
            <a:xfrm>
              <a:off x="4211981" y="5059897"/>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ZoneTexte 230"/>
            <p:cNvSpPr txBox="1"/>
            <p:nvPr/>
          </p:nvSpPr>
          <p:spPr>
            <a:xfrm>
              <a:off x="4247042" y="5036894"/>
              <a:ext cx="1404851" cy="646331"/>
            </a:xfrm>
            <a:prstGeom prst="rect">
              <a:avLst/>
            </a:prstGeom>
            <a:noFill/>
            <a:ln>
              <a:noFill/>
            </a:ln>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1</a:t>
              </a:r>
            </a:p>
          </p:txBody>
        </p:sp>
        <p:sp>
          <p:nvSpPr>
            <p:cNvPr id="59" name="ZoneTexte 231"/>
            <p:cNvSpPr txBox="1"/>
            <p:nvPr/>
          </p:nvSpPr>
          <p:spPr>
            <a:xfrm>
              <a:off x="4242984" y="4633643"/>
              <a:ext cx="595035" cy="461665"/>
            </a:xfrm>
            <a:prstGeom prst="rect">
              <a:avLst/>
            </a:prstGeom>
            <a:noFill/>
            <a:ln>
              <a:noFill/>
            </a:ln>
          </p:spPr>
          <p:txBody>
            <a:bodyPr wrap="none" rtlCol="0">
              <a:spAutoFit/>
            </a:bodyPr>
            <a:lstStyle/>
            <a:p>
              <a:r>
                <a:rPr lang="en-US" sz="2400" dirty="0">
                  <a:latin typeface="Arial" panose="020B0604020202020204" pitchFamily="34" charset="0"/>
                  <a:cs typeface="Arial" panose="020B0604020202020204" pitchFamily="34" charset="0"/>
                </a:rPr>
                <a:t>RF</a:t>
              </a:r>
            </a:p>
          </p:txBody>
        </p:sp>
        <p:sp>
          <p:nvSpPr>
            <p:cNvPr id="60" name="ZoneTexte 232"/>
            <p:cNvSpPr txBox="1"/>
            <p:nvPr/>
          </p:nvSpPr>
          <p:spPr>
            <a:xfrm>
              <a:off x="3444132" y="5637973"/>
              <a:ext cx="2207656" cy="461665"/>
            </a:xfrm>
            <a:prstGeom prst="rect">
              <a:avLst/>
            </a:prstGeom>
            <a:noFill/>
            <a:ln>
              <a:noFill/>
            </a:ln>
          </p:spPr>
          <p:txBody>
            <a:bodyPr wrap="none" rtlCol="0">
              <a:spAutoFit/>
            </a:bodyPr>
            <a:lstStyle/>
            <a:p>
              <a:r>
                <a:rPr lang="en-US" sz="2400" dirty="0">
                  <a:latin typeface="Arial" panose="020B0604020202020204" pitchFamily="34" charset="0"/>
                  <a:cs typeface="Arial" panose="020B0604020202020204" pitchFamily="34" charset="0"/>
                </a:rPr>
                <a:t>150R01 22179</a:t>
              </a:r>
            </a:p>
          </p:txBody>
        </p:sp>
      </p:grpSp>
      <p:grpSp>
        <p:nvGrpSpPr>
          <p:cNvPr id="41" name="Gruppo 40">
            <a:extLst>
              <a:ext uri="{FF2B5EF4-FFF2-40B4-BE49-F238E27FC236}">
                <a16:creationId xmlns:a16="http://schemas.microsoft.com/office/drawing/2014/main" id="{1A04ABAA-419F-4E4A-8AB4-4FAE09CE1358}"/>
              </a:ext>
            </a:extLst>
          </p:cNvPr>
          <p:cNvGrpSpPr/>
          <p:nvPr/>
        </p:nvGrpSpPr>
        <p:grpSpPr>
          <a:xfrm>
            <a:off x="5487745" y="4607437"/>
            <a:ext cx="3464746" cy="1831000"/>
            <a:chOff x="6652265" y="4310028"/>
            <a:chExt cx="3464746" cy="1831000"/>
          </a:xfrm>
        </p:grpSpPr>
        <p:sp>
          <p:nvSpPr>
            <p:cNvPr id="4" name="ZoneTexte 238"/>
            <p:cNvSpPr txBox="1"/>
            <p:nvPr/>
          </p:nvSpPr>
          <p:spPr>
            <a:xfrm>
              <a:off x="6979787" y="4725527"/>
              <a:ext cx="1404851" cy="646331"/>
            </a:xfrm>
            <a:prstGeom prst="rect">
              <a:avLst/>
            </a:prstGeom>
            <a:noFill/>
            <a:ln>
              <a:noFill/>
            </a:ln>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3</a:t>
              </a:r>
            </a:p>
          </p:txBody>
        </p:sp>
        <p:sp>
          <p:nvSpPr>
            <p:cNvPr id="37" name="Ellipse 36"/>
            <p:cNvSpPr/>
            <p:nvPr/>
          </p:nvSpPr>
          <p:spPr>
            <a:xfrm>
              <a:off x="6944726" y="4748530"/>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ZoneTexte 239"/>
            <p:cNvSpPr txBox="1"/>
            <p:nvPr/>
          </p:nvSpPr>
          <p:spPr>
            <a:xfrm>
              <a:off x="6833784" y="4310028"/>
              <a:ext cx="833883" cy="461665"/>
            </a:xfrm>
            <a:prstGeom prst="rect">
              <a:avLst/>
            </a:prstGeom>
            <a:noFill/>
            <a:ln>
              <a:noFill/>
            </a:ln>
          </p:spPr>
          <p:txBody>
            <a:bodyPr wrap="none" rtlCol="0">
              <a:spAutoFit/>
            </a:bodyPr>
            <a:lstStyle/>
            <a:p>
              <a:r>
                <a:rPr lang="en-US" sz="2400" dirty="0">
                  <a:latin typeface="Arial" panose="020B0604020202020204" pitchFamily="34" charset="0"/>
                  <a:cs typeface="Arial" panose="020B0604020202020204" pitchFamily="34" charset="0"/>
                </a:rPr>
                <a:t>WT1</a:t>
              </a:r>
            </a:p>
          </p:txBody>
        </p:sp>
        <p:sp>
          <p:nvSpPr>
            <p:cNvPr id="39" name="ZoneTexte 240"/>
            <p:cNvSpPr txBox="1"/>
            <p:nvPr/>
          </p:nvSpPr>
          <p:spPr>
            <a:xfrm>
              <a:off x="6652265" y="5310031"/>
              <a:ext cx="1265090" cy="830997"/>
            </a:xfrm>
            <a:prstGeom prst="rect">
              <a:avLst/>
            </a:prstGeom>
            <a:noFill/>
            <a:ln>
              <a:noFill/>
            </a:ln>
          </p:spPr>
          <p:txBody>
            <a:bodyPr wrap="none" rtlCol="0">
              <a:spAutoFit/>
            </a:bodyPr>
            <a:lstStyle/>
            <a:p>
              <a:pPr algn="ctr"/>
              <a:r>
                <a:rPr lang="en-US" sz="2400" dirty="0">
                  <a:latin typeface="Arial" panose="020B0604020202020204" pitchFamily="34" charset="0"/>
                  <a:cs typeface="Arial" panose="020B0604020202020204" pitchFamily="34" charset="0"/>
                </a:rPr>
                <a:t>150R01</a:t>
              </a:r>
            </a:p>
            <a:p>
              <a:pPr algn="ctr"/>
              <a:r>
                <a:rPr lang="en-US" sz="2400" dirty="0">
                  <a:latin typeface="Arial" panose="020B0604020202020204" pitchFamily="34" charset="0"/>
                  <a:cs typeface="Arial" panose="020B0604020202020204" pitchFamily="34" charset="0"/>
                </a:rPr>
                <a:t>4216</a:t>
              </a:r>
            </a:p>
          </p:txBody>
        </p:sp>
        <p:sp>
          <p:nvSpPr>
            <p:cNvPr id="63" name="ZoneTexte 238"/>
            <p:cNvSpPr txBox="1"/>
            <p:nvPr/>
          </p:nvSpPr>
          <p:spPr>
            <a:xfrm>
              <a:off x="8712160" y="4725527"/>
              <a:ext cx="1404851" cy="646331"/>
            </a:xfrm>
            <a:prstGeom prst="rect">
              <a:avLst/>
            </a:prstGeom>
            <a:noFill/>
            <a:ln>
              <a:noFill/>
            </a:ln>
          </p:spPr>
          <p:txBody>
            <a:bodyPr wrap="square" rtlCol="0">
              <a:spAutoFit/>
            </a:bodyPr>
            <a:lstStyle/>
            <a:p>
              <a:r>
                <a:rPr lang="en-US" sz="3600" dirty="0">
                  <a:latin typeface="Arial Narrow" panose="020B0606020202030204" pitchFamily="34" charset="0"/>
                  <a:cs typeface="Arial" panose="020B0604020202020204" pitchFamily="34" charset="0"/>
                </a:rPr>
                <a:t>E</a:t>
              </a:r>
              <a:r>
                <a:rPr lang="en-US" sz="2400" dirty="0">
                  <a:latin typeface="Arial Narrow" panose="020B0606020202030204" pitchFamily="34" charset="0"/>
                  <a:cs typeface="Arial" panose="020B0604020202020204" pitchFamily="34" charset="0"/>
                </a:rPr>
                <a:t>3</a:t>
              </a:r>
            </a:p>
          </p:txBody>
        </p:sp>
        <p:sp>
          <p:nvSpPr>
            <p:cNvPr id="64" name="Ellipse 63"/>
            <p:cNvSpPr/>
            <p:nvPr/>
          </p:nvSpPr>
          <p:spPr>
            <a:xfrm>
              <a:off x="8677099" y="4748530"/>
              <a:ext cx="612000" cy="612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5" name="ZoneTexte 239"/>
            <p:cNvSpPr txBox="1"/>
            <p:nvPr/>
          </p:nvSpPr>
          <p:spPr>
            <a:xfrm>
              <a:off x="8566157" y="4310028"/>
              <a:ext cx="833883" cy="461665"/>
            </a:xfrm>
            <a:prstGeom prst="rect">
              <a:avLst/>
            </a:prstGeom>
            <a:noFill/>
            <a:ln>
              <a:noFill/>
            </a:ln>
          </p:spPr>
          <p:txBody>
            <a:bodyPr wrap="none" rtlCol="0">
              <a:spAutoFit/>
            </a:bodyPr>
            <a:lstStyle/>
            <a:p>
              <a:r>
                <a:rPr lang="en-US" sz="2400" dirty="0">
                  <a:latin typeface="Arial" panose="020B0604020202020204" pitchFamily="34" charset="0"/>
                  <a:cs typeface="Arial" panose="020B0604020202020204" pitchFamily="34" charset="0"/>
                </a:rPr>
                <a:t>WT2</a:t>
              </a:r>
            </a:p>
          </p:txBody>
        </p:sp>
        <p:sp>
          <p:nvSpPr>
            <p:cNvPr id="66" name="ZoneTexte 240"/>
            <p:cNvSpPr txBox="1"/>
            <p:nvPr/>
          </p:nvSpPr>
          <p:spPr>
            <a:xfrm>
              <a:off x="8384638" y="5310031"/>
              <a:ext cx="1265090" cy="830997"/>
            </a:xfrm>
            <a:prstGeom prst="rect">
              <a:avLst/>
            </a:prstGeom>
            <a:noFill/>
            <a:ln>
              <a:noFill/>
            </a:ln>
          </p:spPr>
          <p:txBody>
            <a:bodyPr wrap="none" rtlCol="0">
              <a:spAutoFit/>
            </a:bodyPr>
            <a:lstStyle/>
            <a:p>
              <a:pPr algn="ctr"/>
              <a:r>
                <a:rPr lang="en-US" sz="2400" dirty="0">
                  <a:latin typeface="Arial" panose="020B0604020202020204" pitchFamily="34" charset="0"/>
                  <a:cs typeface="Arial" panose="020B0604020202020204" pitchFamily="34" charset="0"/>
                </a:rPr>
                <a:t>150R01</a:t>
              </a:r>
            </a:p>
            <a:p>
              <a:pPr algn="ctr"/>
              <a:r>
                <a:rPr lang="en-US" sz="2400" dirty="0">
                  <a:latin typeface="Arial" panose="020B0604020202020204" pitchFamily="34" charset="0"/>
                  <a:cs typeface="Arial" panose="020B0604020202020204" pitchFamily="34" charset="0"/>
                </a:rPr>
                <a:t>4217</a:t>
              </a:r>
            </a:p>
          </p:txBody>
        </p:sp>
      </p:grpSp>
      <p:sp>
        <p:nvSpPr>
          <p:cNvPr id="62" name="Titel 1">
            <a:extLst>
              <a:ext uri="{FF2B5EF4-FFF2-40B4-BE49-F238E27FC236}">
                <a16:creationId xmlns:a16="http://schemas.microsoft.com/office/drawing/2014/main" id="{F16FBA8D-70CE-4796-B7AF-3B13F262CFAC}"/>
              </a:ext>
            </a:extLst>
          </p:cNvPr>
          <p:cNvSpPr>
            <a:spLocks noGrp="1"/>
          </p:cNvSpPr>
          <p:nvPr/>
        </p:nvSpPr>
        <p:spPr>
          <a:xfrm>
            <a:off x="303861" y="103389"/>
            <a:ext cx="8534400" cy="895778"/>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t>UPDATED DRAWINGS IN ANNEX 10</a:t>
            </a:r>
          </a:p>
        </p:txBody>
      </p:sp>
      <p:pic>
        <p:nvPicPr>
          <p:cNvPr id="42" name="Immagine 41">
            <a:extLst>
              <a:ext uri="{FF2B5EF4-FFF2-40B4-BE49-F238E27FC236}">
                <a16:creationId xmlns:a16="http://schemas.microsoft.com/office/drawing/2014/main" id="{B2459E5A-65D5-4F35-B3D0-9C366BB1C6FE}"/>
              </a:ext>
            </a:extLst>
          </p:cNvPr>
          <p:cNvPicPr>
            <a:picLocks noChangeAspect="1"/>
          </p:cNvPicPr>
          <p:nvPr/>
        </p:nvPicPr>
        <p:blipFill>
          <a:blip r:embed="rId2"/>
          <a:stretch>
            <a:fillRect/>
          </a:stretch>
        </p:blipFill>
        <p:spPr>
          <a:xfrm>
            <a:off x="7509381" y="879894"/>
            <a:ext cx="4128535" cy="3311130"/>
          </a:xfrm>
          <a:prstGeom prst="rect">
            <a:avLst/>
          </a:prstGeom>
        </p:spPr>
      </p:pic>
    </p:spTree>
    <p:extLst>
      <p:ext uri="{BB962C8B-B14F-4D97-AF65-F5344CB8AC3E}">
        <p14:creationId xmlns:p14="http://schemas.microsoft.com/office/powerpoint/2010/main" val="1384278748"/>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3" ma:contentTypeDescription="Create a new document." ma:contentTypeScope="" ma:versionID="89c13dde5d7aa6b1840a64c3c61e7101">
  <xsd:schema xmlns:xsd="http://www.w3.org/2001/XMLSchema" xmlns:xs="http://www.w3.org/2001/XMLSchema" xmlns:p="http://schemas.microsoft.com/office/2006/metadata/properties" xmlns:ns2="4b4a1c0d-4a69-4996-a84a-fc699b9f49de" xmlns:ns3="acccb6d4-dbe5-46d2-b4d3-5733603d8cc6" targetNamespace="http://schemas.microsoft.com/office/2006/metadata/properties" ma:root="true" ma:fieldsID="49ff99f9a570207563b6136515cf8a36" ns2:_="" ns3:_="">
    <xsd:import namespace="4b4a1c0d-4a69-4996-a84a-fc699b9f49de"/>
    <xsd:import namespace="acccb6d4-dbe5-46d2-b4d3-5733603d8c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179D36B-9FBD-4AA3-A3C0-45D3B626E123}">
  <ds:schemaRefs>
    <ds:schemaRef ds:uri="http://schemas.microsoft.com/sharepoint/v3/contenttype/forms"/>
  </ds:schemaRefs>
</ds:datastoreItem>
</file>

<file path=customXml/itemProps2.xml><?xml version="1.0" encoding="utf-8"?>
<ds:datastoreItem xmlns:ds="http://schemas.openxmlformats.org/officeDocument/2006/customXml" ds:itemID="{5F93D10F-2546-4AB5-BC7E-B4562A2C2E48}">
  <ds:schemaRefs>
    <ds:schemaRef ds:uri="http://schemas.microsoft.com/office/2006/documentManagement/types"/>
    <ds:schemaRef ds:uri="http://purl.org/dc/dcmitype/"/>
    <ds:schemaRef ds:uri="4b4a1c0d-4a69-4996-a84a-fc699b9f49de"/>
    <ds:schemaRef ds:uri="http://schemas.microsoft.com/office/2006/metadata/properties"/>
    <ds:schemaRef ds:uri="http://purl.org/dc/terms/"/>
    <ds:schemaRef ds:uri="http://schemas.openxmlformats.org/package/2006/metadata/core-properties"/>
    <ds:schemaRef ds:uri="http://www.w3.org/XML/1998/namespace"/>
    <ds:schemaRef ds:uri="http://purl.org/dc/elements/1.1/"/>
    <ds:schemaRef ds:uri="acccb6d4-dbe5-46d2-b4d3-5733603d8cc6"/>
    <ds:schemaRef ds:uri="http://schemas.microsoft.com/office/infopath/2007/PartnerControls"/>
  </ds:schemaRefs>
</ds:datastoreItem>
</file>

<file path=customXml/itemProps3.xml><?xml version="1.0" encoding="utf-8"?>
<ds:datastoreItem xmlns:ds="http://schemas.openxmlformats.org/officeDocument/2006/customXml" ds:itemID="{138E4873-19BD-4D7C-B462-35523577EE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957</TotalTime>
  <Words>2158</Words>
  <Application>Microsoft Office PowerPoint</Application>
  <PresentationFormat>Widescreen</PresentationFormat>
  <Paragraphs>338</Paragraphs>
  <Slides>13</Slides>
  <Notes>0</Notes>
  <HiddenSlides>0</HiddenSlides>
  <MMClips>0</MMClips>
  <ScaleCrop>false</ScaleCrop>
  <HeadingPairs>
    <vt:vector size="8" baseType="variant">
      <vt:variant>
        <vt:lpstr>Caratteri utilizzati</vt:lpstr>
      </vt:variant>
      <vt:variant>
        <vt:i4>11</vt:i4>
      </vt:variant>
      <vt:variant>
        <vt:lpstr>Tema</vt:lpstr>
      </vt:variant>
      <vt:variant>
        <vt:i4>1</vt:i4>
      </vt:variant>
      <vt:variant>
        <vt:lpstr>Server OLE incorporati</vt:lpstr>
      </vt:variant>
      <vt:variant>
        <vt:i4>1</vt:i4>
      </vt:variant>
      <vt:variant>
        <vt:lpstr>Titoli diapositive</vt:lpstr>
      </vt:variant>
      <vt:variant>
        <vt:i4>13</vt:i4>
      </vt:variant>
    </vt:vector>
  </HeadingPairs>
  <TitlesOfParts>
    <vt:vector size="26" baseType="lpstr">
      <vt:lpstr>Arial</vt:lpstr>
      <vt:lpstr>Arial Narrow</vt:lpstr>
      <vt:lpstr>Calibri</vt:lpstr>
      <vt:lpstr>Calibri Light</vt:lpstr>
      <vt:lpstr>Cambria Math</vt:lpstr>
      <vt:lpstr>Courier New</vt:lpstr>
      <vt:lpstr>Symbol</vt:lpstr>
      <vt:lpstr>Times New Roman</vt:lpstr>
      <vt:lpstr>Tw Cen MT</vt:lpstr>
      <vt:lpstr>Wingdings</vt:lpstr>
      <vt:lpstr>Wingdings 3</vt:lpstr>
      <vt:lpstr>Office</vt:lpstr>
      <vt:lpstr>Equation.3</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Jürgen Ewald, ORAFOL</dc:creator>
  <cp:lastModifiedBy>Davide Puglisi</cp:lastModifiedBy>
  <cp:revision>33</cp:revision>
  <dcterms:created xsi:type="dcterms:W3CDTF">2021-03-25T09:39:48Z</dcterms:created>
  <dcterms:modified xsi:type="dcterms:W3CDTF">2021-10-14T14:55:24Z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0x0101003B8422D08C252547BB1CFA7F78E2CB83</vt:lpwstr>
  </property>
</Properties>
</file>