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2" r:id="rId1"/>
  </p:sldMasterIdLst>
  <p:notesMasterIdLst>
    <p:notesMasterId r:id="rId11"/>
  </p:notesMasterIdLst>
  <p:handoutMasterIdLst>
    <p:handoutMasterId r:id="rId12"/>
  </p:handoutMasterIdLst>
  <p:sldIdLst>
    <p:sldId id="1243" r:id="rId2"/>
    <p:sldId id="1292" r:id="rId3"/>
    <p:sldId id="1316" r:id="rId4"/>
    <p:sldId id="1317" r:id="rId5"/>
    <p:sldId id="1314" r:id="rId6"/>
    <p:sldId id="1295" r:id="rId7"/>
    <p:sldId id="1319" r:id="rId8"/>
    <p:sldId id="1320" r:id="rId9"/>
    <p:sldId id="1318" r:id="rId10"/>
  </p:sldIdLst>
  <p:sldSz cx="12192000" cy="6858000"/>
  <p:notesSz cx="6858000" cy="9144000"/>
  <p:embeddedFontLst>
    <p:embeddedFont>
      <p:font typeface="Arial Nova" panose="020B0504020202020204" pitchFamily="34" charset="0"/>
      <p:regular r:id="rId13"/>
      <p:bold r:id="rId14"/>
      <p:italic r:id="rId15"/>
      <p:boldItalic r:id="rId16"/>
    </p:embeddedFont>
    <p:embeddedFont>
      <p:font typeface="Arial Nova Light" panose="020B0304020202020204" pitchFamily="34" charset="0"/>
      <p:regular r:id="rId17"/>
      <p:italic r:id="rId18"/>
    </p:embeddedFon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libri Light" panose="020F0302020204030204" pitchFamily="34" charset="0"/>
      <p:regular r:id="rId23"/>
      <p: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or" initials="DR" lastIdx="1" clrIdx="0">
    <p:extLst>
      <p:ext uri="{19B8F6BF-5375-455C-9EA6-DF929625EA0E}">
        <p15:presenceInfo xmlns:p15="http://schemas.microsoft.com/office/powerpoint/2012/main" userId="Au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2E5"/>
    <a:srgbClr val="338DCD"/>
    <a:srgbClr val="EAEAEA"/>
    <a:srgbClr val="418FDE"/>
    <a:srgbClr val="FF9900"/>
    <a:srgbClr val="C00000"/>
    <a:srgbClr val="3498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88822" autoAdjust="0"/>
  </p:normalViewPr>
  <p:slideViewPr>
    <p:cSldViewPr snapToGrid="0">
      <p:cViewPr varScale="1">
        <p:scale>
          <a:sx n="60" d="100"/>
          <a:sy n="60" d="100"/>
        </p:scale>
        <p:origin x="916" y="44"/>
      </p:cViewPr>
      <p:guideLst/>
    </p:cSldViewPr>
  </p:slideViewPr>
  <p:outlineViewPr>
    <p:cViewPr>
      <p:scale>
        <a:sx n="33" d="100"/>
        <a:sy n="33" d="100"/>
      </p:scale>
      <p:origin x="0" y="-100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" d="100"/>
        <a:sy n="2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3118" y="1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624486F-3E2A-4DB6-A296-A4FBFAE05AF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EB8189-D97B-45F6-B95F-5586FF53333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727089-408C-42DF-AE5C-04D1A6E53B37}" type="datetimeFigureOut">
              <a:rPr lang="en-US" smtClean="0"/>
              <a:t>14-Oct-21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E6A9216-CC13-49ED-A4CF-42674DF90D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3433A1-5256-4A10-9DBB-7DD5CF80AC1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C09208-183B-4B05-952C-042F6CF85B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670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580DC5-4374-4A4E-B893-1DD543F765F2}" type="datetimeFigureOut">
              <a:rPr lang="en-US" smtClean="0"/>
              <a:t>14-Oct-21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100A58-5EEB-4238-B490-5B9507F75E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941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621B6-356F-47D9-B746-D2D7C4C74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493776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1E3089-EA30-4A62-AFBC-DBAA978C3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14-Oct-21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C6E6AC-892D-42A3-A38F-3F06AE7C48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CCEC51C-E16A-40E3-868B-3AA8EC9A9440}"/>
              </a:ext>
            </a:extLst>
          </p:cNvPr>
          <p:cNvSpPr txBox="1"/>
          <p:nvPr userDrawn="1"/>
        </p:nvSpPr>
        <p:spPr>
          <a:xfrm>
            <a:off x="9249508" y="6153334"/>
            <a:ext cx="2652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FRAV-20-03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20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14 October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E3604E1-27D0-4C64-A203-22A46E2D6F61}"/>
              </a:ext>
            </a:extLst>
          </p:cNvPr>
          <p:cNvSpPr/>
          <p:nvPr userDrawn="1"/>
        </p:nvSpPr>
        <p:spPr>
          <a:xfrm>
            <a:off x="1" y="0"/>
            <a:ext cx="8686800" cy="82296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3F82D7FF-186B-4B59-B931-1BAB8591B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5720"/>
            <a:ext cx="804672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7D289039-C645-4ECB-AAED-279EE9B6946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0" y="0"/>
            <a:ext cx="3644188" cy="822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669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F2B88F-3669-4E29-8C7D-BCE05019F6D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7B89B7-2628-4FF0-9EBC-AB761FD8BA0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80" y="1111419"/>
            <a:ext cx="5394960" cy="49377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90AD3E-353B-426C-BB3E-E96C6D74D2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6F44D-5A00-4A36-A23B-7057737FD334}" type="datetimeFigureOut">
              <a:rPr lang="en-US" smtClean="0"/>
              <a:t>14-Oct-21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969E-8982-49B5-9ECE-A7C9DE219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658F71E-8CE6-4050-9F96-CB8DB6834B18}"/>
              </a:ext>
            </a:extLst>
          </p:cNvPr>
          <p:cNvSpPr/>
          <p:nvPr userDrawn="1"/>
        </p:nvSpPr>
        <p:spPr>
          <a:xfrm>
            <a:off x="1" y="0"/>
            <a:ext cx="9009821" cy="731520"/>
          </a:xfrm>
          <a:prstGeom prst="rect">
            <a:avLst/>
          </a:prstGeom>
          <a:solidFill>
            <a:srgbClr val="5B92E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12" name="Picture 11" descr="A close up of a logo&#10;&#10;Description automatically generated">
            <a:extLst>
              <a:ext uri="{FF2B5EF4-FFF2-40B4-BE49-F238E27FC236}">
                <a16:creationId xmlns:a16="http://schemas.microsoft.com/office/drawing/2014/main" id="{25717D16-7D2C-4454-9C56-BDA1C062C9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6922" y="0"/>
            <a:ext cx="3239278" cy="731520"/>
          </a:xfrm>
          <a:prstGeom prst="rect">
            <a:avLst/>
          </a:prstGeom>
        </p:spPr>
      </p:pic>
      <p:sp>
        <p:nvSpPr>
          <p:cNvPr id="13" name="Title Placeholder 1">
            <a:extLst>
              <a:ext uri="{FF2B5EF4-FFF2-40B4-BE49-F238E27FC236}">
                <a16:creationId xmlns:a16="http://schemas.microsoft.com/office/drawing/2014/main" id="{02779AAB-9A26-45E2-83CD-F0A827162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8412480" cy="7315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4FFB97F-BC52-45BF-AD64-28E9E5C15291}"/>
              </a:ext>
            </a:extLst>
          </p:cNvPr>
          <p:cNvSpPr txBox="1"/>
          <p:nvPr userDrawn="1"/>
        </p:nvSpPr>
        <p:spPr>
          <a:xfrm>
            <a:off x="9249508" y="6153334"/>
            <a:ext cx="2652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Arial Nova" panose="020B0504020202020204" pitchFamily="34" charset="0"/>
              </a:rPr>
              <a:t>Document FRAV-20-03</a:t>
            </a:r>
          </a:p>
          <a:p>
            <a:r>
              <a:rPr lang="en-US" sz="1200" baseline="0" dirty="0">
                <a:latin typeface="Arial Nova" panose="020B0504020202020204" pitchFamily="34" charset="0"/>
              </a:rPr>
              <a:t>20</a:t>
            </a:r>
            <a:r>
              <a:rPr lang="en-US" sz="1200" baseline="30000" dirty="0">
                <a:latin typeface="Arial Nova" panose="020B0504020202020204" pitchFamily="34" charset="0"/>
              </a:rPr>
              <a:t>th</a:t>
            </a:r>
            <a:r>
              <a:rPr lang="en-US" sz="1200" dirty="0">
                <a:latin typeface="Arial Nova" panose="020B0504020202020204" pitchFamily="34" charset="0"/>
              </a:rPr>
              <a:t> FRAV session, 14 October 2021</a:t>
            </a:r>
          </a:p>
          <a:p>
            <a:r>
              <a:rPr lang="en-US" sz="1200" dirty="0">
                <a:latin typeface="Arial Nova" panose="020B0504020202020204" pitchFamily="34" charset="0"/>
              </a:rPr>
              <a:t>Slide </a:t>
            </a:r>
            <a:fld id="{C7557266-F6ED-4E33-A138-3ACAF7990C1E}" type="slidenum">
              <a:rPr lang="en-US" sz="1200" smtClean="0">
                <a:latin typeface="Arial Nova" panose="020B0504020202020204" pitchFamily="34" charset="0"/>
              </a:rPr>
              <a:pPr/>
              <a:t>‹#›</a:t>
            </a:fld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53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A4F73-29C1-47D9-B073-241E33D1FB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D5056E-AC77-46E7-ABB6-B7614AC857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9319E-9262-45E8-A116-45C483D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851BA-11FC-4616-AE9B-028DDC562103}" type="datetimeFigureOut">
              <a:rPr lang="en-US" smtClean="0"/>
              <a:t>14-Oct-21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B8DB6-EF8A-4C5B-81B1-5B7E3CE482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C941E8-5676-4093-BC57-3A736C8D1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D5C7A-C2AD-43D5-A256-F5E2C036C7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304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5DABE8-125D-4D30-8208-1F3B64AD39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671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3BE686-85B6-43C8-B15C-230416B008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86F44D-5A00-4A36-A23B-7057737FD334}" type="datetimeFigureOut">
              <a:rPr lang="en-US" smtClean="0"/>
              <a:t>14-Oct-21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C396C2-E8F1-42FA-9765-C3687D8366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4043A-662C-4D5A-B8EC-1F1F914540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D5F62D-3CA7-41B5-8C7F-06712F1825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802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8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Arial Nova Light" panose="020B0304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 Nova" panose="020B05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CBE1851-2230-47A9-B000-CE9046EA61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468548" cy="6858000"/>
          </a:xfrm>
          <a:prstGeom prst="rect">
            <a:avLst/>
          </a:prstGeom>
          <a:solidFill>
            <a:srgbClr val="4E62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D215A66-D381-403C-BC26-ECC624DFB0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34276" y="803705"/>
            <a:ext cx="4208656" cy="303485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r"/>
            <a:r>
              <a:rPr lang="en-US" sz="5000" dirty="0">
                <a:solidFill>
                  <a:srgbClr val="FFFFFF"/>
                </a:solidFill>
                <a:latin typeface="Calibri Light" panose="020F0302020204030204"/>
              </a:rPr>
              <a:t>20</a:t>
            </a:r>
            <a:r>
              <a:rPr lang="en-US" sz="5000" baseline="30000" dirty="0">
                <a:solidFill>
                  <a:srgbClr val="FFFFFF"/>
                </a:solidFill>
                <a:latin typeface="Calibri Light" panose="020F0302020204030204"/>
              </a:rPr>
              <a:t>th</a:t>
            </a: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Session </a:t>
            </a:r>
            <a:b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5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Status Review and Session Orientation</a:t>
            </a:r>
            <a:endParaRPr lang="en-US" sz="50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B0149ED-7E21-4BE8-82A2-F1670C87A7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38921" y="4013165"/>
            <a:ext cx="4204012" cy="2205732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Web Conference</a:t>
            </a:r>
          </a:p>
          <a:p>
            <a:pPr algn="r"/>
            <a:r>
              <a:rPr lang="en-US" sz="1800" kern="1200" dirty="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14 October 2021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3B93832-6514-44F4-849B-5EE2C8A233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6679" y="3928939"/>
            <a:ext cx="3931920" cy="0"/>
          </a:xfrm>
          <a:prstGeom prst="line">
            <a:avLst/>
          </a:prstGeom>
          <a:ln w="19050">
            <a:solidFill>
              <a:srgbClr val="FFFFFF">
                <a:alpha val="8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6C24D241-15D9-42AB-A53C-5D5C1B50D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096000" y="2815296"/>
            <a:ext cx="5459470" cy="1228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71201BF-1F8E-4C5B-8D90-3F5EF7E58311}"/>
              </a:ext>
            </a:extLst>
          </p:cNvPr>
          <p:cNvSpPr txBox="1"/>
          <p:nvPr/>
        </p:nvSpPr>
        <p:spPr>
          <a:xfrm>
            <a:off x="10303299" y="60679"/>
            <a:ext cx="17531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200">
                <a:latin typeface="Arial Nova" panose="020B0504020202020204" pitchFamily="34" charset="0"/>
              </a:rPr>
              <a:t>Document FRAV-20-03</a:t>
            </a:r>
            <a:endParaRPr lang="en-US" sz="1200" dirty="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8841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B179BC2-65A5-490C-BFC8-98386B3F9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1</a:t>
            </a:r>
            <a:br>
              <a:rPr lang="en-US" dirty="0"/>
            </a:br>
            <a:r>
              <a:rPr lang="en-US" dirty="0"/>
              <a:t>Adoption of the agenda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D41B0E-3AB2-4E34-979E-3D54480113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946745" y="1111020"/>
            <a:ext cx="8106253" cy="4863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592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40BF581-70CE-4ACE-B0B0-662AC44A5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18"/>
            <a:ext cx="11296030" cy="5711811"/>
          </a:xfrm>
        </p:spPr>
        <p:txBody>
          <a:bodyPr>
            <a:normAutofit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2400" dirty="0"/>
              <a:t>GRVA-11-24 (Reproduction of FRAV-19-05)</a:t>
            </a:r>
          </a:p>
          <a:p>
            <a:pPr lvl="1"/>
            <a:r>
              <a:rPr lang="en-US" sz="2200" dirty="0"/>
              <a:t>Opted for discussed Document 5 (D5) version rather than revision not seen by FRAV</a:t>
            </a:r>
          </a:p>
          <a:p>
            <a:r>
              <a:rPr lang="en-US" sz="2400" dirty="0"/>
              <a:t>GRVA-11-25 (Status report presentation)</a:t>
            </a:r>
          </a:p>
          <a:p>
            <a:pPr lvl="1"/>
            <a:r>
              <a:rPr lang="en-US" sz="2200" dirty="0"/>
              <a:t>Reviewed starting points and workstreams to develop requirements</a:t>
            </a:r>
          </a:p>
          <a:p>
            <a:pPr lvl="2"/>
            <a:r>
              <a:rPr lang="en-US" sz="1800" dirty="0"/>
              <a:t>Explained two steps (general description then technical specifications)</a:t>
            </a:r>
          </a:p>
          <a:p>
            <a:pPr lvl="1"/>
            <a:r>
              <a:rPr lang="en-US" sz="2200" dirty="0"/>
              <a:t>Noted D5 structure</a:t>
            </a:r>
          </a:p>
          <a:p>
            <a:pPr lvl="2"/>
            <a:r>
              <a:rPr lang="en-US" sz="1800" dirty="0"/>
              <a:t>Terms and definitions, manufacturer ADS descriptions, ADS safety requirements per configurations</a:t>
            </a:r>
          </a:p>
          <a:p>
            <a:pPr lvl="1"/>
            <a:r>
              <a:rPr lang="en-US" sz="2200" dirty="0"/>
              <a:t>Summarized “roles approach” to user safety and “properties approach” to ORU safety</a:t>
            </a:r>
          </a:p>
          <a:p>
            <a:pPr lvl="1"/>
            <a:r>
              <a:rPr lang="en-US" sz="2200" dirty="0"/>
              <a:t>Explained GRVA-11-24 as consolidation of interim FRAV working papers</a:t>
            </a:r>
          </a:p>
          <a:p>
            <a:pPr lvl="2"/>
            <a:r>
              <a:rPr lang="en-US" sz="1800" dirty="0"/>
              <a:t>Highlighted comments received on FRAV-19-05 and stressed ongoing revision</a:t>
            </a:r>
          </a:p>
          <a:p>
            <a:pPr lvl="1"/>
            <a:r>
              <a:rPr lang="en-US" sz="2200" dirty="0"/>
              <a:t>Summarized data collection input to EDR/DSSAD</a:t>
            </a:r>
          </a:p>
          <a:p>
            <a:pPr lvl="1"/>
            <a:r>
              <a:rPr lang="en-US" sz="2200" dirty="0"/>
              <a:t>Set expectations</a:t>
            </a:r>
          </a:p>
          <a:p>
            <a:pPr lvl="2"/>
            <a:r>
              <a:rPr lang="en-US" sz="1800" dirty="0"/>
              <a:t>Build out general ADS safety requirements</a:t>
            </a:r>
          </a:p>
          <a:p>
            <a:pPr lvl="2"/>
            <a:r>
              <a:rPr lang="en-US" sz="1800" dirty="0"/>
              <a:t>VMAD collaboration to align ADS descriptions and safety requirements with assessment scenarios (e.g., ODD, nominal v. safety-critical)</a:t>
            </a:r>
          </a:p>
          <a:p>
            <a:pPr lvl="2"/>
            <a:r>
              <a:rPr lang="en-US" sz="1800" dirty="0"/>
              <a:t>Input for EDR/DSSAD and VMAD on data collection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F9EFB47-A5CB-4C3D-AB2E-EC388DA57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2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FRAV status report to GRVA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(27 September)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658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CA43E0-4C42-4DE2-9811-C854974FDC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812248" cy="5281192"/>
          </a:xfrm>
        </p:spPr>
        <p:txBody>
          <a:bodyPr>
            <a:normAutofit/>
          </a:bodyPr>
          <a:lstStyle/>
          <a:p>
            <a:r>
              <a:rPr lang="en-US" sz="2400" dirty="0"/>
              <a:t>FRAV-19-05 referred to workstreams for consideration</a:t>
            </a:r>
          </a:p>
          <a:p>
            <a:pPr lvl="1"/>
            <a:r>
              <a:rPr lang="en-US" sz="2000" dirty="0"/>
              <a:t>New D5 version will be needed for GRVA-12 </a:t>
            </a:r>
            <a:r>
              <a:rPr lang="en-US" sz="1400" dirty="0">
                <a:solidFill>
                  <a:srgbClr val="FF0000"/>
                </a:solidFill>
              </a:rPr>
              <a:t>(moved from February to 24-28 January)</a:t>
            </a:r>
            <a:endParaRPr lang="en-US" sz="2000" dirty="0"/>
          </a:p>
          <a:p>
            <a:pPr lvl="2"/>
            <a:r>
              <a:rPr lang="en-US" sz="1800" dirty="0"/>
              <a:t>GRVA plan for informal consideration of FRAV/VMAD output in January, formal consideration in May with submission to WP.29 for June session</a:t>
            </a:r>
          </a:p>
          <a:p>
            <a:pPr lvl="1"/>
            <a:r>
              <a:rPr lang="en-US" sz="2000" dirty="0"/>
              <a:t>Evolution of workstream output in this direction desired</a:t>
            </a:r>
          </a:p>
          <a:p>
            <a:pPr lvl="1"/>
            <a:r>
              <a:rPr lang="en-US" sz="2000" dirty="0"/>
              <a:t>Aim to consider D5-aligned output during 14-15 December FRAV session</a:t>
            </a:r>
          </a:p>
          <a:p>
            <a:pPr lvl="2"/>
            <a:r>
              <a:rPr lang="en-US" sz="1800" dirty="0"/>
              <a:t>Enable endorsement of GRVA submission during 13-14 January FRAV session</a:t>
            </a:r>
          </a:p>
          <a:p>
            <a:r>
              <a:rPr lang="en-US" sz="2400" dirty="0"/>
              <a:t>Current focus of workstreams</a:t>
            </a:r>
          </a:p>
          <a:p>
            <a:pPr lvl="1"/>
            <a:r>
              <a:rPr lang="en-US" sz="2000" dirty="0"/>
              <a:t>CLEPA expert (M. Oldoni) managing consolidation of requirements output</a:t>
            </a:r>
          </a:p>
          <a:p>
            <a:pPr lvl="1"/>
            <a:r>
              <a:rPr lang="en-US" sz="2000" dirty="0"/>
              <a:t>Today: Discuss workstream status and provide guidance</a:t>
            </a:r>
          </a:p>
          <a:p>
            <a:pPr lvl="2"/>
            <a:r>
              <a:rPr lang="en-US" sz="1600" dirty="0"/>
              <a:t>Reminder: DDT-M. Oldoni, ADS user safety-Rino Brouwer, ORU safety-Yu </a:t>
            </a:r>
            <a:r>
              <a:rPr lang="en-US" sz="1600" dirty="0" err="1"/>
              <a:t>Yanhui</a:t>
            </a:r>
            <a:endParaRPr lang="en-US" sz="1600" dirty="0"/>
          </a:p>
          <a:p>
            <a:pPr lvl="1"/>
            <a:r>
              <a:rPr lang="en-US" sz="2000" dirty="0"/>
              <a:t>Updated worktable(s) for 17-18 November FRAV session</a:t>
            </a:r>
          </a:p>
          <a:p>
            <a:pPr lvl="2"/>
            <a:r>
              <a:rPr lang="en-US" sz="1600" dirty="0"/>
              <a:t>Attention to terms and definitions, impact of requirements on ADS descriptions (align with D5 needs)</a:t>
            </a:r>
          </a:p>
          <a:p>
            <a:pPr lvl="2"/>
            <a:r>
              <a:rPr lang="en-US" sz="1600" dirty="0"/>
              <a:t>Attention to form and precise language (e.g., use of terminology, “may/shall”)</a:t>
            </a:r>
          </a:p>
          <a:p>
            <a:pPr lvl="1"/>
            <a:r>
              <a:rPr lang="en-US" sz="2000" dirty="0"/>
              <a:t>Input for EDR/DSSAD and VMAD SG3 (in-service monitoring)</a:t>
            </a:r>
          </a:p>
          <a:p>
            <a:pPr lvl="2"/>
            <a:r>
              <a:rPr lang="en-US" sz="1600" dirty="0"/>
              <a:t>AAPC/SAE/EDR/DSSAD expert (J. Bielenda) managing consolidation of input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038BA8-DC61-42F4-9CC0-AE5ACEC96A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2</a:t>
            </a:r>
            <a:b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FRAV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0857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3F9A2E-0BC7-448A-B2F6-A6BD15EB61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920240"/>
            <a:ext cx="10515600" cy="2670899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en-US" dirty="0"/>
              <a:t>Consolidated requirements worktable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DDT performance workstream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ADS user safety workstream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ORU safety workstream </a:t>
            </a:r>
            <a:r>
              <a:rPr lang="en-US" sz="2000" dirty="0"/>
              <a:t>(FRAV-20-06)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en-US" dirty="0"/>
              <a:t>ADS data collection workstream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FC60E7C-DB39-446C-8BF1-671D79370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items 3-7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Status of the workstream activities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3506B11-F469-4C93-9E85-05FF5C4B60CB}"/>
              </a:ext>
            </a:extLst>
          </p:cNvPr>
          <p:cNvSpPr txBox="1"/>
          <p:nvPr/>
        </p:nvSpPr>
        <p:spPr>
          <a:xfrm>
            <a:off x="723015" y="6214731"/>
            <a:ext cx="6857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* Per FRAV-08: “Shall” expresses a requirement, “should” expresses a recommendation, “may” expresses a permission, “can” expresses a possibility or capacity, and “must” expresses an external constraint.</a:t>
            </a:r>
          </a:p>
        </p:txBody>
      </p:sp>
    </p:spTree>
    <p:extLst>
      <p:ext uri="{BB962C8B-B14F-4D97-AF65-F5344CB8AC3E}">
        <p14:creationId xmlns:p14="http://schemas.microsoft.com/office/powerpoint/2010/main" val="2262704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A305ED-A71E-40AE-AAA8-FE6227C870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" y="1188720"/>
            <a:ext cx="10515600" cy="5329038"/>
          </a:xfrm>
        </p:spPr>
        <p:txBody>
          <a:bodyPr>
            <a:normAutofit/>
          </a:bodyPr>
          <a:lstStyle/>
          <a:p>
            <a:r>
              <a:rPr lang="en-US" sz="2400" dirty="0"/>
              <a:t>VMAD collaboration</a:t>
            </a:r>
          </a:p>
          <a:p>
            <a:pPr lvl="1"/>
            <a:r>
              <a:rPr lang="en-US" sz="2000" dirty="0"/>
              <a:t>SG1 (Scenarios)</a:t>
            </a:r>
          </a:p>
          <a:p>
            <a:pPr lvl="2"/>
            <a:r>
              <a:rPr lang="en-US" sz="1800" dirty="0"/>
              <a:t>Attribute safety requirements to traffic scenarios</a:t>
            </a:r>
          </a:p>
          <a:p>
            <a:pPr lvl="2"/>
            <a:r>
              <a:rPr lang="en-US" sz="1800" dirty="0"/>
              <a:t>Ensure requirements cover scenarios and vice versa as </a:t>
            </a:r>
            <a:br>
              <a:rPr lang="en-US" sz="1800" dirty="0"/>
            </a:br>
            <a:r>
              <a:rPr lang="en-US" sz="1800" dirty="0"/>
              <a:t>needed</a:t>
            </a:r>
          </a:p>
          <a:p>
            <a:pPr lvl="2"/>
            <a:r>
              <a:rPr lang="en-US" sz="1800" dirty="0"/>
              <a:t>Align outputs to facilitate application of technical </a:t>
            </a:r>
            <a:br>
              <a:rPr lang="en-US" sz="1800" dirty="0"/>
            </a:br>
            <a:r>
              <a:rPr lang="en-US" sz="1800" dirty="0"/>
              <a:t>specifications to logical layer scenarios</a:t>
            </a:r>
          </a:p>
          <a:p>
            <a:pPr lvl="1"/>
            <a:r>
              <a:rPr lang="en-US" sz="2200" dirty="0"/>
              <a:t>SG3 (Audit/In-Service Monitoring and Reporting)</a:t>
            </a:r>
          </a:p>
          <a:p>
            <a:pPr lvl="2"/>
            <a:r>
              <a:rPr lang="en-US" sz="1800" dirty="0"/>
              <a:t>ADS descriptions and Audit documentation consistency/integration</a:t>
            </a:r>
          </a:p>
          <a:p>
            <a:pPr lvl="2"/>
            <a:r>
              <a:rPr lang="en-US" sz="1800" dirty="0"/>
              <a:t>ADS data collection and application to in-service monitoring</a:t>
            </a:r>
          </a:p>
          <a:p>
            <a:pPr lvl="1"/>
            <a:r>
              <a:rPr lang="en-US" sz="2200" dirty="0"/>
              <a:t>SG4 (Track and Real-World Testing)</a:t>
            </a:r>
          </a:p>
          <a:p>
            <a:pPr lvl="2"/>
            <a:r>
              <a:rPr lang="en-US" sz="1800" dirty="0"/>
              <a:t>Application of nominal ADS DDT performance and ADS response to safety-critical events requirements to track and real-world test procedures</a:t>
            </a:r>
          </a:p>
          <a:p>
            <a:r>
              <a:rPr lang="en-US" sz="2600" dirty="0"/>
              <a:t>FRAV and VMAD products consistency/integration</a:t>
            </a:r>
          </a:p>
          <a:p>
            <a:pPr lvl="1"/>
            <a:r>
              <a:rPr lang="en-US" sz="2200" dirty="0"/>
              <a:t>OICA/CLEPA: ODD framework approach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8C035B6-B23B-4334-929F-B57524436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2000" dirty="0"/>
              <a:t>Agenda item 8</a:t>
            </a:r>
            <a:br>
              <a:rPr lang="en-US" dirty="0"/>
            </a:br>
            <a:r>
              <a:rPr lang="en-US" dirty="0"/>
              <a:t>Outlook for next steps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1E17C1-C193-43CE-9EE2-D947131692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0746" y="1268464"/>
            <a:ext cx="4226560" cy="237744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89AD16-405A-4C0C-B3F2-AF11F4589827}"/>
              </a:ext>
            </a:extLst>
          </p:cNvPr>
          <p:cNvSpPr txBox="1"/>
          <p:nvPr/>
        </p:nvSpPr>
        <p:spPr>
          <a:xfrm>
            <a:off x="10212572" y="2913321"/>
            <a:ext cx="16159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rgbClr val="5B92E5"/>
                </a:solidFill>
              </a:rPr>
              <a:t>FRAV-01</a:t>
            </a:r>
          </a:p>
        </p:txBody>
      </p:sp>
    </p:spTree>
    <p:extLst>
      <p:ext uri="{BB962C8B-B14F-4D97-AF65-F5344CB8AC3E}">
        <p14:creationId xmlns:p14="http://schemas.microsoft.com/office/powerpoint/2010/main" val="302895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7E89F2C-934A-4B42-84BE-815EC78E0EC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4480" y="1097280"/>
            <a:ext cx="8778240" cy="493776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B1B55DA-6142-422A-8A66-7CFAC7A02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FRAV-VMAD discussion </a:t>
            </a:r>
          </a:p>
        </p:txBody>
      </p:sp>
    </p:spTree>
    <p:extLst>
      <p:ext uri="{BB962C8B-B14F-4D97-AF65-F5344CB8AC3E}">
        <p14:creationId xmlns:p14="http://schemas.microsoft.com/office/powerpoint/2010/main" val="1092092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D943D1-296C-480B-AD4B-4A7DBB98AD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samples</a:t>
            </a:r>
          </a:p>
        </p:txBody>
      </p:sp>
      <p:pic>
        <p:nvPicPr>
          <p:cNvPr id="5" name="Picture 45">
            <a:extLst>
              <a:ext uri="{FF2B5EF4-FFF2-40B4-BE49-F238E27FC236}">
                <a16:creationId xmlns:a16="http://schemas.microsoft.com/office/drawing/2014/main" id="{AB7A1EDE-D81F-48F0-9078-A9AC09A762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680" y="1097280"/>
            <a:ext cx="2327347" cy="1366935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50FD088-5AF5-407C-897F-3142D32BD128}"/>
              </a:ext>
            </a:extLst>
          </p:cNvPr>
          <p:cNvSpPr txBox="1"/>
          <p:nvPr/>
        </p:nvSpPr>
        <p:spPr>
          <a:xfrm>
            <a:off x="548640" y="2560320"/>
            <a:ext cx="5120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ja-JP" sz="1800" dirty="0"/>
              <a:t>The ADS feature is moving the vehicle within a straight unobstructed lane of travel.</a:t>
            </a:r>
          </a:p>
        </p:txBody>
      </p:sp>
      <p:pic>
        <p:nvPicPr>
          <p:cNvPr id="8" name="Picture 44">
            <a:extLst>
              <a:ext uri="{FF2B5EF4-FFF2-40B4-BE49-F238E27FC236}">
                <a16:creationId xmlns:a16="http://schemas.microsoft.com/office/drawing/2014/main" id="{3BFEDE20-ED94-453E-9B16-B7F8DDBD6E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680" y="3657600"/>
            <a:ext cx="2733472" cy="150684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36C1D64-36EB-4615-BEC5-12E9B1AE841F}"/>
              </a:ext>
            </a:extLst>
          </p:cNvPr>
          <p:cNvSpPr txBox="1"/>
          <p:nvPr/>
        </p:nvSpPr>
        <p:spPr>
          <a:xfrm>
            <a:off x="548639" y="5303520"/>
            <a:ext cx="51206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ja-JP" sz="1800" dirty="0"/>
              <a:t>The ADS feature is moving the vehicle within a lane of travel along an unobstructed curve.</a:t>
            </a:r>
          </a:p>
        </p:txBody>
      </p:sp>
      <p:pic>
        <p:nvPicPr>
          <p:cNvPr id="10" name="Picture 35">
            <a:extLst>
              <a:ext uri="{FF2B5EF4-FFF2-40B4-BE49-F238E27FC236}">
                <a16:creationId xmlns:a16="http://schemas.microsoft.com/office/drawing/2014/main" id="{15958F7D-4E58-4162-9602-33FA14F5987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80" y="1097280"/>
            <a:ext cx="2289264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B59AFF4-1F59-4E65-B5D5-2785802A46F6}"/>
              </a:ext>
            </a:extLst>
          </p:cNvPr>
          <p:cNvSpPr txBox="1"/>
          <p:nvPr/>
        </p:nvSpPr>
        <p:spPr>
          <a:xfrm>
            <a:off x="6400800" y="2560319"/>
            <a:ext cx="512064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ja-JP" sz="1800" dirty="0"/>
              <a:t>The ADS feature is moving the vehicle within a straight unobstructed lane of travel with a vehicle moving alongside in an adjacent lane.  The adjacent vehicle moves into the path of the ADS vehicle’s lane of travel.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74F10EF-CD53-4D99-AE7E-DA839C398A0A}"/>
              </a:ext>
            </a:extLst>
          </p:cNvPr>
          <p:cNvSpPr txBox="1"/>
          <p:nvPr/>
        </p:nvSpPr>
        <p:spPr>
          <a:xfrm>
            <a:off x="6400800" y="4206240"/>
            <a:ext cx="512064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altLang="ja-JP" sz="2400" b="1" dirty="0"/>
              <a:t>Which requirements would ensure safe ADS navigation of these scenarios?  </a:t>
            </a:r>
            <a:r>
              <a:rPr lang="en-US" altLang="ja-JP" b="1" dirty="0"/>
              <a:t>Secondary consideration: What variables might impact ADS performance or response(s)?</a:t>
            </a:r>
            <a:endParaRPr lang="en-US" altLang="ja-JP" sz="2400" b="1" dirty="0"/>
          </a:p>
        </p:txBody>
      </p:sp>
    </p:spTree>
    <p:extLst>
      <p:ext uri="{BB962C8B-B14F-4D97-AF65-F5344CB8AC3E}">
        <p14:creationId xmlns:p14="http://schemas.microsoft.com/office/powerpoint/2010/main" val="31176685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7C8546-F431-4E7E-897B-A0FCE53B9F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ln>
            <a:solidFill>
              <a:schemeClr val="accent1"/>
            </a:solidFill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3200" b="1" dirty="0"/>
              <a:t>FRAV Calendar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Session 21: 17-18 November</a:t>
            </a:r>
          </a:p>
          <a:p>
            <a:pPr marL="0" indent="0" algn="ctr">
              <a:buNone/>
            </a:pPr>
            <a:r>
              <a:rPr lang="en-US" sz="2400" dirty="0"/>
              <a:t>Session 22: 15-16 December</a:t>
            </a:r>
          </a:p>
          <a:p>
            <a:pPr marL="0" indent="0" algn="ctr">
              <a:buNone/>
            </a:pPr>
            <a:r>
              <a:rPr lang="en-US" sz="2400" dirty="0"/>
              <a:t>Session 23: 13-14 January</a:t>
            </a:r>
            <a:br>
              <a:rPr lang="en-US" sz="2400" dirty="0"/>
            </a:br>
            <a:r>
              <a:rPr lang="en-US" sz="1600" dirty="0">
                <a:solidFill>
                  <a:srgbClr val="FF0000"/>
                </a:solidFill>
              </a:rPr>
              <a:t>(Physical session same week as VMAD…?)</a:t>
            </a: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Session 24: 1 February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6DB3BA4-7AC6-4393-90DD-AE7D515F8FC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1"/>
            <a:r>
              <a:rPr lang="en-US" sz="2000" dirty="0"/>
              <a:t>November</a:t>
            </a:r>
          </a:p>
          <a:p>
            <a:pPr lvl="2"/>
            <a:r>
              <a:rPr lang="en-US" sz="1600" dirty="0"/>
              <a:t>Updated worktable(s) (“proto-D5”)</a:t>
            </a:r>
          </a:p>
          <a:p>
            <a:pPr lvl="2"/>
            <a:r>
              <a:rPr lang="en-US" sz="1600" dirty="0"/>
              <a:t>SG1 scenarios exchange</a:t>
            </a:r>
          </a:p>
          <a:p>
            <a:pPr lvl="2"/>
            <a:r>
              <a:rPr lang="en-US" sz="1600" dirty="0"/>
              <a:t>data collection exchange</a:t>
            </a:r>
          </a:p>
          <a:p>
            <a:pPr lvl="1"/>
            <a:r>
              <a:rPr lang="en-US" sz="2000" dirty="0"/>
              <a:t>December</a:t>
            </a:r>
          </a:p>
          <a:p>
            <a:pPr lvl="2"/>
            <a:r>
              <a:rPr lang="en-US" sz="1600" dirty="0"/>
              <a:t>D5-aligned updated worktables (“draft D5”) </a:t>
            </a:r>
          </a:p>
          <a:p>
            <a:pPr lvl="2"/>
            <a:r>
              <a:rPr lang="en-US" sz="1600" dirty="0"/>
              <a:t>SG1 scenarios exchange</a:t>
            </a:r>
          </a:p>
          <a:p>
            <a:pPr lvl="2"/>
            <a:r>
              <a:rPr lang="en-US" sz="1600" dirty="0"/>
              <a:t>SG3 documentation/ISMR exchange</a:t>
            </a:r>
          </a:p>
          <a:p>
            <a:pPr lvl="2"/>
            <a:r>
              <a:rPr lang="en-US" sz="1600" dirty="0"/>
              <a:t>SG4 nominal/safety-critical v. track/real-world testing exchange</a:t>
            </a:r>
          </a:p>
          <a:p>
            <a:pPr lvl="1"/>
            <a:r>
              <a:rPr lang="en-US" sz="2000" dirty="0"/>
              <a:t>January</a:t>
            </a:r>
          </a:p>
          <a:p>
            <a:pPr lvl="2"/>
            <a:r>
              <a:rPr lang="en-US" sz="1600" dirty="0"/>
              <a:t>Endorsement of new D5 for GRVA</a:t>
            </a:r>
          </a:p>
          <a:p>
            <a:pPr lvl="2"/>
            <a:r>
              <a:rPr lang="en-US" sz="1600" dirty="0"/>
              <a:t>SG1 scenarios consistency </a:t>
            </a:r>
          </a:p>
          <a:p>
            <a:pPr lvl="2"/>
            <a:r>
              <a:rPr lang="en-US" sz="1600" dirty="0"/>
              <a:t>SG3 documentation/ISMR consistency</a:t>
            </a:r>
          </a:p>
          <a:p>
            <a:pPr lvl="2"/>
            <a:r>
              <a:rPr lang="en-US" sz="1600" dirty="0"/>
              <a:t>SG4 nominal/safety-critical v. track/real-world testing consistency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397F2C7-F30A-400B-A081-2A3BFC07E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Agenda item 8</a:t>
            </a:r>
            <a:b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</a:b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 Nova Light" panose="020B0304020202020204" pitchFamily="34" charset="0"/>
                <a:ea typeface="+mj-ea"/>
                <a:cs typeface="+mj-cs"/>
              </a:rPr>
              <a:t>Outlook for 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45076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2841</TotalTime>
  <Words>767</Words>
  <Application>Microsoft Office PowerPoint</Application>
  <PresentationFormat>Widescreen</PresentationFormat>
  <Paragraphs>85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Calibri</vt:lpstr>
      <vt:lpstr>Arial Nova</vt:lpstr>
      <vt:lpstr>Arial</vt:lpstr>
      <vt:lpstr>Arial Nova Light</vt:lpstr>
      <vt:lpstr>Calibri Light</vt:lpstr>
      <vt:lpstr>Office Theme</vt:lpstr>
      <vt:lpstr>20th Session  Status Review and Session Orientation</vt:lpstr>
      <vt:lpstr>Agenda item 1 Adoption of the agenda</vt:lpstr>
      <vt:lpstr>Agenda item 2 FRAV status report to GRVA (27 September)</vt:lpstr>
      <vt:lpstr>Agenda item 2 FRAV status</vt:lpstr>
      <vt:lpstr>Agenda items 3-7 Status of the workstream activities</vt:lpstr>
      <vt:lpstr>Agenda item 8 Outlook for next steps</vt:lpstr>
      <vt:lpstr>FRAV-VMAD discussion </vt:lpstr>
      <vt:lpstr>Scenario samples</vt:lpstr>
      <vt:lpstr>Agenda item 8 Outlook for next steps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12th Session  Status Review and Session Orientation</dc:title>
  <dc:creator>John Creamer</dc:creator>
  <cp:lastModifiedBy>John Creamer</cp:lastModifiedBy>
  <cp:revision>70</cp:revision>
  <dcterms:created xsi:type="dcterms:W3CDTF">2021-04-04T08:35:33Z</dcterms:created>
  <dcterms:modified xsi:type="dcterms:W3CDTF">2021-10-14T10:11:55Z</dcterms:modified>
</cp:coreProperties>
</file>