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0" r:id="rId3"/>
    <p:sldId id="261" r:id="rId4"/>
    <p:sldId id="256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96" y="4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DA864-E784-48ED-9C9B-2AEE43CA5676}" type="datetimeFigureOut">
              <a:rPr lang="en-GB" smtClean="0"/>
              <a:t>28/10/2021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93FF9-680B-4E6A-8756-3CDA666B2D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2300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DA864-E784-48ED-9C9B-2AEE43CA5676}" type="datetimeFigureOut">
              <a:rPr lang="en-GB" smtClean="0"/>
              <a:t>28/10/2021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93FF9-680B-4E6A-8756-3CDA666B2D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15585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DA864-E784-48ED-9C9B-2AEE43CA5676}" type="datetimeFigureOut">
              <a:rPr lang="en-GB" smtClean="0"/>
              <a:t>28/10/2021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93FF9-680B-4E6A-8756-3CDA666B2D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91710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DA864-E784-48ED-9C9B-2AEE43CA5676}" type="datetimeFigureOut">
              <a:rPr lang="en-GB" smtClean="0"/>
              <a:t>28/10/2021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93FF9-680B-4E6A-8756-3CDA666B2D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95128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DA864-E784-48ED-9C9B-2AEE43CA5676}" type="datetimeFigureOut">
              <a:rPr lang="en-GB" smtClean="0"/>
              <a:t>28/10/2021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93FF9-680B-4E6A-8756-3CDA666B2D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23665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DA864-E784-48ED-9C9B-2AEE43CA5676}" type="datetimeFigureOut">
              <a:rPr lang="en-GB" smtClean="0"/>
              <a:t>28/10/2021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93FF9-680B-4E6A-8756-3CDA666B2D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07115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DA864-E784-48ED-9C9B-2AEE43CA5676}" type="datetimeFigureOut">
              <a:rPr lang="en-GB" smtClean="0"/>
              <a:t>28/10/2021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93FF9-680B-4E6A-8756-3CDA666B2D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67645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DA864-E784-48ED-9C9B-2AEE43CA5676}" type="datetimeFigureOut">
              <a:rPr lang="en-GB" smtClean="0"/>
              <a:t>28/10/2021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93FF9-680B-4E6A-8756-3CDA666B2D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53652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DA864-E784-48ED-9C9B-2AEE43CA5676}" type="datetimeFigureOut">
              <a:rPr lang="en-GB" smtClean="0"/>
              <a:t>28/10/2021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93FF9-680B-4E6A-8756-3CDA666B2D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95263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DA864-E784-48ED-9C9B-2AEE43CA5676}" type="datetimeFigureOut">
              <a:rPr lang="en-GB" smtClean="0"/>
              <a:t>28/10/2021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93FF9-680B-4E6A-8756-3CDA666B2D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30266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5DA864-E784-48ED-9C9B-2AEE43CA5676}" type="datetimeFigureOut">
              <a:rPr lang="en-GB" smtClean="0"/>
              <a:t>28/10/2021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B93FF9-680B-4E6A-8756-3CDA666B2D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03763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5DA864-E784-48ED-9C9B-2AEE43CA5676}" type="datetimeFigureOut">
              <a:rPr lang="en-GB" smtClean="0"/>
              <a:t>28/10/2021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B93FF9-680B-4E6A-8756-3CDA666B2D8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51699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5400" dirty="0" smtClean="0"/>
              <a:t>Industry proposal</a:t>
            </a:r>
            <a:r>
              <a:rPr lang="en-GB" sz="4800" dirty="0" smtClean="0"/>
              <a:t/>
            </a:r>
            <a:br>
              <a:rPr lang="en-GB" sz="4800" dirty="0" smtClean="0"/>
            </a:br>
            <a:r>
              <a:rPr lang="en-GB" sz="4000" dirty="0" smtClean="0"/>
              <a:t>False reaction scenario</a:t>
            </a:r>
            <a:endParaRPr lang="en-GB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108704"/>
            <a:ext cx="9144000" cy="1149096"/>
          </a:xfrm>
        </p:spPr>
        <p:txBody>
          <a:bodyPr/>
          <a:lstStyle/>
          <a:p>
            <a:r>
              <a:rPr lang="en-GB" dirty="0" smtClean="0"/>
              <a:t>AEBS-HDV-07</a:t>
            </a:r>
          </a:p>
          <a:p>
            <a:r>
              <a:rPr lang="en-GB" dirty="0" smtClean="0"/>
              <a:t>October 26-28, 2021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748909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1706555" y="1161299"/>
            <a:ext cx="8694963" cy="3895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488"/>
              </a:spcAft>
            </a:pPr>
            <a:r>
              <a:rPr lang="en-GB" altLang="ja-JP" dirty="0" smtClean="0">
                <a:latin typeface="Times New Roman" panose="02020603050405020304" pitchFamily="18" charset="0"/>
                <a:ea typeface="ＭＳ 明朝" panose="02020609040205080304" pitchFamily="17" charset="-128"/>
              </a:rPr>
              <a:t>5.1.6.	False </a:t>
            </a:r>
            <a:r>
              <a:rPr lang="en-GB" altLang="ja-JP" dirty="0">
                <a:latin typeface="Times New Roman" panose="02020603050405020304" pitchFamily="18" charset="0"/>
                <a:ea typeface="ＭＳ 明朝" panose="02020609040205080304" pitchFamily="17" charset="-128"/>
              </a:rPr>
              <a:t>reaction </a:t>
            </a:r>
            <a:r>
              <a:rPr lang="en-GB" altLang="ja-JP" dirty="0" smtClean="0">
                <a:latin typeface="Times New Roman" panose="02020603050405020304" pitchFamily="18" charset="0"/>
                <a:ea typeface="ＭＳ 明朝" panose="02020609040205080304" pitchFamily="17" charset="-128"/>
              </a:rPr>
              <a:t>avoidance</a:t>
            </a:r>
          </a:p>
          <a:p>
            <a:pPr algn="just">
              <a:spcAft>
                <a:spcPts val="488"/>
              </a:spcAft>
            </a:pPr>
            <a:endParaRPr lang="ja-JP" altLang="ja-JP" dirty="0">
              <a:latin typeface="Times New Roman" panose="02020603050405020304" pitchFamily="18" charset="0"/>
              <a:ea typeface="ＭＳ 明朝" panose="02020609040205080304" pitchFamily="17" charset="-128"/>
            </a:endParaRPr>
          </a:p>
          <a:p>
            <a:pPr lvl="2" algn="just">
              <a:spcAft>
                <a:spcPts val="488"/>
              </a:spcAft>
            </a:pPr>
            <a:r>
              <a:rPr lang="en-GB" altLang="ja-JP" dirty="0">
                <a:latin typeface="Times New Roman" panose="02020603050405020304" pitchFamily="18" charset="0"/>
                <a:ea typeface="ＭＳ 明朝" panose="02020609040205080304" pitchFamily="17" charset="-128"/>
              </a:rPr>
              <a:t>The system shall be designed to minimise the generation of collision warning signals and to avoid advanced emergency braking in situations where there is no risk of an imminent collision. </a:t>
            </a:r>
          </a:p>
          <a:p>
            <a:pPr lvl="2" algn="just">
              <a:spcAft>
                <a:spcPts val="488"/>
              </a:spcAft>
            </a:pPr>
            <a:r>
              <a:rPr lang="en-GB" altLang="ja-JP" dirty="0">
                <a:latin typeface="Times New Roman" panose="02020603050405020304" pitchFamily="18" charset="0"/>
                <a:ea typeface="ＭＳ 明朝" panose="02020609040205080304" pitchFamily="17" charset="-128"/>
              </a:rPr>
              <a:t>This shall be demonstrated in the assessment carried out </a:t>
            </a:r>
            <a:r>
              <a:rPr lang="en-GB" altLang="ja-JP" dirty="0" smtClean="0">
                <a:latin typeface="Times New Roman" panose="02020603050405020304" pitchFamily="18" charset="0"/>
                <a:ea typeface="ＭＳ 明朝" panose="02020609040205080304" pitchFamily="17" charset="-128"/>
              </a:rPr>
              <a:t>under </a:t>
            </a:r>
            <a:r>
              <a:rPr lang="en-GB" altLang="ja-JP" dirty="0" smtClean="0">
                <a:latin typeface="Times New Roman" panose="02020603050405020304" pitchFamily="18" charset="0"/>
                <a:ea typeface="ＭＳ 明朝" panose="02020609040205080304" pitchFamily="17" charset="-128"/>
              </a:rPr>
              <a:t>Annex</a:t>
            </a:r>
            <a:r>
              <a:rPr lang="en-GB" altLang="ja-JP" dirty="0">
                <a:latin typeface="Times New Roman" panose="02020603050405020304" pitchFamily="18" charset="0"/>
                <a:ea typeface="ＭＳ 明朝" panose="02020609040205080304" pitchFamily="17" charset="-128"/>
              </a:rPr>
              <a:t> 3</a:t>
            </a:r>
            <a:r>
              <a:rPr lang="en-GB" altLang="ja-JP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,</a:t>
            </a:r>
            <a:r>
              <a:rPr lang="en-GB" altLang="ja-JP" dirty="0">
                <a:latin typeface="Times New Roman" panose="02020603050405020304" pitchFamily="18" charset="0"/>
                <a:ea typeface="ＭＳ 明朝" panose="02020609040205080304" pitchFamily="17" charset="-128"/>
              </a:rPr>
              <a:t> and this </a:t>
            </a:r>
            <a:r>
              <a:rPr lang="en-GB" altLang="ja-JP" dirty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assessment</a:t>
            </a:r>
            <a:r>
              <a:rPr lang="en-GB" altLang="ja-JP" dirty="0">
                <a:latin typeface="Times New Roman" panose="02020603050405020304" pitchFamily="18" charset="0"/>
                <a:ea typeface="ＭＳ 明朝" panose="02020609040205080304" pitchFamily="17" charset="-128"/>
              </a:rPr>
              <a:t> shall </a:t>
            </a:r>
            <a:r>
              <a:rPr lang="en-GB" altLang="ja-JP" dirty="0" smtClean="0">
                <a:latin typeface="Times New Roman" panose="02020603050405020304" pitchFamily="18" charset="0"/>
                <a:ea typeface="ＭＳ 明朝" panose="02020609040205080304" pitchFamily="17" charset="-128"/>
              </a:rPr>
              <a:t>include </a:t>
            </a:r>
            <a:r>
              <a:rPr lang="en-GB" altLang="ja-JP" dirty="0">
                <a:latin typeface="Times New Roman" panose="02020603050405020304" pitchFamily="18" charset="0"/>
                <a:ea typeface="ＭＳ 明朝" panose="02020609040205080304" pitchFamily="17" charset="-128"/>
              </a:rPr>
              <a:t>in particular scenarios listed in Appendix 2 of Annex </a:t>
            </a:r>
            <a:r>
              <a:rPr lang="en-GB" altLang="ja-JP" dirty="0" smtClean="0">
                <a:latin typeface="Times New Roman" panose="02020603050405020304" pitchFamily="18" charset="0"/>
                <a:ea typeface="ＭＳ 明朝" panose="02020609040205080304" pitchFamily="17" charset="-128"/>
              </a:rPr>
              <a:t>3 </a:t>
            </a:r>
            <a:r>
              <a:rPr lang="en-GB" altLang="ja-JP" b="1" dirty="0" smtClean="0">
                <a:latin typeface="Times New Roman" panose="02020603050405020304" pitchFamily="18" charset="0"/>
                <a:ea typeface="ＭＳ 明朝" panose="02020609040205080304" pitchFamily="17" charset="-128"/>
              </a:rPr>
              <a:t>/footnote 1</a:t>
            </a:r>
            <a:r>
              <a:rPr lang="en-GB" altLang="ja-JP" dirty="0" smtClean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.</a:t>
            </a:r>
            <a:r>
              <a:rPr lang="en-GB" altLang="ja-JP" sz="1400" dirty="0">
                <a:latin typeface="Times New Roman" panose="02020603050405020304" pitchFamily="18" charset="0"/>
                <a:ea typeface="ＭＳ 明朝" panose="02020609040205080304" pitchFamily="17" charset="-128"/>
              </a:rPr>
              <a:t> </a:t>
            </a:r>
            <a:endParaRPr lang="en-GB" altLang="ja-JP" sz="1400" dirty="0" smtClean="0">
              <a:latin typeface="Times New Roman" panose="02020603050405020304" pitchFamily="18" charset="0"/>
              <a:ea typeface="ＭＳ 明朝" panose="02020609040205080304" pitchFamily="17" charset="-128"/>
            </a:endParaRPr>
          </a:p>
          <a:p>
            <a:pPr lvl="2" algn="just">
              <a:spcAft>
                <a:spcPts val="488"/>
              </a:spcAft>
            </a:pPr>
            <a:r>
              <a:rPr lang="en-GB" altLang="ja-JP" dirty="0" smtClean="0">
                <a:latin typeface="Times New Roman" panose="02020603050405020304" pitchFamily="18" charset="0"/>
                <a:ea typeface="ＭＳ 明朝" panose="02020609040205080304" pitchFamily="17" charset="-128"/>
              </a:rPr>
              <a:t>Additionally </a:t>
            </a:r>
            <a:r>
              <a:rPr lang="en-GB" dirty="0">
                <a:latin typeface="Times New Roman" panose="02020603050405020304" pitchFamily="18" charset="0"/>
                <a:ea typeface="ＭＳ 明朝" panose="02020609040205080304" pitchFamily="17" charset="-128"/>
              </a:rPr>
              <a:t>the vehicle shall be tested according </a:t>
            </a:r>
            <a:r>
              <a:rPr lang="en-GB" dirty="0">
                <a:latin typeface="Times New Roman" panose="02020603050405020304" pitchFamily="18" charset="0"/>
                <a:ea typeface="ＭＳ 明朝" panose="02020609040205080304" pitchFamily="17" charset="-128"/>
              </a:rPr>
              <a:t>to paragraphs </a:t>
            </a:r>
            <a:r>
              <a:rPr lang="en-GB" dirty="0">
                <a:latin typeface="Times New Roman" panose="02020603050405020304" pitchFamily="18" charset="0"/>
                <a:ea typeface="ＭＳ 明朝" panose="02020609040205080304" pitchFamily="17" charset="-128"/>
              </a:rPr>
              <a:t>6.11</a:t>
            </a:r>
            <a:r>
              <a:rPr lang="en-GB" dirty="0" smtClean="0">
                <a:latin typeface="Times New Roman" panose="02020603050405020304" pitchFamily="18" charset="0"/>
                <a:ea typeface="ＭＳ 明朝" panose="02020609040205080304" pitchFamily="17" charset="-128"/>
              </a:rPr>
              <a:t>.</a:t>
            </a:r>
            <a:endParaRPr lang="en-GB" altLang="ja-JP" dirty="0">
              <a:latin typeface="Times New Roman" panose="02020603050405020304" pitchFamily="18" charset="0"/>
              <a:ea typeface="ＭＳ 明朝" panose="02020609040205080304" pitchFamily="17" charset="-128"/>
            </a:endParaRPr>
          </a:p>
          <a:p>
            <a:pPr lvl="2" algn="just">
              <a:spcAft>
                <a:spcPts val="488"/>
              </a:spcAft>
            </a:pPr>
            <a:endParaRPr lang="en-GB" altLang="ja-JP" sz="1400" dirty="0" smtClean="0">
              <a:latin typeface="Times New Roman" panose="02020603050405020304" pitchFamily="18" charset="0"/>
              <a:ea typeface="ＭＳ 明朝" panose="02020609040205080304" pitchFamily="17" charset="-128"/>
            </a:endParaRPr>
          </a:p>
          <a:p>
            <a:pPr lvl="2" algn="just">
              <a:spcAft>
                <a:spcPts val="488"/>
              </a:spcAft>
            </a:pPr>
            <a:endParaRPr lang="en-GB" altLang="ja-JP" sz="1400" dirty="0" smtClean="0">
              <a:latin typeface="Times New Roman" panose="02020603050405020304" pitchFamily="18" charset="0"/>
              <a:ea typeface="ＭＳ 明朝" panose="02020609040205080304" pitchFamily="17" charset="-128"/>
            </a:endParaRPr>
          </a:p>
          <a:p>
            <a:pPr lvl="2" algn="just">
              <a:spcAft>
                <a:spcPts val="488"/>
              </a:spcAft>
            </a:pPr>
            <a:r>
              <a:rPr lang="en-GB" altLang="ja-JP" sz="1400" b="1" dirty="0">
                <a:latin typeface="Times New Roman" panose="02020603050405020304" pitchFamily="18" charset="0"/>
                <a:ea typeface="ＭＳ 明朝" panose="02020609040205080304" pitchFamily="17" charset="-128"/>
              </a:rPr>
              <a:t>/1 until proper values for HDVs are defined, the values for each scenario will be adapted in agreement between the technical service and the manufacturer.</a:t>
            </a:r>
            <a:endParaRPr lang="ja-JP" altLang="ja-JP" b="1" dirty="0">
              <a:latin typeface="Times New Roman" panose="02020603050405020304" pitchFamily="18" charset="0"/>
              <a:ea typeface="ＭＳ 明朝" panose="02020609040205080304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998225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1796144" y="1186109"/>
            <a:ext cx="8637813" cy="47782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500"/>
              </a:lnSpc>
              <a:spcBef>
                <a:spcPts val="1800"/>
              </a:spcBef>
              <a:spcAft>
                <a:spcPts val="1200"/>
              </a:spcAft>
              <a:tabLst>
                <a:tab pos="540385" algn="r"/>
              </a:tabLst>
            </a:pPr>
            <a:r>
              <a:rPr lang="en-GB" altLang="ja-JP" b="1" dirty="0">
                <a:latin typeface="Times New Roman" panose="02020603050405020304" pitchFamily="18" charset="0"/>
                <a:ea typeface="ＭＳ 明朝" panose="02020609040205080304" pitchFamily="17" charset="-128"/>
              </a:rPr>
              <a:t>Annex 3 - Appendix 2</a:t>
            </a:r>
            <a:endParaRPr lang="en-US" altLang="ja-JP" b="1" dirty="0">
              <a:latin typeface="Times New Roman" panose="02020603050405020304" pitchFamily="18" charset="0"/>
              <a:ea typeface="ＭＳ 明朝" panose="02020609040205080304" pitchFamily="17" charset="-128"/>
            </a:endParaRPr>
          </a:p>
          <a:p>
            <a:pPr>
              <a:lnSpc>
                <a:spcPts val="1500"/>
              </a:lnSpc>
              <a:spcBef>
                <a:spcPts val="1800"/>
              </a:spcBef>
              <a:spcAft>
                <a:spcPts val="1200"/>
              </a:spcAft>
              <a:tabLst>
                <a:tab pos="540385" algn="r"/>
              </a:tabLst>
            </a:pPr>
            <a:r>
              <a:rPr lang="en-GB" altLang="ja-JP" b="1" dirty="0">
                <a:latin typeface="Times New Roman" panose="02020603050405020304" pitchFamily="18" charset="0"/>
                <a:ea typeface="ＭＳ 明朝" panose="02020609040205080304" pitchFamily="17" charset="-128"/>
              </a:rPr>
              <a:t>False Reaction scenarios</a:t>
            </a:r>
            <a:r>
              <a:rPr lang="en-GB" altLang="ja-JP" dirty="0">
                <a:latin typeface="Times New Roman" panose="02020603050405020304" pitchFamily="18" charset="0"/>
                <a:ea typeface="ＭＳ 明朝" panose="02020609040205080304" pitchFamily="17" charset="-128"/>
              </a:rPr>
              <a:t>  </a:t>
            </a:r>
            <a:r>
              <a:rPr lang="en-GB" altLang="ja-JP" b="1" dirty="0">
                <a:latin typeface="Times New Roman" panose="02020603050405020304" pitchFamily="18" charset="0"/>
                <a:ea typeface="ＭＳ 明朝" panose="02020609040205080304" pitchFamily="17" charset="-128"/>
              </a:rPr>
              <a:t>/footnote 1</a:t>
            </a:r>
            <a:endParaRPr lang="ja-JP" altLang="ja-JP" b="1" dirty="0">
              <a:latin typeface="Times New Roman" panose="02020603050405020304" pitchFamily="18" charset="0"/>
              <a:ea typeface="ＭＳ 明朝" panose="02020609040205080304" pitchFamily="17" charset="-128"/>
            </a:endParaRPr>
          </a:p>
          <a:p>
            <a:pPr indent="-12700" algn="just">
              <a:spcAft>
                <a:spcPts val="600"/>
              </a:spcAft>
            </a:pPr>
            <a:r>
              <a:rPr lang="en-GB" altLang="ja-JP" dirty="0">
                <a:latin typeface="Times New Roman" panose="02020603050405020304" pitchFamily="18" charset="0"/>
                <a:ea typeface="ＭＳ 明朝" panose="02020609040205080304" pitchFamily="17" charset="-128"/>
              </a:rPr>
              <a:t>The following scenarios shall </a:t>
            </a:r>
            <a:r>
              <a:rPr lang="en-GB" altLang="ja-JP" dirty="0" smtClean="0">
                <a:latin typeface="Times New Roman" panose="02020603050405020304" pitchFamily="18" charset="0"/>
                <a:ea typeface="ＭＳ 明朝" panose="02020609040205080304" pitchFamily="17" charset="-128"/>
              </a:rPr>
              <a:t>be </a:t>
            </a:r>
            <a:r>
              <a:rPr lang="en-GB" altLang="ja-JP" dirty="0">
                <a:latin typeface="Times New Roman" panose="02020603050405020304" pitchFamily="18" charset="0"/>
                <a:ea typeface="ＭＳ 明朝" panose="02020609040205080304" pitchFamily="17" charset="-128"/>
              </a:rPr>
              <a:t>used </a:t>
            </a:r>
            <a:r>
              <a:rPr lang="en-GB" altLang="ja-JP" dirty="0" smtClean="0">
                <a:latin typeface="Times New Roman" panose="02020603050405020304" pitchFamily="18" charset="0"/>
                <a:ea typeface="ＭＳ 明朝" panose="02020609040205080304" pitchFamily="17" charset="-128"/>
              </a:rPr>
              <a:t>to </a:t>
            </a:r>
            <a:r>
              <a:rPr lang="en-GB" altLang="ja-JP" dirty="0">
                <a:latin typeface="Times New Roman" panose="02020603050405020304" pitchFamily="18" charset="0"/>
                <a:ea typeface="ＭＳ 明朝" panose="02020609040205080304" pitchFamily="17" charset="-128"/>
              </a:rPr>
              <a:t>assess the system’s strategies implemented in order to minimize the generation of false reactions. </a:t>
            </a:r>
          </a:p>
          <a:p>
            <a:pPr indent="-12700" algn="just">
              <a:spcAft>
                <a:spcPts val="600"/>
              </a:spcAft>
            </a:pPr>
            <a:r>
              <a:rPr lang="en-GB" altLang="ja-JP" dirty="0">
                <a:latin typeface="Times New Roman" panose="02020603050405020304" pitchFamily="18" charset="0"/>
                <a:ea typeface="ＭＳ 明朝" panose="02020609040205080304" pitchFamily="17" charset="-128"/>
              </a:rPr>
              <a:t>For each type of scenario the vehicle manufacturer shall explain the principle strategies implemented to ensure safety. </a:t>
            </a:r>
            <a:endParaRPr lang="ja-JP" altLang="ja-JP" dirty="0">
              <a:latin typeface="Times New Roman" panose="02020603050405020304" pitchFamily="18" charset="0"/>
              <a:ea typeface="ＭＳ 明朝" panose="02020609040205080304" pitchFamily="17" charset="-128"/>
            </a:endParaRPr>
          </a:p>
          <a:p>
            <a:pPr marL="0" lvl="2" algn="just">
              <a:spcAft>
                <a:spcPts val="488"/>
              </a:spcAft>
            </a:pPr>
            <a:r>
              <a:rPr lang="en-GB" altLang="ja-JP" dirty="0">
                <a:latin typeface="Times New Roman" panose="02020603050405020304" pitchFamily="18" charset="0"/>
                <a:ea typeface="ＭＳ 明朝" panose="02020609040205080304" pitchFamily="17" charset="-128"/>
              </a:rPr>
              <a:t>The manufacturer shall provide evidence (e.g. simulation results, real-world test data, track test data) of the system’s behaviour in the described types of scenarios. The parameters described in subparagraph 2 of each scenario shall </a:t>
            </a:r>
            <a:r>
              <a:rPr lang="en-GB" altLang="ja-JP" dirty="0" smtClean="0">
                <a:latin typeface="Times New Roman" panose="02020603050405020304" pitchFamily="18" charset="0"/>
                <a:ea typeface="ＭＳ 明朝" panose="02020609040205080304" pitchFamily="17" charset="-128"/>
              </a:rPr>
              <a:t>be </a:t>
            </a:r>
            <a:r>
              <a:rPr lang="en-GB" altLang="ja-JP" dirty="0">
                <a:latin typeface="Times New Roman" panose="02020603050405020304" pitchFamily="18" charset="0"/>
                <a:ea typeface="ＭＳ 明朝" panose="02020609040205080304" pitchFamily="17" charset="-128"/>
              </a:rPr>
              <a:t>used as guidance if the Technical Service deems a demonstration of the scenario </a:t>
            </a:r>
            <a:r>
              <a:rPr lang="en-GB" altLang="ja-JP" dirty="0" smtClean="0">
                <a:latin typeface="Times New Roman" panose="02020603050405020304" pitchFamily="18" charset="0"/>
                <a:ea typeface="ＭＳ 明朝" panose="02020609040205080304" pitchFamily="17" charset="-128"/>
              </a:rPr>
              <a:t>necessary</a:t>
            </a:r>
            <a:r>
              <a:rPr lang="en-GB" altLang="ja-JP" dirty="0" smtClean="0">
                <a:latin typeface="Times New Roman" panose="02020603050405020304" pitchFamily="18" charset="0"/>
                <a:ea typeface="ＭＳ 明朝" panose="02020609040205080304" pitchFamily="17" charset="-128"/>
                <a:cs typeface="Times New Roman" panose="02020603050405020304" pitchFamily="18" charset="0"/>
              </a:rPr>
              <a:t>.</a:t>
            </a:r>
            <a:r>
              <a:rPr lang="en-GB" altLang="ja-JP" sz="1400" dirty="0">
                <a:latin typeface="Times New Roman" panose="02020603050405020304" pitchFamily="18" charset="0"/>
                <a:ea typeface="ＭＳ 明朝" panose="02020609040205080304" pitchFamily="17" charset="-128"/>
              </a:rPr>
              <a:t> </a:t>
            </a:r>
          </a:p>
          <a:p>
            <a:pPr lvl="2" algn="just">
              <a:spcAft>
                <a:spcPts val="488"/>
              </a:spcAft>
            </a:pPr>
            <a:endParaRPr lang="en-GB" altLang="ja-JP" sz="1400" dirty="0">
              <a:latin typeface="Times New Roman" panose="02020603050405020304" pitchFamily="18" charset="0"/>
              <a:ea typeface="ＭＳ 明朝" panose="02020609040205080304" pitchFamily="17" charset="-128"/>
            </a:endParaRPr>
          </a:p>
          <a:p>
            <a:pPr marL="0" lvl="2" algn="just">
              <a:spcAft>
                <a:spcPts val="488"/>
              </a:spcAft>
            </a:pPr>
            <a:endParaRPr lang="en-GB" altLang="ja-JP" sz="1400" dirty="0">
              <a:latin typeface="Times New Roman" panose="02020603050405020304" pitchFamily="18" charset="0"/>
              <a:ea typeface="ＭＳ 明朝" panose="02020609040205080304" pitchFamily="17" charset="-128"/>
            </a:endParaRPr>
          </a:p>
          <a:p>
            <a:pPr algn="just">
              <a:spcAft>
                <a:spcPts val="488"/>
              </a:spcAft>
            </a:pPr>
            <a:r>
              <a:rPr lang="en-GB" altLang="ja-JP" sz="1400" b="1" dirty="0">
                <a:latin typeface="Times New Roman" panose="02020603050405020304" pitchFamily="18" charset="0"/>
                <a:ea typeface="ＭＳ 明朝" panose="02020609040205080304" pitchFamily="17" charset="-128"/>
              </a:rPr>
              <a:t>/1 until proper values for HDVs are defined, the values for </a:t>
            </a:r>
            <a:r>
              <a:rPr lang="en-GB" altLang="ja-JP" sz="1400" b="1" dirty="0" smtClean="0">
                <a:latin typeface="Times New Roman" panose="02020603050405020304" pitchFamily="18" charset="0"/>
                <a:ea typeface="ＭＳ 明朝" panose="02020609040205080304" pitchFamily="17" charset="-128"/>
              </a:rPr>
              <a:t>each scenario will be adapted in agreement between the </a:t>
            </a:r>
            <a:r>
              <a:rPr lang="en-GB" altLang="ja-JP" sz="1400" b="1" dirty="0">
                <a:latin typeface="Times New Roman" panose="02020603050405020304" pitchFamily="18" charset="0"/>
                <a:ea typeface="ＭＳ 明朝" panose="02020609040205080304" pitchFamily="17" charset="-128"/>
              </a:rPr>
              <a:t>technical service and the </a:t>
            </a:r>
            <a:r>
              <a:rPr lang="en-GB" altLang="ja-JP" sz="1400" b="1" dirty="0">
                <a:latin typeface="Times New Roman" panose="02020603050405020304" pitchFamily="18" charset="0"/>
                <a:ea typeface="ＭＳ 明朝" panose="02020609040205080304" pitchFamily="17" charset="-128"/>
              </a:rPr>
              <a:t>manufacturer</a:t>
            </a:r>
            <a:r>
              <a:rPr lang="en-GB" altLang="ja-JP" sz="1400" b="1" dirty="0">
                <a:latin typeface="Times New Roman" panose="02020603050405020304" pitchFamily="18" charset="0"/>
                <a:ea typeface="ＭＳ 明朝" panose="02020609040205080304" pitchFamily="17" charset="-128"/>
              </a:rPr>
              <a:t>. </a:t>
            </a:r>
            <a:r>
              <a:rPr lang="en-GB" altLang="ja-JP" sz="1400" b="1" dirty="0">
                <a:latin typeface="Times New Roman" panose="02020603050405020304" pitchFamily="18" charset="0"/>
                <a:ea typeface="ＭＳ 明朝" panose="02020609040205080304" pitchFamily="17" charset="-128"/>
              </a:rPr>
              <a:t>It is recognized that the parameters </a:t>
            </a:r>
            <a:r>
              <a:rPr lang="en-GB" altLang="ja-JP" sz="1400" b="1" dirty="0">
                <a:latin typeface="Times New Roman" panose="02020603050405020304" pitchFamily="18" charset="0"/>
                <a:ea typeface="ＭＳ 明朝" panose="02020609040205080304" pitchFamily="17" charset="-128"/>
              </a:rPr>
              <a:t>described in subparagraph 2 of each scenario</a:t>
            </a:r>
            <a:r>
              <a:rPr lang="en-GB" altLang="ja-JP" sz="1400" b="1" dirty="0">
                <a:latin typeface="Times New Roman" panose="02020603050405020304" pitchFamily="18" charset="0"/>
                <a:ea typeface="ＭＳ 明朝" panose="02020609040205080304" pitchFamily="17" charset="-128"/>
              </a:rPr>
              <a:t> are based on passenger cars data</a:t>
            </a:r>
            <a:r>
              <a:rPr lang="en-GB" altLang="ja-JP" sz="1400" b="1" dirty="0" smtClean="0">
                <a:latin typeface="Times New Roman" panose="02020603050405020304" pitchFamily="18" charset="0"/>
                <a:ea typeface="ＭＳ 明朝" panose="02020609040205080304" pitchFamily="17" charset="-128"/>
              </a:rPr>
              <a:t>.</a:t>
            </a:r>
            <a:endParaRPr lang="ja-JP" altLang="ja-JP" b="1" strike="sngStrike" dirty="0">
              <a:solidFill>
                <a:srgbClr val="00B050"/>
              </a:solidFill>
              <a:latin typeface="Times New Roman" panose="02020603050405020304" pitchFamily="18" charset="0"/>
              <a:ea typeface="ＭＳ 明朝" panose="02020609040205080304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68640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75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0492" y="915312"/>
            <a:ext cx="6160770" cy="229120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182880" y="158496"/>
            <a:ext cx="6983002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/>
              <a:t>Scenario 1 is not relevant for </a:t>
            </a:r>
            <a:r>
              <a:rPr lang="en-GB" sz="2000" b="1" dirty="0" smtClean="0"/>
              <a:t>some</a:t>
            </a:r>
            <a:r>
              <a:rPr lang="en-GB" sz="2000" b="1" dirty="0" smtClean="0"/>
              <a:t> HDVs (e.g. M3&gt;8t, N2&gt;8t N3)</a:t>
            </a:r>
            <a:endParaRPr lang="en-GB" sz="2000" b="1" dirty="0" smtClean="0"/>
          </a:p>
          <a:p>
            <a:r>
              <a:rPr lang="en-GB" sz="1400" dirty="0" smtClean="0"/>
              <a:t>(Furthermore, it looks not in accordance with driving licence rules in some countries).</a:t>
            </a:r>
            <a:endParaRPr lang="en-GB" sz="1400" dirty="0"/>
          </a:p>
        </p:txBody>
      </p:sp>
      <p:pic>
        <p:nvPicPr>
          <p:cNvPr id="6" name="図 75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0447" y="4442040"/>
            <a:ext cx="6160770" cy="229120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ounded Rectangle 7"/>
          <p:cNvSpPr/>
          <p:nvPr/>
        </p:nvSpPr>
        <p:spPr>
          <a:xfrm>
            <a:off x="4260534" y="5286995"/>
            <a:ext cx="1241699" cy="27703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ounded Rectangle 6"/>
          <p:cNvSpPr/>
          <p:nvPr/>
        </p:nvSpPr>
        <p:spPr>
          <a:xfrm>
            <a:off x="5359569" y="5286995"/>
            <a:ext cx="285328" cy="27703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ounded Rectangle 8"/>
          <p:cNvSpPr/>
          <p:nvPr/>
        </p:nvSpPr>
        <p:spPr>
          <a:xfrm rot="21294532">
            <a:off x="8502018" y="5279851"/>
            <a:ext cx="1241699" cy="27703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ounded Rectangle 9"/>
          <p:cNvSpPr/>
          <p:nvPr/>
        </p:nvSpPr>
        <p:spPr>
          <a:xfrm rot="17717160">
            <a:off x="9616240" y="5048870"/>
            <a:ext cx="285328" cy="27703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Freeform 10"/>
          <p:cNvSpPr/>
          <p:nvPr/>
        </p:nvSpPr>
        <p:spPr>
          <a:xfrm>
            <a:off x="6011187" y="5242560"/>
            <a:ext cx="292459" cy="509588"/>
          </a:xfrm>
          <a:custGeom>
            <a:avLst/>
            <a:gdLst>
              <a:gd name="connsiteX0" fmla="*/ 292459 w 292459"/>
              <a:gd name="connsiteY0" fmla="*/ 0 h 509588"/>
              <a:gd name="connsiteX1" fmla="*/ 121009 w 292459"/>
              <a:gd name="connsiteY1" fmla="*/ 114300 h 509588"/>
              <a:gd name="connsiteX2" fmla="*/ 16234 w 292459"/>
              <a:gd name="connsiteY2" fmla="*/ 314325 h 509588"/>
              <a:gd name="connsiteX3" fmla="*/ 1947 w 292459"/>
              <a:gd name="connsiteY3" fmla="*/ 509588 h 509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459" h="509588">
                <a:moveTo>
                  <a:pt x="292459" y="0"/>
                </a:moveTo>
                <a:cubicBezTo>
                  <a:pt x="229752" y="30956"/>
                  <a:pt x="167046" y="61913"/>
                  <a:pt x="121009" y="114300"/>
                </a:cubicBezTo>
                <a:cubicBezTo>
                  <a:pt x="74972" y="166687"/>
                  <a:pt x="36078" y="248444"/>
                  <a:pt x="16234" y="314325"/>
                </a:cubicBezTo>
                <a:cubicBezTo>
                  <a:pt x="-3610" y="380206"/>
                  <a:pt x="-832" y="444897"/>
                  <a:pt x="1947" y="509588"/>
                </a:cubicBezTo>
              </a:path>
            </a:pathLst>
          </a:custGeom>
          <a:noFill/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" name="Straight Connector 14"/>
          <p:cNvCxnSpPr/>
          <p:nvPr/>
        </p:nvCxnSpPr>
        <p:spPr>
          <a:xfrm flipH="1">
            <a:off x="5782057" y="5286995"/>
            <a:ext cx="62008" cy="13851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886467" y="3826486"/>
            <a:ext cx="175843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FF0000"/>
                </a:solidFill>
              </a:rPr>
              <a:t>1. </a:t>
            </a:r>
            <a:r>
              <a:rPr lang="en-GB" sz="1600" b="1" dirty="0" smtClean="0">
                <a:solidFill>
                  <a:srgbClr val="FF0000"/>
                </a:solidFill>
              </a:rPr>
              <a:t>The truck waits for the oncoming car  to pass</a:t>
            </a:r>
            <a:endParaRPr lang="en-GB" sz="1600" b="1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488056" y="3857845"/>
            <a:ext cx="13213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FF0000"/>
                </a:solidFill>
              </a:rPr>
              <a:t>2. </a:t>
            </a:r>
            <a:r>
              <a:rPr lang="en-GB" sz="1600" b="1" dirty="0" smtClean="0">
                <a:solidFill>
                  <a:srgbClr val="FF0000"/>
                </a:solidFill>
              </a:rPr>
              <a:t>Then, the truck turns</a:t>
            </a:r>
            <a:endParaRPr lang="en-GB" sz="1600" b="1" dirty="0">
              <a:solidFill>
                <a:srgbClr val="FF0000"/>
              </a:solidFill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5502233" y="4442040"/>
            <a:ext cx="304008" cy="68383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5760721" y="5304473"/>
            <a:ext cx="128642" cy="11389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890016" y="1282467"/>
            <a:ext cx="24289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u="sng" dirty="0" smtClean="0"/>
              <a:t>Passenger cars scenario</a:t>
            </a:r>
            <a:endParaRPr lang="en-GB" b="1" u="sng" dirty="0"/>
          </a:p>
        </p:txBody>
      </p:sp>
      <p:sp>
        <p:nvSpPr>
          <p:cNvPr id="32" name="TextBox 31"/>
          <p:cNvSpPr txBox="1"/>
          <p:nvPr/>
        </p:nvSpPr>
        <p:spPr>
          <a:xfrm>
            <a:off x="890016" y="4072708"/>
            <a:ext cx="283510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u="sng" dirty="0" smtClean="0"/>
              <a:t>HDVs </a:t>
            </a:r>
            <a:r>
              <a:rPr lang="en-GB" b="1" u="sng" dirty="0" smtClean="0"/>
              <a:t>“typical” scenario</a:t>
            </a:r>
          </a:p>
          <a:p>
            <a:endParaRPr lang="en-GB" b="1" u="sng" dirty="0"/>
          </a:p>
          <a:p>
            <a:r>
              <a:rPr lang="en-GB" b="1" dirty="0" smtClean="0"/>
              <a:t>Could this scenario be deleted for the heaviest categories?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4359255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</TotalTime>
  <Words>349</Words>
  <Application>Microsoft Office PowerPoint</Application>
  <PresentationFormat>Widescreen</PresentationFormat>
  <Paragraphs>27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ＭＳ 明朝</vt:lpstr>
      <vt:lpstr>Times New Roman</vt:lpstr>
      <vt:lpstr>Office Theme</vt:lpstr>
      <vt:lpstr>Industry proposal False reaction scenario</vt:lpstr>
      <vt:lpstr>PowerPoint Presentation</vt:lpstr>
      <vt:lpstr>PowerPoint Presentation</vt:lpstr>
      <vt:lpstr>PowerPoint Presentation</vt:lpstr>
    </vt:vector>
  </TitlesOfParts>
  <Company>VolvoIT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Teyssier Pierre</dc:creator>
  <cp:lastModifiedBy>Teyssier Pierre</cp:lastModifiedBy>
  <cp:revision>17</cp:revision>
  <dcterms:created xsi:type="dcterms:W3CDTF">2021-10-26T15:41:47Z</dcterms:created>
  <dcterms:modified xsi:type="dcterms:W3CDTF">2021-10-28T06:42:31Z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19540963-e559-4020-8a90-fe8a502c2801_Enabled">
    <vt:lpwstr>true</vt:lpwstr>
  </property>
  <property fmtid="{D5CDD505-2E9C-101B-9397-08002B2CF9AE}" pid="3" name="MSIP_Label_19540963-e559-4020-8a90-fe8a502c2801_SetDate">
    <vt:lpwstr>2021-10-26T15:41:47Z</vt:lpwstr>
  </property>
  <property fmtid="{D5CDD505-2E9C-101B-9397-08002B2CF9AE}" pid="4" name="MSIP_Label_19540963-e559-4020-8a90-fe8a502c2801_Method">
    <vt:lpwstr>Standard</vt:lpwstr>
  </property>
  <property fmtid="{D5CDD505-2E9C-101B-9397-08002B2CF9AE}" pid="5" name="MSIP_Label_19540963-e559-4020-8a90-fe8a502c2801_Name">
    <vt:lpwstr>19540963-e559-4020-8a90-fe8a502c2801</vt:lpwstr>
  </property>
  <property fmtid="{D5CDD505-2E9C-101B-9397-08002B2CF9AE}" pid="6" name="MSIP_Label_19540963-e559-4020-8a90-fe8a502c2801_SiteId">
    <vt:lpwstr>f25493ae-1c98-41d7-8a33-0be75f5fe603</vt:lpwstr>
  </property>
  <property fmtid="{D5CDD505-2E9C-101B-9397-08002B2CF9AE}" pid="7" name="MSIP_Label_19540963-e559-4020-8a90-fe8a502c2801_ActionId">
    <vt:lpwstr>cf8dcd45-edfa-4bac-887d-e30a25504bb1</vt:lpwstr>
  </property>
  <property fmtid="{D5CDD505-2E9C-101B-9397-08002B2CF9AE}" pid="8" name="MSIP_Label_19540963-e559-4020-8a90-fe8a502c2801_ContentBits">
    <vt:lpwstr>0</vt:lpwstr>
  </property>
</Properties>
</file>