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3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55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17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1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3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1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76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36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52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2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7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A864-E784-48ED-9C9B-2AEE43CA5676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Industry proposal</a:t>
            </a: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000" dirty="0" smtClean="0"/>
              <a:t>False reaction scenario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08704"/>
            <a:ext cx="9144000" cy="1149096"/>
          </a:xfrm>
        </p:spPr>
        <p:txBody>
          <a:bodyPr/>
          <a:lstStyle/>
          <a:p>
            <a:r>
              <a:rPr lang="en-GB" dirty="0" smtClean="0"/>
              <a:t>AEBS-HDV-07</a:t>
            </a:r>
          </a:p>
          <a:p>
            <a:r>
              <a:rPr lang="en-GB" dirty="0" smtClean="0"/>
              <a:t>October 26-28, 2021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02336" y="6193536"/>
            <a:ext cx="5377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Including agreed </a:t>
            </a:r>
            <a:r>
              <a:rPr lang="en-GB" sz="1600" b="1" dirty="0" smtClean="0">
                <a:solidFill>
                  <a:srgbClr val="FF0000"/>
                </a:solidFill>
              </a:rPr>
              <a:t>modification during the meeting discussions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31808" y="6096000"/>
            <a:ext cx="113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Revision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489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06555" y="1161299"/>
            <a:ext cx="8694963" cy="3895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488"/>
              </a:spcAft>
            </a:pP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5.1.6.	False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reaction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avoidance</a:t>
            </a:r>
          </a:p>
          <a:p>
            <a:pPr algn="just">
              <a:spcAft>
                <a:spcPts val="488"/>
              </a:spcAft>
            </a:pPr>
            <a:endParaRPr lang="ja-JP" altLang="ja-JP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system shall be designed to minimise the generation of collision warning signals and to avoid advanced emergency braking in situations where there is no risk of an imminent collision. </a:t>
            </a:r>
          </a:p>
          <a:p>
            <a:pPr lvl="2" algn="just">
              <a:spcAft>
                <a:spcPts val="488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This shall be demonstrated in the assessment carried out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under Annex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3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and this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assessment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shall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include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in particular scenarios listed in Appendix 2 of Annex 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3 </a:t>
            </a:r>
            <a:r>
              <a:rPr lang="en-GB" altLang="ja-JP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/footnote 1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r>
              <a:rPr lang="en-GB" altLang="ja-JP" sz="14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endParaRPr lang="en-GB" altLang="ja-JP" sz="1400" dirty="0" smtClean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Additionally </a:t>
            </a:r>
            <a:r>
              <a:rPr lang="en-GB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vehicle shall be tested according to paragraphs 6.11</a:t>
            </a:r>
            <a:r>
              <a:rPr lang="en-GB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.</a:t>
            </a:r>
            <a:endParaRPr lang="en-GB" altLang="ja-JP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endParaRPr lang="en-GB" altLang="ja-JP" sz="1400" dirty="0" smtClean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endParaRPr lang="en-GB" altLang="ja-JP" sz="1400" dirty="0" smtClean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/1 until proper values for HDVs are defined, the values for each scenario </a:t>
            </a:r>
            <a:r>
              <a:rPr lang="en-GB" altLang="ja-JP" sz="1400" b="1" strike="sngStrike" dirty="0">
                <a:solidFill>
                  <a:srgbClr val="FF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will be adapted </a:t>
            </a:r>
            <a:r>
              <a:rPr lang="en-GB" altLang="ja-JP" sz="1400" b="1" dirty="0">
                <a:solidFill>
                  <a:srgbClr val="FF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may be changed </a:t>
            </a:r>
            <a:r>
              <a:rPr lang="en-GB" altLang="ja-JP" sz="1400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in 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agreement between the technical service and the manufacturer.</a:t>
            </a:r>
            <a:endParaRPr lang="ja-JP" altLang="ja-JP" b="1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336" y="6193536"/>
            <a:ext cx="4597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Agreed modification during the meeting discussions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22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96144" y="1186109"/>
            <a:ext cx="8637813" cy="477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ts val="1800"/>
              </a:spcBef>
              <a:spcAft>
                <a:spcPts val="1200"/>
              </a:spcAft>
              <a:tabLst>
                <a:tab pos="540385" algn="r"/>
              </a:tabLst>
            </a:pPr>
            <a:r>
              <a:rPr lang="en-GB" altLang="ja-JP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Annex 3 - Appendix 2</a:t>
            </a:r>
            <a:endParaRPr lang="en-US" altLang="ja-JP" b="1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>
              <a:lnSpc>
                <a:spcPts val="1500"/>
              </a:lnSpc>
              <a:spcBef>
                <a:spcPts val="1800"/>
              </a:spcBef>
              <a:spcAft>
                <a:spcPts val="1200"/>
              </a:spcAft>
              <a:tabLst>
                <a:tab pos="540385" algn="r"/>
              </a:tabLst>
            </a:pPr>
            <a:r>
              <a:rPr lang="en-GB" altLang="ja-JP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False Reaction scenarios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 </a:t>
            </a:r>
            <a:r>
              <a:rPr lang="en-GB" altLang="ja-JP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/footnote 1</a:t>
            </a:r>
            <a:endParaRPr lang="ja-JP" altLang="ja-JP" b="1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indent="-12700" algn="just">
              <a:spcAft>
                <a:spcPts val="600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following scenarios shall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be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used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to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assess the system’s strategies implemented in order to minimize the generation of false reactions. </a:t>
            </a:r>
          </a:p>
          <a:p>
            <a:pPr indent="-12700" algn="just">
              <a:spcAft>
                <a:spcPts val="600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For each type of scenario the vehicle manufacturer shall explain the principle strategies implemented to ensure safety. </a:t>
            </a:r>
            <a:endParaRPr lang="ja-JP" altLang="ja-JP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marL="0" lvl="2" algn="just">
              <a:spcAft>
                <a:spcPts val="488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manufacturer shall provide evidence (e.g. simulation results, real-world test data, track test data) of the system’s behaviour in the described types of scenarios. The parameters described in subparagraph 2 of each scenario shall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be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used as guidance if the Technical Service deems a demonstration of the scenario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necessary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r>
              <a:rPr lang="en-GB" altLang="ja-JP" sz="14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</a:p>
          <a:p>
            <a:pPr lvl="2" algn="just">
              <a:spcAft>
                <a:spcPts val="488"/>
              </a:spcAft>
            </a:pPr>
            <a:endParaRPr lang="en-GB" altLang="ja-JP" sz="14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marL="0" lvl="2" algn="just">
              <a:spcAft>
                <a:spcPts val="488"/>
              </a:spcAft>
            </a:pPr>
            <a:endParaRPr lang="en-GB" altLang="ja-JP" sz="14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algn="just">
              <a:spcAft>
                <a:spcPts val="488"/>
              </a:spcAft>
            </a:pP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/1 until proper values for HDVs are defined, the values for </a:t>
            </a:r>
            <a:r>
              <a:rPr lang="en-GB" altLang="ja-JP" sz="1400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each scenario </a:t>
            </a:r>
            <a:r>
              <a:rPr lang="en-GB" altLang="ja-JP" sz="1400" b="1" strike="sngStrike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will be adapted </a:t>
            </a:r>
            <a:r>
              <a:rPr lang="en-GB" altLang="ja-JP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may be changed </a:t>
            </a:r>
            <a:r>
              <a:rPr lang="en-GB" altLang="ja-JP" sz="1400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in agreement between the 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technical service and the manufacturer. It is recognized that the parameters described in subparagraph 2 of each scenario are based on passenger cars data</a:t>
            </a:r>
            <a:r>
              <a:rPr lang="en-GB" altLang="ja-JP" sz="1400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.</a:t>
            </a:r>
            <a:endParaRPr lang="ja-JP" altLang="ja-JP" b="1" strike="sngStrike" dirty="0">
              <a:solidFill>
                <a:srgbClr val="00B050"/>
              </a:solidFill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336" y="6193536"/>
            <a:ext cx="4597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Agreed modification during the meeting discussions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4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75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492" y="915312"/>
            <a:ext cx="6160770" cy="22912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2880" y="158496"/>
            <a:ext cx="69830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Scenario 1 is not relevant for some HDVs (e.g. M3&gt;8t, N2&gt;8t N3)</a:t>
            </a:r>
          </a:p>
          <a:p>
            <a:r>
              <a:rPr lang="en-GB" sz="1400" dirty="0" smtClean="0"/>
              <a:t>(Furthermore, it looks not in accordance with driving licence rules in some countries).</a:t>
            </a:r>
            <a:endParaRPr lang="en-GB" sz="1400" dirty="0"/>
          </a:p>
        </p:txBody>
      </p:sp>
      <p:pic>
        <p:nvPicPr>
          <p:cNvPr id="6" name="図 75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447" y="4442040"/>
            <a:ext cx="6160770" cy="22912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ounded Rectangle 7"/>
          <p:cNvSpPr/>
          <p:nvPr/>
        </p:nvSpPr>
        <p:spPr>
          <a:xfrm>
            <a:off x="4260534" y="5286995"/>
            <a:ext cx="1241699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5359569" y="5286995"/>
            <a:ext cx="285328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 rot="21294532">
            <a:off x="8502018" y="5279851"/>
            <a:ext cx="1241699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 rot="17717160">
            <a:off x="9616240" y="5048870"/>
            <a:ext cx="285328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6011187" y="5242560"/>
            <a:ext cx="292459" cy="509588"/>
          </a:xfrm>
          <a:custGeom>
            <a:avLst/>
            <a:gdLst>
              <a:gd name="connsiteX0" fmla="*/ 292459 w 292459"/>
              <a:gd name="connsiteY0" fmla="*/ 0 h 509588"/>
              <a:gd name="connsiteX1" fmla="*/ 121009 w 292459"/>
              <a:gd name="connsiteY1" fmla="*/ 114300 h 509588"/>
              <a:gd name="connsiteX2" fmla="*/ 16234 w 292459"/>
              <a:gd name="connsiteY2" fmla="*/ 314325 h 509588"/>
              <a:gd name="connsiteX3" fmla="*/ 1947 w 292459"/>
              <a:gd name="connsiteY3" fmla="*/ 509588 h 50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459" h="509588">
                <a:moveTo>
                  <a:pt x="292459" y="0"/>
                </a:moveTo>
                <a:cubicBezTo>
                  <a:pt x="229752" y="30956"/>
                  <a:pt x="167046" y="61913"/>
                  <a:pt x="121009" y="114300"/>
                </a:cubicBezTo>
                <a:cubicBezTo>
                  <a:pt x="74972" y="166687"/>
                  <a:pt x="36078" y="248444"/>
                  <a:pt x="16234" y="314325"/>
                </a:cubicBezTo>
                <a:cubicBezTo>
                  <a:pt x="-3610" y="380206"/>
                  <a:pt x="-832" y="444897"/>
                  <a:pt x="1947" y="5095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5782057" y="5286995"/>
            <a:ext cx="62008" cy="1385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86467" y="3826486"/>
            <a:ext cx="17584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1. </a:t>
            </a:r>
            <a:r>
              <a:rPr lang="en-GB" sz="1600" b="1" dirty="0" smtClean="0">
                <a:solidFill>
                  <a:srgbClr val="FF0000"/>
                </a:solidFill>
              </a:rPr>
              <a:t>The truck waits for the oncoming car  to pass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88056" y="3857845"/>
            <a:ext cx="1321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2. </a:t>
            </a:r>
            <a:r>
              <a:rPr lang="en-GB" sz="1600" b="1" dirty="0" smtClean="0">
                <a:solidFill>
                  <a:srgbClr val="FF0000"/>
                </a:solidFill>
              </a:rPr>
              <a:t>Then, the truck turns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502233" y="4442040"/>
            <a:ext cx="304008" cy="6838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760721" y="5304473"/>
            <a:ext cx="128642" cy="1138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90016" y="1282467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Passenger cars scenario</a:t>
            </a:r>
            <a:endParaRPr lang="en-GB" b="1" u="sng" dirty="0"/>
          </a:p>
        </p:txBody>
      </p:sp>
      <p:sp>
        <p:nvSpPr>
          <p:cNvPr id="32" name="TextBox 31"/>
          <p:cNvSpPr txBox="1"/>
          <p:nvPr/>
        </p:nvSpPr>
        <p:spPr>
          <a:xfrm>
            <a:off x="890016" y="4072708"/>
            <a:ext cx="2835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HDVs “typical” scenario</a:t>
            </a:r>
          </a:p>
          <a:p>
            <a:endParaRPr lang="en-GB" b="1" u="sng" dirty="0"/>
          </a:p>
          <a:p>
            <a:r>
              <a:rPr lang="en-GB" b="1" dirty="0" smtClean="0"/>
              <a:t>Could this scenario be deleted for the heaviest categories?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35925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376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ＭＳ 明朝</vt:lpstr>
      <vt:lpstr>Times New Roman</vt:lpstr>
      <vt:lpstr>Office Theme</vt:lpstr>
      <vt:lpstr>Industry proposal False reaction scenario</vt:lpstr>
      <vt:lpstr>PowerPoint Presentation</vt:lpstr>
      <vt:lpstr>PowerPoint Presentation</vt:lpstr>
      <vt:lpstr>PowerPoint Presentation</vt:lpstr>
    </vt:vector>
  </TitlesOfParts>
  <Company>VolvoIT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Teyssier Pierre</dc:creator>
  <cp:lastModifiedBy>Teyssier Pierre</cp:lastModifiedBy>
  <cp:revision>21</cp:revision>
  <dcterms:created xsi:type="dcterms:W3CDTF">2021-10-26T15:41:47Z</dcterms:created>
  <dcterms:modified xsi:type="dcterms:W3CDTF">2021-10-29T10:12:51Z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2021-10-26T15:41:47Z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cf8dcd45-edfa-4bac-887d-e30a25504bb1</vt:lpwstr>
  </property>
  <property fmtid="{D5CDD505-2E9C-101B-9397-08002B2CF9AE}" pid="8" name="MSIP_Label_19540963-e559-4020-8a90-fe8a502c2801_ContentBits">
    <vt:lpwstr>0</vt:lpwstr>
  </property>
</Properties>
</file>