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1243" r:id="rId2"/>
    <p:sldId id="1292" r:id="rId3"/>
    <p:sldId id="1317" r:id="rId4"/>
    <p:sldId id="1321" r:id="rId5"/>
    <p:sldId id="1322" r:id="rId6"/>
    <p:sldId id="1318" r:id="rId7"/>
  </p:sldIdLst>
  <p:sldSz cx="12192000" cy="6858000"/>
  <p:notesSz cx="6858000" cy="9144000"/>
  <p:embeddedFontLst>
    <p:embeddedFont>
      <p:font typeface="Arial Nova" panose="020B0504020202020204" pitchFamily="34" charset="0"/>
      <p:regular r:id="rId10"/>
      <p:bold r:id="rId11"/>
      <p:italic r:id="rId12"/>
      <p:boldItalic r:id="rId13"/>
    </p:embeddedFont>
    <p:embeddedFont>
      <p:font typeface="Arial Nova Light" panose="020B0304020202020204" pitchFamily="34" charset="0"/>
      <p:regular r:id="rId14"/>
      <p: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Calibri Light" panose="020F0302020204030204" pitchFamily="34" charset="0"/>
      <p:regular r:id="rId20"/>
      <p: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or" initials="DR" lastIdx="1" clrIdx="0">
    <p:extLst>
      <p:ext uri="{19B8F6BF-5375-455C-9EA6-DF929625EA0E}">
        <p15:presenceInfo xmlns:p15="http://schemas.microsoft.com/office/powerpoint/2012/main" userId="Au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2E5"/>
    <a:srgbClr val="338DCD"/>
    <a:srgbClr val="EAEAEA"/>
    <a:srgbClr val="418FDE"/>
    <a:srgbClr val="FF9900"/>
    <a:srgbClr val="C00000"/>
    <a:srgbClr val="3498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88822" autoAdjust="0"/>
  </p:normalViewPr>
  <p:slideViewPr>
    <p:cSldViewPr snapToGrid="0">
      <p:cViewPr varScale="1">
        <p:scale>
          <a:sx n="57" d="100"/>
          <a:sy n="57" d="100"/>
        </p:scale>
        <p:origin x="1022" y="30"/>
      </p:cViewPr>
      <p:guideLst/>
    </p:cSldViewPr>
  </p:slideViewPr>
  <p:outlineViewPr>
    <p:cViewPr>
      <p:scale>
        <a:sx n="33" d="100"/>
        <a:sy n="33" d="100"/>
      </p:scale>
      <p:origin x="0" y="-100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3118" y="1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presProps" Target="pres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624486F-3E2A-4DB6-A296-A4FBFAE05A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B8189-D97B-45F6-B95F-5586FF5333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27089-408C-42DF-AE5C-04D1A6E53B37}" type="datetimeFigureOut">
              <a:rPr lang="en-US" smtClean="0"/>
              <a:t>17-Nov-21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A9216-CC13-49ED-A4CF-42674DF90D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433A1-5256-4A10-9DBB-7DD5CF80AC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09208-183B-4B05-952C-042F6CF85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70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80DC5-4374-4A4E-B893-1DD543F765F2}" type="datetimeFigureOut">
              <a:rPr lang="en-US" smtClean="0"/>
              <a:t>17-Nov-21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00A58-5EEB-4238-B490-5B9507F75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41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21B6-356F-47D9-B746-D2D7C4C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937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E3089-EA30-4A62-AFBC-DBAA978C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17-Nov-21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6E6AC-892D-42A3-A38F-3F06AE7C4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CEC51C-E16A-40E3-868B-3AA8EC9A9440}"/>
              </a:ext>
            </a:extLst>
          </p:cNvPr>
          <p:cNvSpPr txBox="1"/>
          <p:nvPr userDrawn="1"/>
        </p:nvSpPr>
        <p:spPr>
          <a:xfrm>
            <a:off x="8686801" y="6169074"/>
            <a:ext cx="3043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FRAV-21-03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21</a:t>
            </a:r>
            <a:r>
              <a:rPr lang="en-US" sz="1200" baseline="30000" dirty="0">
                <a:latin typeface="Arial Nova" panose="020B0504020202020204" pitchFamily="34" charset="0"/>
              </a:rPr>
              <a:t>st </a:t>
            </a:r>
            <a:r>
              <a:rPr lang="en-US" sz="1200" dirty="0">
                <a:latin typeface="Arial Nova" panose="020B0504020202020204" pitchFamily="34" charset="0"/>
              </a:rPr>
              <a:t>FRAV session, 17-18 November 2021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3604E1-27D0-4C64-A203-22A46E2D6F61}"/>
              </a:ext>
            </a:extLst>
          </p:cNvPr>
          <p:cNvSpPr/>
          <p:nvPr userDrawn="1"/>
        </p:nvSpPr>
        <p:spPr>
          <a:xfrm>
            <a:off x="1" y="0"/>
            <a:ext cx="8686800" cy="82296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F82D7FF-186B-4B59-B931-1BAB8591B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"/>
            <a:ext cx="80467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D289039-C645-4ECB-AAED-279EE9B694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0" y="0"/>
            <a:ext cx="3644188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66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B88F-3669-4E29-8C7D-BCE05019F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B89B7-2628-4FF0-9EBC-AB761FD8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0AD3E-353B-426C-BB3E-E96C6D74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17-Nov-21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969E-8982-49B5-9ECE-A7C9DE21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58F71E-8CE6-4050-9F96-CB8DB6834B18}"/>
              </a:ext>
            </a:extLst>
          </p:cNvPr>
          <p:cNvSpPr/>
          <p:nvPr userDrawn="1"/>
        </p:nvSpPr>
        <p:spPr>
          <a:xfrm>
            <a:off x="1" y="0"/>
            <a:ext cx="9009821" cy="73152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5717D16-7D2C-4454-9C56-BDA1C062C9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922" y="0"/>
            <a:ext cx="3239278" cy="731520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2779AAB-9A26-45E2-83CD-F0A827162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41248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EECC82-EA6A-4D96-BBD6-4B68E6C3A066}"/>
              </a:ext>
            </a:extLst>
          </p:cNvPr>
          <p:cNvSpPr txBox="1"/>
          <p:nvPr userDrawn="1"/>
        </p:nvSpPr>
        <p:spPr>
          <a:xfrm>
            <a:off x="8686801" y="6169074"/>
            <a:ext cx="3043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FRAV-21-03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21</a:t>
            </a:r>
            <a:r>
              <a:rPr lang="en-US" sz="1200" baseline="30000" dirty="0">
                <a:latin typeface="Arial Nova" panose="020B0504020202020204" pitchFamily="34" charset="0"/>
              </a:rPr>
              <a:t>st </a:t>
            </a:r>
            <a:r>
              <a:rPr lang="en-US" sz="1200" dirty="0">
                <a:latin typeface="Arial Nova" panose="020B0504020202020204" pitchFamily="34" charset="0"/>
              </a:rPr>
              <a:t>FRAV session, 17-18 November 2021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53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4F73-29C1-47D9-B073-241E33D1F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5056E-AC77-46E7-ABB6-B7614AC85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9319E-9262-45E8-A116-45C483D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17-Nov-21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B8DB6-EF8A-4C5B-81B1-5B7E3CE4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941E8-5676-4093-BC57-3A736C8D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0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DABE8-125D-4D30-8208-1F3B64AD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671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E686-85B6-43C8-B15C-230416B00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F44D-5A00-4A36-A23B-7057737FD334}" type="datetimeFigureOut">
              <a:rPr lang="en-US" smtClean="0"/>
              <a:t>17-Nov-21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96C2-E8F1-42FA-9765-C3687D836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043A-662C-4D5A-B8EC-1F1F91454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0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CBE1851-2230-47A9-B000-CE9046EA6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E6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215A66-D381-403C-BC26-ECC624DFB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6" y="803705"/>
            <a:ext cx="4208656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000" dirty="0">
                <a:solidFill>
                  <a:srgbClr val="FFFFFF"/>
                </a:solidFill>
                <a:latin typeface="Calibri Light" panose="020F0302020204030204"/>
              </a:rPr>
              <a:t>21</a:t>
            </a:r>
            <a:r>
              <a:rPr lang="en-US" sz="5000" baseline="30000" dirty="0">
                <a:solidFill>
                  <a:srgbClr val="FFFFFF"/>
                </a:solidFill>
                <a:latin typeface="Calibri Light" panose="020F0302020204030204"/>
              </a:rPr>
              <a:t>st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Session </a:t>
            </a:r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Status Review and Session Orientation</a:t>
            </a:r>
            <a:endParaRPr lang="en-US" sz="5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0149ED-7E21-4BE8-82A2-F1670C87A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4013165"/>
            <a:ext cx="4204012" cy="22057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Web Conference</a:t>
            </a:r>
          </a:p>
          <a:p>
            <a:pPr algn="r"/>
            <a:r>
              <a:rPr lang="en-US" sz="1800" dirty="0">
                <a:solidFill>
                  <a:srgbClr val="FFFFFF"/>
                </a:solidFill>
                <a:latin typeface="+mn-lt"/>
              </a:rPr>
              <a:t>17-18 November</a:t>
            </a:r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2021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B93832-6514-44F4-849B-5EE2C8A2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928939"/>
            <a:ext cx="393192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C24D241-15D9-42AB-A53C-5D5C1B50D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96000" y="2815296"/>
            <a:ext cx="5459470" cy="12283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1201BF-1F8E-4C5B-8D90-3F5EF7E58311}"/>
              </a:ext>
            </a:extLst>
          </p:cNvPr>
          <p:cNvSpPr txBox="1"/>
          <p:nvPr/>
        </p:nvSpPr>
        <p:spPr>
          <a:xfrm>
            <a:off x="10303299" y="60679"/>
            <a:ext cx="1753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dirty="0">
                <a:latin typeface="Arial Nova" panose="020B0504020202020204" pitchFamily="34" charset="0"/>
              </a:rPr>
              <a:t>Document FRAV-21-03</a:t>
            </a:r>
          </a:p>
        </p:txBody>
      </p:sp>
    </p:spTree>
    <p:extLst>
      <p:ext uri="{BB962C8B-B14F-4D97-AF65-F5344CB8AC3E}">
        <p14:creationId xmlns:p14="http://schemas.microsoft.com/office/powerpoint/2010/main" val="247884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B179BC2-65A5-490C-BFC8-98386B3F9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1</a:t>
            </a:r>
            <a:br>
              <a:rPr lang="en-US" dirty="0"/>
            </a:br>
            <a:r>
              <a:rPr lang="en-US" dirty="0"/>
              <a:t>Adoption of the agenda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D41B0E-3AB2-4E34-979E-3D54480113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2496" y="924536"/>
            <a:ext cx="5549104" cy="537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9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CA43E0-4C42-4DE2-9811-C854974FD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812248" cy="5281192"/>
          </a:xfrm>
        </p:spPr>
        <p:txBody>
          <a:bodyPr>
            <a:normAutofit/>
          </a:bodyPr>
          <a:lstStyle/>
          <a:p>
            <a:r>
              <a:rPr lang="en-US" sz="2400" dirty="0"/>
              <a:t>Development of ADS safety requirements</a:t>
            </a:r>
          </a:p>
          <a:p>
            <a:pPr lvl="1"/>
            <a:r>
              <a:rPr lang="en-US" sz="2000" dirty="0"/>
              <a:t>FRAV-23-05: Consensus document for submission to GRVA-12</a:t>
            </a:r>
          </a:p>
          <a:p>
            <a:pPr lvl="2"/>
            <a:r>
              <a:rPr lang="en-US" sz="1800" dirty="0"/>
              <a:t>FRAV-22-05: Draft document integrating consensus from workstreams</a:t>
            </a:r>
          </a:p>
          <a:p>
            <a:pPr lvl="1"/>
            <a:r>
              <a:rPr lang="en-US" sz="2000" dirty="0"/>
              <a:t>Document 5 contents</a:t>
            </a:r>
          </a:p>
          <a:p>
            <a:pPr lvl="2"/>
            <a:r>
              <a:rPr lang="en-US" sz="1800" dirty="0"/>
              <a:t>Terms and definitions</a:t>
            </a:r>
          </a:p>
          <a:p>
            <a:pPr lvl="2"/>
            <a:r>
              <a:rPr lang="en-US" sz="1800" dirty="0"/>
              <a:t>Guidelines for manufacturer descriptions of the ADS, its features, intended uses, and limitations on use</a:t>
            </a:r>
          </a:p>
          <a:p>
            <a:pPr lvl="2"/>
            <a:r>
              <a:rPr lang="en-US" sz="1800" dirty="0"/>
              <a:t>ADS safety requirements</a:t>
            </a:r>
          </a:p>
          <a:p>
            <a:pPr lvl="3"/>
            <a:r>
              <a:rPr lang="en-US" sz="1600" dirty="0"/>
              <a:t>ADS DDT performance</a:t>
            </a:r>
          </a:p>
          <a:p>
            <a:pPr lvl="3"/>
            <a:r>
              <a:rPr lang="en-US" sz="1600" dirty="0"/>
              <a:t>ADS performance under safety-critical scenarios</a:t>
            </a:r>
          </a:p>
          <a:p>
            <a:pPr lvl="3"/>
            <a:r>
              <a:rPr lang="en-US" sz="1600" dirty="0"/>
              <a:t>ADS HMI and user safety requirements</a:t>
            </a:r>
          </a:p>
          <a:p>
            <a:pPr lvl="3"/>
            <a:r>
              <a:rPr lang="en-US" sz="1600" dirty="0"/>
              <a:t>ADS failure mode management</a:t>
            </a:r>
          </a:p>
          <a:p>
            <a:pPr lvl="3"/>
            <a:r>
              <a:rPr lang="en-US" sz="1600" dirty="0"/>
              <a:t>ADS operational safety over vehicle lifetime</a:t>
            </a:r>
          </a:p>
          <a:p>
            <a:pPr lvl="1"/>
            <a:r>
              <a:rPr lang="en-US" sz="2000" dirty="0"/>
              <a:t>Alignment with VMAD scenarios and assessment methods</a:t>
            </a:r>
          </a:p>
          <a:p>
            <a:r>
              <a:rPr lang="en-US" sz="2400" dirty="0"/>
              <a:t>ADS data collection input to EDR/DSSAD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038BA8-DC61-42F4-9CC0-AE5ACEC96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2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FRAV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857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CA43E0-4C42-4DE2-9811-C854974FD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812248" cy="5281192"/>
          </a:xfrm>
        </p:spPr>
        <p:txBody>
          <a:bodyPr>
            <a:normAutofit/>
          </a:bodyPr>
          <a:lstStyle/>
          <a:p>
            <a:r>
              <a:rPr lang="en-US" sz="2400" dirty="0"/>
              <a:t>DDT workstream</a:t>
            </a:r>
          </a:p>
          <a:p>
            <a:r>
              <a:rPr lang="en-US" sz="2400" dirty="0"/>
              <a:t>ADS users workstream</a:t>
            </a:r>
          </a:p>
          <a:p>
            <a:r>
              <a:rPr lang="en-US" sz="2400" dirty="0"/>
              <a:t>ORU workstream</a:t>
            </a:r>
          </a:p>
          <a:p>
            <a:r>
              <a:rPr lang="en-US" sz="2400" dirty="0"/>
              <a:t>Integration into revised Document 5</a:t>
            </a:r>
          </a:p>
          <a:p>
            <a:r>
              <a:rPr lang="en-US" sz="2400" dirty="0"/>
              <a:t>Alignment with VMAD scenarios</a:t>
            </a:r>
          </a:p>
          <a:p>
            <a:pPr lvl="1"/>
            <a:r>
              <a:rPr lang="en-US" sz="2000" dirty="0"/>
              <a:t>Consideration of initial three scenarios</a:t>
            </a:r>
          </a:p>
          <a:p>
            <a:pPr lvl="1"/>
            <a:r>
              <a:rPr lang="en-US" sz="2000" dirty="0"/>
              <a:t>Coverage of all motorway scenarios</a:t>
            </a:r>
          </a:p>
          <a:p>
            <a:pPr lvl="1"/>
            <a:r>
              <a:rPr lang="en-US" sz="2000" dirty="0"/>
              <a:t>Application of scenarios to VMAD </a:t>
            </a:r>
            <a:br>
              <a:rPr lang="en-US" sz="2000" dirty="0"/>
            </a:br>
            <a:r>
              <a:rPr lang="en-US" sz="2000" dirty="0"/>
              <a:t>assessment methods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038BA8-DC61-42F4-9CC0-AE5ACEC96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items 3-4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sz="3600" dirty="0">
                <a:solidFill>
                  <a:prstClr val="white"/>
                </a:solidFill>
              </a:rPr>
              <a:t>Elaboration of ADS safety requirements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C93493-D565-4E67-8283-FD645E1289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9632" y="2396093"/>
            <a:ext cx="6096528" cy="342929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07569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CA43E0-4C42-4DE2-9811-C854974FD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812248" cy="5281192"/>
          </a:xfrm>
        </p:spPr>
        <p:txBody>
          <a:bodyPr>
            <a:normAutofit/>
          </a:bodyPr>
          <a:lstStyle/>
          <a:p>
            <a:r>
              <a:rPr lang="en-US" sz="2400" dirty="0"/>
              <a:t>Two main uses of data</a:t>
            </a:r>
          </a:p>
          <a:p>
            <a:pPr lvl="1"/>
            <a:r>
              <a:rPr lang="en-US" sz="2000" dirty="0"/>
              <a:t>Crash reconstruction and analysis under legal frameworks for EDR</a:t>
            </a:r>
          </a:p>
          <a:p>
            <a:pPr lvl="1"/>
            <a:r>
              <a:rPr lang="en-US" sz="2000" dirty="0"/>
              <a:t>Performance monitoring and reporting under legal framework to be determined</a:t>
            </a:r>
          </a:p>
          <a:p>
            <a:pPr lvl="2"/>
            <a:r>
              <a:rPr lang="en-US" sz="1800" dirty="0"/>
              <a:t>Manufacturer data collection and processing</a:t>
            </a:r>
          </a:p>
          <a:p>
            <a:r>
              <a:rPr lang="en-US" sz="2400" dirty="0"/>
              <a:t>EDR/DSSAD request for examples</a:t>
            </a:r>
          </a:p>
          <a:p>
            <a:pPr lvl="1"/>
            <a:r>
              <a:rPr lang="en-US" sz="2000" dirty="0"/>
              <a:t>Data elements and their categorization</a:t>
            </a:r>
          </a:p>
          <a:p>
            <a:pPr lvl="1"/>
            <a:r>
              <a:rPr lang="en-US" sz="2000" dirty="0"/>
              <a:t>FRAV framework</a:t>
            </a:r>
          </a:p>
          <a:p>
            <a:pPr lvl="2"/>
            <a:r>
              <a:rPr lang="en-US" sz="1800" dirty="0"/>
              <a:t>EDR-specific data, ISMR data, and “dual use” data elements</a:t>
            </a:r>
          </a:p>
          <a:p>
            <a:pPr lvl="2"/>
            <a:r>
              <a:rPr lang="en-US" sz="1800" dirty="0"/>
              <a:t>Differentiation of ADS configurations and relevant data (especially link to HMI aspects)</a:t>
            </a:r>
          </a:p>
          <a:p>
            <a:pPr lvl="2"/>
            <a:r>
              <a:rPr lang="en-US" sz="1800" dirty="0"/>
              <a:t>Alignment with FRAV framework and requirements: terms and definitions, ADS configurations, ADS requirements (e.g., ADS “states and actions”).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038BA8-DC61-42F4-9CC0-AE5ACEC96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5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lang="en-US" sz="3600" dirty="0">
                <a:solidFill>
                  <a:prstClr val="white"/>
                </a:solidFill>
              </a:rPr>
              <a:t>ADS data collection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468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7C8546-F431-4E7E-897B-A0FCE53B9F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FRAV Calendar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Session 22: 15-16 December</a:t>
            </a:r>
          </a:p>
          <a:p>
            <a:pPr marL="0" indent="0" algn="ctr">
              <a:buNone/>
            </a:pPr>
            <a:r>
              <a:rPr lang="en-US" sz="2400" dirty="0"/>
              <a:t>Session 23: 13-14 January</a:t>
            </a:r>
            <a:br>
              <a:rPr lang="en-US" sz="2400" dirty="0"/>
            </a:br>
            <a:r>
              <a:rPr lang="en-US" sz="1600" dirty="0">
                <a:solidFill>
                  <a:srgbClr val="FF0000"/>
                </a:solidFill>
              </a:rPr>
              <a:t>(Physical session same week as VMAD…?)</a:t>
            </a: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Session 24: 1 February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6DB3BA4-7AC6-4393-90DD-AE7D515F8FC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lvl="1"/>
            <a:r>
              <a:rPr lang="en-US" sz="2000" dirty="0"/>
              <a:t>December</a:t>
            </a:r>
          </a:p>
          <a:p>
            <a:pPr lvl="2"/>
            <a:r>
              <a:rPr lang="en-US" sz="1600" dirty="0"/>
              <a:t>D5-aligned updated worktables (“draft D5”) </a:t>
            </a:r>
          </a:p>
          <a:p>
            <a:pPr lvl="2"/>
            <a:r>
              <a:rPr lang="en-US" sz="1600" dirty="0"/>
              <a:t>SG1 scenarios exchange</a:t>
            </a:r>
          </a:p>
          <a:p>
            <a:pPr lvl="2"/>
            <a:r>
              <a:rPr lang="en-US" sz="1600" dirty="0"/>
              <a:t>SG3 documentation/ISMR exchange</a:t>
            </a:r>
          </a:p>
          <a:p>
            <a:pPr lvl="2"/>
            <a:r>
              <a:rPr lang="en-US" sz="1600" dirty="0"/>
              <a:t>SG4 nominal/safety-critical v. track/real-world testing exchange</a:t>
            </a:r>
          </a:p>
          <a:p>
            <a:pPr lvl="1"/>
            <a:r>
              <a:rPr lang="en-US" sz="2000" dirty="0"/>
              <a:t>January</a:t>
            </a:r>
          </a:p>
          <a:p>
            <a:pPr lvl="2"/>
            <a:r>
              <a:rPr lang="en-US" sz="1600" dirty="0"/>
              <a:t>Endorsement of new D5 for GRVA</a:t>
            </a:r>
          </a:p>
          <a:p>
            <a:pPr lvl="2"/>
            <a:r>
              <a:rPr lang="en-US" sz="1600" dirty="0"/>
              <a:t>SG1 scenarios consistency </a:t>
            </a:r>
          </a:p>
          <a:p>
            <a:pPr lvl="2"/>
            <a:r>
              <a:rPr lang="en-US" sz="1600" dirty="0"/>
              <a:t>SG3 documentation/ISMR consistency</a:t>
            </a:r>
          </a:p>
          <a:p>
            <a:pPr lvl="2"/>
            <a:r>
              <a:rPr lang="en-US" sz="1600" dirty="0"/>
              <a:t>SG4 nominal/safety-critical v. track/real-world testing consistency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97F2C7-F30A-400B-A081-2A3BFC07E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8</a:t>
            </a:r>
            <a:b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Outlook for 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507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2874</TotalTime>
  <Words>349</Words>
  <Application>Microsoft Office PowerPoint</Application>
  <PresentationFormat>Widescreen</PresentationFormat>
  <Paragraphs>56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 Light</vt:lpstr>
      <vt:lpstr>Arial Nova</vt:lpstr>
      <vt:lpstr>Arial</vt:lpstr>
      <vt:lpstr>Calibri</vt:lpstr>
      <vt:lpstr>Arial Nova Light</vt:lpstr>
      <vt:lpstr>Office Theme</vt:lpstr>
      <vt:lpstr>21st Session  Status Review and Session Orientation</vt:lpstr>
      <vt:lpstr>Agenda item 1 Adoption of the agenda</vt:lpstr>
      <vt:lpstr>Agenda item 2 FRAV status</vt:lpstr>
      <vt:lpstr>Agenda items 3-4 Elaboration of ADS safety requirements</vt:lpstr>
      <vt:lpstr>Agenda item 5 ADS data collection</vt:lpstr>
      <vt:lpstr>Agenda item 8 Outlook for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12th Session  Status Review and Session Orientation</dc:title>
  <dc:creator>John Creamer</dc:creator>
  <cp:lastModifiedBy>John Creamer</cp:lastModifiedBy>
  <cp:revision>74</cp:revision>
  <dcterms:created xsi:type="dcterms:W3CDTF">2021-04-04T08:35:33Z</dcterms:created>
  <dcterms:modified xsi:type="dcterms:W3CDTF">2021-11-17T11:28:57Z</dcterms:modified>
</cp:coreProperties>
</file>