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01" r:id="rId2"/>
    <p:sldId id="410" r:id="rId3"/>
    <p:sldId id="418" r:id="rId4"/>
    <p:sldId id="419" r:id="rId5"/>
    <p:sldId id="420" r:id="rId6"/>
    <p:sldId id="423" r:id="rId7"/>
    <p:sldId id="421" r:id="rId8"/>
    <p:sldId id="422" r:id="rId9"/>
    <p:sldId id="424" r:id="rId10"/>
    <p:sldId id="425" r:id="rId11"/>
    <p:sldId id="417" r:id="rId12"/>
    <p:sldId id="426" r:id="rId13"/>
    <p:sldId id="413" r:id="rId14"/>
    <p:sldId id="30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79F"/>
    <a:srgbClr val="FF6600"/>
    <a:srgbClr val="195989"/>
    <a:srgbClr val="2177D5"/>
    <a:srgbClr val="235D9D"/>
    <a:srgbClr val="2768AF"/>
    <a:srgbClr val="2177B7"/>
    <a:srgbClr val="227DC1"/>
    <a:srgbClr val="1F6DA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7" autoAdjust="0"/>
    <p:restoredTop sz="88525" autoAdjust="0"/>
  </p:normalViewPr>
  <p:slideViewPr>
    <p:cSldViewPr snapToGrid="0">
      <p:cViewPr varScale="1">
        <p:scale>
          <a:sx n="77" d="100"/>
          <a:sy n="77" d="100"/>
        </p:scale>
        <p:origin x="965" y="7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586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19800" y="5391726"/>
            <a:ext cx="5341815" cy="877455"/>
          </a:xfrm>
        </p:spPr>
        <p:txBody>
          <a:bodyPr/>
          <a:lstStyle/>
          <a:p>
            <a:endParaRPr lang="en-IE" dirty="0" smtClean="0"/>
          </a:p>
          <a:p>
            <a:r>
              <a:rPr lang="en-IE" dirty="0" smtClean="0"/>
              <a:t>2-3 December, 2021</a:t>
            </a:r>
            <a:endParaRPr lang="nl-NL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</p:spPr>
        <p:txBody>
          <a:bodyPr/>
          <a:lstStyle/>
          <a:p>
            <a:r>
              <a:rPr lang="en-IE" sz="4800" dirty="0" smtClean="0"/>
              <a:t>VMAD-SG3 Updates on </a:t>
            </a:r>
            <a:br>
              <a:rPr lang="en-IE" sz="4800" dirty="0" smtClean="0"/>
            </a:br>
            <a:r>
              <a:rPr lang="en-IE" sz="4800" dirty="0" smtClean="0"/>
              <a:t>In-Service Monitoring and Reporting</a:t>
            </a:r>
            <a:r>
              <a:rPr lang="en-IE" sz="4800" dirty="0"/>
              <a:t/>
            </a:r>
            <a:br>
              <a:rPr lang="en-IE" sz="4800" dirty="0"/>
            </a:br>
            <a:r>
              <a:rPr lang="nl-NL" sz="4800" dirty="0" smtClean="0"/>
              <a:t/>
            </a:r>
            <a:br>
              <a:rPr lang="nl-NL" sz="4800" dirty="0" smtClean="0"/>
            </a:br>
            <a:endParaRPr lang="nl-NL" sz="48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013293" y="4370990"/>
            <a:ext cx="10290265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nl-NL" sz="4000" dirty="0" smtClean="0"/>
              <a:t>22nd VMAD Meeting</a:t>
            </a:r>
            <a:endParaRPr lang="en-IE" sz="40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935278" y="685800"/>
            <a:ext cx="2276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smtClean="0"/>
              <a:t>VMAD-22-07</a:t>
            </a:r>
            <a:endParaRPr kumimoji="1" lang="ja-JP" altLang="en-US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403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spcAft>
                <a:spcPts val="1200"/>
              </a:spcAft>
              <a:buFont typeface="+mj-lt"/>
              <a:buAutoNum type="romanUcPeriod" startAt="2"/>
            </a:pPr>
            <a:r>
              <a:rPr lang="en-IE" sz="2800" b="1" dirty="0" smtClean="0"/>
              <a:t>Information </a:t>
            </a:r>
            <a:r>
              <a:rPr lang="en-IE" sz="2800" b="1" dirty="0"/>
              <a:t>sharing among safety </a:t>
            </a:r>
            <a:r>
              <a:rPr lang="en-IE" sz="2800" b="1" dirty="0" smtClean="0"/>
              <a:t>authorities &amp; Contracting Parties</a:t>
            </a:r>
          </a:p>
          <a:p>
            <a:pPr>
              <a:spcAft>
                <a:spcPts val="1200"/>
              </a:spcAft>
            </a:pPr>
            <a:r>
              <a:rPr lang="en-GB" dirty="0"/>
              <a:t>The final aim of ISM is to improve ADS safety through dissemination of lessons </a:t>
            </a:r>
            <a:r>
              <a:rPr lang="en-GB" dirty="0" smtClean="0"/>
              <a:t>learned: most </a:t>
            </a:r>
            <a:r>
              <a:rPr lang="en-GB" dirty="0"/>
              <a:t>effective as far as the information sharing takes place not only at local but also at international level.</a:t>
            </a:r>
            <a:endParaRPr lang="en-GB" dirty="0" smtClean="0"/>
          </a:p>
          <a:p>
            <a:pPr>
              <a:spcAft>
                <a:spcPts val="1200"/>
              </a:spcAft>
            </a:pPr>
            <a:r>
              <a:rPr lang="en-US" b="1" dirty="0" smtClean="0"/>
              <a:t>Guiding </a:t>
            </a:r>
            <a:r>
              <a:rPr lang="en-US" b="1" dirty="0"/>
              <a:t>principle </a:t>
            </a:r>
            <a:r>
              <a:rPr lang="en-US" dirty="0"/>
              <a:t>that transport safety is of global concern and its improvement should not be limited by geographical or organizational borders 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GB" dirty="0"/>
              <a:t>A mechanism to share information across safety </a:t>
            </a:r>
            <a:r>
              <a:rPr lang="en-GB" dirty="0" smtClean="0"/>
              <a:t>authorities/CPs </a:t>
            </a:r>
            <a:r>
              <a:rPr lang="en-GB" dirty="0"/>
              <a:t>is desirable and could be coordinated by GRVA/VMAD, under WP.29 </a:t>
            </a:r>
            <a:r>
              <a:rPr lang="en-GB" dirty="0" smtClean="0"/>
              <a:t>guidance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to WP.29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711200" y="2783840"/>
            <a:ext cx="10523415" cy="1300480"/>
            <a:chOff x="711200" y="2783840"/>
            <a:chExt cx="10523415" cy="1300480"/>
          </a:xfrm>
        </p:grpSpPr>
        <p:sp>
          <p:nvSpPr>
            <p:cNvPr id="13" name="Rectangle 12"/>
            <p:cNvSpPr/>
            <p:nvPr/>
          </p:nvSpPr>
          <p:spPr>
            <a:xfrm>
              <a:off x="711200" y="2783840"/>
              <a:ext cx="10523415" cy="1300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437576" y="2859712"/>
              <a:ext cx="9021283" cy="1051093"/>
              <a:chOff x="87221" y="2939389"/>
              <a:chExt cx="9021283" cy="1051093"/>
            </a:xfrm>
          </p:grpSpPr>
          <p:sp>
            <p:nvSpPr>
              <p:cNvPr id="5" name="Rounded Rectangle 4"/>
              <p:cNvSpPr/>
              <p:nvPr/>
            </p:nvSpPr>
            <p:spPr bwMode="auto">
              <a:xfrm>
                <a:off x="7071997" y="2939389"/>
                <a:ext cx="2036507" cy="1051091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R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60000"/>
                  <a:tabLst/>
                </a:pPr>
                <a:r>
                  <a:rPr lang="en-GB" sz="2400" dirty="0" smtClean="0">
                    <a:latin typeface="Calibri" pitchFamily="34" charset="0"/>
                  </a:rPr>
                  <a:t>GRVA Repository</a:t>
                </a:r>
                <a:endParaRPr kumimoji="0" lang="en-GB" sz="24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87221" y="2939390"/>
                <a:ext cx="6933051" cy="1051092"/>
                <a:chOff x="87221" y="2939390"/>
                <a:chExt cx="6933051" cy="1051092"/>
              </a:xfrm>
            </p:grpSpPr>
            <p:sp>
              <p:nvSpPr>
                <p:cNvPr id="7" name="Chevron 6"/>
                <p:cNvSpPr/>
                <p:nvPr/>
              </p:nvSpPr>
              <p:spPr>
                <a:xfrm>
                  <a:off x="2195736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Chevron 7"/>
                <p:cNvSpPr/>
                <p:nvPr/>
              </p:nvSpPr>
              <p:spPr>
                <a:xfrm>
                  <a:off x="2753758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Rounded Rectangle 8"/>
                <p:cNvSpPr/>
                <p:nvPr/>
              </p:nvSpPr>
              <p:spPr bwMode="auto">
                <a:xfrm>
                  <a:off x="87221" y="2939391"/>
                  <a:ext cx="2036507" cy="1051091"/>
                </a:xfrm>
                <a:prstGeom prst="roundRect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60000"/>
                    <a:tabLst/>
                  </a:pPr>
                  <a:r>
                    <a:rPr lang="en-GB" sz="2400" dirty="0" smtClean="0">
                      <a:latin typeface="Calibri" pitchFamily="34" charset="0"/>
                    </a:rPr>
                    <a:t>Organisations databases</a:t>
                  </a:r>
                  <a:endParaRPr kumimoji="0" lang="en-GB" sz="2400" b="0" i="0" u="none" strike="noStrike" cap="none" normalizeH="0" baseline="0" dirty="0" smtClean="0">
                    <a:ln>
                      <a:noFill/>
                    </a:ln>
                    <a:effectLst/>
                    <a:latin typeface="Calibri" pitchFamily="34" charset="0"/>
                  </a:endParaRPr>
                </a:p>
              </p:txBody>
            </p:sp>
            <p:sp>
              <p:nvSpPr>
                <p:cNvPr id="10" name="Rounded Rectangle 9"/>
                <p:cNvSpPr/>
                <p:nvPr/>
              </p:nvSpPr>
              <p:spPr bwMode="auto">
                <a:xfrm>
                  <a:off x="3563888" y="2939390"/>
                  <a:ext cx="2036507" cy="1051091"/>
                </a:xfrm>
                <a:prstGeom prst="roundRect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60000"/>
                    <a:tabLst/>
                  </a:pPr>
                  <a:r>
                    <a:rPr lang="en-GB" sz="2400" dirty="0" smtClean="0">
                      <a:latin typeface="Calibri" pitchFamily="34" charset="0"/>
                    </a:rPr>
                    <a:t>National databases</a:t>
                  </a:r>
                  <a:endParaRPr kumimoji="0" lang="en-GB" sz="2400" b="0" i="0" u="none" strike="noStrike" cap="none" normalizeH="0" baseline="0" dirty="0" smtClean="0">
                    <a:ln>
                      <a:noFill/>
                    </a:ln>
                    <a:effectLst/>
                    <a:latin typeface="Calibri" pitchFamily="34" charset="0"/>
                  </a:endParaRPr>
                </a:p>
              </p:txBody>
            </p:sp>
            <p:sp>
              <p:nvSpPr>
                <p:cNvPr id="11" name="Chevron 10"/>
                <p:cNvSpPr/>
                <p:nvPr/>
              </p:nvSpPr>
              <p:spPr>
                <a:xfrm>
                  <a:off x="5670162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Chevron 11"/>
                <p:cNvSpPr/>
                <p:nvPr/>
              </p:nvSpPr>
              <p:spPr>
                <a:xfrm>
                  <a:off x="6228184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257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“Outstanding Issues</a:t>
            </a:r>
            <a:r>
              <a:rPr lang="en-GB" dirty="0" smtClean="0"/>
              <a:t>” (VMAD-18-06) 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1" b="33463"/>
          <a:stretch/>
        </p:blipFill>
        <p:spPr bwMode="auto">
          <a:xfrm>
            <a:off x="873760" y="1717179"/>
            <a:ext cx="7823200" cy="4860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 Arrow 1"/>
          <p:cNvSpPr/>
          <p:nvPr/>
        </p:nvSpPr>
        <p:spPr>
          <a:xfrm>
            <a:off x="8879840" y="4754880"/>
            <a:ext cx="1097280" cy="528320"/>
          </a:xfrm>
          <a:prstGeom prst="lef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eft Arrow 4"/>
          <p:cNvSpPr/>
          <p:nvPr/>
        </p:nvSpPr>
        <p:spPr>
          <a:xfrm>
            <a:off x="8879840" y="5720080"/>
            <a:ext cx="1097280" cy="528320"/>
          </a:xfrm>
          <a:prstGeom prst="lef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808480" y="3913800"/>
            <a:ext cx="2153920" cy="455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8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Monitoring of the safety performance in the field is being addressed also in other groups</a:t>
            </a:r>
          </a:p>
          <a:p>
            <a:r>
              <a:rPr lang="en-US" sz="2800" b="1" dirty="0" smtClean="0"/>
              <a:t>FRAV &amp; EDR/DSSAD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/>
              <a:t> An </a:t>
            </a:r>
            <a:r>
              <a:rPr lang="en-GB" sz="2400" dirty="0"/>
              <a:t>SG3 or VMAD </a:t>
            </a:r>
            <a:r>
              <a:rPr lang="en-GB" sz="2400" dirty="0" smtClean="0"/>
              <a:t>workshop could be organized to investigate possible synergies and avid overlapping/duplication of efforts</a:t>
            </a:r>
            <a:endParaRPr lang="en-US" sz="2800" dirty="0" smtClean="0"/>
          </a:p>
          <a:p>
            <a:r>
              <a:rPr lang="en-US" sz="2800" b="1" dirty="0" smtClean="0"/>
              <a:t>FGAI4AD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dirty="0"/>
              <a:t> </a:t>
            </a:r>
            <a:r>
              <a:rPr lang="en-US" sz="2400" dirty="0" smtClean="0"/>
              <a:t>An explorative meeting is being organize, for follow-up action beginning of next year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 needs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572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Finalization of ISM document possibly at </a:t>
            </a:r>
            <a:r>
              <a:rPr lang="en-GB" sz="2800" dirty="0"/>
              <a:t>next SG3 </a:t>
            </a:r>
            <a:r>
              <a:rPr lang="en-GB" sz="2800" dirty="0" smtClean="0"/>
              <a:t>meeting</a:t>
            </a:r>
          </a:p>
          <a:p>
            <a:r>
              <a:rPr lang="en-GB" sz="2800" dirty="0" smtClean="0"/>
              <a:t>Submission to VMAD by mid December</a:t>
            </a:r>
            <a:endParaRPr lang="en-GB" sz="2800" dirty="0"/>
          </a:p>
          <a:p>
            <a:r>
              <a:rPr lang="en-US" sz="2800" dirty="0" smtClean="0"/>
              <a:t>Proposal SG3/VMAD workshop on ISM with FRAV-EDR/DSSAD experts</a:t>
            </a:r>
          </a:p>
          <a:p>
            <a:r>
              <a:rPr lang="en-US" sz="2800" smtClean="0"/>
              <a:t>Feedback from GRVA/WP.29</a:t>
            </a:r>
            <a:endParaRPr lang="en-GB" sz="2800" dirty="0" smtClean="0"/>
          </a:p>
          <a:p>
            <a:r>
              <a:rPr lang="en-US" sz="2800" u="sng" dirty="0" smtClean="0"/>
              <a:t>NEXT MEETING</a:t>
            </a:r>
            <a:r>
              <a:rPr lang="en-US" sz="2800" dirty="0" smtClean="0"/>
              <a:t>: December 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2021, with focus on ISM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3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 smtClean="0"/>
              <a:t>Final draft </a:t>
            </a:r>
            <a:r>
              <a:rPr lang="en-GB" sz="2800" dirty="0" smtClean="0"/>
              <a:t>distributed to SG3 participants, waiting for comments</a:t>
            </a:r>
          </a:p>
          <a:p>
            <a:r>
              <a:rPr lang="en-GB" sz="2800" dirty="0" smtClean="0"/>
              <a:t>The ISM document will be discussed during </a:t>
            </a:r>
            <a:r>
              <a:rPr lang="en-GB" sz="2800" b="1" dirty="0" smtClean="0"/>
              <a:t>next SG3 meeting on Dec 6</a:t>
            </a:r>
            <a:r>
              <a:rPr lang="en-GB" sz="2800" b="1" baseline="30000" dirty="0" smtClean="0"/>
              <a:t>th</a:t>
            </a:r>
            <a:r>
              <a:rPr lang="en-GB" sz="28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It includes</a:t>
            </a:r>
          </a:p>
          <a:p>
            <a:pPr lvl="1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 Major updates on the </a:t>
            </a:r>
            <a:r>
              <a:rPr lang="en-US" sz="2800" b="1" dirty="0" smtClean="0"/>
              <a:t>reporting criteria </a:t>
            </a:r>
            <a:r>
              <a:rPr lang="en-US" sz="2800" dirty="0" smtClean="0"/>
              <a:t>(timing and occurrences)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 </a:t>
            </a:r>
            <a:r>
              <a:rPr lang="en-US" sz="2800" b="1" dirty="0" smtClean="0"/>
              <a:t>Recommendations</a:t>
            </a:r>
            <a:r>
              <a:rPr lang="en-US" sz="2800" dirty="0" smtClean="0"/>
              <a:t> to WP.29 on </a:t>
            </a:r>
            <a:r>
              <a:rPr lang="en-IE" sz="2800" dirty="0" smtClean="0"/>
              <a:t>areas </a:t>
            </a:r>
            <a:r>
              <a:rPr lang="en-IE" sz="2800" dirty="0"/>
              <a:t>outside the scope of </a:t>
            </a:r>
            <a:r>
              <a:rPr lang="en-IE" sz="2800" dirty="0" smtClean="0"/>
              <a:t>SG3</a:t>
            </a:r>
            <a:r>
              <a:rPr lang="en-US" sz="2800" dirty="0" smtClean="0"/>
              <a:t> </a:t>
            </a:r>
            <a:endParaRPr lang="en-GB" sz="2800" dirty="0"/>
          </a:p>
          <a:p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SG3-ISM Guidelines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03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General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Objectives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Definitions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In-service monitoring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In-service reporting</a:t>
            </a:r>
          </a:p>
          <a:p>
            <a:pPr>
              <a:spcAft>
                <a:spcPts val="1200"/>
              </a:spcAft>
            </a:pPr>
            <a:r>
              <a:rPr lang="en-IE" sz="2800" dirty="0" smtClean="0"/>
              <a:t>Recommendations </a:t>
            </a:r>
            <a:r>
              <a:rPr lang="en-IE" sz="2800" dirty="0"/>
              <a:t>on areas outside the scope of </a:t>
            </a:r>
            <a:r>
              <a:rPr lang="en-IE" sz="2800" dirty="0" smtClean="0"/>
              <a:t>WP.29/VMAD/SG3</a:t>
            </a:r>
          </a:p>
          <a:p>
            <a:pPr>
              <a:spcAft>
                <a:spcPts val="1200"/>
              </a:spcAft>
            </a:pPr>
            <a:r>
              <a:rPr lang="en-IE" sz="2800" dirty="0"/>
              <a:t>Annex 1 – List of occurrences recommended for reporting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structure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120640" y="378280"/>
            <a:ext cx="6664960" cy="4179660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Identify safety risks in need of remedy, including instances of non-compliance with ADS safety requirements (objective 1),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Fuel the Scenario Catalogue through the identification of new scenarios relevant to the ADS safety (objective 2),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Share information and recommendations to promote continuous improvement of ADS safety performance (objective 3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967153" y="1825623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endParaRPr lang="en-US" sz="2800" dirty="0" smtClean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08720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Link with the AUDIT Pillar</a:t>
            </a:r>
            <a:r>
              <a:rPr lang="en-US" sz="2800" dirty="0" smtClean="0"/>
              <a:t>: manufacturers should set up </a:t>
            </a:r>
            <a:r>
              <a:rPr lang="en-IE" sz="2800" dirty="0"/>
              <a:t>a monitoring program </a:t>
            </a:r>
            <a:r>
              <a:rPr lang="en-IE" sz="2800" dirty="0" smtClean="0"/>
              <a:t>according to the SMS Requirements</a:t>
            </a:r>
          </a:p>
          <a:p>
            <a:r>
              <a:rPr lang="en-GB" sz="2800" dirty="0" smtClean="0"/>
              <a:t>Vehicle </a:t>
            </a:r>
            <a:r>
              <a:rPr lang="en-GB" sz="2800" dirty="0"/>
              <a:t>data </a:t>
            </a:r>
            <a:r>
              <a:rPr lang="en-GB" sz="2800" dirty="0" smtClean="0"/>
              <a:t>collection and upload by the manufacture for reporting under ISM, besides EDR/DSSAD</a:t>
            </a:r>
          </a:p>
          <a:p>
            <a:r>
              <a:rPr lang="en-IE" sz="2800" dirty="0" smtClean="0"/>
              <a:t>Manufacturers are expected to collect data also from </a:t>
            </a:r>
            <a:r>
              <a:rPr lang="en-IE" sz="2800" b="1" dirty="0" smtClean="0"/>
              <a:t>other accessible sources </a:t>
            </a:r>
            <a:r>
              <a:rPr lang="en-IE" sz="2800" dirty="0"/>
              <a:t>of data </a:t>
            </a:r>
            <a:r>
              <a:rPr lang="en-IE" sz="2800" dirty="0" smtClean="0"/>
              <a:t>(e.g. customer reports)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In-service monitoring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2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7092134" cy="4170363"/>
          </a:xfrm>
        </p:spPr>
        <p:txBody>
          <a:bodyPr/>
          <a:lstStyle/>
          <a:p>
            <a:r>
              <a:rPr lang="en-US" sz="2800" b="1" dirty="0" smtClean="0"/>
              <a:t>Just culture </a:t>
            </a:r>
            <a:r>
              <a:rPr lang="en-US" sz="2800" dirty="0" smtClean="0"/>
              <a:t>- </a:t>
            </a:r>
            <a:r>
              <a:rPr lang="en-IE" sz="2800" dirty="0"/>
              <a:t>The sole purpose of occurrence reporting is the prevention of accidents and incidents and not to attribute blame or liability.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In-service reporting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8210279" y="493476"/>
            <a:ext cx="3024336" cy="2664296"/>
            <a:chOff x="3059832" y="1484784"/>
            <a:chExt cx="3024336" cy="2664296"/>
          </a:xfrm>
        </p:grpSpPr>
        <p:sp>
          <p:nvSpPr>
            <p:cNvPr id="5" name="Oval 4"/>
            <p:cNvSpPr/>
            <p:nvPr/>
          </p:nvSpPr>
          <p:spPr>
            <a:xfrm>
              <a:off x="3059832" y="1484784"/>
              <a:ext cx="3024336" cy="266429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" name="Oval 5"/>
            <p:cNvSpPr/>
            <p:nvPr/>
          </p:nvSpPr>
          <p:spPr>
            <a:xfrm>
              <a:off x="3701763" y="2606097"/>
              <a:ext cx="1728192" cy="122413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27884" y="1676676"/>
              <a:ext cx="20882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dirty="0" smtClean="0">
                  <a:solidFill>
                    <a:schemeClr val="bg1"/>
                  </a:solidFill>
                </a:rPr>
                <a:t>Safety Culture 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37686" y="2816932"/>
              <a:ext cx="14563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dirty="0" smtClean="0"/>
                <a:t>Just Culture </a:t>
              </a:r>
              <a:endParaRPr lang="en-US" sz="2400" b="1" dirty="0"/>
            </a:p>
          </p:txBody>
        </p:sp>
      </p:grpSp>
      <p:sp>
        <p:nvSpPr>
          <p:cNvPr id="9" name="Content Placeholder 1"/>
          <p:cNvSpPr txBox="1">
            <a:spLocks/>
          </p:cNvSpPr>
          <p:nvPr/>
        </p:nvSpPr>
        <p:spPr>
          <a:xfrm>
            <a:off x="977313" y="3718560"/>
            <a:ext cx="10257301" cy="24298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Short-term reporting </a:t>
            </a:r>
            <a:r>
              <a:rPr lang="en-US" sz="2800" dirty="0" smtClean="0"/>
              <a:t>- </a:t>
            </a:r>
            <a:r>
              <a:rPr lang="en-IE" sz="2800" dirty="0" smtClean="0"/>
              <a:t>Safety </a:t>
            </a:r>
            <a:r>
              <a:rPr lang="en-IE" sz="2800" dirty="0"/>
              <a:t>concerns in need of </a:t>
            </a:r>
            <a:r>
              <a:rPr lang="en-IE" sz="2800" dirty="0" smtClean="0"/>
              <a:t>remedy (within [1 month])</a:t>
            </a:r>
          </a:p>
          <a:p>
            <a:r>
              <a:rPr lang="en-IE" sz="2800" b="1" dirty="0" smtClean="0"/>
              <a:t>Periodic reporting </a:t>
            </a:r>
            <a:r>
              <a:rPr lang="en-IE" sz="2800" dirty="0"/>
              <a:t>- </a:t>
            </a:r>
            <a:r>
              <a:rPr lang="en-IE" sz="2800" dirty="0" smtClean="0"/>
              <a:t>Provide </a:t>
            </a:r>
            <a:r>
              <a:rPr lang="en-IE" sz="2800" dirty="0"/>
              <a:t>evidence of the ADS performance in safety relevant occurrences in the </a:t>
            </a:r>
            <a:r>
              <a:rPr lang="en-IE" sz="2800" dirty="0" smtClean="0"/>
              <a:t>field (every [6 months/1 year])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1776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IE" sz="2800" dirty="0" smtClean="0"/>
              <a:t>Reporting in </a:t>
            </a:r>
            <a:r>
              <a:rPr lang="en-IE" sz="2800" dirty="0"/>
              <a:t>the form of aggregated data (per hour of operation or driven km) for ADS-vehicle type and related to ADS </a:t>
            </a:r>
            <a:r>
              <a:rPr lang="en-IE" sz="2800" dirty="0" smtClean="0"/>
              <a:t>operation  (</a:t>
            </a:r>
            <a:r>
              <a:rPr lang="en-IE" sz="2800" u="sng" dirty="0" smtClean="0"/>
              <a:t>objective 1</a:t>
            </a:r>
            <a:r>
              <a:rPr lang="en-IE" sz="2800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en-GB" sz="2800" dirty="0" smtClean="0"/>
              <a:t>In </a:t>
            </a:r>
            <a:r>
              <a:rPr lang="en-GB" sz="2800" dirty="0"/>
              <a:t>line with ADS safety requirements set by </a:t>
            </a:r>
            <a:r>
              <a:rPr lang="en-GB" sz="2800" dirty="0" smtClean="0"/>
              <a:t>FRAV: </a:t>
            </a:r>
            <a:endParaRPr lang="en-IE" sz="2800" dirty="0" smtClean="0"/>
          </a:p>
          <a:p>
            <a:pPr marL="914400" lvl="1" indent="-571500">
              <a:spcAft>
                <a:spcPts val="600"/>
              </a:spcAft>
              <a:buFont typeface="+mj-lt"/>
              <a:buAutoNum type="romanUcPeriod"/>
            </a:pPr>
            <a:r>
              <a:rPr lang="en-IE" sz="2800" dirty="0" smtClean="0"/>
              <a:t>Occurrences </a:t>
            </a:r>
            <a:r>
              <a:rPr lang="en-IE" sz="2800" dirty="0"/>
              <a:t>related to the ADS performance of the </a:t>
            </a:r>
            <a:r>
              <a:rPr lang="en-IE" sz="2800" dirty="0" smtClean="0"/>
              <a:t>DDT</a:t>
            </a:r>
          </a:p>
          <a:p>
            <a:pPr marL="914400" lvl="1" indent="-571500">
              <a:spcAft>
                <a:spcPts val="600"/>
              </a:spcAft>
              <a:buFont typeface="+mj-lt"/>
              <a:buAutoNum type="romanUcPeriod"/>
            </a:pPr>
            <a:r>
              <a:rPr lang="en-IE" sz="2800" dirty="0" smtClean="0"/>
              <a:t>Occurrences </a:t>
            </a:r>
            <a:r>
              <a:rPr lang="en-IE" sz="2800" dirty="0"/>
              <a:t>related to ADS interaction with ADS vehicle </a:t>
            </a:r>
            <a:r>
              <a:rPr lang="en-IE" sz="2800" dirty="0" smtClean="0"/>
              <a:t>users</a:t>
            </a:r>
          </a:p>
          <a:p>
            <a:pPr marL="914400" lvl="1" indent="-571500">
              <a:spcAft>
                <a:spcPts val="600"/>
              </a:spcAft>
              <a:buFont typeface="+mj-lt"/>
              <a:buAutoNum type="romanUcPeriod"/>
            </a:pPr>
            <a:r>
              <a:rPr lang="en-IE" sz="2800" dirty="0" smtClean="0"/>
              <a:t>Occurrences </a:t>
            </a:r>
            <a:r>
              <a:rPr lang="en-IE" sz="2800" dirty="0"/>
              <a:t>related to ADS technical conditions, including maintenance and repair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List of occurrences recommended for reporting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7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List of occurrences recommended for reporting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413460"/>
              </p:ext>
            </p:extLst>
          </p:nvPr>
        </p:nvGraphicFramePr>
        <p:xfrm>
          <a:off x="705389" y="1763977"/>
          <a:ext cx="10794558" cy="4793806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8018198">
                  <a:extLst>
                    <a:ext uri="{9D8B030D-6E8A-4147-A177-3AD203B41FA5}">
                      <a16:colId xmlns:a16="http://schemas.microsoft.com/office/drawing/2014/main" val="3655452294"/>
                    </a:ext>
                  </a:extLst>
                </a:gridCol>
                <a:gridCol w="1541462">
                  <a:extLst>
                    <a:ext uri="{9D8B030D-6E8A-4147-A177-3AD203B41FA5}">
                      <a16:colId xmlns:a16="http://schemas.microsoft.com/office/drawing/2014/main" val="967450665"/>
                    </a:ext>
                  </a:extLst>
                </a:gridCol>
                <a:gridCol w="1234898">
                  <a:extLst>
                    <a:ext uri="{9D8B030D-6E8A-4147-A177-3AD203B41FA5}">
                      <a16:colId xmlns:a16="http://schemas.microsoft.com/office/drawing/2014/main" val="18691466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OCCURRENCE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 </a:t>
                      </a:r>
                      <a:r>
                        <a:rPr lang="en-GB" sz="2400" dirty="0" smtClean="0">
                          <a:effectLst/>
                        </a:rPr>
                        <a:t>[1M]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[6M/1Y)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0171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1.a. Safety critical occurrences known to the ADS manufacturer or OEM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88382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1.b. Occurrences related to ADS operation outside its ODD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76107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1.c. ADS failure to achieve a minimal risk condition when necessary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6363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1.d. Communication-related occurrences 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6204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1.e. Cybersecurity-related occurrences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3386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1.f. Interaction with remote operator if applicable 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80428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2.a. Driver unavailability (where applicable) and other user-related occurrences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3579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2.b. Occurrences related to Transfer of Control failure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8089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2.c. Prevention of takeover under unsafe conditions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9465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3.a. Occurrences related ADS failure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7879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3.b. Maintenance and repair problems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8823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3.c. Occurrences related to unauthorized modifications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X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6522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3.d. Modifications made by the ADS manufacturer or OEM to address an identified and significant ADS safety issue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X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0489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7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10533966" cy="4170363"/>
          </a:xfrm>
        </p:spPr>
        <p:txBody>
          <a:bodyPr/>
          <a:lstStyle/>
          <a:p>
            <a:r>
              <a:rPr lang="en-GB" sz="2800" dirty="0" smtClean="0"/>
              <a:t>SG3 identified important </a:t>
            </a:r>
            <a:r>
              <a:rPr lang="en-GB" sz="2800" dirty="0"/>
              <a:t>aspects that </a:t>
            </a:r>
            <a:r>
              <a:rPr lang="en-GB" sz="2800" dirty="0" smtClean="0"/>
              <a:t>cannot </a:t>
            </a:r>
            <a:r>
              <a:rPr lang="en-GB" sz="2800" dirty="0"/>
              <a:t>be </a:t>
            </a:r>
            <a:r>
              <a:rPr lang="en-GB" sz="2800" dirty="0" smtClean="0"/>
              <a:t>addressed from the vehicle/manufacturer perspective but are essential to determine the ISM pillar effectiveness:</a:t>
            </a:r>
          </a:p>
          <a:p>
            <a:pPr marL="914400" lvl="1" indent="-571500">
              <a:buFont typeface="+mj-lt"/>
              <a:buAutoNum type="romanUcPeriod"/>
            </a:pPr>
            <a:r>
              <a:rPr lang="en-US" sz="2600" b="1" dirty="0" smtClean="0"/>
              <a:t>Reporting from other sources than the ADS manufacturers</a:t>
            </a:r>
          </a:p>
          <a:p>
            <a:pPr marL="914400" lvl="1" indent="-571500">
              <a:buFont typeface="+mj-lt"/>
              <a:buAutoNum type="romanUcPeriod"/>
            </a:pPr>
            <a:r>
              <a:rPr lang="en-IE" sz="2600" b="1" dirty="0" smtClean="0"/>
              <a:t>Information </a:t>
            </a:r>
            <a:r>
              <a:rPr lang="en-IE" sz="2600" b="1" dirty="0"/>
              <a:t>sharing among safety </a:t>
            </a:r>
            <a:r>
              <a:rPr lang="en-IE" sz="2600" b="1" dirty="0" smtClean="0"/>
              <a:t>authorities &amp; Contracting </a:t>
            </a:r>
            <a:r>
              <a:rPr lang="en-IE" sz="2600" b="1" dirty="0"/>
              <a:t>Parties</a:t>
            </a:r>
            <a:endParaRPr lang="en-GB" sz="2600" b="1" dirty="0" smtClean="0"/>
          </a:p>
          <a:p>
            <a:r>
              <a:rPr lang="en-US" sz="2800" dirty="0" smtClean="0"/>
              <a:t>Those aspects are outside the mandate of SG3 and would require discussion at </a:t>
            </a:r>
            <a:r>
              <a:rPr lang="en-US" sz="2800" b="1" dirty="0" smtClean="0"/>
              <a:t>WP.29</a:t>
            </a:r>
            <a:r>
              <a:rPr lang="en-US" sz="2800" dirty="0" smtClean="0"/>
              <a:t> and coordination with </a:t>
            </a:r>
            <a:r>
              <a:rPr lang="en-US" sz="2800" b="1" dirty="0" smtClean="0"/>
              <a:t>WP.1</a:t>
            </a:r>
            <a:r>
              <a:rPr lang="en-US" sz="2800" dirty="0" smtClean="0"/>
              <a:t> 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to WP.29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1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en-US" sz="2800" b="1" dirty="0"/>
              <a:t>Reporting from other </a:t>
            </a:r>
            <a:r>
              <a:rPr lang="en-US" sz="2800" b="1" dirty="0" smtClean="0"/>
              <a:t>sources</a:t>
            </a:r>
          </a:p>
          <a:p>
            <a:r>
              <a:rPr lang="en-IE" dirty="0" smtClean="0"/>
              <a:t>Limiting </a:t>
            </a:r>
            <a:r>
              <a:rPr lang="en-IE" dirty="0"/>
              <a:t>the reporting requirements to manufacturers </a:t>
            </a:r>
            <a:r>
              <a:rPr lang="en-IE" dirty="0" smtClean="0"/>
              <a:t>will </a:t>
            </a:r>
            <a:r>
              <a:rPr lang="en-IE" dirty="0"/>
              <a:t>also limit the </a:t>
            </a:r>
            <a:r>
              <a:rPr lang="en-IE" dirty="0" smtClean="0"/>
              <a:t>amount and type </a:t>
            </a:r>
            <a:r>
              <a:rPr lang="en-IE" dirty="0"/>
              <a:t>of </a:t>
            </a:r>
            <a:r>
              <a:rPr lang="en-IE" dirty="0" smtClean="0"/>
              <a:t>information covered </a:t>
            </a:r>
            <a:r>
              <a:rPr lang="en-IE" dirty="0"/>
              <a:t>by ISM</a:t>
            </a:r>
            <a:r>
              <a:rPr lang="en-IE" dirty="0" smtClean="0"/>
              <a:t>, with a strong impact on the </a:t>
            </a:r>
            <a:r>
              <a:rPr lang="en-IE" dirty="0"/>
              <a:t>achievable</a:t>
            </a:r>
            <a:r>
              <a:rPr lang="en-IE" dirty="0" smtClean="0"/>
              <a:t> safety improvement. </a:t>
            </a:r>
          </a:p>
          <a:p>
            <a:r>
              <a:rPr lang="en-IE" dirty="0" smtClean="0"/>
              <a:t>E.g. identification of </a:t>
            </a:r>
            <a:r>
              <a:rPr lang="en-GB" dirty="0"/>
              <a:t>traffic rules infringement </a:t>
            </a:r>
            <a:r>
              <a:rPr lang="en-GB" dirty="0" smtClean="0"/>
              <a:t>is not possible through </a:t>
            </a:r>
            <a:r>
              <a:rPr lang="en-GB" dirty="0"/>
              <a:t>data collected </a:t>
            </a:r>
            <a:r>
              <a:rPr lang="en-GB" dirty="0" smtClean="0"/>
              <a:t>on-board </a:t>
            </a:r>
            <a:r>
              <a:rPr lang="en-GB" dirty="0"/>
              <a:t>the </a:t>
            </a:r>
            <a:r>
              <a:rPr lang="en-GB" dirty="0" smtClean="0"/>
              <a:t>vehicle, and reporting by </a:t>
            </a:r>
            <a:r>
              <a:rPr lang="en-GB" dirty="0"/>
              <a:t>local authorities and ADS vehicle users is </a:t>
            </a:r>
            <a:r>
              <a:rPr lang="en-GB" dirty="0" smtClean="0"/>
              <a:t>needed. </a:t>
            </a:r>
            <a:endParaRPr lang="en-IE" dirty="0" smtClean="0"/>
          </a:p>
          <a:p>
            <a:r>
              <a:rPr lang="en-IE" dirty="0" smtClean="0"/>
              <a:t>Other </a:t>
            </a:r>
            <a:r>
              <a:rPr lang="en-IE" dirty="0"/>
              <a:t>transport sectors extend the operational reporting mechanism also to </a:t>
            </a:r>
            <a:r>
              <a:rPr lang="en-IE" u="sng" dirty="0"/>
              <a:t>drivers</a:t>
            </a:r>
            <a:r>
              <a:rPr lang="en-IE" dirty="0"/>
              <a:t>, </a:t>
            </a:r>
            <a:r>
              <a:rPr lang="en-IE" u="sng" dirty="0"/>
              <a:t>operators</a:t>
            </a:r>
            <a:r>
              <a:rPr lang="en-IE" dirty="0"/>
              <a:t>, </a:t>
            </a:r>
            <a:r>
              <a:rPr lang="en-IE" u="sng" dirty="0"/>
              <a:t>users</a:t>
            </a:r>
            <a:r>
              <a:rPr lang="en-IE" dirty="0"/>
              <a:t>, </a:t>
            </a:r>
            <a:r>
              <a:rPr lang="en-IE" u="sng" dirty="0"/>
              <a:t>traffic managers</a:t>
            </a:r>
            <a:r>
              <a:rPr lang="en-IE" dirty="0"/>
              <a:t>, and </a:t>
            </a:r>
            <a:r>
              <a:rPr lang="en-IE" u="sng" dirty="0"/>
              <a:t>any other  person connected to the vehicle </a:t>
            </a:r>
            <a:r>
              <a:rPr lang="en-IE" u="sng" dirty="0" smtClean="0"/>
              <a:t>operation</a:t>
            </a:r>
            <a:r>
              <a:rPr lang="en-IE" dirty="0" smtClean="0"/>
              <a:t>.</a:t>
            </a:r>
            <a:endParaRPr lang="en-IE" u="sn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to WP.29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5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4043</TotalTime>
  <Words>854</Words>
  <Application>Microsoft Office PowerPoint</Application>
  <PresentationFormat>ワイド画面</PresentationFormat>
  <Paragraphs>117</Paragraphs>
  <Slides>14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Times New Roman</vt:lpstr>
      <vt:lpstr>Wingdings</vt:lpstr>
      <vt:lpstr>Office Theme</vt:lpstr>
      <vt:lpstr>VMAD-SG3 Updates on  In-Service Monitoring and Reporting  </vt:lpstr>
      <vt:lpstr>SG3-ISM Guidelines </vt:lpstr>
      <vt:lpstr>New structure</vt:lpstr>
      <vt:lpstr>In-service monitoring</vt:lpstr>
      <vt:lpstr>In-service reporting</vt:lpstr>
      <vt:lpstr>List of occurrences recommended for reporting</vt:lpstr>
      <vt:lpstr>List of occurrences recommended for reporting</vt:lpstr>
      <vt:lpstr>Recommendations to WP.29</vt:lpstr>
      <vt:lpstr>Recommendations to WP.29</vt:lpstr>
      <vt:lpstr>Recommendations to WP.29</vt:lpstr>
      <vt:lpstr>“Outstanding Issues” (VMAD-18-06) </vt:lpstr>
      <vt:lpstr>Coordination needs</vt:lpstr>
      <vt:lpstr>Next Steps</vt:lpstr>
      <vt:lpstr>Thank you 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434</cp:revision>
  <dcterms:created xsi:type="dcterms:W3CDTF">2019-08-09T12:06:42Z</dcterms:created>
  <dcterms:modified xsi:type="dcterms:W3CDTF">2021-12-02T11:34:36Z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</Properties>
</file>