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7" r:id="rId3"/>
    <p:sldId id="329" r:id="rId4"/>
    <p:sldId id="320" r:id="rId5"/>
    <p:sldId id="322" r:id="rId6"/>
    <p:sldId id="323" r:id="rId7"/>
    <p:sldId id="328" r:id="rId8"/>
    <p:sldId id="330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斧田　孝夫" initials="斧田　孝夫" lastIdx="1" clrIdx="0">
    <p:extLst>
      <p:ext uri="{19B8F6BF-5375-455C-9EA6-DF929625EA0E}">
        <p15:presenceInfo xmlns:p15="http://schemas.microsoft.com/office/powerpoint/2012/main" userId="S-1-5-21-3197230140-4248322615-2243380443-46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106" autoAdjust="0"/>
  </p:normalViewPr>
  <p:slideViewPr>
    <p:cSldViewPr snapToGrid="0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.Nonaka" userId="9bc07a20-76bb-4ed4-afb0-418e22c1cb47" providerId="ADAL" clId="{D451F646-8564-4A0C-BEA7-6B682B184B82}"/>
    <pc:docChg chg="undo custSel modSld">
      <pc:chgData name="H.Nonaka" userId="9bc07a20-76bb-4ed4-afb0-418e22c1cb47" providerId="ADAL" clId="{D451F646-8564-4A0C-BEA7-6B682B184B82}" dt="2021-12-01T08:53:51.920" v="20" actId="27636"/>
      <pc:docMkLst>
        <pc:docMk/>
      </pc:docMkLst>
      <pc:sldChg chg="modSp mod">
        <pc:chgData name="H.Nonaka" userId="9bc07a20-76bb-4ed4-afb0-418e22c1cb47" providerId="ADAL" clId="{D451F646-8564-4A0C-BEA7-6B682B184B82}" dt="2021-12-01T08:53:51.920" v="20" actId="27636"/>
        <pc:sldMkLst>
          <pc:docMk/>
          <pc:sldMk cId="2718320919" sldId="330"/>
        </pc:sldMkLst>
        <pc:spChg chg="mod">
          <ac:chgData name="H.Nonaka" userId="9bc07a20-76bb-4ed4-afb0-418e22c1cb47" providerId="ADAL" clId="{D451F646-8564-4A0C-BEA7-6B682B184B82}" dt="2021-12-01T08:53:51.920" v="20" actId="27636"/>
          <ac:spMkLst>
            <pc:docMk/>
            <pc:sldMk cId="2718320919" sldId="330"/>
            <ac:spMk id="3" creationId="{A32DB9E5-BED6-4D8B-A269-D8966B3053B6}"/>
          </ac:spMkLst>
        </pc:spChg>
      </pc:sldChg>
    </pc:docChg>
  </pc:docChgLst>
  <pc:docChgLst>
    <pc:chgData name="H.Nonaka" userId="9bc07a20-76bb-4ed4-afb0-418e22c1cb47" providerId="ADAL" clId="{D16B5815-B83F-4B91-929A-1820DD446FEB}"/>
    <pc:docChg chg="modSld">
      <pc:chgData name="H.Nonaka" userId="9bc07a20-76bb-4ed4-afb0-418e22c1cb47" providerId="ADAL" clId="{D16B5815-B83F-4B91-929A-1820DD446FEB}" dt="2021-12-02T09:27:45.587" v="26" actId="20577"/>
      <pc:docMkLst>
        <pc:docMk/>
      </pc:docMkLst>
      <pc:sldChg chg="modSp mod">
        <pc:chgData name="H.Nonaka" userId="9bc07a20-76bb-4ed4-afb0-418e22c1cb47" providerId="ADAL" clId="{D16B5815-B83F-4B91-929A-1820DD446FEB}" dt="2021-12-02T09:27:45.587" v="26" actId="20577"/>
        <pc:sldMkLst>
          <pc:docMk/>
          <pc:sldMk cId="2095827921" sldId="257"/>
        </pc:sldMkLst>
        <pc:spChg chg="mod">
          <ac:chgData name="H.Nonaka" userId="9bc07a20-76bb-4ed4-afb0-418e22c1cb47" providerId="ADAL" clId="{D16B5815-B83F-4B91-929A-1820DD446FEB}" dt="2021-12-02T09:27:15.797" v="7" actId="1076"/>
          <ac:spMkLst>
            <pc:docMk/>
            <pc:sldMk cId="2095827921" sldId="257"/>
            <ac:spMk id="3" creationId="{00000000-0000-0000-0000-000000000000}"/>
          </ac:spMkLst>
        </pc:spChg>
        <pc:spChg chg="mod">
          <ac:chgData name="H.Nonaka" userId="9bc07a20-76bb-4ed4-afb0-418e22c1cb47" providerId="ADAL" clId="{D16B5815-B83F-4B91-929A-1820DD446FEB}" dt="2021-12-02T09:27:04.726" v="0" actId="20577"/>
          <ac:spMkLst>
            <pc:docMk/>
            <pc:sldMk cId="2095827921" sldId="257"/>
            <ac:spMk id="6" creationId="{BF4F0BC9-87C2-41D2-A31D-50488039FF74}"/>
          </ac:spMkLst>
        </pc:spChg>
        <pc:spChg chg="mod">
          <ac:chgData name="H.Nonaka" userId="9bc07a20-76bb-4ed4-afb0-418e22c1cb47" providerId="ADAL" clId="{D16B5815-B83F-4B91-929A-1820DD446FEB}" dt="2021-12-02T09:27:45.587" v="26" actId="20577"/>
          <ac:spMkLst>
            <pc:docMk/>
            <pc:sldMk cId="2095827921" sldId="257"/>
            <ac:spMk id="7" creationId="{EC7DBAAE-0DBD-4BD3-849E-AFCDAA97F841}"/>
          </ac:spMkLst>
        </pc:spChg>
      </pc:sldChg>
    </pc:docChg>
  </pc:docChgLst>
  <pc:docChgLst>
    <pc:chgData name="H.Nonaka" userId="9bc07a20-76bb-4ed4-afb0-418e22c1cb47" providerId="ADAL" clId="{61880F99-4EBA-47F0-A0B9-E78EBACA2E6D}"/>
    <pc:docChg chg="custSel modSld">
      <pc:chgData name="H.Nonaka" userId="9bc07a20-76bb-4ed4-afb0-418e22c1cb47" providerId="ADAL" clId="{61880F99-4EBA-47F0-A0B9-E78EBACA2E6D}" dt="2021-11-30T22:42:24.869" v="167" actId="1076"/>
      <pc:docMkLst>
        <pc:docMk/>
      </pc:docMkLst>
      <pc:sldChg chg="modSp mod">
        <pc:chgData name="H.Nonaka" userId="9bc07a20-76bb-4ed4-afb0-418e22c1cb47" providerId="ADAL" clId="{61880F99-4EBA-47F0-A0B9-E78EBACA2E6D}" dt="2021-11-30T21:52:56.589" v="3" actId="207"/>
        <pc:sldMkLst>
          <pc:docMk/>
          <pc:sldMk cId="1491806691" sldId="320"/>
        </pc:sldMkLst>
        <pc:graphicFrameChg chg="modGraphic">
          <ac:chgData name="H.Nonaka" userId="9bc07a20-76bb-4ed4-afb0-418e22c1cb47" providerId="ADAL" clId="{61880F99-4EBA-47F0-A0B9-E78EBACA2E6D}" dt="2021-11-30T21:52:56.589" v="3" actId="207"/>
          <ac:graphicFrameMkLst>
            <pc:docMk/>
            <pc:sldMk cId="1491806691" sldId="320"/>
            <ac:graphicFrameMk id="5" creationId="{54D9D7BA-F9EB-427D-BBCC-C4A46CE8551B}"/>
          </ac:graphicFrameMkLst>
        </pc:graphicFrameChg>
      </pc:sldChg>
      <pc:sldChg chg="modSp mod">
        <pc:chgData name="H.Nonaka" userId="9bc07a20-76bb-4ed4-afb0-418e22c1cb47" providerId="ADAL" clId="{61880F99-4EBA-47F0-A0B9-E78EBACA2E6D}" dt="2021-11-30T22:42:24.869" v="167" actId="1076"/>
        <pc:sldMkLst>
          <pc:docMk/>
          <pc:sldMk cId="973173091" sldId="328"/>
        </pc:sldMkLst>
        <pc:spChg chg="mod">
          <ac:chgData name="H.Nonaka" userId="9bc07a20-76bb-4ed4-afb0-418e22c1cb47" providerId="ADAL" clId="{61880F99-4EBA-47F0-A0B9-E78EBACA2E6D}" dt="2021-11-30T22:42:12.282" v="166" actId="948"/>
          <ac:spMkLst>
            <pc:docMk/>
            <pc:sldMk cId="973173091" sldId="328"/>
            <ac:spMk id="6" creationId="{66EAF394-D538-47FA-B0EA-D1BE5BB2133C}"/>
          </ac:spMkLst>
        </pc:spChg>
        <pc:spChg chg="mod">
          <ac:chgData name="H.Nonaka" userId="9bc07a20-76bb-4ed4-afb0-418e22c1cb47" providerId="ADAL" clId="{61880F99-4EBA-47F0-A0B9-E78EBACA2E6D}" dt="2021-11-30T22:42:24.869" v="167" actId="1076"/>
          <ac:spMkLst>
            <pc:docMk/>
            <pc:sldMk cId="973173091" sldId="328"/>
            <ac:spMk id="10" creationId="{841CDB56-AE2F-4263-8A7C-8B0893D43042}"/>
          </ac:spMkLst>
        </pc:spChg>
        <pc:spChg chg="mod">
          <ac:chgData name="H.Nonaka" userId="9bc07a20-76bb-4ed4-afb0-418e22c1cb47" providerId="ADAL" clId="{61880F99-4EBA-47F0-A0B9-E78EBACA2E6D}" dt="2021-11-30T22:42:24.869" v="167" actId="1076"/>
          <ac:spMkLst>
            <pc:docMk/>
            <pc:sldMk cId="973173091" sldId="328"/>
            <ac:spMk id="13" creationId="{A81F8D10-99DB-487D-9D51-49D3EC7ACBA5}"/>
          </ac:spMkLst>
        </pc:spChg>
        <pc:picChg chg="mod">
          <ac:chgData name="H.Nonaka" userId="9bc07a20-76bb-4ed4-afb0-418e22c1cb47" providerId="ADAL" clId="{61880F99-4EBA-47F0-A0B9-E78EBACA2E6D}" dt="2021-11-30T22:42:24.869" v="167" actId="1076"/>
          <ac:picMkLst>
            <pc:docMk/>
            <pc:sldMk cId="973173091" sldId="328"/>
            <ac:picMk id="8" creationId="{86D5E0B8-68F0-450C-BC57-44D5EEBD2F00}"/>
          </ac:picMkLst>
        </pc:picChg>
        <pc:picChg chg="mod">
          <ac:chgData name="H.Nonaka" userId="9bc07a20-76bb-4ed4-afb0-418e22c1cb47" providerId="ADAL" clId="{61880F99-4EBA-47F0-A0B9-E78EBACA2E6D}" dt="2021-11-30T22:42:24.869" v="167" actId="1076"/>
          <ac:picMkLst>
            <pc:docMk/>
            <pc:sldMk cId="973173091" sldId="328"/>
            <ac:picMk id="9" creationId="{6FA746FA-9A94-4B98-AC66-2CAA3C5BDA3E}"/>
          </ac:picMkLst>
        </pc:picChg>
        <pc:picChg chg="mod">
          <ac:chgData name="H.Nonaka" userId="9bc07a20-76bb-4ed4-afb0-418e22c1cb47" providerId="ADAL" clId="{61880F99-4EBA-47F0-A0B9-E78EBACA2E6D}" dt="2021-11-30T22:42:24.869" v="167" actId="1076"/>
          <ac:picMkLst>
            <pc:docMk/>
            <pc:sldMk cId="973173091" sldId="328"/>
            <ac:picMk id="11" creationId="{6E7A6FD7-ADF5-4F23-9DF1-534D54C83864}"/>
          </ac:picMkLst>
        </pc:picChg>
      </pc:sldChg>
      <pc:sldChg chg="modSp mod">
        <pc:chgData name="H.Nonaka" userId="9bc07a20-76bb-4ed4-afb0-418e22c1cb47" providerId="ADAL" clId="{61880F99-4EBA-47F0-A0B9-E78EBACA2E6D}" dt="2021-11-30T21:51:53.439" v="0" actId="13926"/>
        <pc:sldMkLst>
          <pc:docMk/>
          <pc:sldMk cId="570264560" sldId="329"/>
        </pc:sldMkLst>
        <pc:spChg chg="mod">
          <ac:chgData name="H.Nonaka" userId="9bc07a20-76bb-4ed4-afb0-418e22c1cb47" providerId="ADAL" clId="{61880F99-4EBA-47F0-A0B9-E78EBACA2E6D}" dt="2021-11-30T21:51:53.439" v="0" actId="13926"/>
          <ac:spMkLst>
            <pc:docMk/>
            <pc:sldMk cId="570264560" sldId="329"/>
            <ac:spMk id="3" creationId="{9E526287-56DB-479B-AD1A-88B504A52652}"/>
          </ac:spMkLst>
        </pc:spChg>
      </pc:sldChg>
      <pc:sldChg chg="modSp mod">
        <pc:chgData name="H.Nonaka" userId="9bc07a20-76bb-4ed4-afb0-418e22c1cb47" providerId="ADAL" clId="{61880F99-4EBA-47F0-A0B9-E78EBACA2E6D}" dt="2021-11-30T22:27:03.649" v="163" actId="27636"/>
        <pc:sldMkLst>
          <pc:docMk/>
          <pc:sldMk cId="2718320919" sldId="330"/>
        </pc:sldMkLst>
        <pc:spChg chg="mod">
          <ac:chgData name="H.Nonaka" userId="9bc07a20-76bb-4ed4-afb0-418e22c1cb47" providerId="ADAL" clId="{61880F99-4EBA-47F0-A0B9-E78EBACA2E6D}" dt="2021-11-30T22:08:15.255" v="161" actId="20577"/>
          <ac:spMkLst>
            <pc:docMk/>
            <pc:sldMk cId="2718320919" sldId="330"/>
            <ac:spMk id="2" creationId="{2C447B17-07E9-4A2D-A0E2-687EB9DDC9A5}"/>
          </ac:spMkLst>
        </pc:spChg>
        <pc:spChg chg="mod">
          <ac:chgData name="H.Nonaka" userId="9bc07a20-76bb-4ed4-afb0-418e22c1cb47" providerId="ADAL" clId="{61880F99-4EBA-47F0-A0B9-E78EBACA2E6D}" dt="2021-11-30T22:27:03.649" v="163" actId="27636"/>
          <ac:spMkLst>
            <pc:docMk/>
            <pc:sldMk cId="2718320919" sldId="330"/>
            <ac:spMk id="3" creationId="{A32DB9E5-BED6-4D8B-A269-D8966B3053B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EF570-FF0B-4C23-8F66-25E82A945CDB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6E851-7E4D-4DD8-980C-3F0AB041C8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33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96E851-7E4D-4DD8-980C-3F0AB041C85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704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6"/>
            <a:ext cx="12192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2256368" y="3284539"/>
            <a:ext cx="9935633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 sz="180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2133601"/>
            <a:ext cx="100330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417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435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86800" y="1"/>
            <a:ext cx="2895600" cy="61261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8483600" cy="61261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3938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789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601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342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370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195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221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1767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93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7499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95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72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1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6335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109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731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863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219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210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237288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-1"/>
            <a:ext cx="12192000" cy="748453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320469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264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68453-9462-4365-95EE-159D44B73E3E}" type="datetimeFigureOut">
              <a:rPr kumimoji="1" lang="ja-JP" altLang="en-US" smtClean="0"/>
              <a:t>2021/12/2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26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84400" y="1958975"/>
            <a:ext cx="10033000" cy="1470025"/>
          </a:xfrm>
        </p:spPr>
        <p:txBody>
          <a:bodyPr/>
          <a:lstStyle/>
          <a:p>
            <a:pPr eaLnBrk="1" hangingPunct="1"/>
            <a:r>
              <a:rPr lang="en-US" altLang="ja-JP" sz="3200" dirty="0"/>
              <a:t>Status Report on Collaboration </a:t>
            </a:r>
            <a:br>
              <a:rPr lang="en-US" altLang="ja-JP" sz="3200" dirty="0"/>
            </a:br>
            <a:r>
              <a:rPr lang="en-US" altLang="ja-JP" sz="3200" dirty="0"/>
              <a:t>between FRAV and SG1</a:t>
            </a:r>
            <a:endParaRPr lang="ja-JP" altLang="en-US" sz="2800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626F89AB-A6B1-4385-9AA9-EB8618DD16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GB" altLang="ja-JP" dirty="0"/>
          </a:p>
          <a:p>
            <a:endParaRPr kumimoji="1" lang="en-GB" altLang="ja-JP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C1E978-A3B9-4673-8199-379729392307}" type="slidenum">
              <a:rPr lang="en-US" altLang="ja-JP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ja-JP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63101" y="476672"/>
            <a:ext cx="23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VMAD-22-08</a:t>
            </a:r>
            <a:endParaRPr lang="ja-JP" alt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4F0BC9-87C2-41D2-A31D-50488039FF74}"/>
              </a:ext>
            </a:extLst>
          </p:cNvPr>
          <p:cNvSpPr txBox="1"/>
          <p:nvPr/>
        </p:nvSpPr>
        <p:spPr>
          <a:xfrm>
            <a:off x="823899" y="476672"/>
            <a:ext cx="3064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Submitted by SG1</a:t>
            </a:r>
            <a:endParaRPr lang="ja-JP" altLang="en-US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DBAAE-0DBD-4BD3-849E-AFCDAA97F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640" y="4653136"/>
            <a:ext cx="6400800" cy="105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ja-JP" sz="2800" kern="0" dirty="0">
                <a:latin typeface="ＭＳ Ｐゴシック" charset="-128"/>
              </a:rPr>
              <a:t>December 2</a:t>
            </a:r>
            <a:r>
              <a:rPr lang="en-US" altLang="ja-JP" sz="2800" kern="0" baseline="30000" dirty="0">
                <a:latin typeface="ＭＳ Ｐゴシック" charset="-128"/>
              </a:rPr>
              <a:t>nd</a:t>
            </a:r>
            <a:r>
              <a:rPr lang="en-US" altLang="ja-JP" sz="2800" kern="0" dirty="0">
                <a:latin typeface="ＭＳ Ｐゴシック" charset="-128"/>
              </a:rPr>
              <a:t>-3</a:t>
            </a:r>
            <a:r>
              <a:rPr lang="en-US" altLang="ja-JP" sz="2800" kern="0" baseline="30000" dirty="0">
                <a:latin typeface="ＭＳ Ｐゴシック" charset="-128"/>
              </a:rPr>
              <a:t>rd</a:t>
            </a:r>
            <a:r>
              <a:rPr lang="en-US" altLang="ja-JP" sz="2800" kern="0" dirty="0">
                <a:latin typeface="ＭＳ Ｐゴシック" charset="-128"/>
              </a:rPr>
              <a:t>, 2021</a:t>
            </a:r>
          </a:p>
          <a:p>
            <a:r>
              <a:rPr lang="en-US" altLang="ja-JP" sz="2800" kern="0" dirty="0">
                <a:latin typeface="ＭＳ Ｐゴシック" charset="-128"/>
              </a:rPr>
              <a:t>SG1</a:t>
            </a:r>
          </a:p>
        </p:txBody>
      </p:sp>
    </p:spTree>
    <p:extLst>
      <p:ext uri="{BB962C8B-B14F-4D97-AF65-F5344CB8AC3E}">
        <p14:creationId xmlns:p14="http://schemas.microsoft.com/office/powerpoint/2010/main" val="2095827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6B5A20-787C-4BD5-B87F-1D0E20DA0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3206044" cy="476250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526287-56DB-479B-AD1A-88B504A52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711" y="933628"/>
            <a:ext cx="11198578" cy="577991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2400" dirty="0"/>
              <a:t>FRAV and VMAD have been working in parallel on their respective activities/discussions. In such a situation, SG1 leader understands that there were some demands on VMAD side, that some VMAD activities/discussions could not proceed until FRAV had reached conclusions on them.</a:t>
            </a:r>
          </a:p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en-GB" sz="2400" dirty="0"/>
              <a:t>In the summer of this year, the FRAV Co-Chairs requested the VMAD Co-Chairs </a:t>
            </a:r>
            <a:r>
              <a:rPr lang="en-GB" sz="2400" dirty="0">
                <a:solidFill>
                  <a:srgbClr val="FF0000"/>
                </a:solidFill>
              </a:rPr>
              <a:t>to clarify what exactly SGs wanted to be decided by FRAV</a:t>
            </a:r>
            <a:r>
              <a:rPr lang="en-GB" sz="2400" dirty="0"/>
              <a:t>. </a:t>
            </a:r>
            <a:br>
              <a:rPr lang="en-GB" sz="2400" dirty="0"/>
            </a:br>
            <a:r>
              <a:rPr lang="en-GB" sz="2400" dirty="0"/>
              <a:t>The SG1 leader understands that this was the beginning of this collaboration between FRAV and SG1. </a:t>
            </a:r>
          </a:p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en-GB" sz="2400" dirty="0"/>
              <a:t>It has not been easy for SG1 to make “what SG1 needs from FRAV” clear. Subsequently, after multiple discussions in SG1 (p.3), </a:t>
            </a:r>
            <a:r>
              <a:rPr lang="en-GB" sz="2400" dirty="0">
                <a:solidFill>
                  <a:srgbClr val="FF0000"/>
                </a:solidFill>
              </a:rPr>
              <a:t>the division of roles between FRAV and SG1 (p.4) was generally agreed</a:t>
            </a:r>
            <a:r>
              <a:rPr lang="en-GB" sz="2400" dirty="0"/>
              <a:t>.</a:t>
            </a:r>
          </a:p>
          <a:p>
            <a:pPr>
              <a:lnSpc>
                <a:spcPct val="120000"/>
              </a:lnSpc>
            </a:pPr>
            <a:endParaRPr lang="en-GB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098AD2E-AAFA-4ADE-B992-015609E24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FC12D-27C1-4F31-90C9-A93D49E44687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70264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12D01-E182-4E6A-908D-BFE2A03FD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(Reference)Progress to date on this topic mainly in SG1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54D9D7BA-F9EB-427D-BBCC-C4A46CE855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751698"/>
              </p:ext>
            </p:extLst>
          </p:nvPr>
        </p:nvGraphicFramePr>
        <p:xfrm>
          <a:off x="304800" y="801192"/>
          <a:ext cx="11582400" cy="59436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196622">
                  <a:extLst>
                    <a:ext uri="{9D8B030D-6E8A-4147-A177-3AD203B41FA5}">
                      <a16:colId xmlns:a16="http://schemas.microsoft.com/office/drawing/2014/main" val="3506781356"/>
                    </a:ext>
                  </a:extLst>
                </a:gridCol>
                <a:gridCol w="10385778">
                  <a:extLst>
                    <a:ext uri="{9D8B030D-6E8A-4147-A177-3AD203B41FA5}">
                      <a16:colId xmlns:a16="http://schemas.microsoft.com/office/drawing/2014/main" val="4154373060"/>
                    </a:ext>
                  </a:extLst>
                </a:gridCol>
              </a:tblGrid>
              <a:tr h="310276">
                <a:tc>
                  <a:txBody>
                    <a:bodyPr/>
                    <a:lstStyle/>
                    <a:p>
                      <a:r>
                        <a:rPr lang="en-GB" sz="1600"/>
                        <a:t>July 12</a:t>
                      </a:r>
                      <a:r>
                        <a:rPr lang="en-GB" sz="1600" baseline="30000"/>
                        <a:t>th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VMAD co-Chairs requested SG leaders to provide their questions/requests to FRAV as specifically as possible.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676020"/>
                  </a:ext>
                </a:extLst>
              </a:tr>
              <a:tr h="987243">
                <a:tc>
                  <a:txBody>
                    <a:bodyPr/>
                    <a:lstStyle/>
                    <a:p>
                      <a:r>
                        <a:rPr lang="en-GB" sz="1600"/>
                        <a:t>July 16</a:t>
                      </a:r>
                      <a:r>
                        <a:rPr lang="en-GB" sz="1600" baseline="30000"/>
                        <a:t>th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SG1 leader answered to VMAD co-Chairs by mail and shared the answer to SG1 members;</a:t>
                      </a:r>
                    </a:p>
                    <a:p>
                      <a:pPr marL="809625" indent="-809625"/>
                      <a:r>
                        <a:rPr kumimoji="1" lang="en-US" sz="1600" kern="1200" dirty="0">
                          <a:solidFill>
                            <a:schemeClr val="tx1"/>
                          </a:solidFill>
                          <a:effectLst/>
                        </a:rPr>
                        <a:t>- Item3: Which scenarios are required to validate the functional safety requirements established by FRAV?</a:t>
                      </a:r>
                      <a:endParaRPr kumimoji="1" lang="en-GB" sz="1600" kern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09625" indent="-809625"/>
                      <a:r>
                        <a:rPr kumimoji="1" lang="en-US" sz="1600" kern="1200" dirty="0">
                          <a:solidFill>
                            <a:schemeClr val="tx1"/>
                          </a:solidFill>
                          <a:effectLst/>
                        </a:rPr>
                        <a:t>- Item 8: How to deal with various parameters (e.g. perception, vehicle disturbance) during certification?</a:t>
                      </a:r>
                      <a:endParaRPr kumimoji="1" lang="en-GB" sz="1600" kern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09625" indent="-809625"/>
                      <a:r>
                        <a:rPr kumimoji="1" lang="en-US" sz="1600" kern="1200" dirty="0">
                          <a:solidFill>
                            <a:schemeClr val="tx1"/>
                          </a:solidFill>
                          <a:effectLst/>
                        </a:rPr>
                        <a:t>- Item10: What is pass/fail criteria for scenario-based testing?</a:t>
                      </a:r>
                      <a:endParaRPr kumimoji="1"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728556"/>
                  </a:ext>
                </a:extLst>
              </a:tr>
              <a:tr h="310276">
                <a:tc>
                  <a:txBody>
                    <a:bodyPr/>
                    <a:lstStyle/>
                    <a:p>
                      <a:r>
                        <a:rPr lang="en-GB" sz="1600"/>
                        <a:t>July 21</a:t>
                      </a:r>
                      <a:r>
                        <a:rPr lang="en-GB" sz="1600" baseline="30000"/>
                        <a:t>st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 a small meeting with VMAD co-Chairs, SG1 leader explained above and was asked to provide more details.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343068"/>
                  </a:ext>
                </a:extLst>
              </a:tr>
              <a:tr h="535932">
                <a:tc>
                  <a:txBody>
                    <a:bodyPr/>
                    <a:lstStyle/>
                    <a:p>
                      <a:r>
                        <a:rPr lang="en-GB" sz="1600"/>
                        <a:t>August 3</a:t>
                      </a:r>
                      <a:r>
                        <a:rPr lang="en-GB" sz="1600" baseline="30000"/>
                        <a:t>rd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 SG1 #17, SG1 leader suggested to </a:t>
                      </a:r>
                      <a:r>
                        <a:rPr lang="en-US" altLang="ja-JP" sz="1600" dirty="0"/>
                        <a:t>extract something from “safety topics” that are being discussed in FRAV, but the suggestion was not agreed.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246114"/>
                  </a:ext>
                </a:extLst>
              </a:tr>
              <a:tr h="987243">
                <a:tc>
                  <a:txBody>
                    <a:bodyPr/>
                    <a:lstStyle/>
                    <a:p>
                      <a:r>
                        <a:rPr lang="en-GB" sz="1600"/>
                        <a:t>September 1</a:t>
                      </a:r>
                      <a:r>
                        <a:rPr lang="en-GB" sz="1600" baseline="30000"/>
                        <a:t>st</a:t>
                      </a:r>
                      <a:r>
                        <a:rPr lang="en-GB" sz="16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 extended FRAV/VMAD co-Chairs meeting, </a:t>
                      </a:r>
                      <a:r>
                        <a:rPr lang="en-US" sz="1600" dirty="0"/>
                        <a:t>SG1 leader showed </a:t>
                      </a:r>
                      <a:r>
                        <a:rPr lang="en-US" altLang="ja-JP" sz="1600" kern="0" dirty="0"/>
                        <a:t>the following general view </a:t>
                      </a:r>
                      <a:r>
                        <a:rPr lang="en-GB" sz="1600" dirty="0"/>
                        <a:t>that was to be discussed in the next day’s SG1 session, but FRAV’s request was not resolved:</a:t>
                      </a:r>
                    </a:p>
                    <a:p>
                      <a:pPr marL="87313" marR="0" lvl="0" indent="-873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kern="12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en-US" altLang="ja-JP" sz="1600" b="0" dirty="0">
                          <a:solidFill>
                            <a:schemeClr val="tx1"/>
                          </a:solidFill>
                        </a:rPr>
                        <a:t>the more topics </a:t>
                      </a:r>
                      <a:r>
                        <a:rPr lang="en-GB" altLang="ja-JP" sz="1600" b="0" dirty="0">
                          <a:solidFill>
                            <a:schemeClr val="tx1"/>
                          </a:solidFill>
                        </a:rPr>
                        <a:t>for which FRAV can provide </a:t>
                      </a:r>
                      <a:r>
                        <a:rPr lang="en-US" altLang="ja-JP" sz="1600" b="0" dirty="0">
                          <a:solidFill>
                            <a:schemeClr val="tx1"/>
                          </a:solidFill>
                        </a:rPr>
                        <a:t>Measurable/Verifiable Criteria, the more helpful for SG1 to prepare logical scenario.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332533"/>
                  </a:ext>
                </a:extLst>
              </a:tr>
              <a:tr h="535932">
                <a:tc>
                  <a:txBody>
                    <a:bodyPr/>
                    <a:lstStyle/>
                    <a:p>
                      <a:r>
                        <a:rPr lang="en-GB" sz="1600"/>
                        <a:t>September 2</a:t>
                      </a:r>
                      <a:r>
                        <a:rPr lang="en-GB" sz="1600" baseline="30000"/>
                        <a:t>nd</a:t>
                      </a:r>
                      <a:r>
                        <a:rPr lang="en-GB" sz="16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 SG1 #18, SG1 leader suggested that </a:t>
                      </a:r>
                      <a:r>
                        <a:rPr lang="en-US" altLang="ja-JP" sz="1600" kern="0" dirty="0"/>
                        <a:t>Detailed Safety Requirements shown in FRAV-17-07 are not necessarily enough to identify parameters used in scenarios and explained the </a:t>
                      </a:r>
                      <a:r>
                        <a:rPr lang="en-GB" sz="1600" dirty="0"/>
                        <a:t>general view above.</a:t>
                      </a:r>
                      <a:endParaRPr lang="en-US" altLang="ja-JP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197665"/>
                  </a:ext>
                </a:extLst>
              </a:tr>
              <a:tr h="761588">
                <a:tc>
                  <a:txBody>
                    <a:bodyPr/>
                    <a:lstStyle/>
                    <a:p>
                      <a:r>
                        <a:rPr lang="en-GB" sz="1600" dirty="0"/>
                        <a:t>September 10</a:t>
                      </a:r>
                      <a:r>
                        <a:rPr lang="en-GB" sz="1600" baseline="30000" dirty="0"/>
                        <a:t>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In extended FRAV/VMAD co-Chairs meeting,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SG1 leader proposed one possible way to resolve this situation (see next two slides).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This proposal had not been agreed in SG1, but the leader believed no SG1 member would disagree because it embodies the “general view" that was already agreed in SG1.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FRAV/VMAD agreed.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080688"/>
                  </a:ext>
                </a:extLst>
              </a:tr>
              <a:tr h="535932">
                <a:tc>
                  <a:txBody>
                    <a:bodyPr/>
                    <a:lstStyle/>
                    <a:p>
                      <a:r>
                        <a:rPr lang="en-GB" sz="1600" dirty="0"/>
                        <a:t>October 4</a:t>
                      </a:r>
                      <a:r>
                        <a:rPr lang="en-GB" sz="1600" baseline="30000" dirty="0"/>
                        <a:t>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In SG1 #19, SG1 agreed to the leader’s proposal above, and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to identify 2 scenarios (lane keeping and cut in) to be used as “test cases”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in the collaboration between FRAV and SG1.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49500"/>
                  </a:ext>
                </a:extLst>
              </a:tr>
              <a:tr h="310276">
                <a:tc>
                  <a:txBody>
                    <a:bodyPr/>
                    <a:lstStyle/>
                    <a:p>
                      <a:r>
                        <a:rPr lang="en-GB" sz="1600" dirty="0"/>
                        <a:t>November 17</a:t>
                      </a:r>
                      <a:r>
                        <a:rPr lang="en-GB" sz="1600" baseline="30000" dirty="0"/>
                        <a:t>th</a:t>
                      </a:r>
                      <a:r>
                        <a:rPr lang="en-GB" sz="1600" dirty="0"/>
                        <a:t>-18</a:t>
                      </a:r>
                      <a:r>
                        <a:rPr lang="en-GB" sz="1600" baseline="30000" dirty="0"/>
                        <a:t>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FRAV #21 discussed the scenarios and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agreed to give them further consideration in order to provide meaningful feedback to SG1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. FRAV generally considered the lane-keeping cases to be two distinct scenarios.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81026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8C90B0-D06A-448D-939A-B314C0DE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FC12D-27C1-4F31-90C9-A93D49E44687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06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4365258-16B3-4B57-9AD2-947565AF1809}"/>
              </a:ext>
            </a:extLst>
          </p:cNvPr>
          <p:cNvSpPr/>
          <p:nvPr/>
        </p:nvSpPr>
        <p:spPr>
          <a:xfrm>
            <a:off x="2443835" y="34836"/>
            <a:ext cx="7436324" cy="58041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007224B-B975-4E39-B562-7FC465420151}"/>
              </a:ext>
            </a:extLst>
          </p:cNvPr>
          <p:cNvSpPr txBox="1"/>
          <p:nvPr/>
        </p:nvSpPr>
        <p:spPr>
          <a:xfrm>
            <a:off x="4027646" y="0"/>
            <a:ext cx="107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FRAV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3D8FF59-65F5-4E62-9276-EAED142FDBCF}"/>
              </a:ext>
            </a:extLst>
          </p:cNvPr>
          <p:cNvSpPr txBox="1"/>
          <p:nvPr/>
        </p:nvSpPr>
        <p:spPr>
          <a:xfrm>
            <a:off x="7321454" y="0"/>
            <a:ext cx="107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SG1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71E3B94E-5746-42A2-8CE2-00538B7902FA}"/>
              </a:ext>
            </a:extLst>
          </p:cNvPr>
          <p:cNvCxnSpPr>
            <a:cxnSpLocks/>
          </p:cNvCxnSpPr>
          <p:nvPr/>
        </p:nvCxnSpPr>
        <p:spPr>
          <a:xfrm>
            <a:off x="2443835" y="426949"/>
            <a:ext cx="7436324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538E5121-21F8-4F11-8C60-70651435CE8C}"/>
              </a:ext>
            </a:extLst>
          </p:cNvPr>
          <p:cNvCxnSpPr>
            <a:cxnSpLocks/>
          </p:cNvCxnSpPr>
          <p:nvPr/>
        </p:nvCxnSpPr>
        <p:spPr>
          <a:xfrm>
            <a:off x="5869173" y="34836"/>
            <a:ext cx="0" cy="5804115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DDF8B79-22C4-4B67-9810-2AD51D8FD2F3}"/>
              </a:ext>
            </a:extLst>
          </p:cNvPr>
          <p:cNvSpPr txBox="1"/>
          <p:nvPr/>
        </p:nvSpPr>
        <p:spPr>
          <a:xfrm>
            <a:off x="2606721" y="1325734"/>
            <a:ext cx="3018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Establish General safety requirements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56DFC84-AF0A-4A68-9D76-DE646A1B1A3A}"/>
              </a:ext>
            </a:extLst>
          </p:cNvPr>
          <p:cNvSpPr txBox="1"/>
          <p:nvPr/>
        </p:nvSpPr>
        <p:spPr>
          <a:xfrm>
            <a:off x="6061264" y="1325734"/>
            <a:ext cx="1959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Cover Functional Scenarios for Motorway use-case under NATM MD Annex2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4941F05B-5052-4666-9B2F-EE75EA5B9981}"/>
              </a:ext>
            </a:extLst>
          </p:cNvPr>
          <p:cNvSpPr txBox="1"/>
          <p:nvPr/>
        </p:nvSpPr>
        <p:spPr>
          <a:xfrm>
            <a:off x="3800751" y="1529832"/>
            <a:ext cx="1080212" cy="21544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DONE in main point</a:t>
            </a:r>
            <a:endParaRPr kumimoji="1" lang="ja-JP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67" name="四角形: 角を丸くする 166">
            <a:extLst>
              <a:ext uri="{FF2B5EF4-FFF2-40B4-BE49-F238E27FC236}">
                <a16:creationId xmlns:a16="http://schemas.microsoft.com/office/drawing/2014/main" id="{C53C894E-8103-4BAA-9C9D-930B297DB3D5}"/>
              </a:ext>
            </a:extLst>
          </p:cNvPr>
          <p:cNvSpPr/>
          <p:nvPr/>
        </p:nvSpPr>
        <p:spPr>
          <a:xfrm>
            <a:off x="4018134" y="548759"/>
            <a:ext cx="3911903" cy="724679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Having the major target aligned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Each group has been ‘digging through the tunnel’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C9D660A-B780-487E-B9AD-01F930A49513}"/>
              </a:ext>
            </a:extLst>
          </p:cNvPr>
          <p:cNvSpPr txBox="1"/>
          <p:nvPr/>
        </p:nvSpPr>
        <p:spPr>
          <a:xfrm>
            <a:off x="7810572" y="1529831"/>
            <a:ext cx="733988" cy="34468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DONE in main point</a:t>
            </a:r>
            <a:endParaRPr kumimoji="1" lang="ja-JP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0" name="矢印: 下 139">
            <a:extLst>
              <a:ext uri="{FF2B5EF4-FFF2-40B4-BE49-F238E27FC236}">
                <a16:creationId xmlns:a16="http://schemas.microsoft.com/office/drawing/2014/main" id="{96744F02-14DE-48FC-843B-DDB6C526193B}"/>
              </a:ext>
            </a:extLst>
          </p:cNvPr>
          <p:cNvSpPr/>
          <p:nvPr/>
        </p:nvSpPr>
        <p:spPr>
          <a:xfrm rot="2553927">
            <a:off x="5545405" y="1782919"/>
            <a:ext cx="432318" cy="17189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859F29F-911D-4CB0-96E1-B4F114B4EA9B}"/>
              </a:ext>
            </a:extLst>
          </p:cNvPr>
          <p:cNvSpPr txBox="1"/>
          <p:nvPr/>
        </p:nvSpPr>
        <p:spPr>
          <a:xfrm>
            <a:off x="2721439" y="3258984"/>
            <a:ext cx="2757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For each Functional Scenario </a:t>
            </a:r>
            <a:b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</a:b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describe </a:t>
            </a:r>
            <a:r>
              <a:rPr kumimoji="1" lang="en-US" altLang="ja-JP" sz="12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expected roles of the ADS</a:t>
            </a:r>
          </a:p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(or translate Detailed Safety Requirement for each Functional Scenario)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1E1E317-4E1C-4528-AD66-120486FC95CA}"/>
              </a:ext>
            </a:extLst>
          </p:cNvPr>
          <p:cNvSpPr txBox="1"/>
          <p:nvPr/>
        </p:nvSpPr>
        <p:spPr>
          <a:xfrm>
            <a:off x="6305844" y="3505372"/>
            <a:ext cx="209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Identify parameters in each Functional Scenario based on the expected roles of ADS 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44839B8-4E71-41F1-968F-54635A2EC246}"/>
              </a:ext>
            </a:extLst>
          </p:cNvPr>
          <p:cNvSpPr txBox="1"/>
          <p:nvPr/>
        </p:nvSpPr>
        <p:spPr>
          <a:xfrm>
            <a:off x="2443835" y="4613411"/>
            <a:ext cx="2970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Establish Measurable and Verifiable criteria based on the expected roles of ADS (and data range of parameters if needed)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6" name="矢印: 下 145">
            <a:extLst>
              <a:ext uri="{FF2B5EF4-FFF2-40B4-BE49-F238E27FC236}">
                <a16:creationId xmlns:a16="http://schemas.microsoft.com/office/drawing/2014/main" id="{6F60FBFD-A2E3-434E-AE42-EA0D6E0A496A}"/>
              </a:ext>
            </a:extLst>
          </p:cNvPr>
          <p:cNvSpPr/>
          <p:nvPr/>
        </p:nvSpPr>
        <p:spPr>
          <a:xfrm rot="17414135">
            <a:off x="5664797" y="3271601"/>
            <a:ext cx="432318" cy="929606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1CD67FF-BDDA-4182-92D4-E6836F3FF80B}"/>
              </a:ext>
            </a:extLst>
          </p:cNvPr>
          <p:cNvSpPr txBox="1"/>
          <p:nvPr/>
        </p:nvSpPr>
        <p:spPr>
          <a:xfrm>
            <a:off x="6304564" y="4414041"/>
            <a:ext cx="225491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Define the data range of parameters</a:t>
            </a:r>
          </a:p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At the same time, numbers of Concrete scenarios are made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2003596-B3F8-492A-A7E2-799DC2EA61FC}"/>
              </a:ext>
            </a:extLst>
          </p:cNvPr>
          <p:cNvSpPr txBox="1"/>
          <p:nvPr/>
        </p:nvSpPr>
        <p:spPr>
          <a:xfrm>
            <a:off x="3579545" y="2965764"/>
            <a:ext cx="1522625" cy="28755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NEXT STEP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 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is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 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HERE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！</a:t>
            </a:r>
          </a:p>
        </p:txBody>
      </p:sp>
      <p:sp>
        <p:nvSpPr>
          <p:cNvPr id="152" name="右中かっこ 151">
            <a:extLst>
              <a:ext uri="{FF2B5EF4-FFF2-40B4-BE49-F238E27FC236}">
                <a16:creationId xmlns:a16="http://schemas.microsoft.com/office/drawing/2014/main" id="{D8763992-6C19-42FA-A89B-F4A68ED68787}"/>
              </a:ext>
            </a:extLst>
          </p:cNvPr>
          <p:cNvSpPr/>
          <p:nvPr/>
        </p:nvSpPr>
        <p:spPr>
          <a:xfrm>
            <a:off x="8528699" y="1254510"/>
            <a:ext cx="362856" cy="2910643"/>
          </a:xfrm>
          <a:prstGeom prst="rightBrace">
            <a:avLst>
              <a:gd name="adj1" fmla="val 48333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87B8DC4-DAC8-4946-A936-F0E078FF17D4}"/>
              </a:ext>
            </a:extLst>
          </p:cNvPr>
          <p:cNvSpPr txBox="1"/>
          <p:nvPr/>
        </p:nvSpPr>
        <p:spPr>
          <a:xfrm>
            <a:off x="8951230" y="2526248"/>
            <a:ext cx="98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Functional Scenario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54" name="右中かっこ 153">
            <a:extLst>
              <a:ext uri="{FF2B5EF4-FFF2-40B4-BE49-F238E27FC236}">
                <a16:creationId xmlns:a16="http://schemas.microsoft.com/office/drawing/2014/main" id="{4922E33A-D04F-4CA5-90AE-D7F046BBBB23}"/>
              </a:ext>
            </a:extLst>
          </p:cNvPr>
          <p:cNvSpPr/>
          <p:nvPr/>
        </p:nvSpPr>
        <p:spPr>
          <a:xfrm>
            <a:off x="8535258" y="4400623"/>
            <a:ext cx="362856" cy="423324"/>
          </a:xfrm>
          <a:prstGeom prst="rightBrace">
            <a:avLst>
              <a:gd name="adj1" fmla="val 24867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BB8C838-4B4F-4CD1-A347-02C9ED1E8F9C}"/>
              </a:ext>
            </a:extLst>
          </p:cNvPr>
          <p:cNvSpPr txBox="1"/>
          <p:nvPr/>
        </p:nvSpPr>
        <p:spPr>
          <a:xfrm>
            <a:off x="8949207" y="4421253"/>
            <a:ext cx="98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Logical Scenario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72" name="矢印: 下 171">
            <a:extLst>
              <a:ext uri="{FF2B5EF4-FFF2-40B4-BE49-F238E27FC236}">
                <a16:creationId xmlns:a16="http://schemas.microsoft.com/office/drawing/2014/main" id="{4953BCC1-E93F-4925-9447-85FDFC60C738}"/>
              </a:ext>
            </a:extLst>
          </p:cNvPr>
          <p:cNvSpPr/>
          <p:nvPr/>
        </p:nvSpPr>
        <p:spPr>
          <a:xfrm>
            <a:off x="7930039" y="2043289"/>
            <a:ext cx="432318" cy="142758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3" name="矢印: 下 172">
            <a:extLst>
              <a:ext uri="{FF2B5EF4-FFF2-40B4-BE49-F238E27FC236}">
                <a16:creationId xmlns:a16="http://schemas.microsoft.com/office/drawing/2014/main" id="{D812CFA0-AF9D-4BE9-A5AC-634DE8E088B0}"/>
              </a:ext>
            </a:extLst>
          </p:cNvPr>
          <p:cNvSpPr/>
          <p:nvPr/>
        </p:nvSpPr>
        <p:spPr>
          <a:xfrm>
            <a:off x="3147227" y="1710601"/>
            <a:ext cx="432318" cy="142758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9" name="矢印: 下 38">
            <a:extLst>
              <a:ext uri="{FF2B5EF4-FFF2-40B4-BE49-F238E27FC236}">
                <a16:creationId xmlns:a16="http://schemas.microsoft.com/office/drawing/2014/main" id="{F126B823-FCB3-4BAD-BC19-8FD0CF4E2814}"/>
              </a:ext>
            </a:extLst>
          </p:cNvPr>
          <p:cNvSpPr/>
          <p:nvPr/>
        </p:nvSpPr>
        <p:spPr>
          <a:xfrm>
            <a:off x="6999706" y="4165153"/>
            <a:ext cx="432318" cy="22145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410D3749-3811-447C-B5D7-DEA78A2E8A34}"/>
              </a:ext>
            </a:extLst>
          </p:cNvPr>
          <p:cNvSpPr/>
          <p:nvPr/>
        </p:nvSpPr>
        <p:spPr>
          <a:xfrm>
            <a:off x="3147227" y="4095642"/>
            <a:ext cx="432318" cy="517769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4" name="右中かっこ 33">
            <a:extLst>
              <a:ext uri="{FF2B5EF4-FFF2-40B4-BE49-F238E27FC236}">
                <a16:creationId xmlns:a16="http://schemas.microsoft.com/office/drawing/2014/main" id="{7C2ABF99-CA2F-4F58-9B12-F2AE0E54887F}"/>
              </a:ext>
            </a:extLst>
          </p:cNvPr>
          <p:cNvSpPr/>
          <p:nvPr/>
        </p:nvSpPr>
        <p:spPr>
          <a:xfrm>
            <a:off x="8535258" y="4881845"/>
            <a:ext cx="362856" cy="461665"/>
          </a:xfrm>
          <a:prstGeom prst="rightBrace">
            <a:avLst>
              <a:gd name="adj1" fmla="val 27039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CB793FC-2D96-4C23-877F-AA798B5F168F}"/>
              </a:ext>
            </a:extLst>
          </p:cNvPr>
          <p:cNvSpPr txBox="1"/>
          <p:nvPr/>
        </p:nvSpPr>
        <p:spPr>
          <a:xfrm>
            <a:off x="8949207" y="4902476"/>
            <a:ext cx="98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Concrete Scenario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F4738EF-BE2B-42CB-BE3A-0D57966C7108}"/>
              </a:ext>
            </a:extLst>
          </p:cNvPr>
          <p:cNvSpPr/>
          <p:nvPr/>
        </p:nvSpPr>
        <p:spPr>
          <a:xfrm rot="4505837">
            <a:off x="5539314" y="4298517"/>
            <a:ext cx="432318" cy="803690"/>
          </a:xfrm>
          <a:prstGeom prst="downArrow">
            <a:avLst>
              <a:gd name="adj1" fmla="val 24716"/>
              <a:gd name="adj2" fmla="val 50000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DB81933-B65E-4232-B27A-42863C77B27E}"/>
              </a:ext>
            </a:extLst>
          </p:cNvPr>
          <p:cNvSpPr/>
          <p:nvPr/>
        </p:nvSpPr>
        <p:spPr>
          <a:xfrm>
            <a:off x="3392194" y="6198750"/>
            <a:ext cx="4977524" cy="5656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Assessment/Validation using the multi-pillar testing methodologies </a:t>
            </a:r>
          </a:p>
        </p:txBody>
      </p:sp>
      <p:sp>
        <p:nvSpPr>
          <p:cNvPr id="43" name="フローチャート: 組合せ 42">
            <a:extLst>
              <a:ext uri="{FF2B5EF4-FFF2-40B4-BE49-F238E27FC236}">
                <a16:creationId xmlns:a16="http://schemas.microsoft.com/office/drawing/2014/main" id="{5BE6316A-A8D7-4BEE-8AA1-4C84726AD6B3}"/>
              </a:ext>
            </a:extLst>
          </p:cNvPr>
          <p:cNvSpPr/>
          <p:nvPr/>
        </p:nvSpPr>
        <p:spPr>
          <a:xfrm>
            <a:off x="5584421" y="5963362"/>
            <a:ext cx="569503" cy="120885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20F0953-86D8-411F-AB3D-BA74237A9EFD}"/>
              </a:ext>
            </a:extLst>
          </p:cNvPr>
          <p:cNvSpPr txBox="1"/>
          <p:nvPr/>
        </p:nvSpPr>
        <p:spPr>
          <a:xfrm>
            <a:off x="8544561" y="6260264"/>
            <a:ext cx="3355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decide which concrete scenario should be used is out of scope of SG1</a:t>
            </a:r>
          </a:p>
        </p:txBody>
      </p:sp>
      <p:sp>
        <p:nvSpPr>
          <p:cNvPr id="45" name="大かっこ 44">
            <a:extLst>
              <a:ext uri="{FF2B5EF4-FFF2-40B4-BE49-F238E27FC236}">
                <a16:creationId xmlns:a16="http://schemas.microsoft.com/office/drawing/2014/main" id="{BDA756A1-CD47-4E38-878D-6353FB0DE4D2}"/>
              </a:ext>
            </a:extLst>
          </p:cNvPr>
          <p:cNvSpPr/>
          <p:nvPr/>
        </p:nvSpPr>
        <p:spPr>
          <a:xfrm>
            <a:off x="8528699" y="6250397"/>
            <a:ext cx="3371245" cy="460591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0" name="四角形: 角を丸くする 169">
            <a:extLst>
              <a:ext uri="{FF2B5EF4-FFF2-40B4-BE49-F238E27FC236}">
                <a16:creationId xmlns:a16="http://schemas.microsoft.com/office/drawing/2014/main" id="{5EFD259B-2232-4762-A25E-D47F21426A66}"/>
              </a:ext>
            </a:extLst>
          </p:cNvPr>
          <p:cNvSpPr/>
          <p:nvPr/>
        </p:nvSpPr>
        <p:spPr>
          <a:xfrm>
            <a:off x="3847388" y="2134718"/>
            <a:ext cx="4173597" cy="724679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From this point forward, </a:t>
            </a:r>
            <a:b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</a:b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we need to clarify the order and the role/responsibility of the following works</a:t>
            </a:r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129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7B3BAD0-A617-4E59-A376-511BA1817952}"/>
              </a:ext>
            </a:extLst>
          </p:cNvPr>
          <p:cNvSpPr/>
          <p:nvPr/>
        </p:nvSpPr>
        <p:spPr>
          <a:xfrm>
            <a:off x="2443835" y="34836"/>
            <a:ext cx="7436324" cy="58041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F374AD0B-2E36-471C-8EB3-87001C777A61}"/>
              </a:ext>
            </a:extLst>
          </p:cNvPr>
          <p:cNvCxnSpPr>
            <a:cxnSpLocks/>
          </p:cNvCxnSpPr>
          <p:nvPr/>
        </p:nvCxnSpPr>
        <p:spPr>
          <a:xfrm>
            <a:off x="2443835" y="426949"/>
            <a:ext cx="7436324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FBF9787B-EF5F-4DCB-A9C2-0B2DDEA819F2}"/>
              </a:ext>
            </a:extLst>
          </p:cNvPr>
          <p:cNvCxnSpPr>
            <a:cxnSpLocks/>
          </p:cNvCxnSpPr>
          <p:nvPr/>
        </p:nvCxnSpPr>
        <p:spPr>
          <a:xfrm>
            <a:off x="5869173" y="34836"/>
            <a:ext cx="0" cy="5804115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056A93E0-08ED-40F7-B17A-9228CB15C521}"/>
              </a:ext>
            </a:extLst>
          </p:cNvPr>
          <p:cNvSpPr/>
          <p:nvPr/>
        </p:nvSpPr>
        <p:spPr>
          <a:xfrm>
            <a:off x="3392194" y="6198750"/>
            <a:ext cx="4977524" cy="5656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Assessment/Validation using the multi-pillar testing methodologies </a:t>
            </a:r>
          </a:p>
        </p:txBody>
      </p:sp>
      <p:sp>
        <p:nvSpPr>
          <p:cNvPr id="57" name="フローチャート: 組合せ 56">
            <a:extLst>
              <a:ext uri="{FF2B5EF4-FFF2-40B4-BE49-F238E27FC236}">
                <a16:creationId xmlns:a16="http://schemas.microsoft.com/office/drawing/2014/main" id="{4AA11F1A-B19F-4D55-B6CB-7F5FA4A7BB5B}"/>
              </a:ext>
            </a:extLst>
          </p:cNvPr>
          <p:cNvSpPr/>
          <p:nvPr/>
        </p:nvSpPr>
        <p:spPr>
          <a:xfrm>
            <a:off x="5584421" y="5963362"/>
            <a:ext cx="569503" cy="120885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007224B-B975-4E39-B562-7FC465420151}"/>
              </a:ext>
            </a:extLst>
          </p:cNvPr>
          <p:cNvSpPr txBox="1"/>
          <p:nvPr/>
        </p:nvSpPr>
        <p:spPr>
          <a:xfrm>
            <a:off x="4027646" y="0"/>
            <a:ext cx="107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FRAV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3D8FF59-65F5-4E62-9276-EAED142FDBCF}"/>
              </a:ext>
            </a:extLst>
          </p:cNvPr>
          <p:cNvSpPr txBox="1"/>
          <p:nvPr/>
        </p:nvSpPr>
        <p:spPr>
          <a:xfrm>
            <a:off x="7321454" y="0"/>
            <a:ext cx="107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SG1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DDF8B79-22C4-4B67-9810-2AD51D8FD2F3}"/>
              </a:ext>
            </a:extLst>
          </p:cNvPr>
          <p:cNvSpPr txBox="1"/>
          <p:nvPr/>
        </p:nvSpPr>
        <p:spPr>
          <a:xfrm>
            <a:off x="2606721" y="1325734"/>
            <a:ext cx="3018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Establish General safety requirements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56DFC84-AF0A-4A68-9D76-DE646A1B1A3A}"/>
              </a:ext>
            </a:extLst>
          </p:cNvPr>
          <p:cNvSpPr txBox="1"/>
          <p:nvPr/>
        </p:nvSpPr>
        <p:spPr>
          <a:xfrm>
            <a:off x="6061264" y="1325734"/>
            <a:ext cx="1959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Cover Functional Scenarios for Motorway use-case under NATM MD Annex2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0" name="矢印: 下 139">
            <a:extLst>
              <a:ext uri="{FF2B5EF4-FFF2-40B4-BE49-F238E27FC236}">
                <a16:creationId xmlns:a16="http://schemas.microsoft.com/office/drawing/2014/main" id="{96744F02-14DE-48FC-843B-DDB6C526193B}"/>
              </a:ext>
            </a:extLst>
          </p:cNvPr>
          <p:cNvSpPr/>
          <p:nvPr/>
        </p:nvSpPr>
        <p:spPr>
          <a:xfrm rot="2553927">
            <a:off x="5545405" y="1782919"/>
            <a:ext cx="432318" cy="17189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859F29F-911D-4CB0-96E1-B4F114B4EA9B}"/>
              </a:ext>
            </a:extLst>
          </p:cNvPr>
          <p:cNvSpPr txBox="1"/>
          <p:nvPr/>
        </p:nvSpPr>
        <p:spPr>
          <a:xfrm>
            <a:off x="2721439" y="3258984"/>
            <a:ext cx="2757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For each Functional Scenario </a:t>
            </a:r>
            <a:b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</a:b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describe </a:t>
            </a:r>
            <a:r>
              <a:rPr kumimoji="1" lang="en-US" altLang="ja-JP" sz="12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expected roles of the ADS</a:t>
            </a:r>
          </a:p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(or translate Detailed Safety Requirement for each Functional Scenario)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1E1E317-4E1C-4528-AD66-120486FC95CA}"/>
              </a:ext>
            </a:extLst>
          </p:cNvPr>
          <p:cNvSpPr txBox="1"/>
          <p:nvPr/>
        </p:nvSpPr>
        <p:spPr>
          <a:xfrm>
            <a:off x="6305844" y="3505372"/>
            <a:ext cx="209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Identify parameters in each Functional Scenario based on the expected roles of ADS 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44839B8-4E71-41F1-968F-54635A2EC246}"/>
              </a:ext>
            </a:extLst>
          </p:cNvPr>
          <p:cNvSpPr txBox="1"/>
          <p:nvPr/>
        </p:nvSpPr>
        <p:spPr>
          <a:xfrm>
            <a:off x="2443835" y="4613411"/>
            <a:ext cx="2970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Establish Measurable and Verifiable criteria based on the expected roles of ADS </a:t>
            </a:r>
            <a:b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</a:b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(and data range of parameters if needed)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46" name="矢印: 下 145">
            <a:extLst>
              <a:ext uri="{FF2B5EF4-FFF2-40B4-BE49-F238E27FC236}">
                <a16:creationId xmlns:a16="http://schemas.microsoft.com/office/drawing/2014/main" id="{6F60FBFD-A2E3-434E-AE42-EA0D6E0A496A}"/>
              </a:ext>
            </a:extLst>
          </p:cNvPr>
          <p:cNvSpPr/>
          <p:nvPr/>
        </p:nvSpPr>
        <p:spPr>
          <a:xfrm rot="17414135">
            <a:off x="5664797" y="3271601"/>
            <a:ext cx="432318" cy="929606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1CD67FF-BDDA-4182-92D4-E6836F3FF80B}"/>
              </a:ext>
            </a:extLst>
          </p:cNvPr>
          <p:cNvSpPr txBox="1"/>
          <p:nvPr/>
        </p:nvSpPr>
        <p:spPr>
          <a:xfrm>
            <a:off x="6304564" y="4414041"/>
            <a:ext cx="225491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Define the data range of parameters</a:t>
            </a:r>
          </a:p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At the same time, numbers of Concrete scenarios are made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2003596-B3F8-492A-A7E2-799DC2EA61FC}"/>
              </a:ext>
            </a:extLst>
          </p:cNvPr>
          <p:cNvSpPr txBox="1"/>
          <p:nvPr/>
        </p:nvSpPr>
        <p:spPr>
          <a:xfrm>
            <a:off x="3579545" y="2965764"/>
            <a:ext cx="1522625" cy="28755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NEXT STEP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 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is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 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HERE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！</a:t>
            </a:r>
          </a:p>
        </p:txBody>
      </p:sp>
      <p:sp>
        <p:nvSpPr>
          <p:cNvPr id="152" name="右中かっこ 151">
            <a:extLst>
              <a:ext uri="{FF2B5EF4-FFF2-40B4-BE49-F238E27FC236}">
                <a16:creationId xmlns:a16="http://schemas.microsoft.com/office/drawing/2014/main" id="{D8763992-6C19-42FA-A89B-F4A68ED68787}"/>
              </a:ext>
            </a:extLst>
          </p:cNvPr>
          <p:cNvSpPr/>
          <p:nvPr/>
        </p:nvSpPr>
        <p:spPr>
          <a:xfrm>
            <a:off x="8528699" y="1254510"/>
            <a:ext cx="362856" cy="2910643"/>
          </a:xfrm>
          <a:prstGeom prst="rightBrace">
            <a:avLst>
              <a:gd name="adj1" fmla="val 48333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87B8DC4-DAC8-4946-A936-F0E078FF17D4}"/>
              </a:ext>
            </a:extLst>
          </p:cNvPr>
          <p:cNvSpPr txBox="1"/>
          <p:nvPr/>
        </p:nvSpPr>
        <p:spPr>
          <a:xfrm>
            <a:off x="8951230" y="2526248"/>
            <a:ext cx="98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Functional Scenario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54" name="右中かっこ 153">
            <a:extLst>
              <a:ext uri="{FF2B5EF4-FFF2-40B4-BE49-F238E27FC236}">
                <a16:creationId xmlns:a16="http://schemas.microsoft.com/office/drawing/2014/main" id="{4922E33A-D04F-4CA5-90AE-D7F046BBBB23}"/>
              </a:ext>
            </a:extLst>
          </p:cNvPr>
          <p:cNvSpPr/>
          <p:nvPr/>
        </p:nvSpPr>
        <p:spPr>
          <a:xfrm>
            <a:off x="8535258" y="4400623"/>
            <a:ext cx="362856" cy="423324"/>
          </a:xfrm>
          <a:prstGeom prst="rightBrace">
            <a:avLst>
              <a:gd name="adj1" fmla="val 24867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BB8C838-4B4F-4CD1-A347-02C9ED1E8F9C}"/>
              </a:ext>
            </a:extLst>
          </p:cNvPr>
          <p:cNvSpPr txBox="1"/>
          <p:nvPr/>
        </p:nvSpPr>
        <p:spPr>
          <a:xfrm>
            <a:off x="8949207" y="4421253"/>
            <a:ext cx="98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Logical Scenario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67" name="四角形: 角を丸くする 166">
            <a:extLst>
              <a:ext uri="{FF2B5EF4-FFF2-40B4-BE49-F238E27FC236}">
                <a16:creationId xmlns:a16="http://schemas.microsoft.com/office/drawing/2014/main" id="{C53C894E-8103-4BAA-9C9D-930B297DB3D5}"/>
              </a:ext>
            </a:extLst>
          </p:cNvPr>
          <p:cNvSpPr/>
          <p:nvPr/>
        </p:nvSpPr>
        <p:spPr>
          <a:xfrm>
            <a:off x="4018134" y="548759"/>
            <a:ext cx="3911903" cy="724679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Having the major target aligned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Each group has been ‘digging through the tunnel’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0" name="四角形: 角を丸くする 169">
            <a:extLst>
              <a:ext uri="{FF2B5EF4-FFF2-40B4-BE49-F238E27FC236}">
                <a16:creationId xmlns:a16="http://schemas.microsoft.com/office/drawing/2014/main" id="{5EFD259B-2232-4762-A25E-D47F21426A66}"/>
              </a:ext>
            </a:extLst>
          </p:cNvPr>
          <p:cNvSpPr/>
          <p:nvPr/>
        </p:nvSpPr>
        <p:spPr>
          <a:xfrm>
            <a:off x="3847388" y="2134718"/>
            <a:ext cx="4173597" cy="724679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From this point forward, </a:t>
            </a:r>
            <a:b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</a:b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we need to clarify the order and the role/responsibility of the following works</a:t>
            </a:r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2" name="矢印: 下 171">
            <a:extLst>
              <a:ext uri="{FF2B5EF4-FFF2-40B4-BE49-F238E27FC236}">
                <a16:creationId xmlns:a16="http://schemas.microsoft.com/office/drawing/2014/main" id="{4953BCC1-E93F-4925-9447-85FDFC60C738}"/>
              </a:ext>
            </a:extLst>
          </p:cNvPr>
          <p:cNvSpPr/>
          <p:nvPr/>
        </p:nvSpPr>
        <p:spPr>
          <a:xfrm>
            <a:off x="7930039" y="2043289"/>
            <a:ext cx="432318" cy="142758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3" name="矢印: 下 172">
            <a:extLst>
              <a:ext uri="{FF2B5EF4-FFF2-40B4-BE49-F238E27FC236}">
                <a16:creationId xmlns:a16="http://schemas.microsoft.com/office/drawing/2014/main" id="{D812CFA0-AF9D-4BE9-A5AC-634DE8E088B0}"/>
              </a:ext>
            </a:extLst>
          </p:cNvPr>
          <p:cNvSpPr/>
          <p:nvPr/>
        </p:nvSpPr>
        <p:spPr>
          <a:xfrm>
            <a:off x="3147227" y="1710601"/>
            <a:ext cx="432318" cy="142758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9" name="矢印: 下 38">
            <a:extLst>
              <a:ext uri="{FF2B5EF4-FFF2-40B4-BE49-F238E27FC236}">
                <a16:creationId xmlns:a16="http://schemas.microsoft.com/office/drawing/2014/main" id="{F126B823-FCB3-4BAD-BC19-8FD0CF4E2814}"/>
              </a:ext>
            </a:extLst>
          </p:cNvPr>
          <p:cNvSpPr/>
          <p:nvPr/>
        </p:nvSpPr>
        <p:spPr>
          <a:xfrm>
            <a:off x="6999706" y="4165153"/>
            <a:ext cx="432318" cy="22145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410D3749-3811-447C-B5D7-DEA78A2E8A34}"/>
              </a:ext>
            </a:extLst>
          </p:cNvPr>
          <p:cNvSpPr/>
          <p:nvPr/>
        </p:nvSpPr>
        <p:spPr>
          <a:xfrm>
            <a:off x="3147227" y="4095642"/>
            <a:ext cx="432318" cy="517769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4" name="右中かっこ 33">
            <a:extLst>
              <a:ext uri="{FF2B5EF4-FFF2-40B4-BE49-F238E27FC236}">
                <a16:creationId xmlns:a16="http://schemas.microsoft.com/office/drawing/2014/main" id="{7C2ABF99-CA2F-4F58-9B12-F2AE0E54887F}"/>
              </a:ext>
            </a:extLst>
          </p:cNvPr>
          <p:cNvSpPr/>
          <p:nvPr/>
        </p:nvSpPr>
        <p:spPr>
          <a:xfrm>
            <a:off x="8535258" y="4881845"/>
            <a:ext cx="362856" cy="461665"/>
          </a:xfrm>
          <a:prstGeom prst="rightBrace">
            <a:avLst>
              <a:gd name="adj1" fmla="val 27039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CB793FC-2D96-4C23-877F-AA798B5F168F}"/>
              </a:ext>
            </a:extLst>
          </p:cNvPr>
          <p:cNvSpPr txBox="1"/>
          <p:nvPr/>
        </p:nvSpPr>
        <p:spPr>
          <a:xfrm>
            <a:off x="8949207" y="4902476"/>
            <a:ext cx="98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Concrete Scenario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F4738EF-BE2B-42CB-BE3A-0D57966C7108}"/>
              </a:ext>
            </a:extLst>
          </p:cNvPr>
          <p:cNvSpPr/>
          <p:nvPr/>
        </p:nvSpPr>
        <p:spPr>
          <a:xfrm rot="4505837">
            <a:off x="5539314" y="4298517"/>
            <a:ext cx="432318" cy="803690"/>
          </a:xfrm>
          <a:prstGeom prst="downArrow">
            <a:avLst>
              <a:gd name="adj1" fmla="val 24716"/>
              <a:gd name="adj2" fmla="val 50000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690AF08-E4E0-4DC8-A154-794539C82C92}"/>
              </a:ext>
            </a:extLst>
          </p:cNvPr>
          <p:cNvSpPr txBox="1"/>
          <p:nvPr/>
        </p:nvSpPr>
        <p:spPr>
          <a:xfrm>
            <a:off x="175490" y="134163"/>
            <a:ext cx="234185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Ex. </a:t>
            </a:r>
            <a:r>
              <a:rPr kumimoji="1" lang="en-GB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Cut-in in front of the ego vehicle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5BAC745C-D8EC-475B-A414-AC3CC7C316DE}"/>
              </a:ext>
            </a:extLst>
          </p:cNvPr>
          <p:cNvSpPr/>
          <p:nvPr/>
        </p:nvSpPr>
        <p:spPr>
          <a:xfrm>
            <a:off x="8898114" y="607603"/>
            <a:ext cx="3208769" cy="1616340"/>
          </a:xfrm>
          <a:prstGeom prst="wedgeRectCallout">
            <a:avLst>
              <a:gd name="adj1" fmla="val -81669"/>
              <a:gd name="adj2" fmla="val -131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(NATM MD Annex2 p.33)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Another vehicle is driving in the same direction as the ego vehicle in an adjacent lane. The other vehicle makes a lane change, such that is becomes the LV from the ego vehicle’s perspective. Depending on the distance and lateral velocity of the LV, the severity of the cut-in manoeuvre changes.</a:t>
            </a: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pic>
        <p:nvPicPr>
          <p:cNvPr id="42" name="Picture 35">
            <a:extLst>
              <a:ext uri="{FF2B5EF4-FFF2-40B4-BE49-F238E27FC236}">
                <a16:creationId xmlns:a16="http://schemas.microsoft.com/office/drawing/2014/main" id="{BB9C573E-8470-4655-8B66-043E758EDEC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9151" y="2006430"/>
            <a:ext cx="1472799" cy="88432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吹き出し: 四角形 40">
            <a:extLst>
              <a:ext uri="{FF2B5EF4-FFF2-40B4-BE49-F238E27FC236}">
                <a16:creationId xmlns:a16="http://schemas.microsoft.com/office/drawing/2014/main" id="{CD5DD78E-64C2-4B63-AFE5-70ADA8D83BC3}"/>
              </a:ext>
            </a:extLst>
          </p:cNvPr>
          <p:cNvSpPr/>
          <p:nvPr/>
        </p:nvSpPr>
        <p:spPr>
          <a:xfrm>
            <a:off x="100480" y="1602733"/>
            <a:ext cx="2196237" cy="2188439"/>
          </a:xfrm>
          <a:prstGeom prst="wedgeRectCallout">
            <a:avLst>
              <a:gd name="adj1" fmla="val 66267"/>
              <a:gd name="adj2" fmla="val 4558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(Detailed Safety Requirements)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Adapt its behaviour to the surrounding traffic conditions (e.g., by avoiding disruption to the flow of traffic)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One example</a:t>
            </a:r>
            <a:r>
              <a:rPr kumimoji="0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：</a:t>
            </a:r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ADS shall avoid collision after the other vehicle’s lane change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4" name="吹き出し: 四角形 43">
            <a:extLst>
              <a:ext uri="{FF2B5EF4-FFF2-40B4-BE49-F238E27FC236}">
                <a16:creationId xmlns:a16="http://schemas.microsoft.com/office/drawing/2014/main" id="{190C6690-9958-4738-9A1E-CB2A7A10717F}"/>
              </a:ext>
            </a:extLst>
          </p:cNvPr>
          <p:cNvSpPr/>
          <p:nvPr/>
        </p:nvSpPr>
        <p:spPr>
          <a:xfrm>
            <a:off x="8890783" y="3429000"/>
            <a:ext cx="3216099" cy="832393"/>
          </a:xfrm>
          <a:prstGeom prst="wedgeRectCallout">
            <a:avLst>
              <a:gd name="adj1" fmla="val -66194"/>
              <a:gd name="adj2" fmla="val -733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Example: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Initial velocity of Ego and LV, Initial distance (3D), Lateral motion of LV, Deceleration of Ego, etc.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5" name="吹き出し: 四角形 44">
            <a:extLst>
              <a:ext uri="{FF2B5EF4-FFF2-40B4-BE49-F238E27FC236}">
                <a16:creationId xmlns:a16="http://schemas.microsoft.com/office/drawing/2014/main" id="{36F9FD61-48CA-4CDE-A051-C62AD0FF2A4C}"/>
              </a:ext>
            </a:extLst>
          </p:cNvPr>
          <p:cNvSpPr/>
          <p:nvPr/>
        </p:nvSpPr>
        <p:spPr>
          <a:xfrm>
            <a:off x="101761" y="4275879"/>
            <a:ext cx="2165794" cy="1427545"/>
          </a:xfrm>
          <a:prstGeom prst="wedgeRectCallout">
            <a:avLst>
              <a:gd name="adj1" fmla="val 59532"/>
              <a:gd name="adj2" fmla="val 422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Example: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According to a level of safety (C&amp;C (+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α) driver, for example), ADS </a:t>
            </a:r>
            <a:r>
              <a:rPr kumimoji="1" lang="en-GB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shall avoid a collision, taking into account the combination of every parameter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6" name="吹き出し: 四角形 45">
            <a:extLst>
              <a:ext uri="{FF2B5EF4-FFF2-40B4-BE49-F238E27FC236}">
                <a16:creationId xmlns:a16="http://schemas.microsoft.com/office/drawing/2014/main" id="{6D78C534-6795-4D36-9078-9CB5E2DF14BC}"/>
              </a:ext>
            </a:extLst>
          </p:cNvPr>
          <p:cNvSpPr/>
          <p:nvPr/>
        </p:nvSpPr>
        <p:spPr>
          <a:xfrm>
            <a:off x="9908813" y="4474275"/>
            <a:ext cx="2181425" cy="1313207"/>
          </a:xfrm>
          <a:prstGeom prst="wedgeRectCallout">
            <a:avLst>
              <a:gd name="adj1" fmla="val -136941"/>
              <a:gd name="adj2" fmla="val -3887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Example: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Initial velocity of Ego and LV: 80-130 km/h,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Distance: 0-60 m,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Lateral velocity of LV: 0-3 m/s2, etc.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DE2CC96-5864-49C7-BDDE-A22FF90D6D5D}"/>
              </a:ext>
            </a:extLst>
          </p:cNvPr>
          <p:cNvSpPr txBox="1"/>
          <p:nvPr/>
        </p:nvSpPr>
        <p:spPr>
          <a:xfrm>
            <a:off x="3800751" y="1529832"/>
            <a:ext cx="1080212" cy="21544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DONE in main point</a:t>
            </a:r>
            <a:endParaRPr kumimoji="1" lang="ja-JP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677D5AE-9B62-4663-B9D3-DB3D2561346C}"/>
              </a:ext>
            </a:extLst>
          </p:cNvPr>
          <p:cNvSpPr txBox="1"/>
          <p:nvPr/>
        </p:nvSpPr>
        <p:spPr>
          <a:xfrm>
            <a:off x="7810572" y="1529831"/>
            <a:ext cx="733988" cy="34468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53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DONE in main point</a:t>
            </a:r>
            <a:endParaRPr kumimoji="1" lang="ja-JP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D866C83-8193-45A7-9AE9-697F2A75CEB4}"/>
              </a:ext>
            </a:extLst>
          </p:cNvPr>
          <p:cNvSpPr txBox="1"/>
          <p:nvPr/>
        </p:nvSpPr>
        <p:spPr>
          <a:xfrm>
            <a:off x="8544561" y="6260264"/>
            <a:ext cx="3355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decide which concrete scenario should be used is out of scope of SG1</a:t>
            </a:r>
          </a:p>
        </p:txBody>
      </p:sp>
      <p:sp>
        <p:nvSpPr>
          <p:cNvPr id="59" name="大かっこ 58">
            <a:extLst>
              <a:ext uri="{FF2B5EF4-FFF2-40B4-BE49-F238E27FC236}">
                <a16:creationId xmlns:a16="http://schemas.microsoft.com/office/drawing/2014/main" id="{187677A6-3A57-4326-B9D7-4AB8C925247A}"/>
              </a:ext>
            </a:extLst>
          </p:cNvPr>
          <p:cNvSpPr/>
          <p:nvPr/>
        </p:nvSpPr>
        <p:spPr>
          <a:xfrm>
            <a:off x="8528699" y="6250397"/>
            <a:ext cx="3371245" cy="460591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フローチャート: 組合せ 59">
            <a:extLst>
              <a:ext uri="{FF2B5EF4-FFF2-40B4-BE49-F238E27FC236}">
                <a16:creationId xmlns:a16="http://schemas.microsoft.com/office/drawing/2014/main" id="{99EF9DCF-352B-4FDF-894F-333FED1AC9CB}"/>
              </a:ext>
            </a:extLst>
          </p:cNvPr>
          <p:cNvSpPr/>
          <p:nvPr/>
        </p:nvSpPr>
        <p:spPr>
          <a:xfrm>
            <a:off x="913846" y="2876450"/>
            <a:ext cx="569503" cy="120885"/>
          </a:xfrm>
          <a:prstGeom prst="flowChartMer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290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12D01-E182-4E6A-908D-BFE2A03FD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Few Test Cases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8C90B0-D06A-448D-939A-B314C0DE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1FC12D-27C1-4F31-90C9-A93D49E44687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50" charset="-128"/>
              <a:cs typeface="+mn-cs"/>
            </a:endParaRP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EAF394-D538-47FA-B0EA-D1BE5BB21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593" y="845867"/>
            <a:ext cx="11092097" cy="3720572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VMAD IWG reported in GRVA11 (</a:t>
            </a:r>
            <a:r>
              <a:rPr lang="en-US" altLang="ja-JP" sz="2400" b="0" i="0" u="none" strike="noStrike" baseline="0" dirty="0">
                <a:latin typeface="Arial" panose="020B0604020202020204" pitchFamily="34" charset="0"/>
              </a:rPr>
              <a:t>27 Sept.-1 Oct.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) that:</a:t>
            </a:r>
          </a:p>
          <a:p>
            <a:pPr lvl="1">
              <a:spcBef>
                <a:spcPts val="576"/>
              </a:spcBef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agreed to select a few test cases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to work on collaboratively to develop a better synchronization between our two groups.</a:t>
            </a:r>
            <a:endParaRPr lang="en-US" altLang="ja-JP" sz="2000" dirty="0"/>
          </a:p>
          <a:p>
            <a:pPr>
              <a:spcBef>
                <a:spcPts val="1200"/>
              </a:spcBef>
            </a:pPr>
            <a:r>
              <a:rPr lang="en-US" altLang="ja-JP" sz="2400" dirty="0">
                <a:solidFill>
                  <a:srgbClr val="FF0000"/>
                </a:solidFill>
              </a:rPr>
              <a:t>SG1 agreed to pick up the two test cases </a:t>
            </a:r>
            <a:r>
              <a:rPr lang="en-US" altLang="ja-JP" sz="2400" dirty="0"/>
              <a:t>(On 4</a:t>
            </a:r>
            <a:r>
              <a:rPr lang="en-US" altLang="ja-JP" sz="2400" baseline="30000" dirty="0"/>
              <a:t>th</a:t>
            </a:r>
            <a:r>
              <a:rPr lang="en-US" altLang="ja-JP" sz="2400" dirty="0"/>
              <a:t> Oct., SG1 #19):</a:t>
            </a:r>
          </a:p>
          <a:p>
            <a:pPr lvl="1"/>
            <a:r>
              <a:rPr lang="en-US" altLang="ja-JP" sz="2000" dirty="0"/>
              <a:t>lane keeping scenario as an ultimate simple case, and </a:t>
            </a:r>
          </a:p>
          <a:p>
            <a:pPr lvl="1"/>
            <a:r>
              <a:rPr lang="en-US" altLang="ja-JP" sz="2000" dirty="0"/>
              <a:t>cut-in scenario as a case that is not too simple, not too complicated</a:t>
            </a:r>
          </a:p>
          <a:p>
            <a:pPr>
              <a:spcBef>
                <a:spcPts val="1200"/>
              </a:spcBef>
            </a:pPr>
            <a:r>
              <a:rPr lang="en-US" altLang="ja-JP" sz="2400" dirty="0"/>
              <a:t>FRAV </a:t>
            </a:r>
            <a:r>
              <a:rPr lang="en-GB" altLang="ja-JP" sz="2400" dirty="0"/>
              <a:t>agreed to give them further consideration</a:t>
            </a:r>
            <a:r>
              <a:rPr lang="ja-JP" altLang="en-US" sz="2400" dirty="0"/>
              <a:t> </a:t>
            </a:r>
            <a:r>
              <a:rPr lang="en-US" altLang="ja-JP" sz="2400" dirty="0"/>
              <a:t>and </a:t>
            </a:r>
            <a:r>
              <a:rPr lang="en-GB" altLang="ja-JP" sz="2400" dirty="0">
                <a:solidFill>
                  <a:schemeClr val="tx1"/>
                </a:solidFill>
              </a:rPr>
              <a:t>generally considered the lane-keeping cases to be two distinct scenarios</a:t>
            </a:r>
            <a:r>
              <a:rPr lang="en-GB" altLang="ja-JP" sz="2400" dirty="0"/>
              <a:t> </a:t>
            </a:r>
            <a:r>
              <a:rPr lang="en-US" altLang="ja-JP" sz="2400" dirty="0"/>
              <a:t>(On 18</a:t>
            </a:r>
            <a:r>
              <a:rPr lang="en-US" altLang="ja-JP" sz="2400" baseline="30000" dirty="0"/>
              <a:t>th</a:t>
            </a:r>
            <a:r>
              <a:rPr lang="en-US" altLang="ja-JP" sz="2400" dirty="0"/>
              <a:t> Nov., FRAV #21)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lane keeping scenarios that are divided into straight and curve lane, and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cut-in scenario</a:t>
            </a:r>
          </a:p>
          <a:p>
            <a:pPr marL="0" indent="0">
              <a:buNone/>
            </a:pPr>
            <a:endParaRPr lang="en-US" altLang="ja-JP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98A609-F3BE-4D3F-BBAE-E51974D4F6F5}"/>
              </a:ext>
            </a:extLst>
          </p:cNvPr>
          <p:cNvSpPr txBox="1"/>
          <p:nvPr/>
        </p:nvSpPr>
        <p:spPr>
          <a:xfrm>
            <a:off x="258039" y="6304002"/>
            <a:ext cx="1167592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1338" indent="-541338"/>
            <a:r>
              <a:rPr lang="en-US" altLang="ja-JP" sz="1500" dirty="0"/>
              <a:t>Note: “Test cases” does not necessarily</a:t>
            </a:r>
            <a:r>
              <a:rPr lang="ja-JP" altLang="en-US" sz="1500" dirty="0"/>
              <a:t> </a:t>
            </a:r>
            <a:r>
              <a:rPr lang="en-US" altLang="ja-JP" sz="1500" dirty="0"/>
              <a:t>mean concrete scenarios to “test” ADS functions. Picking up a few “test case” means picking up a few functional scenario</a:t>
            </a:r>
            <a:r>
              <a:rPr lang="ja-JP" altLang="en-US" sz="1500" dirty="0"/>
              <a:t> </a:t>
            </a:r>
            <a:r>
              <a:rPr lang="en-US" altLang="ja-JP" sz="1500" dirty="0"/>
              <a:t>for</a:t>
            </a:r>
            <a:r>
              <a:rPr lang="ja-JP" altLang="en-US" sz="1500" dirty="0"/>
              <a:t> </a:t>
            </a:r>
            <a:r>
              <a:rPr lang="en-US" altLang="ja-JP" sz="1500" dirty="0"/>
              <a:t>now, because the purpose</a:t>
            </a:r>
            <a:r>
              <a:rPr lang="ja-JP" altLang="en-US" sz="1500" dirty="0"/>
              <a:t> </a:t>
            </a:r>
            <a:r>
              <a:rPr lang="en-US" altLang="ja-JP" sz="1500" dirty="0"/>
              <a:t>of</a:t>
            </a:r>
            <a:r>
              <a:rPr lang="ja-JP" altLang="en-US" sz="1500" dirty="0"/>
              <a:t> </a:t>
            </a:r>
            <a:r>
              <a:rPr lang="en-US" altLang="ja-JP" sz="1500" dirty="0"/>
              <a:t>picking up some cases is not to test ADS but to evaluate NATM. </a:t>
            </a:r>
          </a:p>
        </p:txBody>
      </p:sp>
      <p:pic>
        <p:nvPicPr>
          <p:cNvPr id="8" name="Picture 45">
            <a:extLst>
              <a:ext uri="{FF2B5EF4-FFF2-40B4-BE49-F238E27FC236}">
                <a16:creationId xmlns:a16="http://schemas.microsoft.com/office/drawing/2014/main" id="{86D5E0B8-68F0-450C-BC57-44D5EEBD2F0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622" y="4820864"/>
            <a:ext cx="1548079" cy="909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4">
            <a:extLst>
              <a:ext uri="{FF2B5EF4-FFF2-40B4-BE49-F238E27FC236}">
                <a16:creationId xmlns:a16="http://schemas.microsoft.com/office/drawing/2014/main" id="{6FA746FA-9A94-4B98-AC66-2CAA3C5BDA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74" y="4820864"/>
            <a:ext cx="1818222" cy="100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1CDB56-AE2F-4263-8A7C-8B0893D43042}"/>
              </a:ext>
            </a:extLst>
          </p:cNvPr>
          <p:cNvSpPr txBox="1"/>
          <p:nvPr/>
        </p:nvSpPr>
        <p:spPr>
          <a:xfrm>
            <a:off x="4592788" y="5724221"/>
            <a:ext cx="25898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/>
              <a:t>lane keeping scenarios </a:t>
            </a:r>
            <a:endParaRPr lang="en-GB" dirty="0"/>
          </a:p>
        </p:txBody>
      </p:sp>
      <p:pic>
        <p:nvPicPr>
          <p:cNvPr id="11" name="Picture 35">
            <a:extLst>
              <a:ext uri="{FF2B5EF4-FFF2-40B4-BE49-F238E27FC236}">
                <a16:creationId xmlns:a16="http://schemas.microsoft.com/office/drawing/2014/main" id="{6E7A6FD7-ADF5-4F23-9DF1-534D54C838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217" y="4756562"/>
            <a:ext cx="1890978" cy="113296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81F8D10-99DB-487D-9D51-49D3EC7ACBA5}"/>
              </a:ext>
            </a:extLst>
          </p:cNvPr>
          <p:cNvSpPr txBox="1"/>
          <p:nvPr/>
        </p:nvSpPr>
        <p:spPr>
          <a:xfrm>
            <a:off x="9123206" y="5819486"/>
            <a:ext cx="241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cut-in scenario</a:t>
            </a:r>
          </a:p>
        </p:txBody>
      </p:sp>
    </p:spTree>
    <p:extLst>
      <p:ext uri="{BB962C8B-B14F-4D97-AF65-F5344CB8AC3E}">
        <p14:creationId xmlns:p14="http://schemas.microsoft.com/office/powerpoint/2010/main" val="97317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447B17-07E9-4A2D-A0E2-687EB9DDC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 on this Collaboration (short term)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2DB9E5-BED6-4D8B-A269-D8966B305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65" y="1036463"/>
            <a:ext cx="11037454" cy="407740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FRAV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Considers </a:t>
            </a:r>
            <a:r>
              <a:rPr lang="en-GB" dirty="0"/>
              <a:t>the lane keeping and cut in scenarios as </a:t>
            </a:r>
            <a:r>
              <a:rPr lang="en-GB" dirty="0">
                <a:solidFill>
                  <a:srgbClr val="FF0000"/>
                </a:solidFill>
              </a:rPr>
              <a:t>test cases, and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Identifies which detailed safety provisions are applicable </a:t>
            </a:r>
            <a:r>
              <a:rPr lang="en-GB" dirty="0"/>
              <a:t>to the scenarios, as a next step based on the flow chart</a:t>
            </a:r>
          </a:p>
          <a:p>
            <a:pPr lvl="2"/>
            <a:r>
              <a:rPr lang="en-GB"/>
              <a:t>This </a:t>
            </a:r>
            <a:r>
              <a:rPr lang="en-GB" dirty="0"/>
              <a:t>may help to establish a process for FRAV-SG1 collaboration to create 'testable scenarios' covering the safety provisions.</a:t>
            </a:r>
          </a:p>
          <a:p>
            <a:pPr>
              <a:spcBef>
                <a:spcPts val="1800"/>
              </a:spcBef>
            </a:pPr>
            <a:r>
              <a:rPr lang="en-GB" dirty="0"/>
              <a:t>SG1</a:t>
            </a:r>
          </a:p>
          <a:p>
            <a:pPr lvl="1"/>
            <a:r>
              <a:rPr lang="en-GB" dirty="0"/>
              <a:t>Proceeds discussion of templates/abstract scenarios and ODD based framework etc. in parallel.</a:t>
            </a:r>
          </a:p>
          <a:p>
            <a:pPr lvl="2"/>
            <a:r>
              <a:rPr lang="en-GB" dirty="0"/>
              <a:t>These activities would help to organize the information that could </a:t>
            </a:r>
            <a:r>
              <a:rPr lang="en-GB" dirty="0">
                <a:solidFill>
                  <a:srgbClr val="FF0000"/>
                </a:solidFill>
              </a:rPr>
              <a:t>bridge scenarios and safety requirements</a:t>
            </a:r>
            <a:r>
              <a:rPr lang="en-GB" dirty="0"/>
              <a:t>. </a:t>
            </a:r>
          </a:p>
          <a:p>
            <a:pPr lvl="2"/>
            <a:r>
              <a:rPr lang="en-GB" dirty="0"/>
              <a:t>Also, these activities would be necessary </a:t>
            </a:r>
            <a:r>
              <a:rPr lang="en-GB" dirty="0">
                <a:solidFill>
                  <a:srgbClr val="FF0000"/>
                </a:solidFill>
              </a:rPr>
              <a:t>for creation of logical scenarios</a:t>
            </a:r>
            <a:r>
              <a:rPr lang="en-GB" dirty="0"/>
              <a:t>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F43ADD0-A805-4045-8476-5EC7E36D2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2488" y="6237288"/>
            <a:ext cx="1309511" cy="476250"/>
          </a:xfrm>
        </p:spPr>
        <p:txBody>
          <a:bodyPr/>
          <a:lstStyle/>
          <a:p>
            <a:pPr>
              <a:defRPr/>
            </a:pPr>
            <a:fld id="{651FC12D-27C1-4F31-90C9-A93D49E44687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E948E0C0-FC1C-4DEA-82C3-9B2C17ECA5E4}"/>
              </a:ext>
            </a:extLst>
          </p:cNvPr>
          <p:cNvSpPr txBox="1">
            <a:spLocks/>
          </p:cNvSpPr>
          <p:nvPr/>
        </p:nvSpPr>
        <p:spPr bwMode="auto">
          <a:xfrm>
            <a:off x="507999" y="5440187"/>
            <a:ext cx="11345333" cy="103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-457200">
              <a:buNone/>
            </a:pPr>
            <a:r>
              <a:rPr lang="en-GB" sz="2000" kern="0" dirty="0"/>
              <a:t>Note: As the next steps will be mainly on FRAV side based on the flow chart, SG1 would like to refrain from suggesting how to proceed the collaboration for now (forming a small group, holding joint meetings, etc.).</a:t>
            </a:r>
          </a:p>
        </p:txBody>
      </p:sp>
    </p:spTree>
    <p:extLst>
      <p:ext uri="{BB962C8B-B14F-4D97-AF65-F5344CB8AC3E}">
        <p14:creationId xmlns:p14="http://schemas.microsoft.com/office/powerpoint/2010/main" val="27183209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タイトル.pptx" id="{E7498F8A-E358-466F-AF97-A85145EC8708}" vid="{1396C27A-9803-4462-9F31-16E49278FC2D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1390</Words>
  <Application>Microsoft Office PowerPoint</Application>
  <PresentationFormat>ワイド画面</PresentationFormat>
  <Paragraphs>119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HGP創英角ｺﾞｼｯｸUB</vt:lpstr>
      <vt:lpstr>ＭＳ Ｐゴシック</vt:lpstr>
      <vt:lpstr>游ゴシック</vt:lpstr>
      <vt:lpstr>游ゴシック Light</vt:lpstr>
      <vt:lpstr>Arial</vt:lpstr>
      <vt:lpstr>Calibri</vt:lpstr>
      <vt:lpstr>Calibri Light</vt:lpstr>
      <vt:lpstr>Helvetica</vt:lpstr>
      <vt:lpstr>標準デザイン</vt:lpstr>
      <vt:lpstr>Office テーマ</vt:lpstr>
      <vt:lpstr>Status Report on Collaboration  between FRAV and SG1</vt:lpstr>
      <vt:lpstr>Background</vt:lpstr>
      <vt:lpstr>(Reference)Progress to date on this topic mainly in SG1</vt:lpstr>
      <vt:lpstr>PowerPoint プレゼンテーション</vt:lpstr>
      <vt:lpstr>PowerPoint プレゼンテーション</vt:lpstr>
      <vt:lpstr>A Few Test Cases</vt:lpstr>
      <vt:lpstr>Future Plan on this Collaboration (short term)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UN/UNECE/WP29/GRVA VMAD-SG1(Scenario) 17th meeting</dc:title>
  <dc:creator>H.Nonaka</dc:creator>
  <cp:lastModifiedBy>Oshita, Ryuzo/大下 隆三</cp:lastModifiedBy>
  <cp:revision>3</cp:revision>
  <dcterms:created xsi:type="dcterms:W3CDTF">2021-07-30T12:56:52Z</dcterms:created>
  <dcterms:modified xsi:type="dcterms:W3CDTF">2021-12-02T11:35:38Z</dcterms:modified>
</cp:coreProperties>
</file>