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9" r:id="rId2"/>
    <p:sldId id="314" r:id="rId3"/>
    <p:sldId id="328" r:id="rId4"/>
    <p:sldId id="315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32" autoAdjust="0"/>
    <p:restoredTop sz="94660"/>
  </p:normalViewPr>
  <p:slideViewPr>
    <p:cSldViewPr snapToGrid="0">
      <p:cViewPr varScale="1">
        <p:scale>
          <a:sx n="87" d="100"/>
          <a:sy n="87" d="100"/>
        </p:scale>
        <p:origin x="283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CD72F-37E4-4D41-9156-9EC7A5AD3294}" type="datetimeFigureOut">
              <a:rPr kumimoji="1" lang="ja-JP" altLang="en-US" smtClean="0"/>
              <a:t>2021/12/3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6772D-5243-4A91-8341-203D1896E2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67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86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707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196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4" y="285750"/>
            <a:ext cx="12193588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sz="1800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930" y="1828800"/>
            <a:ext cx="9756141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931" y="5029200"/>
            <a:ext cx="7850644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7BFC-9B43-4D50-A847-EB0740623289}" type="datetime1">
              <a:rPr lang="en-US" smtClean="0"/>
              <a:t>12/3/2021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3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75F2-0739-4900-997C-5D721A0FC902}" type="datetime1">
              <a:rPr lang="en-US" smtClean="0"/>
              <a:t>12/3/2021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8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13487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930" y="685800"/>
            <a:ext cx="7418070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8859-20CA-4706-8E83-0F7EF683D556}" type="datetime1">
              <a:rPr lang="en-US" smtClean="0"/>
              <a:t>12/3/2021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9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1207-8473-49DF-AB7F-014FACAB8D57}" type="datetime1">
              <a:rPr lang="en-US" smtClean="0"/>
              <a:t>12/3/2021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43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931" y="3429001"/>
            <a:ext cx="9756141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466" y="685802"/>
            <a:ext cx="7855109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30A-3F80-47CF-953D-3204FF3B5392}" type="datetime1">
              <a:rPr lang="en-US" smtClean="0"/>
              <a:t>12/3/2021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4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60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411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67C7-D6F8-475A-BDD0-564C90E691C0}" type="datetime1">
              <a:rPr lang="en-US" smtClean="0"/>
              <a:t>12/3/2021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37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931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3685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3685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502F-803E-4C09-884F-533B6D621517}" type="datetime1">
              <a:rPr lang="en-US" smtClean="0"/>
              <a:t>12/3/2021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8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F9C-A469-46E9-B230-FA26152DC1C8}" type="datetime1">
              <a:rPr lang="en-US" smtClean="0"/>
              <a:t>12/3/2021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6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EB4B-E11C-49BB-8039-97339C86EB67}" type="datetime1">
              <a:rPr lang="en-US" smtClean="0"/>
              <a:t>12/3/2021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1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342" y="685800"/>
            <a:ext cx="564026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AD3-9220-45A0-86D4-C4247B17C061}" type="datetime1">
              <a:rPr lang="en-US" smtClean="0"/>
              <a:t>12/3/2021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7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7341" y="685800"/>
            <a:ext cx="5640269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628E-2362-4939-A7D6-69DC1CAB893E}" type="datetime1">
              <a:rPr lang="en-US" smtClean="0"/>
              <a:t>12/3/2021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69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bg1"/>
            </a:gs>
            <a:gs pos="40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2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ltGray">
          <a:xfrm>
            <a:off x="1460" y="0"/>
            <a:ext cx="12192127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975614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9151" y="6448427"/>
            <a:ext cx="6639905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3936" y="6448427"/>
            <a:ext cx="1396623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6CA94D40-84DB-4211-9F1D-9374B7D6388F}" type="datetime1">
              <a:rPr lang="en-US" smtClean="0"/>
              <a:t>12/3/2021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66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74520" indent="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11201400" cy="170089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 SG4 Activities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2797956"/>
            <a:ext cx="11277600" cy="1700893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en-US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VMAD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meeting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2-3 December 2021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497" y="5257800"/>
            <a:ext cx="3657917" cy="12741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89" y="52578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89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16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kumimoji="0" lang="en-US">
                <a:solidFill>
                  <a:prstClr val="black"/>
                </a:solidFill>
                <a:latin typeface="Century Gothic" panose="020B0502020202020204"/>
              </a:rPr>
              <a:pPr/>
              <a:t>1</a:t>
            </a:fld>
            <a:endParaRPr kumimoji="0" lang="en-US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557238" y="360485"/>
            <a:ext cx="2013439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000" dirty="0" smtClean="0"/>
              <a:t>VMAD-22-10</a:t>
            </a:r>
            <a:endParaRPr kumimoji="1" lang="ja-JP" altLang="en-US" sz="2000" dirty="0" err="1" smtClean="0"/>
          </a:p>
        </p:txBody>
      </p:sp>
    </p:spTree>
    <p:extLst>
      <p:ext uri="{BB962C8B-B14F-4D97-AF65-F5344CB8AC3E}">
        <p14:creationId xmlns:p14="http://schemas.microsoft.com/office/powerpoint/2010/main" val="2887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 smtClean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Outstanding Issues</a:t>
            </a:r>
            <a:endParaRPr lang="sv-SE" sz="4400" b="1" u="sng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2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741017"/>
              </p:ext>
            </p:extLst>
          </p:nvPr>
        </p:nvGraphicFramePr>
        <p:xfrm>
          <a:off x="2032000" y="1754382"/>
          <a:ext cx="8128000" cy="396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247701992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1131123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Outstanding</a:t>
                      </a:r>
                      <a:r>
                        <a:rPr lang="en-US" baseline="0" dirty="0" smtClean="0"/>
                        <a:t> Issue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074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Identify best practices/procedures and technical resources/tools that currently exist regarding track and real world testing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US" sz="4000" b="1" dirty="0" smtClean="0">
                          <a:solidFill>
                            <a:schemeClr val="accent6"/>
                          </a:solidFill>
                        </a:rPr>
                        <a:t>√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VMAD-SG4-07-03 (But: living document)</a:t>
                      </a:r>
                      <a:endParaRPr lang="en-US" b="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188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Identify procedures, elements and technical resources/tools that still need to be developed.</a:t>
                      </a:r>
                    </a:p>
                    <a:p>
                      <a:pPr marL="171450" indent="-1714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Identify supporting components developed or to be developed by other groups at WP.29 (e.g., dictionary of terms, scenarios from SG1, functional requirements from FRAV).</a:t>
                      </a:r>
                    </a:p>
                    <a:p>
                      <a:pPr marL="171450" indent="-1714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Outline considerations to be taken into account when outlining/describing the procedure(s) for track and real world testing.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dirty="0" smtClean="0">
                          <a:solidFill>
                            <a:schemeClr val="accent6"/>
                          </a:solidFill>
                        </a:rPr>
                        <a:t>√</a:t>
                      </a:r>
                      <a:r>
                        <a:rPr lang="en-US" sz="4800" b="1" dirty="0" smtClean="0">
                          <a:solidFill>
                            <a:schemeClr val="accent6"/>
                          </a:solidFill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VMAD-22-XX (document just shown)</a:t>
                      </a:r>
                      <a:endParaRPr lang="en-US" sz="1400" b="0" dirty="0" smtClean="0">
                        <a:solidFill>
                          <a:schemeClr val="accent6"/>
                        </a:solidFill>
                      </a:endParaRPr>
                    </a:p>
                    <a:p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196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Outline/describe the procedure(s) for track and real world testing that could be used to assess an ADS’ safety requirements (or what externally developed resources should be referenced in the NATM).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z-Cyrl-AZ" sz="3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О</a:t>
                      </a:r>
                      <a:r>
                        <a:rPr lang="en-US" sz="3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Outstanding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92686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021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 smtClean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Outstanding Issues</a:t>
            </a:r>
            <a:endParaRPr lang="sv-SE" sz="4400" b="1" u="sng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3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808759"/>
              </p:ext>
            </p:extLst>
          </p:nvPr>
        </p:nvGraphicFramePr>
        <p:xfrm>
          <a:off x="2032000" y="1754382"/>
          <a:ext cx="8128000" cy="439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363">
                  <a:extLst>
                    <a:ext uri="{9D8B030D-6E8A-4147-A177-3AD203B41FA5}">
                      <a16:colId xmlns:a16="http://schemas.microsoft.com/office/drawing/2014/main" val="1247701992"/>
                    </a:ext>
                  </a:extLst>
                </a:gridCol>
                <a:gridCol w="3671637">
                  <a:extLst>
                    <a:ext uri="{9D8B030D-6E8A-4147-A177-3AD203B41FA5}">
                      <a16:colId xmlns:a16="http://schemas.microsoft.com/office/drawing/2014/main" val="3098776604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11311233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Outstanding</a:t>
                      </a:r>
                      <a:r>
                        <a:rPr lang="en-US" baseline="0" dirty="0" smtClean="0"/>
                        <a:t> Issue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07452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Outline/describe the procedure(s) for track and real world testing that could be used to assess an ADS’ safety requirements (or what externally developed resources should be referenced in the NATM).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4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О</a:t>
                      </a:r>
                      <a:r>
                        <a:rPr lang="en-US" sz="4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Outstanding,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because: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188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Identify how track testing could be used to validate specific functional safety requirements established by FRAV. Which functional requirements can be partially assessed by track testing and</a:t>
                      </a:r>
                      <a:r>
                        <a:rPr lang="en-US" sz="1200" baseline="0" dirty="0" smtClean="0"/>
                        <a:t> which by real world testing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Awaiting FRAV requirements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196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In consultation with SG1, identify the scenario elements of an ODD that can be reliably reproduced in a test procedure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Awaiting SG1 scenarios (based on collaboration with FRAV)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9268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5298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Identify the information/data produced using physical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testing that can provide a clear, objective assessment of the ADS performance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Awaiting development of test procedures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82648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26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cap="none" dirty="0" smtClean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Short-Term Work Plan</a:t>
            </a:r>
            <a:endParaRPr lang="sv-SE" sz="4400" b="1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4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FEE53AAC-E0DC-4BB6-AC48-B68A756945AB}"/>
              </a:ext>
            </a:extLst>
          </p:cNvPr>
          <p:cNvSpPr/>
          <p:nvPr/>
        </p:nvSpPr>
        <p:spPr>
          <a:xfrm>
            <a:off x="457200" y="1470364"/>
            <a:ext cx="108966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Test environment assessment</a:t>
            </a:r>
          </a:p>
          <a:p>
            <a:pPr marL="45720">
              <a:spcAft>
                <a:spcPts val="2400"/>
              </a:spcAft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Establishing SG4’s position on the proposal by SG2 to expand the scope of the ‘virtual tool assessment’ to ‘test environment 	assessment’.</a:t>
            </a:r>
            <a:endParaRPr lang="en-US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Ensuring safety during real world testing</a:t>
            </a:r>
          </a:p>
          <a:p>
            <a:pPr marL="45720">
              <a:spcBef>
                <a:spcPts val="1200"/>
              </a:spcBef>
              <a:spcAft>
                <a:spcPts val="2400"/>
              </a:spcAft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Based on comments made by Japan. Discussion on the role of the assessor to ensure public safety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during real world testing</a:t>
            </a:r>
            <a:r>
              <a:rPr lang="en-US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	e.g. intervening and taking over in case of a dangerous situation. Possible outcome: test protocol.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Necessity of remote support functions</a:t>
            </a: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>
              <a:spcBef>
                <a:spcPts val="1200"/>
              </a:spcBef>
              <a:spcAft>
                <a:spcPts val="1200"/>
              </a:spcAft>
            </a:pPr>
            <a:r>
              <a:rPr lang="en-US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	Based on comments made by Canada.</a:t>
            </a:r>
            <a:endParaRPr lang="en-US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17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orld country report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lnSpc>
            <a:spcPct val="90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orld country report presentation.potx" id="{FF082492-D6CE-444E-B3E8-FB131EDFAC53}" vid="{71BD5CC8-96B3-46A6-8835-37741E8965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386</Words>
  <Application>Microsoft Office PowerPoint</Application>
  <PresentationFormat>ワイド画面</PresentationFormat>
  <Paragraphs>42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ゴシック</vt:lpstr>
      <vt:lpstr>游ゴシック</vt:lpstr>
      <vt:lpstr>Arial</vt:lpstr>
      <vt:lpstr>Century Gothic</vt:lpstr>
      <vt:lpstr>Helvetica</vt:lpstr>
      <vt:lpstr>World country report presentation</vt:lpstr>
      <vt:lpstr>Overview SG4 Activities </vt:lpstr>
      <vt:lpstr>Outstanding Issues</vt:lpstr>
      <vt:lpstr>Outstanding Issues</vt:lpstr>
      <vt:lpstr>Short-Term Work Plan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 O</dc:creator>
  <cp:lastModifiedBy>Oshita, Ryuzo/大下 隆三</cp:lastModifiedBy>
  <cp:revision>71</cp:revision>
  <dcterms:created xsi:type="dcterms:W3CDTF">2021-01-05T09:13:16Z</dcterms:created>
  <dcterms:modified xsi:type="dcterms:W3CDTF">2021-12-02T23:38:00Z</dcterms:modified>
</cp:coreProperties>
</file>