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399" r:id="rId2"/>
    <p:sldId id="6538" r:id="rId3"/>
    <p:sldId id="6556" r:id="rId4"/>
    <p:sldId id="6555" r:id="rId5"/>
    <p:sldId id="6557" r:id="rId6"/>
    <p:sldId id="30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177D5"/>
    <a:srgbClr val="FF6600"/>
    <a:srgbClr val="235D9D"/>
    <a:srgbClr val="2768AF"/>
    <a:srgbClr val="2177B7"/>
    <a:srgbClr val="227DC1"/>
    <a:srgbClr val="1F6DA6"/>
    <a:srgbClr val="1D679F"/>
    <a:srgbClr val="195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013" autoAdjust="0"/>
    <p:restoredTop sz="97867" autoAdjust="0"/>
  </p:normalViewPr>
  <p:slideViewPr>
    <p:cSldViewPr snapToGrid="0">
      <p:cViewPr varScale="1">
        <p:scale>
          <a:sx n="83" d="100"/>
          <a:sy n="83" d="100"/>
        </p:scale>
        <p:origin x="1176" y="77"/>
      </p:cViewPr>
      <p:guideLst>
        <p:guide orient="horz" pos="2092"/>
        <p:guide pos="3840"/>
        <p:guide orient="horz" pos="3777"/>
        <p:guide pos="3839"/>
        <p:guide orient="horz" pos="2162"/>
        <p:guide pos="3835"/>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256"/>
    </p:cViewPr>
  </p:sorterViewPr>
  <p:notesViewPr>
    <p:cSldViewPr snapToGrid="0" snapToObjects="1" showGuides="1">
      <p:cViewPr varScale="1">
        <p:scale>
          <a:sx n="145" d="100"/>
          <a:sy n="145" d="100"/>
        </p:scale>
        <p:origin x="-2048"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12/01/2022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12/01/2022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3133201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635388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none" anchor="t">
            <a:noAutofit/>
          </a:bodyPr>
          <a:lstStyle>
            <a:lvl1pPr algn="l">
              <a:defRPr sz="6000" b="0">
                <a:solidFill>
                  <a:schemeClr val="bg1"/>
                </a:solidFill>
              </a:defRPr>
            </a:lvl1pPr>
          </a:lstStyle>
          <a:p>
            <a:r>
              <a:rPr lang="en-GB" noProof="0" dirty="0"/>
              <a:t>Click to edit Master title style</a:t>
            </a:r>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a:t>Speaker</a:t>
            </a:r>
            <a:br>
              <a:rPr lang="en-GB" noProof="0" dirty="0"/>
            </a:br>
            <a:r>
              <a:rPr lang="en-GB" noProof="0" dirty="0"/>
              <a:t>Venue and date</a:t>
            </a:r>
          </a:p>
        </p:txBody>
      </p:sp>
      <p:sp>
        <p:nvSpPr>
          <p:cNvPr id="9" name="TextBox 8">
            <a:extLst>
              <a:ext uri="{FF2B5EF4-FFF2-40B4-BE49-F238E27FC236}">
                <a16:creationId xmlns:a16="http://schemas.microsoft.com/office/drawing/2014/main" id="{72032834-0821-534E-8745-A11778DD5BC9}"/>
              </a:ext>
            </a:extLst>
          </p:cNvPr>
          <p:cNvSpPr txBox="1"/>
          <p:nvPr userDrawn="1"/>
        </p:nvSpPr>
        <p:spPr>
          <a:xfrm>
            <a:off x="5097328" y="6303481"/>
            <a:ext cx="1994170" cy="461665"/>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0" indent="0" algn="ctr">
              <a:buClr>
                <a:schemeClr val="accent5"/>
              </a:buClr>
              <a:buFont typeface="Arial"/>
              <a:buNone/>
            </a:pPr>
            <a:r>
              <a:rPr lang="it-IT" sz="2400" b="1" cap="none" spc="0" noProof="0" dirty="0">
                <a:ln w="12700">
                  <a:solidFill>
                    <a:schemeClr val="tx1"/>
                  </a:solidFill>
                  <a:prstDash val="solid"/>
                </a:ln>
                <a:pattFill prst="narHorz">
                  <a:fgClr>
                    <a:srgbClr val="0070C0"/>
                  </a:fgClr>
                  <a:bgClr>
                    <a:schemeClr val="accent5"/>
                  </a:bgClr>
                </a:pattFill>
                <a:effectLst>
                  <a:outerShdw blurRad="50800" dist="38100" dir="5400000" algn="t" rotWithShape="0">
                    <a:prstClr val="black">
                      <a:alpha val="40000"/>
                    </a:prstClr>
                  </a:outerShdw>
                </a:effectLst>
                <a:latin typeface="Bauhaus 93" pitchFamily="82" charset="77"/>
              </a:rPr>
              <a:t>VMAD-SG2</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dirty="0"/>
              <a:t>Click to edit Master title style</a:t>
            </a:r>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endParaRPr lang="en-GB" noProof="0"/>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dirty="0"/>
              <a:t>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endParaRPr lang="en-GB" noProof="0" dirty="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dirty="0"/>
              <a:t>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dirty="0"/>
              <a:t>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endParaRPr lang="en-GB" noProof="0"/>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dirty="0"/>
              <a:t>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a:t>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a:t>Click to edit Master title style</a:t>
            </a:r>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4110061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30305502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dirty="0"/>
              <a:t>Click to edit Master title style</a:t>
            </a:r>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dirty="0"/>
          </a:p>
        </p:txBody>
      </p:sp>
      <p:sp>
        <p:nvSpPr>
          <p:cNvPr id="2" name="TextBox 1">
            <a:extLst>
              <a:ext uri="{FF2B5EF4-FFF2-40B4-BE49-F238E27FC236}">
                <a16:creationId xmlns:a16="http://schemas.microsoft.com/office/drawing/2014/main" id="{232A8C65-6D59-B447-984D-BBBAC2CB4B4F}"/>
              </a:ext>
            </a:extLst>
          </p:cNvPr>
          <p:cNvSpPr txBox="1"/>
          <p:nvPr userDrawn="1"/>
        </p:nvSpPr>
        <p:spPr>
          <a:xfrm>
            <a:off x="9980579" y="6206019"/>
            <a:ext cx="1994170" cy="461665"/>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0" indent="0" algn="ctr">
              <a:buClr>
                <a:schemeClr val="accent5"/>
              </a:buClr>
              <a:buFont typeface="Arial"/>
              <a:buNone/>
            </a:pPr>
            <a:r>
              <a:rPr lang="it-IT" sz="2400" b="1" cap="none" spc="0" noProof="0" dirty="0">
                <a:ln w="12700">
                  <a:solidFill>
                    <a:schemeClr val="tx1"/>
                  </a:solidFill>
                  <a:prstDash val="solid"/>
                </a:ln>
                <a:pattFill prst="narHorz">
                  <a:fgClr>
                    <a:srgbClr val="0070C0"/>
                  </a:fgClr>
                  <a:bgClr>
                    <a:schemeClr val="accent5"/>
                  </a:bgClr>
                </a:pattFill>
                <a:effectLst>
                  <a:outerShdw blurRad="50800" dist="38100" dir="5400000" algn="t" rotWithShape="0">
                    <a:prstClr val="black">
                      <a:alpha val="40000"/>
                    </a:prstClr>
                  </a:outerShdw>
                </a:effectLst>
                <a:latin typeface="Bauhaus 93" pitchFamily="82" charset="77"/>
              </a:rPr>
              <a:t>VMAD-SG2</a:t>
            </a: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mailto:Biagio.CIUFFO@ec.europa.eu"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hyperlink" Target="mailto:bsimkin@nvidia.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1349" y="1992572"/>
            <a:ext cx="10290265" cy="1427707"/>
          </a:xfrm>
        </p:spPr>
        <p:txBody>
          <a:bodyPr wrap="square"/>
          <a:lstStyle/>
          <a:p>
            <a:r>
              <a:rPr lang="it-IT" sz="4800" dirty="0"/>
              <a:t>SG2 on </a:t>
            </a:r>
            <a:r>
              <a:rPr lang="it-IT" sz="4800" dirty="0" err="1"/>
              <a:t>Simulation</a:t>
            </a:r>
            <a:r>
              <a:rPr lang="it-IT" sz="4800" dirty="0"/>
              <a:t>/Virtual </a:t>
            </a:r>
            <a:r>
              <a:rPr lang="it-IT" sz="4800" dirty="0" err="1"/>
              <a:t>Testing</a:t>
            </a:r>
            <a:r>
              <a:rPr lang="it-IT" sz="4800" dirty="0"/>
              <a:t/>
            </a:r>
            <a:br>
              <a:rPr lang="it-IT" sz="4800" dirty="0"/>
            </a:br>
            <a:r>
              <a:rPr lang="it-IT" sz="4800" dirty="0"/>
              <a:t>Progress report</a:t>
            </a:r>
            <a:endParaRPr lang="nl-NL" sz="4800" dirty="0"/>
          </a:p>
        </p:txBody>
      </p:sp>
      <p:sp>
        <p:nvSpPr>
          <p:cNvPr id="4" name="Text Placeholder 3"/>
          <p:cNvSpPr>
            <a:spLocks noGrp="1"/>
          </p:cNvSpPr>
          <p:nvPr>
            <p:ph type="body" sz="quarter" idx="13"/>
          </p:nvPr>
        </p:nvSpPr>
        <p:spPr>
          <a:xfrm>
            <a:off x="5072744" y="5391726"/>
            <a:ext cx="6288872" cy="877455"/>
          </a:xfrm>
        </p:spPr>
        <p:txBody>
          <a:bodyPr/>
          <a:lstStyle/>
          <a:p>
            <a:r>
              <a:rPr lang="nl-NL" dirty="0"/>
              <a:t>11 </a:t>
            </a:r>
            <a:r>
              <a:rPr lang="nl-NL" dirty="0" err="1"/>
              <a:t>January</a:t>
            </a:r>
            <a:r>
              <a:rPr lang="nl-NL" dirty="0"/>
              <a:t> 2022</a:t>
            </a:r>
          </a:p>
          <a:p>
            <a:r>
              <a:rPr lang="nl-NL" dirty="0"/>
              <a:t>B. </a:t>
            </a:r>
            <a:r>
              <a:rPr lang="nl-NL" dirty="0" err="1"/>
              <a:t>Ciuffo</a:t>
            </a:r>
            <a:r>
              <a:rPr lang="nl-NL" dirty="0"/>
              <a:t>, B. </a:t>
            </a:r>
            <a:r>
              <a:rPr lang="nl-NL" dirty="0" err="1"/>
              <a:t>Simkin</a:t>
            </a:r>
            <a:endParaRPr lang="nl-NL" dirty="0"/>
          </a:p>
        </p:txBody>
      </p:sp>
      <p:sp>
        <p:nvSpPr>
          <p:cNvPr id="8" name="Subtitle 7">
            <a:extLst>
              <a:ext uri="{FF2B5EF4-FFF2-40B4-BE49-F238E27FC236}">
                <a16:creationId xmlns:a16="http://schemas.microsoft.com/office/drawing/2014/main" id="{24BDB6E8-5B53-F743-B50A-2C9BC9DAF234}"/>
              </a:ext>
            </a:extLst>
          </p:cNvPr>
          <p:cNvSpPr>
            <a:spLocks noGrp="1"/>
          </p:cNvSpPr>
          <p:nvPr>
            <p:ph type="subTitle" idx="1"/>
          </p:nvPr>
        </p:nvSpPr>
        <p:spPr>
          <a:xfrm>
            <a:off x="1071349" y="3420279"/>
            <a:ext cx="10290265" cy="897754"/>
          </a:xfrm>
        </p:spPr>
        <p:txBody>
          <a:bodyPr/>
          <a:lstStyle/>
          <a:p>
            <a:r>
              <a:rPr lang="it-IT" i="1" dirty="0"/>
              <a:t>VMAD-23</a:t>
            </a:r>
          </a:p>
        </p:txBody>
      </p:sp>
      <p:sp>
        <p:nvSpPr>
          <p:cNvPr id="3" name="テキスト ボックス 2"/>
          <p:cNvSpPr txBox="1"/>
          <p:nvPr/>
        </p:nvSpPr>
        <p:spPr>
          <a:xfrm>
            <a:off x="9107056" y="628073"/>
            <a:ext cx="1838036" cy="400110"/>
          </a:xfrm>
          <a:prstGeom prst="rect">
            <a:avLst/>
          </a:prstGeom>
          <a:noFill/>
        </p:spPr>
        <p:txBody>
          <a:bodyPr wrap="square" rtlCol="0">
            <a:spAutoFit/>
          </a:bodyPr>
          <a:lstStyle/>
          <a:p>
            <a:pPr>
              <a:buClr>
                <a:schemeClr val="accent5"/>
              </a:buClr>
            </a:pPr>
            <a:r>
              <a:rPr kumimoji="1" lang="en-US" altLang="ja-JP" sz="2000" noProof="0" dirty="0" smtClean="0"/>
              <a:t>VMAD-23-04</a:t>
            </a:r>
            <a:endParaRPr kumimoji="1" lang="ja-JP" altLang="en-US" sz="2000" noProof="0" dirty="0" smtClean="0"/>
          </a:p>
        </p:txBody>
      </p:sp>
    </p:spTree>
    <p:extLst>
      <p:ext uri="{BB962C8B-B14F-4D97-AF65-F5344CB8AC3E}">
        <p14:creationId xmlns:p14="http://schemas.microsoft.com/office/powerpoint/2010/main" val="3515087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25D31C-7FA2-BD48-ADEA-57D68B03F735}"/>
              </a:ext>
            </a:extLst>
          </p:cNvPr>
          <p:cNvSpPr>
            <a:spLocks noGrp="1"/>
          </p:cNvSpPr>
          <p:nvPr>
            <p:ph idx="1"/>
          </p:nvPr>
        </p:nvSpPr>
        <p:spPr/>
        <p:txBody>
          <a:bodyPr/>
          <a:lstStyle/>
          <a:p>
            <a:r>
              <a:rPr lang="it-IT" sz="3200" dirty="0"/>
              <a:t>1 SG2 meeting (15/12) </a:t>
            </a:r>
            <a:r>
              <a:rPr lang="it-IT" sz="3200" dirty="0" err="1"/>
              <a:t>since</a:t>
            </a:r>
            <a:r>
              <a:rPr lang="it-IT" sz="3200" dirty="0"/>
              <a:t> last VMAD to </a:t>
            </a:r>
            <a:r>
              <a:rPr lang="it-IT" sz="3200" dirty="0" err="1"/>
              <a:t>discuss</a:t>
            </a:r>
            <a:r>
              <a:rPr lang="it-IT" sz="3200" dirty="0"/>
              <a:t> </a:t>
            </a:r>
            <a:r>
              <a:rPr lang="it-IT" sz="3200" dirty="0" err="1"/>
              <a:t>about</a:t>
            </a:r>
            <a:r>
              <a:rPr lang="it-IT" sz="3200" dirty="0"/>
              <a:t>:</a:t>
            </a:r>
          </a:p>
          <a:p>
            <a:pPr lvl="1"/>
            <a:r>
              <a:rPr lang="en-US" sz="2800" i="1" dirty="0"/>
              <a:t>A number of minor amendments to the Master Document (related to virtual testing)</a:t>
            </a:r>
          </a:p>
          <a:p>
            <a:pPr lvl="1"/>
            <a:r>
              <a:rPr lang="en-US" sz="2800" i="1" dirty="0"/>
              <a:t>Any additional topic to be discussed within SG2</a:t>
            </a:r>
          </a:p>
        </p:txBody>
      </p:sp>
      <p:sp>
        <p:nvSpPr>
          <p:cNvPr id="3" name="Title 2">
            <a:extLst>
              <a:ext uri="{FF2B5EF4-FFF2-40B4-BE49-F238E27FC236}">
                <a16:creationId xmlns:a16="http://schemas.microsoft.com/office/drawing/2014/main" id="{39C95CF1-E4A9-3D46-9B6D-B24F724F780E}"/>
              </a:ext>
            </a:extLst>
          </p:cNvPr>
          <p:cNvSpPr>
            <a:spLocks noGrp="1"/>
          </p:cNvSpPr>
          <p:nvPr>
            <p:ph type="title"/>
          </p:nvPr>
        </p:nvSpPr>
        <p:spPr/>
        <p:txBody>
          <a:bodyPr/>
          <a:lstStyle/>
          <a:p>
            <a:r>
              <a:rPr lang="it-IT" dirty="0"/>
              <a:t>SG2 </a:t>
            </a:r>
            <a:r>
              <a:rPr lang="it-IT" dirty="0" err="1"/>
              <a:t>meetings</a:t>
            </a:r>
            <a:r>
              <a:rPr lang="it-IT" dirty="0"/>
              <a:t> (36° session)</a:t>
            </a:r>
          </a:p>
        </p:txBody>
      </p:sp>
    </p:spTree>
    <p:extLst>
      <p:ext uri="{BB962C8B-B14F-4D97-AF65-F5344CB8AC3E}">
        <p14:creationId xmlns:p14="http://schemas.microsoft.com/office/powerpoint/2010/main" val="3152523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4801C8-19A7-0D47-BF32-F8FD88F8DAC2}"/>
              </a:ext>
            </a:extLst>
          </p:cNvPr>
          <p:cNvSpPr>
            <a:spLocks noGrp="1"/>
          </p:cNvSpPr>
          <p:nvPr>
            <p:ph idx="1"/>
          </p:nvPr>
        </p:nvSpPr>
        <p:spPr>
          <a:xfrm>
            <a:off x="967153" y="1825624"/>
            <a:ext cx="10647903" cy="4170363"/>
          </a:xfrm>
        </p:spPr>
        <p:txBody>
          <a:bodyPr/>
          <a:lstStyle/>
          <a:p>
            <a:r>
              <a:rPr lang="en-IT" dirty="0"/>
              <a:t>All proposed amendments were agreed by the SG2. In particular:</a:t>
            </a:r>
          </a:p>
          <a:p>
            <a:pPr lvl="1"/>
            <a:r>
              <a:rPr lang="en-GB" dirty="0"/>
              <a:t>page 23: an updated diagram of the relationships between NATM pillars including the validation of either the virtual tool only or the whole test environment (the final choice between the two options depending on the discussion within SG4)</a:t>
            </a:r>
          </a:p>
          <a:p>
            <a:pPr lvl="1"/>
            <a:r>
              <a:rPr lang="en-GB" dirty="0"/>
              <a:t>page 44: 2 minor text edits to the Data/Output pedigree section</a:t>
            </a:r>
          </a:p>
          <a:p>
            <a:pPr lvl="1"/>
            <a:r>
              <a:rPr lang="en-GB" dirty="0"/>
              <a:t>page 48: an additional definition for the Measure of Performance to be used in the virtual tool validation</a:t>
            </a:r>
          </a:p>
          <a:p>
            <a:pPr lvl="1"/>
            <a:r>
              <a:rPr lang="en-GB" dirty="0"/>
              <a:t>page 49: an additional paragraph on the "independent validation of results”</a:t>
            </a:r>
          </a:p>
          <a:p>
            <a:pPr lvl="1"/>
            <a:r>
              <a:rPr lang="en-GB" dirty="0"/>
              <a:t>page 50: a change to the indentation of 4 paragraphs</a:t>
            </a:r>
            <a:endParaRPr lang="en-IT" dirty="0"/>
          </a:p>
          <a:p>
            <a:endParaRPr lang="en-IT" dirty="0"/>
          </a:p>
        </p:txBody>
      </p:sp>
      <p:sp>
        <p:nvSpPr>
          <p:cNvPr id="3" name="Title 2">
            <a:extLst>
              <a:ext uri="{FF2B5EF4-FFF2-40B4-BE49-F238E27FC236}">
                <a16:creationId xmlns:a16="http://schemas.microsoft.com/office/drawing/2014/main" id="{40FE5410-C5BB-8A43-BD00-E8F02FFB6076}"/>
              </a:ext>
            </a:extLst>
          </p:cNvPr>
          <p:cNvSpPr>
            <a:spLocks noGrp="1"/>
          </p:cNvSpPr>
          <p:nvPr>
            <p:ph type="title"/>
          </p:nvPr>
        </p:nvSpPr>
        <p:spPr/>
        <p:txBody>
          <a:bodyPr/>
          <a:lstStyle/>
          <a:p>
            <a:r>
              <a:rPr lang="en-IT" dirty="0"/>
              <a:t>Amendments to the Master Document</a:t>
            </a:r>
          </a:p>
        </p:txBody>
      </p:sp>
    </p:spTree>
    <p:extLst>
      <p:ext uri="{BB962C8B-B14F-4D97-AF65-F5344CB8AC3E}">
        <p14:creationId xmlns:p14="http://schemas.microsoft.com/office/powerpoint/2010/main" val="476908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08F0D7-BB5B-1040-B752-53B1C0DE193B}"/>
              </a:ext>
            </a:extLst>
          </p:cNvPr>
          <p:cNvSpPr>
            <a:spLocks noGrp="1"/>
          </p:cNvSpPr>
          <p:nvPr>
            <p:ph idx="1"/>
          </p:nvPr>
        </p:nvSpPr>
        <p:spPr/>
        <p:txBody>
          <a:bodyPr/>
          <a:lstStyle/>
          <a:p>
            <a:r>
              <a:rPr lang="en-GB" dirty="0"/>
              <a:t>For the time being the SG2 did not see the need to discuss additional topics.</a:t>
            </a:r>
          </a:p>
          <a:p>
            <a:r>
              <a:rPr lang="en-GB" dirty="0"/>
              <a:t>For this reason, for the time being, we consider the work of SG2 as concluded</a:t>
            </a:r>
          </a:p>
          <a:p>
            <a:endParaRPr lang="en-GB" dirty="0"/>
          </a:p>
          <a:p>
            <a:pPr marL="0" indent="0">
              <a:buNone/>
            </a:pPr>
            <a:endParaRPr lang="en-US" dirty="0"/>
          </a:p>
        </p:txBody>
      </p:sp>
      <p:sp>
        <p:nvSpPr>
          <p:cNvPr id="3" name="Title 2">
            <a:extLst>
              <a:ext uri="{FF2B5EF4-FFF2-40B4-BE49-F238E27FC236}">
                <a16:creationId xmlns:a16="http://schemas.microsoft.com/office/drawing/2014/main" id="{47D835C5-D9CF-924C-8328-B557832F6764}"/>
              </a:ext>
            </a:extLst>
          </p:cNvPr>
          <p:cNvSpPr>
            <a:spLocks noGrp="1"/>
          </p:cNvSpPr>
          <p:nvPr>
            <p:ph type="title"/>
          </p:nvPr>
        </p:nvSpPr>
        <p:spPr/>
        <p:txBody>
          <a:bodyPr/>
          <a:lstStyle/>
          <a:p>
            <a:r>
              <a:rPr lang="en-IT" dirty="0"/>
              <a:t>Additional topics to be discussed within SG2</a:t>
            </a:r>
          </a:p>
        </p:txBody>
      </p:sp>
    </p:spTree>
    <p:extLst>
      <p:ext uri="{BB962C8B-B14F-4D97-AF65-F5344CB8AC3E}">
        <p14:creationId xmlns:p14="http://schemas.microsoft.com/office/powerpoint/2010/main" val="3946594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6C328E3-248E-4849-8203-53F877D9FBA5}"/>
              </a:ext>
            </a:extLst>
          </p:cNvPr>
          <p:cNvSpPr>
            <a:spLocks noGrp="1"/>
          </p:cNvSpPr>
          <p:nvPr>
            <p:ph idx="1"/>
          </p:nvPr>
        </p:nvSpPr>
        <p:spPr/>
        <p:txBody>
          <a:bodyPr/>
          <a:lstStyle/>
          <a:p>
            <a:r>
              <a:rPr lang="en-GB" dirty="0"/>
              <a:t>SG2 members suggested that, during one of the next VMAD meetings, KBA could be invited to briefly present the approach used in the recent type-approval of an ALKS system in Germany.</a:t>
            </a:r>
          </a:p>
          <a:p>
            <a:r>
              <a:rPr lang="en-GB" dirty="0"/>
              <a:t>In particular it could be interesting to know the NATM pillars that were used, how the process worked, the lessons learned, etc.</a:t>
            </a:r>
          </a:p>
          <a:p>
            <a:r>
              <a:rPr lang="en-GB" dirty="0"/>
              <a:t>This could represent and interesting input for the continuation of the work in VMAD.</a:t>
            </a:r>
            <a:endParaRPr lang="en-IT" dirty="0"/>
          </a:p>
        </p:txBody>
      </p:sp>
      <p:sp>
        <p:nvSpPr>
          <p:cNvPr id="3" name="Title 2">
            <a:extLst>
              <a:ext uri="{FF2B5EF4-FFF2-40B4-BE49-F238E27FC236}">
                <a16:creationId xmlns:a16="http://schemas.microsoft.com/office/drawing/2014/main" id="{33F3E4C7-8A09-A945-A5F2-E93E63AF637F}"/>
              </a:ext>
            </a:extLst>
          </p:cNvPr>
          <p:cNvSpPr>
            <a:spLocks noGrp="1"/>
          </p:cNvSpPr>
          <p:nvPr>
            <p:ph type="title"/>
          </p:nvPr>
        </p:nvSpPr>
        <p:spPr/>
        <p:txBody>
          <a:bodyPr/>
          <a:lstStyle/>
          <a:p>
            <a:r>
              <a:rPr lang="en-IT" dirty="0"/>
              <a:t>Final remarks</a:t>
            </a:r>
          </a:p>
        </p:txBody>
      </p:sp>
    </p:spTree>
    <p:extLst>
      <p:ext uri="{BB962C8B-B14F-4D97-AF65-F5344CB8AC3E}">
        <p14:creationId xmlns:p14="http://schemas.microsoft.com/office/powerpoint/2010/main" val="1032665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4019" y="2188652"/>
            <a:ext cx="10020968" cy="1240348"/>
          </a:xfrm>
        </p:spPr>
        <p:txBody>
          <a:bodyPr/>
          <a:lstStyle/>
          <a:p>
            <a:r>
              <a:rPr lang="en-GB" dirty="0"/>
              <a:t>Thank you</a:t>
            </a:r>
          </a:p>
        </p:txBody>
      </p:sp>
      <p:sp>
        <p:nvSpPr>
          <p:cNvPr id="7" name="Title 1">
            <a:extLst>
              <a:ext uri="{FF2B5EF4-FFF2-40B4-BE49-F238E27FC236}">
                <a16:creationId xmlns:a16="http://schemas.microsoft.com/office/drawing/2014/main" id="{03099E0D-5950-9E47-9C41-0C0F9ED46B83}"/>
              </a:ext>
            </a:extLst>
          </p:cNvPr>
          <p:cNvSpPr txBox="1">
            <a:spLocks/>
          </p:cNvSpPr>
          <p:nvPr/>
        </p:nvSpPr>
        <p:spPr>
          <a:xfrm>
            <a:off x="1077013" y="3254942"/>
            <a:ext cx="10020968" cy="1240348"/>
          </a:xfrm>
          <a:prstGeom prst="rect">
            <a:avLst/>
          </a:prstGeom>
        </p:spPr>
        <p:txBody>
          <a:bodyPr anchor="b">
            <a:noAutofit/>
          </a:bodyPr>
          <a:lstStyle>
            <a:lvl1pPr algn="l" defTabSz="914400" rtl="0" eaLnBrk="1" latinLnBrk="0" hangingPunct="1">
              <a:lnSpc>
                <a:spcPct val="90000"/>
              </a:lnSpc>
              <a:spcBef>
                <a:spcPct val="0"/>
              </a:spcBef>
              <a:buNone/>
              <a:defRPr sz="6000" kern="1200">
                <a:solidFill>
                  <a:schemeClr val="accent5"/>
                </a:solidFill>
                <a:latin typeface="+mj-lt"/>
                <a:ea typeface="+mj-ea"/>
                <a:cs typeface="+mj-cs"/>
              </a:defRPr>
            </a:lvl1pPr>
          </a:lstStyle>
          <a:p>
            <a:pPr>
              <a:spcBef>
                <a:spcPts val="1200"/>
              </a:spcBef>
              <a:spcAft>
                <a:spcPts val="1200"/>
              </a:spcAft>
            </a:pPr>
            <a:r>
              <a:rPr lang="en-GB" sz="2400" dirty="0">
                <a:solidFill>
                  <a:schemeClr val="tx2"/>
                </a:solidFill>
                <a:hlinkClick r:id="rId3">
                  <a:extLst>
                    <a:ext uri="{A12FA001-AC4F-418D-AE19-62706E023703}">
                      <ahyp:hlinkClr xmlns:ahyp="http://schemas.microsoft.com/office/drawing/2018/hyperlinkcolor" xmlns="" val="tx"/>
                    </a:ext>
                  </a:extLst>
                </a:hlinkClick>
              </a:rPr>
              <a:t>Biagio.CIUFFO@ec.europa.eu</a:t>
            </a:r>
            <a:r>
              <a:rPr lang="en-GB" sz="2400" dirty="0">
                <a:solidFill>
                  <a:schemeClr val="tx2"/>
                </a:solidFill>
              </a:rPr>
              <a:t> </a:t>
            </a:r>
          </a:p>
          <a:p>
            <a:pPr>
              <a:spcAft>
                <a:spcPts val="1200"/>
              </a:spcAft>
            </a:pPr>
            <a:r>
              <a:rPr lang="en-GB" sz="2400" dirty="0">
                <a:solidFill>
                  <a:schemeClr val="tx2"/>
                </a:solidFill>
                <a:hlinkClick r:id="rId4">
                  <a:extLst>
                    <a:ext uri="{A12FA001-AC4F-418D-AE19-62706E023703}">
                      <ahyp:hlinkClr xmlns:ahyp="http://schemas.microsoft.com/office/drawing/2018/hyperlinkcolor" xmlns="" val="tx"/>
                    </a:ext>
                  </a:extLst>
                </a:hlinkClick>
              </a:rPr>
              <a:t>bsimkin@nvidia.com</a:t>
            </a:r>
            <a:r>
              <a:rPr lang="en-GB" sz="2400" dirty="0">
                <a:solidFill>
                  <a:schemeClr val="tx2"/>
                </a:solidFill>
              </a:rPr>
              <a:t> </a:t>
            </a:r>
          </a:p>
        </p:txBody>
      </p:sp>
    </p:spTree>
    <p:extLst>
      <p:ext uri="{BB962C8B-B14F-4D97-AF65-F5344CB8AC3E}">
        <p14:creationId xmlns:p14="http://schemas.microsoft.com/office/powerpoint/2010/main" val="1857126171"/>
      </p:ext>
    </p:extLst>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13669</TotalTime>
  <Words>316</Words>
  <Application>Microsoft Office PowerPoint</Application>
  <PresentationFormat>ワイド画面</PresentationFormat>
  <Paragraphs>31</Paragraphs>
  <Slides>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游ゴシック</vt:lpstr>
      <vt:lpstr>Arial</vt:lpstr>
      <vt:lpstr>Bauhaus 93</vt:lpstr>
      <vt:lpstr>Calibri</vt:lpstr>
      <vt:lpstr>Office Theme</vt:lpstr>
      <vt:lpstr>SG2 on Simulation/Virtual Testing Progress report</vt:lpstr>
      <vt:lpstr>SG2 meetings (36° session)</vt:lpstr>
      <vt:lpstr>Amendments to the Master Document</vt:lpstr>
      <vt:lpstr>Additional topics to be discussed within SG2</vt:lpstr>
      <vt:lpstr>Final remarks</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Oshita, Ryuzo/大下 隆三</cp:lastModifiedBy>
  <cp:revision>452</cp:revision>
  <dcterms:created xsi:type="dcterms:W3CDTF">2019-08-09T12:06:42Z</dcterms:created>
  <dcterms:modified xsi:type="dcterms:W3CDTF">2022-01-12T00:27:41Z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216256</vt:lpwstr>
  </property>
  <property fmtid="{D5CDD505-2E9C-101B-9397-08002B2CF9AE}" pid="3" name="Jive_LatestUserAccountName">
    <vt:lpwstr>szymapi</vt:lpwstr>
  </property>
  <property fmtid="{D5CDD505-2E9C-101B-9397-08002B2CF9AE}" pid="4" name="Offisync_ProviderInitializationData">
    <vt:lpwstr>https://webgate.ec.europa.eu/connected</vt:lpwstr>
  </property>
  <property fmtid="{D5CDD505-2E9C-101B-9397-08002B2CF9AE}" pid="5" name="Offisync_ServerID">
    <vt:lpwstr>0d3b22a6-6203-4efc-8e8e-b5279256493b</vt:lpwstr>
  </property>
  <property fmtid="{D5CDD505-2E9C-101B-9397-08002B2CF9AE}" pid="6" name="Offisync_UpdateToken">
    <vt:lpwstr>5</vt:lpwstr>
  </property>
  <property fmtid="{D5CDD505-2E9C-101B-9397-08002B2CF9AE}" pid="7" name="Jive_VersionGuid">
    <vt:lpwstr>aeb3aa96-c241-4062-9f49-42fe9fe7e733</vt:lpwstr>
  </property>
  <property fmtid="{D5CDD505-2E9C-101B-9397-08002B2CF9AE}" pid="8" name="Jive_ModifiedButNotPublished">
    <vt:lpwstr>True</vt:lpwstr>
  </property>
  <property fmtid="{D5CDD505-2E9C-101B-9397-08002B2CF9AE}" pid="9" name="MSIP_Label_6b558183-044c-4105-8d9c-cea02a2a3d86_Enabled">
    <vt:lpwstr>True</vt:lpwstr>
  </property>
  <property fmtid="{D5CDD505-2E9C-101B-9397-08002B2CF9AE}" pid="10" name="MSIP_Label_6b558183-044c-4105-8d9c-cea02a2a3d86_SiteId">
    <vt:lpwstr>43083d15-7273-40c1-b7db-39efd9ccc17a</vt:lpwstr>
  </property>
  <property fmtid="{D5CDD505-2E9C-101B-9397-08002B2CF9AE}" pid="11" name="MSIP_Label_6b558183-044c-4105-8d9c-cea02a2a3d86_Owner">
    <vt:lpwstr>bsimkin@nvidia.com</vt:lpwstr>
  </property>
  <property fmtid="{D5CDD505-2E9C-101B-9397-08002B2CF9AE}" pid="12" name="MSIP_Label_6b558183-044c-4105-8d9c-cea02a2a3d86_SetDate">
    <vt:lpwstr>2020-10-21T09:46:16.7540337Z</vt:lpwstr>
  </property>
  <property fmtid="{D5CDD505-2E9C-101B-9397-08002B2CF9AE}" pid="13" name="MSIP_Label_6b558183-044c-4105-8d9c-cea02a2a3d86_Name">
    <vt:lpwstr>Unrestricted</vt:lpwstr>
  </property>
  <property fmtid="{D5CDD505-2E9C-101B-9397-08002B2CF9AE}" pid="14" name="MSIP_Label_6b558183-044c-4105-8d9c-cea02a2a3d86_Application">
    <vt:lpwstr>Microsoft Azure Information Protection</vt:lpwstr>
  </property>
  <property fmtid="{D5CDD505-2E9C-101B-9397-08002B2CF9AE}" pid="15" name="MSIP_Label_6b558183-044c-4105-8d9c-cea02a2a3d86_ActionId">
    <vt:lpwstr>905fb92f-0d3a-4ec9-8ab3-af9d122d2123</vt:lpwstr>
  </property>
  <property fmtid="{D5CDD505-2E9C-101B-9397-08002B2CF9AE}" pid="16" name="MSIP_Label_6b558183-044c-4105-8d9c-cea02a2a3d86_Extended_MSFT_Method">
    <vt:lpwstr>Automatic</vt:lpwstr>
  </property>
  <property fmtid="{D5CDD505-2E9C-101B-9397-08002B2CF9AE}" pid="17" name="Sensitivity">
    <vt:lpwstr>Unrestricted</vt:lpwstr>
  </property>
</Properties>
</file>