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8" r:id="rId3"/>
    <p:sldId id="269" r:id="rId5"/>
    <p:sldId id="270" r:id="rId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ehuimei" initials="y"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A41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6" autoAdjust="0"/>
    <p:restoredTop sz="94660"/>
  </p:normalViewPr>
  <p:slideViewPr>
    <p:cSldViewPr snapToGrid="0">
      <p:cViewPr varScale="1">
        <p:scale>
          <a:sx n="96" d="100"/>
          <a:sy n="96" d="100"/>
        </p:scale>
        <p:origin x="77" y="384"/>
      </p:cViewPr>
      <p:guideLst>
        <p:guide orient="horz" pos="2115"/>
        <p:guide pos="391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tableStyles" Target="tableStyles.xml"/><Relationship Id="rId8" Type="http://schemas.openxmlformats.org/officeDocument/2006/relationships/viewProps" Target="viewProps.xml"/><Relationship Id="rId7" Type="http://schemas.openxmlformats.org/officeDocument/2006/relationships/presProps" Target="presProps.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commentAuthors" Target="commentAuthors.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57F419-58B5-459B-BC38-70269356E2D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60ED6F-5107-4E75-9052-6499E894405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1</a:t>
            </a:r>
            <a:r>
              <a:rPr lang="zh-CN" altLang="en-US">
                <a:latin typeface="Times New Roman" panose="02020603050405020304" pitchFamily="18" charset="0"/>
                <a:ea typeface="宋体" panose="02010600030101010101" pitchFamily="2" charset="-122"/>
                <a:cs typeface="Times New Roman" panose="02020603050405020304" pitchFamily="18" charset="0"/>
                <a:sym typeface="+mn-ea"/>
              </a:rPr>
              <a:t>）</a:t>
            </a:r>
            <a:r>
              <a:rPr lang="zh-CN">
                <a:latin typeface="Times New Roman" panose="02020603050405020304" pitchFamily="18" charset="0"/>
                <a:ea typeface="宋体" panose="02010600030101010101" pitchFamily="2" charset="-122"/>
                <a:cs typeface="Times New Roman" panose="02020603050405020304" pitchFamily="18" charset="0"/>
                <a:sym typeface="+mn-ea"/>
              </a:rPr>
              <a:t>In China national standard of Automatic level classification for automobile driving, the definition of Level 2 Automatic driving including conbined driving assistant are as follows:</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tLang="en-US">
                <a:latin typeface="Times New Roman" panose="02020603050405020304" pitchFamily="18" charset="0"/>
                <a:ea typeface="宋体" panose="02010600030101010101" pitchFamily="2" charset="-122"/>
                <a:cs typeface="Times New Roman" panose="02020603050405020304" pitchFamily="18" charset="0"/>
                <a:sym typeface="+mn-ea"/>
              </a:rPr>
              <a:t>接</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PPT</a:t>
            </a:r>
            <a:r>
              <a:rPr lang="zh-CN" altLang="en-US">
                <a:latin typeface="Times New Roman" panose="02020603050405020304" pitchFamily="18" charset="0"/>
                <a:ea typeface="宋体" panose="02010600030101010101" pitchFamily="2" charset="-122"/>
                <a:cs typeface="Times New Roman" panose="02020603050405020304" pitchFamily="18" charset="0"/>
                <a:sym typeface="+mn-ea"/>
              </a:rPr>
              <a:t>内容</a:t>
            </a:r>
            <a:endParaRPr lang="zh-CN">
              <a:latin typeface="Times New Roman" panose="02020603050405020304" pitchFamily="18" charset="0"/>
              <a:ea typeface="宋体" panose="02010600030101010101" pitchFamily="2" charset="-122"/>
              <a:cs typeface="Times New Roman" panose="02020603050405020304" pitchFamily="18" charset="0"/>
              <a:sym typeface="+mn-ea"/>
            </a:endParaRPr>
          </a:p>
          <a:p>
            <a:endParaRPr lang="zh-CN">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endParaRPr>
          </a:p>
          <a:p>
            <a:r>
              <a:rPr lang="zh-CN">
                <a:latin typeface="Times New Roman" panose="02020603050405020304" pitchFamily="18" charset="0"/>
                <a:ea typeface="宋体" panose="02010600030101010101" pitchFamily="2" charset="-122"/>
                <a:cs typeface="Times New Roman" panose="02020603050405020304" pitchFamily="18" charset="0"/>
                <a:sym typeface="+mn-ea"/>
              </a:rPr>
              <a:t>（</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2</a:t>
            </a:r>
            <a:r>
              <a:rPr lang="zh-CN">
                <a:latin typeface="Times New Roman" panose="02020603050405020304" pitchFamily="18" charset="0"/>
                <a:ea typeface="宋体" panose="02010600030101010101" pitchFamily="2" charset="-122"/>
                <a:cs typeface="Times New Roman" panose="02020603050405020304" pitchFamily="18" charset="0"/>
                <a:sym typeface="+mn-ea"/>
              </a:rPr>
              <a:t>）强调工信部关于驾驶员在环的要求，In addition, the ICV access regulation</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 </a:t>
            </a:r>
            <a:r>
              <a:rPr lang="zh-CN">
                <a:latin typeface="Times New Roman" panose="02020603050405020304" pitchFamily="18" charset="0"/>
                <a:ea typeface="宋体" panose="02010600030101010101" pitchFamily="2" charset="-122"/>
                <a:cs typeface="Times New Roman" panose="02020603050405020304" pitchFamily="18" charset="0"/>
                <a:sym typeface="+mn-ea"/>
              </a:rPr>
              <a:t>of the Ministry of industry and information technology</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 of People’s Replublic of China </a:t>
            </a:r>
            <a:r>
              <a:rPr lang="zh-CN">
                <a:latin typeface="Times New Roman" panose="02020603050405020304" pitchFamily="18" charset="0"/>
                <a:ea typeface="宋体" panose="02010600030101010101" pitchFamily="2" charset="-122"/>
                <a:cs typeface="Times New Roman" panose="02020603050405020304" pitchFamily="18" charset="0"/>
                <a:sym typeface="+mn-ea"/>
              </a:rPr>
              <a:t> has clearly required that t</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he technical measures such as </a:t>
            </a:r>
            <a:r>
              <a:rPr lang="zh-CN">
                <a:latin typeface="Times New Roman" panose="02020603050405020304" pitchFamily="18" charset="0"/>
                <a:ea typeface="宋体" panose="02010600030101010101" pitchFamily="2" charset="-122"/>
                <a:cs typeface="Times New Roman" panose="02020603050405020304" pitchFamily="18" charset="0"/>
                <a:sym typeface="+mn-ea"/>
              </a:rPr>
              <a:t> hand</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-on </a:t>
            </a:r>
            <a:r>
              <a:rPr lang="zh-CN">
                <a:latin typeface="Times New Roman" panose="02020603050405020304" pitchFamily="18" charset="0"/>
                <a:ea typeface="宋体" panose="02010600030101010101" pitchFamily="2" charset="-122"/>
                <a:cs typeface="Times New Roman" panose="02020603050405020304" pitchFamily="18" charset="0"/>
                <a:sym typeface="+mn-ea"/>
              </a:rPr>
              <a:t>detection </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 and so on </a:t>
            </a:r>
            <a:r>
              <a:rPr lang="zh-CN">
                <a:latin typeface="Times New Roman" panose="02020603050405020304" pitchFamily="18" charset="0"/>
                <a:ea typeface="宋体" panose="02010600030101010101" pitchFamily="2" charset="-122"/>
                <a:cs typeface="Times New Roman" panose="02020603050405020304" pitchFamily="18" charset="0"/>
                <a:sym typeface="+mn-ea"/>
              </a:rPr>
              <a:t>should be </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conducted</a:t>
            </a:r>
            <a:r>
              <a:rPr lang="zh-CN">
                <a:latin typeface="Times New Roman" panose="02020603050405020304" pitchFamily="18" charset="0"/>
                <a:ea typeface="宋体" panose="02010600030101010101" pitchFamily="2" charset="-122"/>
                <a:cs typeface="Times New Roman" panose="02020603050405020304" pitchFamily="18" charset="0"/>
                <a:sym typeface="+mn-ea"/>
              </a:rPr>
              <a:t> to ensure that drivers are always </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engaged in </a:t>
            </a:r>
            <a:r>
              <a:rPr lang="zh-CN">
                <a:latin typeface="Times New Roman" panose="02020603050405020304" pitchFamily="18" charset="0"/>
                <a:ea typeface="宋体" panose="02010600030101010101" pitchFamily="2" charset="-122"/>
                <a:cs typeface="Times New Roman" panose="02020603050405020304" pitchFamily="18" charset="0"/>
                <a:sym typeface="+mn-ea"/>
              </a:rPr>
              <a:t>performing dynamic driving tasks. It shows that the driver engagement test for L2 system has been clearly required in the access management of relevant products in China. At present, hand</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-on</a:t>
            </a:r>
            <a:r>
              <a:rPr lang="zh-CN">
                <a:latin typeface="Times New Roman" panose="02020603050405020304" pitchFamily="18" charset="0"/>
                <a:ea typeface="宋体" panose="02010600030101010101" pitchFamily="2" charset="-122"/>
                <a:cs typeface="Times New Roman" panose="02020603050405020304" pitchFamily="18" charset="0"/>
                <a:sym typeface="+mn-ea"/>
              </a:rPr>
              <a:t> test is the main</a:t>
            </a:r>
            <a:r>
              <a:rPr lang="en-US" altLang="zh-CN">
                <a:latin typeface="Times New Roman" panose="02020603050405020304" pitchFamily="18" charset="0"/>
                <a:ea typeface="宋体" panose="02010600030101010101" pitchFamily="2" charset="-122"/>
                <a:cs typeface="Times New Roman" panose="02020603050405020304" pitchFamily="18" charset="0"/>
                <a:sym typeface="+mn-ea"/>
              </a:rPr>
              <a:t> method.</a:t>
            </a:r>
            <a:endParaRPr lang="zh-CN">
              <a:latin typeface="Times New Roman" panose="02020603050405020304" pitchFamily="18" charset="0"/>
              <a:ea typeface="宋体" panose="02010600030101010101" pitchFamily="2" charset="-122"/>
              <a:cs typeface="Times New Roman" panose="02020603050405020304" pitchFamily="18" charset="0"/>
              <a:sym typeface="+mn-ea"/>
            </a:endParaRPr>
          </a:p>
          <a:p>
            <a:endParaRPr lang="zh-CN">
              <a:latin typeface="Times New Roman" panose="02020603050405020304" pitchFamily="18" charset="0"/>
              <a:ea typeface="宋体" panose="02010600030101010101" pitchFamily="2" charset="-122"/>
              <a:cs typeface="Times New Roman" panose="02020603050405020304" pitchFamily="18" charset="0"/>
              <a:sym typeface="+mn-ea"/>
            </a:endParaRPr>
          </a:p>
          <a:p>
            <a:r>
              <a:rPr lang="zh-CN" altLang="en-US"/>
              <a:t>（</a:t>
            </a:r>
            <a:r>
              <a:rPr lang="en-US" altLang="zh-CN"/>
              <a:t>3</a:t>
            </a:r>
            <a:r>
              <a:rPr lang="zh-CN" altLang="en-US"/>
              <a:t>）Generally speaking, the requirements for Leval 2 automatic driving system in China are consistent with that of WP.29</a:t>
            </a:r>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altLang="zh-CN"/>
              <a:t>As for </a:t>
            </a:r>
            <a:r>
              <a:rPr lang="zh-CN" altLang="en-US">
                <a:sym typeface="+mn-ea"/>
              </a:rPr>
              <a:t>task execution ability</a:t>
            </a:r>
            <a:r>
              <a:rPr lang="zh-CN" altLang="en-US"/>
              <a:t> </a:t>
            </a:r>
            <a:r>
              <a:rPr lang="en-US" altLang="zh-CN"/>
              <a:t>of </a:t>
            </a:r>
            <a:r>
              <a:rPr lang="zh-CN" altLang="en-US"/>
              <a:t>L2 </a:t>
            </a:r>
            <a:r>
              <a:rPr lang="en-US" altLang="zh-CN"/>
              <a:t>system</a:t>
            </a:r>
            <a:r>
              <a:rPr lang="zh-CN" altLang="en-US"/>
              <a:t>, from the perspective of vehicle driving direction, vehicle driving can be mainly divided into two states that is, forward driving and reverse driving. For vehicle reversing, this kind of driving state mainly occurs in the vehicle parking </a:t>
            </a:r>
            <a:r>
              <a:rPr lang="en-US" altLang="zh-CN"/>
              <a:t>scenarios</a:t>
            </a:r>
            <a:r>
              <a:rPr lang="zh-CN" altLang="en-US"/>
              <a:t>, and there </a:t>
            </a:r>
            <a:r>
              <a:rPr lang="en-US" altLang="zh-CN"/>
              <a:t>have already been different products applied in the market,</a:t>
            </a:r>
            <a:r>
              <a:rPr lang="zh-CN" altLang="en-US"/>
              <a:t> </a:t>
            </a:r>
            <a:r>
              <a:rPr lang="en-US" altLang="zh-CN"/>
              <a:t>t</a:t>
            </a:r>
            <a:r>
              <a:rPr lang="zh-CN" altLang="en-US"/>
              <a:t>herefore, corresponding standards need to be formulated to restrict and standardize such products. For the forward driving of vehicles, according to the lane conditions of the driving road, it can be divided into single lane driving function  and multi</a:t>
            </a:r>
            <a:r>
              <a:rPr lang="en-US" altLang="zh-CN"/>
              <a:t>-l</a:t>
            </a:r>
            <a:r>
              <a:rPr lang="zh-CN" altLang="en-US"/>
              <a:t>ane driving function </a:t>
            </a:r>
            <a:r>
              <a:rPr lang="en-US" altLang="zh-CN"/>
              <a:t>namely </a:t>
            </a:r>
            <a:r>
              <a:rPr lang="zh-CN" altLang="en-US"/>
              <a:t>changing between different lanes. For the multi</a:t>
            </a:r>
            <a:r>
              <a:rPr lang="en-US" altLang="zh-CN"/>
              <a:t>-l</a:t>
            </a:r>
            <a:r>
              <a:rPr lang="zh-CN" altLang="en-US"/>
              <a:t>ane driving function, the positional relationship between different lanes includes two forms: parallel and intersecting. The function triggering methods include driver active triggering, system recommended lane change driver confirmation and system automatic lane change, Therefore, the multi lane function needs to be further divided according to the different lane scenarios and trigger methods, as shown in the figure </a:t>
            </a:r>
            <a:r>
              <a:rPr lang="en-US" altLang="zh-CN"/>
              <a:t>above</a:t>
            </a:r>
            <a:r>
              <a:rPr lang="zh-CN" altLang="en-US"/>
              <a:t>.</a:t>
            </a:r>
            <a:endParaRPr lang="zh-CN" altLang="en-US"/>
          </a:p>
          <a:p>
            <a:endParaRPr lang="zh-CN" altLang="en-US"/>
          </a:p>
          <a:p>
            <a:endParaRPr lang="zh-CN" altLang="en-US"/>
          </a:p>
          <a:p>
            <a:r>
              <a:rPr lang="zh-CN" altLang="en-US"/>
              <a:t>As for the two types of standards above, due to different odd involved, different traffic scenarios and different immplement scenarios, the system oedr and vehicle control capabilities are also different. Therefore, in the China domestic standard regulations, the two categories remain independent to avoid cross reference of technical requirements.</a:t>
            </a:r>
            <a:endParaRPr lang="zh-CN" altLang="en-US"/>
          </a:p>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a:t>问题</a:t>
            </a:r>
            <a:r>
              <a:rPr lang="en-US" altLang="zh-CN"/>
              <a:t>1</a:t>
            </a:r>
            <a:endParaRPr lang="en-US" altLang="zh-CN"/>
          </a:p>
          <a:p>
            <a:endParaRPr lang="en-US" altLang="zh-CN"/>
          </a:p>
          <a:p>
            <a:r>
              <a:rPr lang="en-US" altLang="zh-CN"/>
              <a:t>intersection:</a:t>
            </a:r>
            <a:endParaRPr lang="en-US" altLang="zh-CN"/>
          </a:p>
          <a:p>
            <a:pPr defTabSz="914400"/>
            <a:r>
              <a:rPr lang="de-DE" dirty="0">
                <a:solidFill>
                  <a:prstClr val="black"/>
                </a:solidFill>
                <a:sym typeface="+mn-ea"/>
              </a:rPr>
              <a:t>DCAS will </a:t>
            </a:r>
            <a:r>
              <a:rPr lang="de-DE" b="1" dirty="0">
                <a:solidFill>
                  <a:prstClr val="black"/>
                </a:solidFill>
                <a:sym typeface="+mn-ea"/>
              </a:rPr>
              <a:t>support </a:t>
            </a:r>
            <a:r>
              <a:rPr lang="de-DE" b="1" dirty="0" err="1">
                <a:solidFill>
                  <a:prstClr val="black"/>
                </a:solidFill>
                <a:sym typeface="+mn-ea"/>
              </a:rPr>
              <a:t>the</a:t>
            </a:r>
            <a:r>
              <a:rPr lang="de-DE" b="1" dirty="0">
                <a:solidFill>
                  <a:prstClr val="black"/>
                </a:solidFill>
                <a:sym typeface="+mn-ea"/>
              </a:rPr>
              <a:t> </a:t>
            </a:r>
            <a:r>
              <a:rPr lang="de-DE" b="1" dirty="0" err="1">
                <a:solidFill>
                  <a:prstClr val="black"/>
                </a:solidFill>
                <a:sym typeface="+mn-ea"/>
              </a:rPr>
              <a:t>driving</a:t>
            </a:r>
            <a:r>
              <a:rPr lang="de-DE" b="1" dirty="0">
                <a:solidFill>
                  <a:prstClr val="black"/>
                </a:solidFill>
                <a:sym typeface="+mn-ea"/>
              </a:rPr>
              <a:t> </a:t>
            </a:r>
            <a:r>
              <a:rPr lang="de-DE" b="1" dirty="0" err="1">
                <a:solidFill>
                  <a:prstClr val="black"/>
                </a:solidFill>
                <a:sym typeface="+mn-ea"/>
              </a:rPr>
              <a:t>task</a:t>
            </a:r>
            <a:r>
              <a:rPr lang="de-DE" b="1" dirty="0">
                <a:solidFill>
                  <a:prstClr val="black"/>
                </a:solidFill>
                <a:sym typeface="+mn-ea"/>
              </a:rPr>
              <a:t> </a:t>
            </a:r>
            <a:r>
              <a:rPr lang="de-DE" dirty="0" err="1">
                <a:solidFill>
                  <a:prstClr val="black"/>
                </a:solidFill>
                <a:sym typeface="+mn-ea"/>
              </a:rPr>
              <a:t>by</a:t>
            </a:r>
            <a:r>
              <a:rPr lang="de-DE" dirty="0">
                <a:solidFill>
                  <a:prstClr val="black"/>
                </a:solidFill>
                <a:sym typeface="+mn-ea"/>
              </a:rPr>
              <a:t> </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Knowing</a:t>
            </a:r>
            <a:r>
              <a:rPr lang="de-DE" dirty="0">
                <a:solidFill>
                  <a:prstClr val="black"/>
                </a:solidFill>
                <a:sym typeface="+mn-ea"/>
              </a:rPr>
              <a:t> </a:t>
            </a:r>
            <a:r>
              <a:rPr lang="de-DE" dirty="0" err="1">
                <a:solidFill>
                  <a:prstClr val="black"/>
                </a:solidFill>
                <a:sym typeface="+mn-ea"/>
              </a:rPr>
              <a:t>what</a:t>
            </a:r>
            <a:r>
              <a:rPr lang="de-DE" dirty="0">
                <a:solidFill>
                  <a:prstClr val="black"/>
                </a:solidFill>
                <a:sym typeface="+mn-ea"/>
              </a:rPr>
              <a:t> </a:t>
            </a:r>
            <a:r>
              <a:rPr lang="de-DE" dirty="0" err="1">
                <a:solidFill>
                  <a:prstClr val="black"/>
                </a:solidFill>
                <a:sym typeface="+mn-ea"/>
              </a:rPr>
              <a:t>lane</a:t>
            </a:r>
            <a:r>
              <a:rPr lang="de-DE" dirty="0">
                <a:solidFill>
                  <a:prstClr val="black"/>
                </a:solidFill>
                <a:sym typeface="+mn-ea"/>
              </a:rPr>
              <a:t>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change</a:t>
            </a:r>
            <a:r>
              <a:rPr lang="de-DE" dirty="0">
                <a:solidFill>
                  <a:prstClr val="black"/>
                </a:solidFill>
                <a:sym typeface="+mn-ea"/>
              </a:rPr>
              <a:t> </a:t>
            </a:r>
            <a:r>
              <a:rPr lang="de-DE" dirty="0" err="1">
                <a:solidFill>
                  <a:prstClr val="black"/>
                </a:solidFill>
                <a:sym typeface="+mn-ea"/>
              </a:rPr>
              <a:t>into</a:t>
            </a:r>
            <a:r>
              <a:rPr lang="de-DE" dirty="0">
                <a:solidFill>
                  <a:prstClr val="black"/>
                </a:solidFill>
                <a:sym typeface="+mn-ea"/>
              </a:rPr>
              <a:t>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make</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correct</a:t>
            </a:r>
            <a:r>
              <a:rPr lang="de-DE" dirty="0">
                <a:solidFill>
                  <a:prstClr val="black"/>
                </a:solidFill>
                <a:sym typeface="+mn-ea"/>
              </a:rPr>
              <a:t> turn</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Indicating</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lane</a:t>
            </a:r>
            <a:r>
              <a:rPr lang="de-DE" dirty="0">
                <a:solidFill>
                  <a:prstClr val="black"/>
                </a:solidFill>
                <a:sym typeface="+mn-ea"/>
              </a:rPr>
              <a:t> </a:t>
            </a:r>
            <a:r>
              <a:rPr lang="de-DE" dirty="0" err="1">
                <a:solidFill>
                  <a:prstClr val="black"/>
                </a:solidFill>
                <a:sym typeface="+mn-ea"/>
              </a:rPr>
              <a:t>change</a:t>
            </a:r>
            <a:r>
              <a:rPr lang="de-DE" dirty="0">
                <a:solidFill>
                  <a:prstClr val="black"/>
                </a:solidFill>
                <a:sym typeface="+mn-ea"/>
              </a:rPr>
              <a:t> and turn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other</a:t>
            </a:r>
            <a:r>
              <a:rPr lang="de-DE" dirty="0">
                <a:solidFill>
                  <a:prstClr val="black"/>
                </a:solidFill>
                <a:sym typeface="+mn-ea"/>
              </a:rPr>
              <a:t> </a:t>
            </a:r>
            <a:r>
              <a:rPr lang="de-DE" dirty="0" err="1">
                <a:solidFill>
                  <a:prstClr val="black"/>
                </a:solidFill>
                <a:sym typeface="+mn-ea"/>
              </a:rPr>
              <a:t>road</a:t>
            </a:r>
            <a:r>
              <a:rPr lang="de-DE" dirty="0">
                <a:solidFill>
                  <a:prstClr val="black"/>
                </a:solidFill>
                <a:sym typeface="+mn-ea"/>
              </a:rPr>
              <a:t> </a:t>
            </a:r>
            <a:r>
              <a:rPr lang="de-DE" dirty="0" err="1">
                <a:solidFill>
                  <a:prstClr val="black"/>
                </a:solidFill>
                <a:sym typeface="+mn-ea"/>
              </a:rPr>
              <a:t>users</a:t>
            </a:r>
            <a:r>
              <a:rPr lang="de-DE" dirty="0">
                <a:solidFill>
                  <a:prstClr val="black"/>
                </a:solidFill>
                <a:sym typeface="+mn-ea"/>
              </a:rPr>
              <a:t> </a:t>
            </a:r>
            <a:endParaRPr lang="de-DE" dirty="0">
              <a:solidFill>
                <a:prstClr val="black"/>
              </a:solidFill>
            </a:endParaRPr>
          </a:p>
          <a:p>
            <a:pPr defTabSz="914400">
              <a:spcBef>
                <a:spcPts val="600"/>
              </a:spcBef>
            </a:pPr>
            <a:r>
              <a:rPr lang="de-DE" dirty="0">
                <a:solidFill>
                  <a:prstClr val="black"/>
                </a:solidFill>
                <a:sym typeface="+mn-ea"/>
              </a:rPr>
              <a:t>Providing </a:t>
            </a:r>
            <a:r>
              <a:rPr lang="de-DE" b="1" dirty="0">
                <a:solidFill>
                  <a:prstClr val="black"/>
                </a:solidFill>
                <a:sym typeface="+mn-ea"/>
              </a:rPr>
              <a:t>longitudinal </a:t>
            </a:r>
            <a:r>
              <a:rPr lang="de-DE" b="1" dirty="0" err="1">
                <a:solidFill>
                  <a:prstClr val="black"/>
                </a:solidFill>
                <a:sym typeface="+mn-ea"/>
              </a:rPr>
              <a:t>control</a:t>
            </a:r>
            <a:r>
              <a:rPr lang="de-DE" b="1" dirty="0">
                <a:solidFill>
                  <a:prstClr val="black"/>
                </a:solidFill>
                <a:sym typeface="+mn-ea"/>
              </a:rPr>
              <a:t> </a:t>
            </a:r>
            <a:r>
              <a:rPr lang="de-DE" b="1" dirty="0" err="1">
                <a:solidFill>
                  <a:prstClr val="black"/>
                </a:solidFill>
                <a:sym typeface="+mn-ea"/>
              </a:rPr>
              <a:t>assistance</a:t>
            </a:r>
            <a:r>
              <a:rPr lang="de-DE" b="1" dirty="0">
                <a:solidFill>
                  <a:prstClr val="black"/>
                </a:solidFill>
                <a:sym typeface="+mn-ea"/>
              </a:rPr>
              <a:t> </a:t>
            </a:r>
            <a:r>
              <a:rPr lang="de-DE" dirty="0" err="1">
                <a:solidFill>
                  <a:prstClr val="black"/>
                </a:solidFill>
                <a:sym typeface="+mn-ea"/>
              </a:rPr>
              <a:t>to</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Stop</a:t>
            </a:r>
            <a:r>
              <a:rPr lang="de-DE" dirty="0">
                <a:solidFill>
                  <a:prstClr val="black"/>
                </a:solidFill>
                <a:sym typeface="+mn-ea"/>
              </a:rPr>
              <a:t> at a </a:t>
            </a:r>
            <a:r>
              <a:rPr lang="de-DE" dirty="0" err="1">
                <a:solidFill>
                  <a:prstClr val="black"/>
                </a:solidFill>
                <a:sym typeface="+mn-ea"/>
              </a:rPr>
              <a:t>red</a:t>
            </a:r>
            <a:r>
              <a:rPr lang="de-DE" dirty="0">
                <a:solidFill>
                  <a:prstClr val="black"/>
                </a:solidFill>
                <a:sym typeface="+mn-ea"/>
              </a:rPr>
              <a:t> light </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Yield</a:t>
            </a:r>
            <a:r>
              <a:rPr lang="de-DE" dirty="0">
                <a:solidFill>
                  <a:prstClr val="black"/>
                </a:solidFill>
                <a:sym typeface="+mn-ea"/>
              </a:rPr>
              <a:t>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other</a:t>
            </a:r>
            <a:r>
              <a:rPr lang="de-DE" dirty="0">
                <a:solidFill>
                  <a:prstClr val="black"/>
                </a:solidFill>
                <a:sym typeface="+mn-ea"/>
              </a:rPr>
              <a:t> </a:t>
            </a:r>
            <a:r>
              <a:rPr lang="de-DE" dirty="0" err="1">
                <a:solidFill>
                  <a:prstClr val="black"/>
                </a:solidFill>
                <a:sym typeface="+mn-ea"/>
              </a:rPr>
              <a:t>road</a:t>
            </a:r>
            <a:r>
              <a:rPr lang="de-DE" dirty="0">
                <a:solidFill>
                  <a:prstClr val="black"/>
                </a:solidFill>
                <a:sym typeface="+mn-ea"/>
              </a:rPr>
              <a:t> </a:t>
            </a:r>
            <a:r>
              <a:rPr lang="de-DE" dirty="0" err="1">
                <a:solidFill>
                  <a:prstClr val="black"/>
                </a:solidFill>
                <a:sym typeface="+mn-ea"/>
              </a:rPr>
              <a:t>users</a:t>
            </a:r>
            <a:endParaRPr lang="de-DE" dirty="0">
              <a:solidFill>
                <a:prstClr val="black"/>
              </a:solidFill>
            </a:endParaRPr>
          </a:p>
          <a:p>
            <a:pPr marL="285750" indent="-285750" defTabSz="914400">
              <a:buFont typeface="Arial" panose="020B0604020202020204" pitchFamily="34" charset="0"/>
              <a:buChar char="•"/>
            </a:pPr>
            <a:r>
              <a:rPr lang="de-DE" dirty="0">
                <a:solidFill>
                  <a:prstClr val="black"/>
                </a:solidFill>
                <a:sym typeface="+mn-ea"/>
              </a:rPr>
              <a:t>Turn at an </a:t>
            </a:r>
            <a:r>
              <a:rPr lang="de-DE" dirty="0" err="1">
                <a:solidFill>
                  <a:prstClr val="black"/>
                </a:solidFill>
                <a:sym typeface="+mn-ea"/>
              </a:rPr>
              <a:t>appropriate</a:t>
            </a:r>
            <a:r>
              <a:rPr lang="de-DE" dirty="0">
                <a:solidFill>
                  <a:prstClr val="black"/>
                </a:solidFill>
                <a:sym typeface="+mn-ea"/>
              </a:rPr>
              <a:t> </a:t>
            </a:r>
            <a:r>
              <a:rPr lang="de-DE" dirty="0" err="1">
                <a:solidFill>
                  <a:prstClr val="black"/>
                </a:solidFill>
                <a:sym typeface="+mn-ea"/>
              </a:rPr>
              <a:t>speed</a:t>
            </a:r>
            <a:endParaRPr lang="de-DE" dirty="0">
              <a:solidFill>
                <a:prstClr val="black"/>
              </a:solidFill>
            </a:endParaRPr>
          </a:p>
          <a:p>
            <a:pPr defTabSz="914400">
              <a:spcBef>
                <a:spcPts val="600"/>
              </a:spcBef>
            </a:pPr>
            <a:r>
              <a:rPr lang="de-DE" dirty="0">
                <a:solidFill>
                  <a:prstClr val="black"/>
                </a:solidFill>
                <a:sym typeface="+mn-ea"/>
              </a:rPr>
              <a:t>and </a:t>
            </a:r>
            <a:r>
              <a:rPr lang="de-DE" dirty="0" err="1">
                <a:solidFill>
                  <a:prstClr val="black"/>
                </a:solidFill>
                <a:sym typeface="+mn-ea"/>
              </a:rPr>
              <a:t>providing</a:t>
            </a:r>
            <a:r>
              <a:rPr lang="de-DE" dirty="0">
                <a:solidFill>
                  <a:prstClr val="black"/>
                </a:solidFill>
                <a:sym typeface="+mn-ea"/>
              </a:rPr>
              <a:t> </a:t>
            </a:r>
            <a:r>
              <a:rPr lang="de-DE" b="1" dirty="0" err="1">
                <a:solidFill>
                  <a:prstClr val="black"/>
                </a:solidFill>
                <a:sym typeface="+mn-ea"/>
              </a:rPr>
              <a:t>steering</a:t>
            </a:r>
            <a:r>
              <a:rPr lang="de-DE" b="1" dirty="0">
                <a:solidFill>
                  <a:prstClr val="black"/>
                </a:solidFill>
                <a:sym typeface="+mn-ea"/>
              </a:rPr>
              <a:t> </a:t>
            </a:r>
            <a:r>
              <a:rPr lang="de-DE" b="1" dirty="0" err="1">
                <a:solidFill>
                  <a:prstClr val="black"/>
                </a:solidFill>
                <a:sym typeface="+mn-ea"/>
              </a:rPr>
              <a:t>input</a:t>
            </a:r>
            <a:r>
              <a:rPr lang="de-DE" b="1" dirty="0">
                <a:solidFill>
                  <a:prstClr val="black"/>
                </a:solidFill>
                <a:sym typeface="+mn-ea"/>
              </a:rPr>
              <a:t> </a:t>
            </a:r>
            <a:r>
              <a:rPr lang="de-DE" b="1" dirty="0" err="1">
                <a:solidFill>
                  <a:prstClr val="black"/>
                </a:solidFill>
                <a:sym typeface="+mn-ea"/>
              </a:rPr>
              <a:t>assistance</a:t>
            </a:r>
            <a:r>
              <a:rPr lang="de-DE" b="1" dirty="0">
                <a:solidFill>
                  <a:prstClr val="black"/>
                </a:solidFill>
                <a:sym typeface="+mn-ea"/>
              </a:rPr>
              <a:t>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guide</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driver</a:t>
            </a:r>
            <a:r>
              <a:rPr lang="de-DE" dirty="0">
                <a:solidFill>
                  <a:prstClr val="black"/>
                </a:solidFill>
                <a:sym typeface="+mn-ea"/>
              </a:rPr>
              <a:t> </a:t>
            </a:r>
            <a:r>
              <a:rPr lang="de-DE" dirty="0" err="1">
                <a:solidFill>
                  <a:prstClr val="black"/>
                </a:solidFill>
                <a:sym typeface="+mn-ea"/>
              </a:rPr>
              <a:t>to</a:t>
            </a:r>
            <a:r>
              <a:rPr lang="de-DE" dirty="0">
                <a:solidFill>
                  <a:prstClr val="black"/>
                </a:solidFill>
                <a:sym typeface="+mn-ea"/>
              </a:rPr>
              <a:t> </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steer</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vehicle</a:t>
            </a:r>
            <a:r>
              <a:rPr lang="de-DE" dirty="0">
                <a:solidFill>
                  <a:prstClr val="black"/>
                </a:solidFill>
                <a:sym typeface="+mn-ea"/>
              </a:rPr>
              <a:t> </a:t>
            </a:r>
            <a:r>
              <a:rPr lang="de-DE" dirty="0" err="1">
                <a:solidFill>
                  <a:prstClr val="black"/>
                </a:solidFill>
                <a:sym typeface="+mn-ea"/>
              </a:rPr>
              <a:t>into</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correct</a:t>
            </a:r>
            <a:r>
              <a:rPr lang="de-DE" dirty="0">
                <a:solidFill>
                  <a:prstClr val="black"/>
                </a:solidFill>
                <a:sym typeface="+mn-ea"/>
              </a:rPr>
              <a:t> </a:t>
            </a:r>
            <a:r>
              <a:rPr lang="de-DE" dirty="0" err="1">
                <a:solidFill>
                  <a:prstClr val="black"/>
                </a:solidFill>
                <a:sym typeface="+mn-ea"/>
              </a:rPr>
              <a:t>lane</a:t>
            </a:r>
            <a:r>
              <a:rPr lang="de-DE" dirty="0">
                <a:solidFill>
                  <a:prstClr val="black"/>
                </a:solidFill>
                <a:sym typeface="+mn-ea"/>
              </a:rPr>
              <a:t> </a:t>
            </a:r>
            <a:r>
              <a:rPr lang="de-DE" dirty="0" err="1">
                <a:solidFill>
                  <a:prstClr val="black"/>
                </a:solidFill>
                <a:sym typeface="+mn-ea"/>
              </a:rPr>
              <a:t>safely</a:t>
            </a:r>
            <a:r>
              <a:rPr lang="de-DE" dirty="0">
                <a:solidFill>
                  <a:prstClr val="black"/>
                </a:solidFill>
                <a:sym typeface="+mn-ea"/>
              </a:rPr>
              <a:t> </a:t>
            </a:r>
            <a:endParaRPr lang="de-DE" dirty="0">
              <a:solidFill>
                <a:prstClr val="black"/>
              </a:solidFill>
            </a:endParaRPr>
          </a:p>
          <a:p>
            <a:pPr marL="285750" indent="-285750" defTabSz="914400">
              <a:buFont typeface="Arial" panose="020B0604020202020204" pitchFamily="34" charset="0"/>
              <a:buChar char="•"/>
            </a:pPr>
            <a:r>
              <a:rPr lang="de-DE" dirty="0">
                <a:solidFill>
                  <a:prstClr val="black"/>
                </a:solidFill>
                <a:sym typeface="+mn-ea"/>
              </a:rPr>
              <a:t>follow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appropriate</a:t>
            </a:r>
            <a:r>
              <a:rPr lang="de-DE" dirty="0">
                <a:solidFill>
                  <a:prstClr val="black"/>
                </a:solidFill>
                <a:sym typeface="+mn-ea"/>
              </a:rPr>
              <a:t> </a:t>
            </a:r>
            <a:r>
              <a:rPr lang="de-DE" dirty="0" err="1">
                <a:solidFill>
                  <a:prstClr val="black"/>
                </a:solidFill>
                <a:sym typeface="+mn-ea"/>
              </a:rPr>
              <a:t>trajectory</a:t>
            </a:r>
            <a:r>
              <a:rPr lang="de-DE" dirty="0">
                <a:solidFill>
                  <a:prstClr val="black"/>
                </a:solidFill>
                <a:sym typeface="+mn-ea"/>
              </a:rPr>
              <a:t> </a:t>
            </a:r>
            <a:r>
              <a:rPr lang="de-DE" dirty="0" err="1">
                <a:solidFill>
                  <a:prstClr val="black"/>
                </a:solidFill>
                <a:sym typeface="+mn-ea"/>
              </a:rPr>
              <a:t>when</a:t>
            </a:r>
            <a:r>
              <a:rPr lang="de-DE" dirty="0">
                <a:solidFill>
                  <a:prstClr val="black"/>
                </a:solidFill>
                <a:sym typeface="+mn-ea"/>
              </a:rPr>
              <a:t> </a:t>
            </a:r>
            <a:r>
              <a:rPr lang="de-DE" dirty="0" err="1">
                <a:solidFill>
                  <a:prstClr val="black"/>
                </a:solidFill>
                <a:sym typeface="+mn-ea"/>
              </a:rPr>
              <a:t>making</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turn</a:t>
            </a:r>
            <a:endParaRPr lang="de-DE" dirty="0">
              <a:solidFill>
                <a:prstClr val="black"/>
              </a:solidFill>
              <a:sym typeface="+mn-ea"/>
            </a:endParaRPr>
          </a:p>
          <a:p>
            <a:pPr marL="285750" indent="-285750" defTabSz="914400">
              <a:buFont typeface="Arial" panose="020B0604020202020204" pitchFamily="34" charset="0"/>
              <a:buChar char="•"/>
            </a:pPr>
            <a:endParaRPr lang="en-US" altLang="zh-CN"/>
          </a:p>
          <a:p>
            <a:pPr defTabSz="914400"/>
            <a:r>
              <a:rPr lang="de-DE" dirty="0">
                <a:solidFill>
                  <a:prstClr val="black"/>
                </a:solidFill>
                <a:sym typeface="+mn-ea"/>
              </a:rPr>
              <a:t>DCAS also </a:t>
            </a:r>
            <a:r>
              <a:rPr lang="de-DE" b="1" dirty="0">
                <a:solidFill>
                  <a:prstClr val="black"/>
                </a:solidFill>
                <a:sym typeface="+mn-ea"/>
              </a:rPr>
              <a:t>monitor </a:t>
            </a:r>
            <a:r>
              <a:rPr lang="de-DE" b="1" dirty="0" err="1">
                <a:solidFill>
                  <a:prstClr val="black"/>
                </a:solidFill>
                <a:sym typeface="+mn-ea"/>
              </a:rPr>
              <a:t>the</a:t>
            </a:r>
            <a:r>
              <a:rPr lang="de-DE" b="1" dirty="0">
                <a:solidFill>
                  <a:prstClr val="black"/>
                </a:solidFill>
                <a:sym typeface="+mn-ea"/>
              </a:rPr>
              <a:t> </a:t>
            </a:r>
            <a:r>
              <a:rPr lang="de-DE" b="1" dirty="0" err="1">
                <a:solidFill>
                  <a:prstClr val="black"/>
                </a:solidFill>
                <a:sym typeface="+mn-ea"/>
              </a:rPr>
              <a:t>driver</a:t>
            </a:r>
            <a:r>
              <a:rPr lang="de-DE" b="1" dirty="0">
                <a:solidFill>
                  <a:prstClr val="black"/>
                </a:solidFill>
                <a:sym typeface="+mn-ea"/>
              </a:rPr>
              <a:t> </a:t>
            </a:r>
            <a:r>
              <a:rPr lang="de-DE" b="1" dirty="0" err="1">
                <a:solidFill>
                  <a:prstClr val="black"/>
                </a:solidFill>
                <a:sym typeface="+mn-ea"/>
              </a:rPr>
              <a:t>engagement</a:t>
            </a:r>
            <a:r>
              <a:rPr lang="de-DE" dirty="0">
                <a:solidFill>
                  <a:prstClr val="black"/>
                </a:solidFill>
                <a:sym typeface="+mn-ea"/>
              </a:rPr>
              <a:t> </a:t>
            </a:r>
            <a:r>
              <a:rPr lang="de-DE" dirty="0" err="1">
                <a:solidFill>
                  <a:prstClr val="black"/>
                </a:solidFill>
                <a:sym typeface="+mn-ea"/>
              </a:rPr>
              <a:t>by</a:t>
            </a:r>
            <a:r>
              <a:rPr lang="de-DE" dirty="0">
                <a:solidFill>
                  <a:prstClr val="black"/>
                </a:solidFill>
                <a:sym typeface="+mn-ea"/>
              </a:rPr>
              <a:t>: </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Verifying</a:t>
            </a:r>
            <a:r>
              <a:rPr lang="de-DE" dirty="0">
                <a:solidFill>
                  <a:prstClr val="black"/>
                </a:solidFill>
                <a:sym typeface="+mn-ea"/>
              </a:rPr>
              <a:t> </a:t>
            </a:r>
            <a:r>
              <a:rPr lang="de-DE" dirty="0" err="1">
                <a:solidFill>
                  <a:prstClr val="black"/>
                </a:solidFill>
                <a:sym typeface="+mn-ea"/>
              </a:rPr>
              <a:t>driver</a:t>
            </a:r>
            <a:r>
              <a:rPr lang="de-DE" dirty="0">
                <a:solidFill>
                  <a:prstClr val="black"/>
                </a:solidFill>
                <a:sym typeface="+mn-ea"/>
              </a:rPr>
              <a:t> </a:t>
            </a:r>
            <a:r>
              <a:rPr lang="de-DE" dirty="0" err="1">
                <a:solidFill>
                  <a:prstClr val="black"/>
                </a:solidFill>
                <a:sym typeface="+mn-ea"/>
              </a:rPr>
              <a:t>has</a:t>
            </a:r>
            <a:r>
              <a:rPr lang="de-DE" dirty="0">
                <a:solidFill>
                  <a:prstClr val="black"/>
                </a:solidFill>
                <a:sym typeface="+mn-ea"/>
              </a:rPr>
              <a:t> </a:t>
            </a:r>
            <a:r>
              <a:rPr lang="de-DE" dirty="0" err="1">
                <a:solidFill>
                  <a:prstClr val="black"/>
                </a:solidFill>
                <a:sym typeface="+mn-ea"/>
              </a:rPr>
              <a:t>its</a:t>
            </a:r>
            <a:r>
              <a:rPr lang="de-DE" dirty="0">
                <a:solidFill>
                  <a:prstClr val="black"/>
                </a:solidFill>
                <a:sym typeface="+mn-ea"/>
              </a:rPr>
              <a:t> </a:t>
            </a:r>
            <a:r>
              <a:rPr lang="de-DE" dirty="0" err="1">
                <a:solidFill>
                  <a:prstClr val="black"/>
                </a:solidFill>
                <a:sym typeface="+mn-ea"/>
              </a:rPr>
              <a:t>hands</a:t>
            </a:r>
            <a:r>
              <a:rPr lang="de-DE" dirty="0">
                <a:solidFill>
                  <a:prstClr val="black"/>
                </a:solidFill>
                <a:sym typeface="+mn-ea"/>
              </a:rPr>
              <a:t> on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steering</a:t>
            </a:r>
            <a:r>
              <a:rPr lang="de-DE" dirty="0">
                <a:solidFill>
                  <a:prstClr val="black"/>
                </a:solidFill>
                <a:sym typeface="+mn-ea"/>
              </a:rPr>
              <a:t> </a:t>
            </a:r>
            <a:r>
              <a:rPr lang="de-DE" dirty="0" err="1">
                <a:solidFill>
                  <a:prstClr val="black"/>
                </a:solidFill>
                <a:sym typeface="+mn-ea"/>
              </a:rPr>
              <a:t>control</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Verifying</a:t>
            </a:r>
            <a:r>
              <a:rPr lang="de-DE" dirty="0">
                <a:solidFill>
                  <a:prstClr val="black"/>
                </a:solidFill>
                <a:sym typeface="+mn-ea"/>
              </a:rPr>
              <a:t> </a:t>
            </a:r>
            <a:r>
              <a:rPr lang="de-DE" dirty="0" err="1">
                <a:solidFill>
                  <a:prstClr val="black"/>
                </a:solidFill>
                <a:sym typeface="+mn-ea"/>
              </a:rPr>
              <a:t>eyes</a:t>
            </a:r>
            <a:r>
              <a:rPr lang="de-DE" dirty="0">
                <a:solidFill>
                  <a:prstClr val="black"/>
                </a:solidFill>
                <a:sym typeface="+mn-ea"/>
              </a:rPr>
              <a:t> </a:t>
            </a:r>
            <a:r>
              <a:rPr lang="de-DE" dirty="0" err="1">
                <a:solidFill>
                  <a:prstClr val="black"/>
                </a:solidFill>
                <a:sym typeface="+mn-ea"/>
              </a:rPr>
              <a:t>are</a:t>
            </a:r>
            <a:r>
              <a:rPr lang="de-DE" dirty="0">
                <a:solidFill>
                  <a:prstClr val="black"/>
                </a:solidFill>
                <a:sym typeface="+mn-ea"/>
              </a:rPr>
              <a:t> </a:t>
            </a:r>
            <a:r>
              <a:rPr lang="de-DE" dirty="0" err="1">
                <a:solidFill>
                  <a:prstClr val="black"/>
                </a:solidFill>
                <a:sym typeface="+mn-ea"/>
              </a:rPr>
              <a:t>turned</a:t>
            </a:r>
            <a:r>
              <a:rPr lang="de-DE" dirty="0">
                <a:solidFill>
                  <a:prstClr val="black"/>
                </a:solidFill>
                <a:sym typeface="+mn-ea"/>
              </a:rPr>
              <a:t>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road</a:t>
            </a:r>
            <a:r>
              <a:rPr lang="de-DE" dirty="0">
                <a:solidFill>
                  <a:prstClr val="black"/>
                </a:solidFill>
                <a:sym typeface="+mn-ea"/>
              </a:rPr>
              <a:t> </a:t>
            </a:r>
            <a:r>
              <a:rPr lang="de-DE" dirty="0" err="1">
                <a:solidFill>
                  <a:prstClr val="black"/>
                </a:solidFill>
                <a:sym typeface="+mn-ea"/>
              </a:rPr>
              <a:t>or</a:t>
            </a:r>
            <a:r>
              <a:rPr lang="de-DE" dirty="0">
                <a:solidFill>
                  <a:prstClr val="black"/>
                </a:solidFill>
                <a:sym typeface="+mn-ea"/>
              </a:rPr>
              <a:t> </a:t>
            </a:r>
            <a:r>
              <a:rPr lang="de-DE" dirty="0" err="1">
                <a:solidFill>
                  <a:prstClr val="black"/>
                </a:solidFill>
                <a:sym typeface="+mn-ea"/>
              </a:rPr>
              <a:t>driving</a:t>
            </a:r>
            <a:r>
              <a:rPr lang="de-DE" dirty="0">
                <a:solidFill>
                  <a:prstClr val="black"/>
                </a:solidFill>
                <a:sym typeface="+mn-ea"/>
              </a:rPr>
              <a:t> </a:t>
            </a:r>
            <a:r>
              <a:rPr lang="de-DE" dirty="0" err="1">
                <a:solidFill>
                  <a:prstClr val="black"/>
                </a:solidFill>
                <a:sym typeface="+mn-ea"/>
              </a:rPr>
              <a:t>task</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Checking</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manual</a:t>
            </a:r>
            <a:r>
              <a:rPr lang="de-DE" dirty="0">
                <a:solidFill>
                  <a:prstClr val="black"/>
                </a:solidFill>
                <a:sym typeface="+mn-ea"/>
              </a:rPr>
              <a:t> </a:t>
            </a:r>
            <a:r>
              <a:rPr lang="de-DE" dirty="0" err="1">
                <a:solidFill>
                  <a:prstClr val="black"/>
                </a:solidFill>
                <a:sym typeface="+mn-ea"/>
              </a:rPr>
              <a:t>usage</a:t>
            </a:r>
            <a:r>
              <a:rPr lang="de-DE" dirty="0">
                <a:solidFill>
                  <a:prstClr val="black"/>
                </a:solidFill>
                <a:sym typeface="+mn-ea"/>
              </a:rPr>
              <a:t> </a:t>
            </a:r>
            <a:r>
              <a:rPr lang="de-DE" dirty="0" err="1">
                <a:solidFill>
                  <a:prstClr val="black"/>
                </a:solidFill>
                <a:sym typeface="+mn-ea"/>
              </a:rPr>
              <a:t>of</a:t>
            </a:r>
            <a:r>
              <a:rPr lang="de-DE" dirty="0">
                <a:solidFill>
                  <a:prstClr val="black"/>
                </a:solidFill>
                <a:sym typeface="+mn-ea"/>
              </a:rPr>
              <a:t> „</a:t>
            </a:r>
            <a:r>
              <a:rPr lang="de-DE" dirty="0" err="1">
                <a:solidFill>
                  <a:prstClr val="black"/>
                </a:solidFill>
                <a:sym typeface="+mn-ea"/>
              </a:rPr>
              <a:t>secondary</a:t>
            </a:r>
            <a:r>
              <a:rPr lang="de-DE" dirty="0">
                <a:solidFill>
                  <a:prstClr val="black"/>
                </a:solidFill>
                <a:sym typeface="+mn-ea"/>
              </a:rPr>
              <a:t>“ </a:t>
            </a:r>
            <a:r>
              <a:rPr lang="de-DE" dirty="0" err="1">
                <a:solidFill>
                  <a:prstClr val="black"/>
                </a:solidFill>
                <a:sym typeface="+mn-ea"/>
              </a:rPr>
              <a:t>controls</a:t>
            </a:r>
            <a:r>
              <a:rPr lang="de-DE" dirty="0">
                <a:solidFill>
                  <a:prstClr val="black"/>
                </a:solidFill>
                <a:sym typeface="+mn-ea"/>
              </a:rPr>
              <a:t>, e.g. turn </a:t>
            </a:r>
            <a:r>
              <a:rPr lang="de-DE" dirty="0" err="1">
                <a:solidFill>
                  <a:prstClr val="black"/>
                </a:solidFill>
                <a:sym typeface="+mn-ea"/>
              </a:rPr>
              <a:t>indicator</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Confirming</a:t>
            </a:r>
            <a:r>
              <a:rPr lang="de-DE" dirty="0">
                <a:solidFill>
                  <a:prstClr val="black"/>
                </a:solidFill>
                <a:sym typeface="+mn-ea"/>
              </a:rPr>
              <a:t> </a:t>
            </a:r>
            <a:r>
              <a:rPr lang="de-DE" dirty="0" err="1">
                <a:solidFill>
                  <a:prstClr val="black"/>
                </a:solidFill>
                <a:sym typeface="+mn-ea"/>
              </a:rPr>
              <a:t>driver</a:t>
            </a:r>
            <a:r>
              <a:rPr lang="de-DE" dirty="0">
                <a:solidFill>
                  <a:prstClr val="black"/>
                </a:solidFill>
                <a:sym typeface="+mn-ea"/>
              </a:rPr>
              <a:t> </a:t>
            </a:r>
            <a:r>
              <a:rPr lang="de-DE" dirty="0" err="1">
                <a:solidFill>
                  <a:prstClr val="black"/>
                </a:solidFill>
                <a:sym typeface="+mn-ea"/>
              </a:rPr>
              <a:t>eyes</a:t>
            </a:r>
            <a:r>
              <a:rPr lang="de-DE" dirty="0">
                <a:solidFill>
                  <a:prstClr val="black"/>
                </a:solidFill>
                <a:sym typeface="+mn-ea"/>
              </a:rPr>
              <a:t> </a:t>
            </a:r>
            <a:r>
              <a:rPr lang="de-DE" dirty="0" err="1">
                <a:solidFill>
                  <a:prstClr val="black"/>
                </a:solidFill>
                <a:sym typeface="+mn-ea"/>
              </a:rPr>
              <a:t>are</a:t>
            </a:r>
            <a:r>
              <a:rPr lang="de-DE" dirty="0">
                <a:solidFill>
                  <a:prstClr val="black"/>
                </a:solidFill>
                <a:sym typeface="+mn-ea"/>
              </a:rPr>
              <a:t> </a:t>
            </a:r>
            <a:r>
              <a:rPr lang="de-DE" dirty="0" err="1">
                <a:solidFill>
                  <a:prstClr val="black"/>
                </a:solidFill>
                <a:sym typeface="+mn-ea"/>
              </a:rPr>
              <a:t>oriented</a:t>
            </a:r>
            <a:r>
              <a:rPr lang="de-DE" dirty="0">
                <a:solidFill>
                  <a:prstClr val="black"/>
                </a:solidFill>
                <a:sym typeface="+mn-ea"/>
              </a:rPr>
              <a:t>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road</a:t>
            </a:r>
            <a:r>
              <a:rPr lang="de-DE" dirty="0">
                <a:solidFill>
                  <a:prstClr val="black"/>
                </a:solidFill>
                <a:sym typeface="+mn-ea"/>
              </a:rPr>
              <a:t> </a:t>
            </a:r>
            <a:r>
              <a:rPr lang="de-DE" dirty="0" err="1">
                <a:solidFill>
                  <a:prstClr val="black"/>
                </a:solidFill>
                <a:sym typeface="+mn-ea"/>
              </a:rPr>
              <a:t>before</a:t>
            </a:r>
            <a:r>
              <a:rPr lang="de-DE" dirty="0">
                <a:solidFill>
                  <a:prstClr val="black"/>
                </a:solidFill>
                <a:sym typeface="+mn-ea"/>
              </a:rPr>
              <a:t> </a:t>
            </a:r>
            <a:r>
              <a:rPr lang="de-DE" dirty="0" err="1">
                <a:solidFill>
                  <a:prstClr val="black"/>
                </a:solidFill>
                <a:sym typeface="+mn-ea"/>
              </a:rPr>
              <a:t>resuming</a:t>
            </a:r>
            <a:r>
              <a:rPr lang="de-DE" dirty="0">
                <a:solidFill>
                  <a:prstClr val="black"/>
                </a:solidFill>
                <a:sym typeface="+mn-ea"/>
              </a:rPr>
              <a:t> </a:t>
            </a:r>
            <a:r>
              <a:rPr lang="de-DE" dirty="0" err="1">
                <a:solidFill>
                  <a:prstClr val="black"/>
                </a:solidFill>
                <a:sym typeface="+mn-ea"/>
              </a:rPr>
              <a:t>driving</a:t>
            </a:r>
            <a:r>
              <a:rPr lang="de-DE" dirty="0">
                <a:solidFill>
                  <a:prstClr val="black"/>
                </a:solidFill>
                <a:sym typeface="+mn-ea"/>
              </a:rPr>
              <a:t> </a:t>
            </a:r>
            <a:r>
              <a:rPr lang="de-DE" dirty="0" err="1">
                <a:solidFill>
                  <a:prstClr val="black"/>
                </a:solidFill>
                <a:sym typeface="+mn-ea"/>
              </a:rPr>
              <a:t>operation</a:t>
            </a:r>
            <a:r>
              <a:rPr lang="de-DE" dirty="0">
                <a:solidFill>
                  <a:prstClr val="black"/>
                </a:solidFill>
                <a:sym typeface="+mn-ea"/>
              </a:rPr>
              <a:t> after a </a:t>
            </a:r>
            <a:r>
              <a:rPr lang="de-DE" dirty="0" err="1">
                <a:solidFill>
                  <a:prstClr val="black"/>
                </a:solidFill>
                <a:sym typeface="+mn-ea"/>
              </a:rPr>
              <a:t>stop</a:t>
            </a:r>
            <a:endParaRPr lang="de-DE" dirty="0" err="1">
              <a:solidFill>
                <a:prstClr val="black"/>
              </a:solidFill>
              <a:sym typeface="+mn-ea"/>
            </a:endParaRPr>
          </a:p>
          <a:p>
            <a:pPr marL="285750" indent="-285750" defTabSz="914400">
              <a:buFont typeface="Arial" panose="020B0604020202020204" pitchFamily="34" charset="0"/>
              <a:buChar char="•"/>
            </a:pPr>
            <a:endParaRPr lang="de-DE" dirty="0" err="1">
              <a:solidFill>
                <a:prstClr val="black"/>
              </a:solidFill>
              <a:sym typeface="+mn-ea"/>
            </a:endParaRPr>
          </a:p>
          <a:p>
            <a:pPr marL="285750" indent="-285750" defTabSz="914400">
              <a:buFont typeface="Arial" panose="020B0604020202020204" pitchFamily="34" charset="0"/>
              <a:buChar char="•"/>
            </a:pPr>
            <a:endParaRPr lang="de-DE" dirty="0" err="1">
              <a:solidFill>
                <a:prstClr val="black"/>
              </a:solidFill>
              <a:sym typeface="+mn-ea"/>
            </a:endParaRPr>
          </a:p>
          <a:p>
            <a:pPr indent="0" defTabSz="914400">
              <a:buFont typeface="Arial" panose="020B0604020202020204" pitchFamily="34" charset="0"/>
              <a:buNone/>
            </a:pPr>
            <a:r>
              <a:rPr lang="en-US" altLang="de-DE" dirty="0">
                <a:solidFill>
                  <a:prstClr val="black"/>
                </a:solidFill>
              </a:rPr>
              <a:t>Roundabout:</a:t>
            </a:r>
            <a:endParaRPr lang="en-US" altLang="de-DE" dirty="0">
              <a:solidFill>
                <a:prstClr val="black"/>
              </a:solidFill>
            </a:endParaRPr>
          </a:p>
          <a:p>
            <a:pPr defTabSz="914400"/>
            <a:r>
              <a:rPr lang="de-DE" dirty="0">
                <a:solidFill>
                  <a:prstClr val="black"/>
                </a:solidFill>
                <a:sym typeface="+mn-ea"/>
              </a:rPr>
              <a:t>DCAS </a:t>
            </a:r>
            <a:r>
              <a:rPr lang="de-DE" b="1" dirty="0">
                <a:solidFill>
                  <a:prstClr val="black"/>
                </a:solidFill>
                <a:sym typeface="+mn-ea"/>
              </a:rPr>
              <a:t>support </a:t>
            </a:r>
            <a:r>
              <a:rPr lang="de-DE" b="1" dirty="0" err="1">
                <a:solidFill>
                  <a:prstClr val="black"/>
                </a:solidFill>
                <a:sym typeface="+mn-ea"/>
              </a:rPr>
              <a:t>the</a:t>
            </a:r>
            <a:r>
              <a:rPr lang="de-DE" b="1" dirty="0">
                <a:solidFill>
                  <a:prstClr val="black"/>
                </a:solidFill>
                <a:sym typeface="+mn-ea"/>
              </a:rPr>
              <a:t> </a:t>
            </a:r>
            <a:r>
              <a:rPr lang="de-DE" b="1" dirty="0" err="1">
                <a:solidFill>
                  <a:prstClr val="black"/>
                </a:solidFill>
                <a:sym typeface="+mn-ea"/>
              </a:rPr>
              <a:t>driving</a:t>
            </a:r>
            <a:r>
              <a:rPr lang="de-DE" b="1" dirty="0">
                <a:solidFill>
                  <a:prstClr val="black"/>
                </a:solidFill>
                <a:sym typeface="+mn-ea"/>
              </a:rPr>
              <a:t> </a:t>
            </a:r>
            <a:r>
              <a:rPr lang="de-DE" b="1" dirty="0" err="1">
                <a:solidFill>
                  <a:prstClr val="black"/>
                </a:solidFill>
                <a:sym typeface="+mn-ea"/>
              </a:rPr>
              <a:t>task</a:t>
            </a:r>
            <a:r>
              <a:rPr lang="de-DE" dirty="0">
                <a:solidFill>
                  <a:prstClr val="black"/>
                </a:solidFill>
                <a:sym typeface="+mn-ea"/>
              </a:rPr>
              <a:t> </a:t>
            </a:r>
            <a:r>
              <a:rPr lang="de-DE" dirty="0" err="1">
                <a:solidFill>
                  <a:prstClr val="black"/>
                </a:solidFill>
                <a:sym typeface="+mn-ea"/>
              </a:rPr>
              <a:t>by</a:t>
            </a:r>
            <a:r>
              <a:rPr lang="de-DE" dirty="0">
                <a:solidFill>
                  <a:prstClr val="black"/>
                </a:solidFill>
                <a:sym typeface="+mn-ea"/>
              </a:rPr>
              <a:t> </a:t>
            </a:r>
            <a:endParaRPr lang="de-DE" dirty="0">
              <a:solidFill>
                <a:prstClr val="black"/>
              </a:solidFill>
            </a:endParaRPr>
          </a:p>
          <a:p>
            <a:pPr defTabSz="914400"/>
            <a:r>
              <a:rPr lang="de-DE" dirty="0">
                <a:solidFill>
                  <a:prstClr val="black"/>
                </a:solidFill>
                <a:sym typeface="+mn-ea"/>
              </a:rPr>
              <a:t>Providing </a:t>
            </a:r>
            <a:r>
              <a:rPr lang="de-DE" b="1" dirty="0" err="1">
                <a:solidFill>
                  <a:prstClr val="black"/>
                </a:solidFill>
                <a:sym typeface="+mn-ea"/>
              </a:rPr>
              <a:t>steering</a:t>
            </a:r>
            <a:r>
              <a:rPr lang="de-DE" b="1" dirty="0">
                <a:solidFill>
                  <a:prstClr val="black"/>
                </a:solidFill>
                <a:sym typeface="+mn-ea"/>
              </a:rPr>
              <a:t> </a:t>
            </a:r>
            <a:r>
              <a:rPr lang="de-DE" b="1" dirty="0" err="1">
                <a:solidFill>
                  <a:prstClr val="black"/>
                </a:solidFill>
                <a:sym typeface="+mn-ea"/>
              </a:rPr>
              <a:t>input</a:t>
            </a:r>
            <a:r>
              <a:rPr lang="de-DE" b="1" dirty="0">
                <a:solidFill>
                  <a:prstClr val="black"/>
                </a:solidFill>
                <a:sym typeface="+mn-ea"/>
              </a:rPr>
              <a:t>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guide</a:t>
            </a:r>
            <a:r>
              <a:rPr lang="de-DE" dirty="0">
                <a:solidFill>
                  <a:prstClr val="black"/>
                </a:solidFill>
                <a:sym typeface="+mn-ea"/>
              </a:rPr>
              <a:t> </a:t>
            </a:r>
            <a:r>
              <a:rPr lang="de-DE" dirty="0" err="1">
                <a:solidFill>
                  <a:prstClr val="black"/>
                </a:solidFill>
                <a:sym typeface="+mn-ea"/>
              </a:rPr>
              <a:t>him</a:t>
            </a:r>
            <a:r>
              <a:rPr lang="de-DE" dirty="0">
                <a:solidFill>
                  <a:prstClr val="black"/>
                </a:solidFill>
                <a:sym typeface="+mn-ea"/>
              </a:rPr>
              <a:t> </a:t>
            </a:r>
            <a:endParaRPr lang="de-DE" dirty="0">
              <a:solidFill>
                <a:prstClr val="black"/>
              </a:solidFill>
            </a:endParaRPr>
          </a:p>
          <a:p>
            <a:pPr marL="285750" indent="-285750" defTabSz="914400">
              <a:buFont typeface="Arial" panose="020B0604020202020204" pitchFamily="34" charset="0"/>
              <a:buChar char="•"/>
            </a:pPr>
            <a:r>
              <a:rPr lang="de-DE" dirty="0">
                <a:solidFill>
                  <a:prstClr val="black"/>
                </a:solidFill>
                <a:sym typeface="+mn-ea"/>
              </a:rPr>
              <a:t>In </a:t>
            </a:r>
            <a:r>
              <a:rPr lang="de-DE" dirty="0" err="1">
                <a:solidFill>
                  <a:prstClr val="black"/>
                </a:solidFill>
                <a:sym typeface="+mn-ea"/>
              </a:rPr>
              <a:t>entering</a:t>
            </a:r>
            <a:r>
              <a:rPr lang="de-DE" dirty="0">
                <a:solidFill>
                  <a:prstClr val="black"/>
                </a:solidFill>
                <a:sym typeface="+mn-ea"/>
              </a:rPr>
              <a:t>, </a:t>
            </a:r>
            <a:r>
              <a:rPr lang="de-DE" dirty="0" err="1">
                <a:solidFill>
                  <a:prstClr val="black"/>
                </a:solidFill>
                <a:sym typeface="+mn-ea"/>
              </a:rPr>
              <a:t>passing</a:t>
            </a:r>
            <a:r>
              <a:rPr lang="de-DE" dirty="0">
                <a:solidFill>
                  <a:prstClr val="black"/>
                </a:solidFill>
                <a:sym typeface="+mn-ea"/>
              </a:rPr>
              <a:t> </a:t>
            </a:r>
            <a:r>
              <a:rPr lang="de-DE" dirty="0" err="1">
                <a:solidFill>
                  <a:prstClr val="black"/>
                </a:solidFill>
                <a:sym typeface="+mn-ea"/>
              </a:rPr>
              <a:t>through</a:t>
            </a:r>
            <a:r>
              <a:rPr lang="de-DE" dirty="0">
                <a:solidFill>
                  <a:prstClr val="black"/>
                </a:solidFill>
                <a:sym typeface="+mn-ea"/>
              </a:rPr>
              <a:t> an </a:t>
            </a:r>
            <a:r>
              <a:rPr lang="de-DE" dirty="0" err="1">
                <a:solidFill>
                  <a:prstClr val="black"/>
                </a:solidFill>
                <a:sym typeface="+mn-ea"/>
              </a:rPr>
              <a:t>exiting</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roundabout</a:t>
            </a:r>
            <a:r>
              <a:rPr lang="de-DE" dirty="0">
                <a:solidFill>
                  <a:prstClr val="black"/>
                </a:solidFill>
                <a:sym typeface="+mn-ea"/>
              </a:rPr>
              <a:t> </a:t>
            </a:r>
            <a:r>
              <a:rPr lang="de-DE" dirty="0" err="1">
                <a:solidFill>
                  <a:prstClr val="black"/>
                </a:solidFill>
                <a:sym typeface="+mn-ea"/>
              </a:rPr>
              <a:t>safely</a:t>
            </a:r>
            <a:endParaRPr lang="de-DE" dirty="0">
              <a:solidFill>
                <a:prstClr val="black"/>
              </a:solidFill>
            </a:endParaRPr>
          </a:p>
          <a:p>
            <a:pPr defTabSz="914400">
              <a:spcBef>
                <a:spcPts val="600"/>
              </a:spcBef>
            </a:pPr>
            <a:r>
              <a:rPr lang="de-DE" dirty="0">
                <a:solidFill>
                  <a:prstClr val="black"/>
                </a:solidFill>
                <a:sym typeface="+mn-ea"/>
              </a:rPr>
              <a:t>And </a:t>
            </a:r>
            <a:r>
              <a:rPr lang="de-DE" dirty="0" err="1">
                <a:solidFill>
                  <a:prstClr val="black"/>
                </a:solidFill>
                <a:sym typeface="+mn-ea"/>
              </a:rPr>
              <a:t>provide</a:t>
            </a:r>
            <a:r>
              <a:rPr lang="de-DE" dirty="0">
                <a:solidFill>
                  <a:prstClr val="black"/>
                </a:solidFill>
                <a:sym typeface="+mn-ea"/>
              </a:rPr>
              <a:t> </a:t>
            </a:r>
            <a:r>
              <a:rPr lang="de-DE" b="1" dirty="0">
                <a:solidFill>
                  <a:prstClr val="black"/>
                </a:solidFill>
                <a:sym typeface="+mn-ea"/>
              </a:rPr>
              <a:t>longitudinal </a:t>
            </a:r>
            <a:r>
              <a:rPr lang="de-DE" b="1" dirty="0" err="1">
                <a:solidFill>
                  <a:prstClr val="black"/>
                </a:solidFill>
                <a:sym typeface="+mn-ea"/>
              </a:rPr>
              <a:t>control</a:t>
            </a:r>
            <a:r>
              <a:rPr lang="de-DE" b="1" dirty="0">
                <a:solidFill>
                  <a:prstClr val="black"/>
                </a:solidFill>
                <a:sym typeface="+mn-ea"/>
              </a:rPr>
              <a:t> </a:t>
            </a:r>
            <a:r>
              <a:rPr lang="de-DE" b="1" dirty="0" err="1">
                <a:solidFill>
                  <a:prstClr val="black"/>
                </a:solidFill>
                <a:sym typeface="+mn-ea"/>
              </a:rPr>
              <a:t>assistance</a:t>
            </a:r>
            <a:r>
              <a:rPr lang="de-DE" b="1" dirty="0">
                <a:solidFill>
                  <a:prstClr val="black"/>
                </a:solidFill>
                <a:sym typeface="+mn-ea"/>
              </a:rPr>
              <a:t> </a:t>
            </a:r>
            <a:r>
              <a:rPr lang="de-DE" dirty="0" err="1">
                <a:solidFill>
                  <a:prstClr val="black"/>
                </a:solidFill>
                <a:sym typeface="+mn-ea"/>
              </a:rPr>
              <a:t>to</a:t>
            </a:r>
            <a:r>
              <a:rPr lang="de-DE" dirty="0">
                <a:solidFill>
                  <a:prstClr val="black"/>
                </a:solidFill>
                <a:sym typeface="+mn-ea"/>
              </a:rPr>
              <a:t> </a:t>
            </a:r>
            <a:endParaRPr lang="de-DE" dirty="0">
              <a:solidFill>
                <a:prstClr val="black"/>
              </a:solidFill>
            </a:endParaRPr>
          </a:p>
          <a:p>
            <a:pPr marL="285750" indent="-285750" defTabSz="914400">
              <a:buFont typeface="Arial" panose="020B0604020202020204" pitchFamily="34" charset="0"/>
              <a:buChar char="•"/>
            </a:pPr>
            <a:r>
              <a:rPr lang="de-DE" dirty="0">
                <a:solidFill>
                  <a:prstClr val="black"/>
                </a:solidFill>
                <a:sym typeface="+mn-ea"/>
              </a:rPr>
              <a:t>Yield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other</a:t>
            </a:r>
            <a:r>
              <a:rPr lang="de-DE" dirty="0">
                <a:solidFill>
                  <a:prstClr val="black"/>
                </a:solidFill>
                <a:sym typeface="+mn-ea"/>
              </a:rPr>
              <a:t> </a:t>
            </a:r>
            <a:r>
              <a:rPr lang="de-DE" dirty="0" err="1">
                <a:solidFill>
                  <a:prstClr val="black"/>
                </a:solidFill>
                <a:sym typeface="+mn-ea"/>
              </a:rPr>
              <a:t>road</a:t>
            </a:r>
            <a:r>
              <a:rPr lang="de-DE" dirty="0">
                <a:solidFill>
                  <a:prstClr val="black"/>
                </a:solidFill>
                <a:sym typeface="+mn-ea"/>
              </a:rPr>
              <a:t> </a:t>
            </a:r>
            <a:r>
              <a:rPr lang="de-DE" dirty="0" err="1">
                <a:solidFill>
                  <a:prstClr val="black"/>
                </a:solidFill>
                <a:sym typeface="+mn-ea"/>
              </a:rPr>
              <a:t>users</a:t>
            </a:r>
            <a:r>
              <a:rPr lang="de-DE" dirty="0">
                <a:solidFill>
                  <a:prstClr val="black"/>
                </a:solidFill>
                <a:sym typeface="+mn-ea"/>
              </a:rPr>
              <a:t> </a:t>
            </a:r>
            <a:endParaRPr lang="de-DE" dirty="0">
              <a:solidFill>
                <a:prstClr val="black"/>
              </a:solidFill>
            </a:endParaRPr>
          </a:p>
          <a:p>
            <a:pPr marL="285750" indent="-285750" defTabSz="914400">
              <a:buFont typeface="Arial" panose="020B0604020202020204" pitchFamily="34" charset="0"/>
              <a:buChar char="•"/>
            </a:pPr>
            <a:r>
              <a:rPr lang="de-DE" dirty="0">
                <a:solidFill>
                  <a:prstClr val="black"/>
                </a:solidFill>
                <a:sym typeface="+mn-ea"/>
              </a:rPr>
              <a:t>Drive </a:t>
            </a:r>
            <a:r>
              <a:rPr lang="de-DE" dirty="0" err="1">
                <a:solidFill>
                  <a:prstClr val="black"/>
                </a:solidFill>
                <a:sym typeface="+mn-ea"/>
              </a:rPr>
              <a:t>into</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roundabout</a:t>
            </a:r>
            <a:r>
              <a:rPr lang="de-DE" dirty="0">
                <a:solidFill>
                  <a:prstClr val="black"/>
                </a:solidFill>
                <a:sym typeface="+mn-ea"/>
              </a:rPr>
              <a:t> at an </a:t>
            </a:r>
            <a:r>
              <a:rPr lang="de-DE" dirty="0" err="1">
                <a:solidFill>
                  <a:prstClr val="black"/>
                </a:solidFill>
                <a:sym typeface="+mn-ea"/>
              </a:rPr>
              <a:t>appropriate</a:t>
            </a:r>
            <a:r>
              <a:rPr lang="de-DE" dirty="0">
                <a:solidFill>
                  <a:prstClr val="black"/>
                </a:solidFill>
                <a:sym typeface="+mn-ea"/>
              </a:rPr>
              <a:t> </a:t>
            </a:r>
            <a:r>
              <a:rPr lang="de-DE" dirty="0" err="1">
                <a:solidFill>
                  <a:prstClr val="black"/>
                </a:solidFill>
                <a:sym typeface="+mn-ea"/>
              </a:rPr>
              <a:t>speed</a:t>
            </a:r>
            <a:r>
              <a:rPr lang="de-DE" dirty="0">
                <a:solidFill>
                  <a:prstClr val="black"/>
                </a:solidFill>
                <a:sym typeface="+mn-ea"/>
              </a:rPr>
              <a:t> </a:t>
            </a:r>
            <a:endParaRPr lang="de-DE" dirty="0">
              <a:solidFill>
                <a:prstClr val="black"/>
              </a:solidFill>
            </a:endParaRPr>
          </a:p>
          <a:p>
            <a:pPr indent="0" defTabSz="914400">
              <a:buFont typeface="Arial" panose="020B0604020202020204" pitchFamily="34" charset="0"/>
              <a:buNone/>
            </a:pPr>
            <a:endParaRPr lang="de-DE" dirty="0">
              <a:solidFill>
                <a:prstClr val="black"/>
              </a:solidFill>
            </a:endParaRPr>
          </a:p>
          <a:p>
            <a:pPr defTabSz="914400"/>
            <a:r>
              <a:rPr lang="de-DE" dirty="0">
                <a:solidFill>
                  <a:prstClr val="black"/>
                </a:solidFill>
                <a:sym typeface="+mn-ea"/>
              </a:rPr>
              <a:t>DCAS also </a:t>
            </a:r>
            <a:r>
              <a:rPr lang="de-DE" b="1" dirty="0">
                <a:solidFill>
                  <a:prstClr val="black"/>
                </a:solidFill>
                <a:sym typeface="+mn-ea"/>
              </a:rPr>
              <a:t>monitor </a:t>
            </a:r>
            <a:r>
              <a:rPr lang="de-DE" b="1" dirty="0" err="1">
                <a:solidFill>
                  <a:prstClr val="black"/>
                </a:solidFill>
                <a:sym typeface="+mn-ea"/>
              </a:rPr>
              <a:t>the</a:t>
            </a:r>
            <a:r>
              <a:rPr lang="de-DE" b="1" dirty="0">
                <a:solidFill>
                  <a:prstClr val="black"/>
                </a:solidFill>
                <a:sym typeface="+mn-ea"/>
              </a:rPr>
              <a:t> </a:t>
            </a:r>
            <a:r>
              <a:rPr lang="de-DE" b="1" dirty="0" err="1">
                <a:solidFill>
                  <a:prstClr val="black"/>
                </a:solidFill>
                <a:sym typeface="+mn-ea"/>
              </a:rPr>
              <a:t>driver</a:t>
            </a:r>
            <a:r>
              <a:rPr lang="de-DE" b="1" dirty="0">
                <a:solidFill>
                  <a:prstClr val="black"/>
                </a:solidFill>
                <a:sym typeface="+mn-ea"/>
              </a:rPr>
              <a:t> </a:t>
            </a:r>
            <a:r>
              <a:rPr lang="de-DE" b="1" dirty="0" err="1">
                <a:solidFill>
                  <a:prstClr val="black"/>
                </a:solidFill>
                <a:sym typeface="+mn-ea"/>
              </a:rPr>
              <a:t>engagement</a:t>
            </a:r>
            <a:r>
              <a:rPr lang="de-DE" dirty="0">
                <a:solidFill>
                  <a:prstClr val="black"/>
                </a:solidFill>
                <a:sym typeface="+mn-ea"/>
              </a:rPr>
              <a:t> </a:t>
            </a:r>
            <a:r>
              <a:rPr lang="de-DE" dirty="0" err="1">
                <a:solidFill>
                  <a:prstClr val="black"/>
                </a:solidFill>
                <a:sym typeface="+mn-ea"/>
              </a:rPr>
              <a:t>by</a:t>
            </a:r>
            <a:r>
              <a:rPr lang="de-DE" dirty="0">
                <a:solidFill>
                  <a:prstClr val="black"/>
                </a:solidFill>
                <a:sym typeface="+mn-ea"/>
              </a:rPr>
              <a:t>:  </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Verifying</a:t>
            </a:r>
            <a:r>
              <a:rPr lang="de-DE" dirty="0">
                <a:solidFill>
                  <a:prstClr val="black"/>
                </a:solidFill>
                <a:sym typeface="+mn-ea"/>
              </a:rPr>
              <a:t> </a:t>
            </a:r>
            <a:r>
              <a:rPr lang="de-DE" dirty="0" err="1">
                <a:solidFill>
                  <a:prstClr val="black"/>
                </a:solidFill>
                <a:sym typeface="+mn-ea"/>
              </a:rPr>
              <a:t>driver</a:t>
            </a:r>
            <a:r>
              <a:rPr lang="de-DE" dirty="0">
                <a:solidFill>
                  <a:prstClr val="black"/>
                </a:solidFill>
                <a:sym typeface="+mn-ea"/>
              </a:rPr>
              <a:t> </a:t>
            </a:r>
            <a:r>
              <a:rPr lang="de-DE" dirty="0" err="1">
                <a:solidFill>
                  <a:prstClr val="black"/>
                </a:solidFill>
                <a:sym typeface="+mn-ea"/>
              </a:rPr>
              <a:t>has</a:t>
            </a:r>
            <a:r>
              <a:rPr lang="de-DE" dirty="0">
                <a:solidFill>
                  <a:prstClr val="black"/>
                </a:solidFill>
                <a:sym typeface="+mn-ea"/>
              </a:rPr>
              <a:t> </a:t>
            </a:r>
            <a:r>
              <a:rPr lang="de-DE" dirty="0" err="1">
                <a:solidFill>
                  <a:prstClr val="black"/>
                </a:solidFill>
                <a:sym typeface="+mn-ea"/>
              </a:rPr>
              <a:t>its</a:t>
            </a:r>
            <a:r>
              <a:rPr lang="de-DE" dirty="0">
                <a:solidFill>
                  <a:prstClr val="black"/>
                </a:solidFill>
                <a:sym typeface="+mn-ea"/>
              </a:rPr>
              <a:t> </a:t>
            </a:r>
            <a:r>
              <a:rPr lang="de-DE" dirty="0" err="1">
                <a:solidFill>
                  <a:prstClr val="black"/>
                </a:solidFill>
                <a:sym typeface="+mn-ea"/>
              </a:rPr>
              <a:t>hands</a:t>
            </a:r>
            <a:r>
              <a:rPr lang="de-DE" dirty="0">
                <a:solidFill>
                  <a:prstClr val="black"/>
                </a:solidFill>
                <a:sym typeface="+mn-ea"/>
              </a:rPr>
              <a:t> on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steering</a:t>
            </a:r>
            <a:r>
              <a:rPr lang="de-DE" dirty="0">
                <a:solidFill>
                  <a:prstClr val="black"/>
                </a:solidFill>
                <a:sym typeface="+mn-ea"/>
              </a:rPr>
              <a:t> </a:t>
            </a:r>
            <a:r>
              <a:rPr lang="de-DE" dirty="0" err="1">
                <a:solidFill>
                  <a:prstClr val="black"/>
                </a:solidFill>
                <a:sym typeface="+mn-ea"/>
              </a:rPr>
              <a:t>control</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Confirming</a:t>
            </a:r>
            <a:r>
              <a:rPr lang="de-DE" dirty="0">
                <a:solidFill>
                  <a:prstClr val="black"/>
                </a:solidFill>
                <a:sym typeface="+mn-ea"/>
              </a:rPr>
              <a:t> </a:t>
            </a:r>
            <a:r>
              <a:rPr lang="de-DE" dirty="0" err="1">
                <a:solidFill>
                  <a:prstClr val="black"/>
                </a:solidFill>
                <a:sym typeface="+mn-ea"/>
              </a:rPr>
              <a:t>driver</a:t>
            </a:r>
            <a:r>
              <a:rPr lang="de-DE" dirty="0">
                <a:solidFill>
                  <a:prstClr val="black"/>
                </a:solidFill>
                <a:sym typeface="+mn-ea"/>
              </a:rPr>
              <a:t> </a:t>
            </a:r>
            <a:r>
              <a:rPr lang="de-DE" dirty="0" err="1">
                <a:solidFill>
                  <a:prstClr val="black"/>
                </a:solidFill>
                <a:sym typeface="+mn-ea"/>
              </a:rPr>
              <a:t>eyes</a:t>
            </a:r>
            <a:r>
              <a:rPr lang="de-DE" dirty="0">
                <a:solidFill>
                  <a:prstClr val="black"/>
                </a:solidFill>
                <a:sym typeface="+mn-ea"/>
              </a:rPr>
              <a:t> </a:t>
            </a:r>
            <a:r>
              <a:rPr lang="de-DE" dirty="0" err="1">
                <a:solidFill>
                  <a:prstClr val="black"/>
                </a:solidFill>
                <a:sym typeface="+mn-ea"/>
              </a:rPr>
              <a:t>are</a:t>
            </a:r>
            <a:r>
              <a:rPr lang="de-DE" dirty="0">
                <a:solidFill>
                  <a:prstClr val="black"/>
                </a:solidFill>
                <a:sym typeface="+mn-ea"/>
              </a:rPr>
              <a:t> </a:t>
            </a:r>
            <a:r>
              <a:rPr lang="de-DE" dirty="0" err="1">
                <a:solidFill>
                  <a:prstClr val="black"/>
                </a:solidFill>
                <a:sym typeface="+mn-ea"/>
              </a:rPr>
              <a:t>oriented</a:t>
            </a:r>
            <a:r>
              <a:rPr lang="de-DE" dirty="0">
                <a:solidFill>
                  <a:prstClr val="black"/>
                </a:solidFill>
                <a:sym typeface="+mn-ea"/>
              </a:rPr>
              <a:t> </a:t>
            </a:r>
            <a:r>
              <a:rPr lang="de-DE" dirty="0" err="1">
                <a:solidFill>
                  <a:prstClr val="black"/>
                </a:solidFill>
                <a:sym typeface="+mn-ea"/>
              </a:rPr>
              <a:t>to</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road</a:t>
            </a:r>
            <a:r>
              <a:rPr lang="de-DE" dirty="0">
                <a:solidFill>
                  <a:prstClr val="black"/>
                </a:solidFill>
                <a:sym typeface="+mn-ea"/>
              </a:rPr>
              <a:t> </a:t>
            </a:r>
            <a:r>
              <a:rPr lang="de-DE" dirty="0" err="1">
                <a:solidFill>
                  <a:prstClr val="black"/>
                </a:solidFill>
                <a:sym typeface="+mn-ea"/>
              </a:rPr>
              <a:t>before</a:t>
            </a:r>
            <a:r>
              <a:rPr lang="de-DE" dirty="0">
                <a:solidFill>
                  <a:prstClr val="black"/>
                </a:solidFill>
                <a:sym typeface="+mn-ea"/>
              </a:rPr>
              <a:t> </a:t>
            </a:r>
            <a:r>
              <a:rPr lang="de-DE" dirty="0" err="1">
                <a:solidFill>
                  <a:prstClr val="black"/>
                </a:solidFill>
                <a:sym typeface="+mn-ea"/>
              </a:rPr>
              <a:t>resuming</a:t>
            </a:r>
            <a:r>
              <a:rPr lang="de-DE" dirty="0">
                <a:solidFill>
                  <a:prstClr val="black"/>
                </a:solidFill>
                <a:sym typeface="+mn-ea"/>
              </a:rPr>
              <a:t> </a:t>
            </a:r>
            <a:r>
              <a:rPr lang="de-DE" dirty="0" err="1">
                <a:solidFill>
                  <a:prstClr val="black"/>
                </a:solidFill>
                <a:sym typeface="+mn-ea"/>
              </a:rPr>
              <a:t>driving</a:t>
            </a:r>
            <a:r>
              <a:rPr lang="de-DE" dirty="0">
                <a:solidFill>
                  <a:prstClr val="black"/>
                </a:solidFill>
                <a:sym typeface="+mn-ea"/>
              </a:rPr>
              <a:t> </a:t>
            </a:r>
            <a:r>
              <a:rPr lang="de-DE" dirty="0" err="1">
                <a:solidFill>
                  <a:prstClr val="black"/>
                </a:solidFill>
                <a:sym typeface="+mn-ea"/>
              </a:rPr>
              <a:t>operation</a:t>
            </a:r>
            <a:r>
              <a:rPr lang="de-DE" dirty="0">
                <a:solidFill>
                  <a:prstClr val="black"/>
                </a:solidFill>
                <a:sym typeface="+mn-ea"/>
              </a:rPr>
              <a:t> after a </a:t>
            </a:r>
            <a:r>
              <a:rPr lang="de-DE" dirty="0" err="1">
                <a:solidFill>
                  <a:prstClr val="black"/>
                </a:solidFill>
                <a:sym typeface="+mn-ea"/>
              </a:rPr>
              <a:t>stop</a:t>
            </a:r>
            <a:endParaRPr lang="de-DE" dirty="0">
              <a:solidFill>
                <a:prstClr val="black"/>
              </a:solidFill>
            </a:endParaRPr>
          </a:p>
          <a:p>
            <a:pPr marL="285750" indent="-285750" defTabSz="914400">
              <a:buFont typeface="Arial" panose="020B0604020202020204" pitchFamily="34" charset="0"/>
              <a:buChar char="•"/>
            </a:pPr>
            <a:r>
              <a:rPr lang="de-DE" dirty="0" err="1">
                <a:solidFill>
                  <a:prstClr val="black"/>
                </a:solidFill>
                <a:sym typeface="+mn-ea"/>
              </a:rPr>
              <a:t>Checking</a:t>
            </a:r>
            <a:r>
              <a:rPr lang="de-DE" dirty="0">
                <a:solidFill>
                  <a:prstClr val="black"/>
                </a:solidFill>
                <a:sym typeface="+mn-ea"/>
              </a:rPr>
              <a:t> </a:t>
            </a:r>
            <a:r>
              <a:rPr lang="de-DE" dirty="0" err="1">
                <a:solidFill>
                  <a:prstClr val="black"/>
                </a:solidFill>
                <a:sym typeface="+mn-ea"/>
              </a:rPr>
              <a:t>the</a:t>
            </a:r>
            <a:r>
              <a:rPr lang="de-DE" dirty="0">
                <a:solidFill>
                  <a:prstClr val="black"/>
                </a:solidFill>
                <a:sym typeface="+mn-ea"/>
              </a:rPr>
              <a:t> </a:t>
            </a:r>
            <a:r>
              <a:rPr lang="de-DE" dirty="0" err="1">
                <a:solidFill>
                  <a:prstClr val="black"/>
                </a:solidFill>
                <a:sym typeface="+mn-ea"/>
              </a:rPr>
              <a:t>manual</a:t>
            </a:r>
            <a:r>
              <a:rPr lang="de-DE" dirty="0">
                <a:solidFill>
                  <a:prstClr val="black"/>
                </a:solidFill>
                <a:sym typeface="+mn-ea"/>
              </a:rPr>
              <a:t> </a:t>
            </a:r>
            <a:r>
              <a:rPr lang="de-DE" dirty="0" err="1">
                <a:solidFill>
                  <a:prstClr val="black"/>
                </a:solidFill>
                <a:sym typeface="+mn-ea"/>
              </a:rPr>
              <a:t>usage</a:t>
            </a:r>
            <a:r>
              <a:rPr lang="de-DE" dirty="0">
                <a:solidFill>
                  <a:prstClr val="black"/>
                </a:solidFill>
                <a:sym typeface="+mn-ea"/>
              </a:rPr>
              <a:t> </a:t>
            </a:r>
            <a:r>
              <a:rPr lang="de-DE" dirty="0" err="1">
                <a:solidFill>
                  <a:prstClr val="black"/>
                </a:solidFill>
                <a:sym typeface="+mn-ea"/>
              </a:rPr>
              <a:t>of</a:t>
            </a:r>
            <a:r>
              <a:rPr lang="de-DE" dirty="0">
                <a:solidFill>
                  <a:prstClr val="black"/>
                </a:solidFill>
                <a:sym typeface="+mn-ea"/>
              </a:rPr>
              <a:t> „</a:t>
            </a:r>
            <a:r>
              <a:rPr lang="de-DE" dirty="0" err="1">
                <a:solidFill>
                  <a:prstClr val="black"/>
                </a:solidFill>
                <a:sym typeface="+mn-ea"/>
              </a:rPr>
              <a:t>secondary</a:t>
            </a:r>
            <a:r>
              <a:rPr lang="de-DE" dirty="0">
                <a:solidFill>
                  <a:prstClr val="black"/>
                </a:solidFill>
                <a:sym typeface="+mn-ea"/>
              </a:rPr>
              <a:t>“ </a:t>
            </a:r>
            <a:r>
              <a:rPr lang="de-DE" dirty="0" err="1">
                <a:solidFill>
                  <a:prstClr val="black"/>
                </a:solidFill>
                <a:sym typeface="+mn-ea"/>
              </a:rPr>
              <a:t>controls</a:t>
            </a:r>
            <a:r>
              <a:rPr lang="de-DE" dirty="0">
                <a:solidFill>
                  <a:prstClr val="black"/>
                </a:solidFill>
                <a:sym typeface="+mn-ea"/>
              </a:rPr>
              <a:t>, e.g. turn </a:t>
            </a:r>
            <a:r>
              <a:rPr lang="de-DE" dirty="0" err="1">
                <a:solidFill>
                  <a:prstClr val="black"/>
                </a:solidFill>
                <a:sym typeface="+mn-ea"/>
              </a:rPr>
              <a:t>indicator</a:t>
            </a:r>
            <a:endParaRPr lang="de-DE" dirty="0" err="1">
              <a:solidFill>
                <a:prstClr val="black"/>
              </a:solidFill>
              <a:sym typeface="+mn-ea"/>
            </a:endParaRPr>
          </a:p>
          <a:p>
            <a:pPr marL="285750" indent="-285750" defTabSz="914400">
              <a:buFont typeface="Arial" panose="020B0604020202020204" pitchFamily="34" charset="0"/>
              <a:buChar char="•"/>
            </a:pPr>
            <a:endParaRPr lang="de-DE" dirty="0" err="1">
              <a:solidFill>
                <a:prstClr val="black"/>
              </a:solidFill>
              <a:sym typeface="+mn-ea"/>
            </a:endParaRPr>
          </a:p>
          <a:p>
            <a:pPr indent="0" defTabSz="914400">
              <a:buFont typeface="Arial" panose="020B0604020202020204" pitchFamily="34" charset="0"/>
              <a:buNone/>
            </a:pPr>
            <a:r>
              <a:rPr lang="zh-CN" altLang="de-DE" dirty="0">
                <a:solidFill>
                  <a:prstClr val="black"/>
                </a:solidFill>
              </a:rPr>
              <a:t>问题</a:t>
            </a:r>
            <a:r>
              <a:rPr lang="en-US" altLang="zh-CN" dirty="0">
                <a:solidFill>
                  <a:prstClr val="black"/>
                </a:solidFill>
              </a:rPr>
              <a:t>2</a:t>
            </a:r>
            <a:endParaRPr lang="en-US" altLang="zh-CN" dirty="0">
              <a:solidFill>
                <a:prstClr val="black"/>
              </a:solidFill>
            </a:endParaRPr>
          </a:p>
          <a:p>
            <a:pPr indent="0" defTabSz="914400">
              <a:buFont typeface="Arial" panose="020B0604020202020204" pitchFamily="34" charset="0"/>
              <a:buNone/>
            </a:pPr>
            <a:r>
              <a:rPr lang="de-DE" dirty="0">
                <a:solidFill>
                  <a:prstClr val="black"/>
                </a:solidFill>
              </a:rPr>
              <a:t>In China, the national standard of GB/T17675 corresponds to the </a:t>
            </a:r>
            <a:r>
              <a:rPr lang="en-US" altLang="de-DE" dirty="0">
                <a:solidFill>
                  <a:prstClr val="black"/>
                </a:solidFill>
              </a:rPr>
              <a:t>simple </a:t>
            </a:r>
            <a:r>
              <a:rPr lang="zh-CN" altLang="en-US" dirty="0">
                <a:solidFill>
                  <a:prstClr val="black"/>
                </a:solidFill>
              </a:rPr>
              <a:t>（</a:t>
            </a:r>
            <a:r>
              <a:rPr lang="en-US" altLang="zh-CN" dirty="0">
                <a:solidFill>
                  <a:prstClr val="black"/>
                </a:solidFill>
              </a:rPr>
              <a:t>basic</a:t>
            </a:r>
            <a:r>
              <a:rPr lang="zh-CN" altLang="en-US" dirty="0">
                <a:solidFill>
                  <a:prstClr val="black"/>
                </a:solidFill>
              </a:rPr>
              <a:t>）</a:t>
            </a:r>
            <a:r>
              <a:rPr lang="de-DE" dirty="0">
                <a:solidFill>
                  <a:prstClr val="black"/>
                </a:solidFill>
              </a:rPr>
              <a:t>steering requirements in R79, </a:t>
            </a:r>
            <a:r>
              <a:rPr lang="en-US" altLang="de-DE" dirty="0">
                <a:solidFill>
                  <a:prstClr val="black"/>
                </a:solidFill>
              </a:rPr>
              <a:t>and there are also other  individual standards correspond to the  functions of ACSF in R79, </a:t>
            </a:r>
            <a:r>
              <a:rPr lang="de-DE" dirty="0">
                <a:solidFill>
                  <a:prstClr val="black"/>
                </a:solidFill>
              </a:rPr>
              <a:t>so whether </a:t>
            </a:r>
            <a:r>
              <a:rPr lang="en-US" altLang="de-DE" dirty="0">
                <a:solidFill>
                  <a:prstClr val="black"/>
                </a:solidFill>
              </a:rPr>
              <a:t>there are sill plans for ADAS TF group to develop </a:t>
            </a:r>
            <a:r>
              <a:rPr lang="de-DE" dirty="0">
                <a:solidFill>
                  <a:prstClr val="black"/>
                </a:solidFill>
              </a:rPr>
              <a:t>new stardards</a:t>
            </a:r>
            <a:r>
              <a:rPr lang="en-US" altLang="de-DE" dirty="0">
                <a:solidFill>
                  <a:prstClr val="black"/>
                </a:solidFill>
              </a:rPr>
              <a:t>  to corresponds to the </a:t>
            </a:r>
            <a:r>
              <a:rPr lang="de-DE" dirty="0">
                <a:solidFill>
                  <a:prstClr val="black"/>
                </a:solidFill>
              </a:rPr>
              <a:t> newly derived</a:t>
            </a:r>
            <a:r>
              <a:rPr lang="en-US" altLang="de-DE" dirty="0">
                <a:solidFill>
                  <a:prstClr val="black"/>
                </a:solidFill>
              </a:rPr>
              <a:t> functions such as </a:t>
            </a:r>
            <a:r>
              <a:rPr lang="de-DE" dirty="0">
                <a:solidFill>
                  <a:prstClr val="black"/>
                </a:solidFill>
              </a:rPr>
              <a:t> ACSF  in R79</a:t>
            </a:r>
            <a:r>
              <a:rPr lang="en-US" altLang="de-DE" dirty="0">
                <a:solidFill>
                  <a:prstClr val="black"/>
                </a:solidFill>
              </a:rPr>
              <a:t> in the future</a:t>
            </a:r>
            <a:r>
              <a:rPr lang="de-DE" dirty="0">
                <a:solidFill>
                  <a:prstClr val="black"/>
                </a:solidFill>
              </a:rPr>
              <a:t>?</a:t>
            </a:r>
            <a:endParaRPr lang="de-DE" dirty="0">
              <a:solidFill>
                <a:prstClr val="black"/>
              </a:solidFill>
            </a:endParaRPr>
          </a:p>
          <a:p>
            <a:pPr indent="0" defTabSz="914400">
              <a:buFont typeface="Arial" panose="020B0604020202020204" pitchFamily="34" charset="0"/>
              <a:buNone/>
            </a:pPr>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5" name="标题占位符 1"/>
          <p:cNvSpPr>
            <a:spLocks noGrp="1"/>
          </p:cNvSpPr>
          <p:nvPr>
            <p:ph type="title"/>
          </p:nvPr>
        </p:nvSpPr>
        <p:spPr>
          <a:xfrm>
            <a:off x="462110" y="918336"/>
            <a:ext cx="11267777" cy="400610"/>
          </a:xfrm>
          <a:prstGeom prst="rect">
            <a:avLst/>
          </a:prstGeom>
        </p:spPr>
        <p:txBody>
          <a:bodyPr vert="horz" lIns="91440" tIns="45720" rIns="91440" bIns="45720" rtlCol="0" anchor="ctr">
            <a:normAutofit/>
          </a:bodyPr>
          <a:lstStyle/>
          <a:p>
            <a:endParaRPr lang="zh-CN" altLang="en-US" dirty="0"/>
          </a:p>
        </p:txBody>
      </p:sp>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标题占位符 1"/>
          <p:cNvSpPr>
            <a:spLocks noGrp="1"/>
          </p:cNvSpPr>
          <p:nvPr>
            <p:ph type="title"/>
          </p:nvPr>
        </p:nvSpPr>
        <p:spPr>
          <a:xfrm>
            <a:off x="462110" y="918336"/>
            <a:ext cx="11267777" cy="400610"/>
          </a:xfrm>
          <a:prstGeom prst="rect">
            <a:avLst/>
          </a:prstGeom>
        </p:spPr>
        <p:txBody>
          <a:bodyPr vert="horz" lIns="91440" tIns="45720" rIns="91440" bIns="45720" rtlCol="0" anchor="ctr">
            <a:normAutofit/>
          </a:bodyPr>
          <a:lstStyle/>
          <a:p>
            <a:endParaRPr lang="zh-CN" altLang="en-US" dirty="0"/>
          </a:p>
        </p:txBody>
      </p:sp>
      <p:sp>
        <p:nvSpPr>
          <p:cNvPr id="5"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 name="标题占位符 1"/>
          <p:cNvSpPr>
            <a:spLocks noGrp="1"/>
          </p:cNvSpPr>
          <p:nvPr>
            <p:ph type="title"/>
          </p:nvPr>
        </p:nvSpPr>
        <p:spPr>
          <a:xfrm>
            <a:off x="462110" y="918336"/>
            <a:ext cx="11267777" cy="400610"/>
          </a:xfrm>
          <a:prstGeom prst="rect">
            <a:avLst/>
          </a:prstGeom>
        </p:spPr>
        <p:txBody>
          <a:bodyPr vert="horz" lIns="91440" tIns="45720" rIns="91440" bIns="45720" rtlCol="0" anchor="ctr">
            <a:normAutofit/>
          </a:bodyPr>
          <a:lstStyle/>
          <a:p>
            <a:endParaRPr lang="zh-CN" altLang="en-US" dirty="0"/>
          </a:p>
        </p:txBody>
      </p:sp>
      <p:sp>
        <p:nvSpPr>
          <p:cNvPr id="5"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62111" y="918336"/>
            <a:ext cx="11267777" cy="400610"/>
          </a:xfrm>
          <a:prstGeom prst="rect">
            <a:avLst/>
          </a:prstGeom>
        </p:spPr>
        <p:txBody>
          <a:bodyPr vert="horz" lIns="91440" tIns="45720" rIns="91440" bIns="45720" rtlCol="0" anchor="ctr">
            <a:normAutofit/>
          </a:bodyPr>
          <a:lstStyle/>
          <a:p>
            <a:endParaRPr lang="zh-CN" altLang="en-US" dirty="0"/>
          </a:p>
        </p:txBody>
      </p:sp>
      <p:cxnSp>
        <p:nvCxnSpPr>
          <p:cNvPr id="8" name="直接连接符 7"/>
          <p:cNvCxnSpPr/>
          <p:nvPr userDrawn="1"/>
        </p:nvCxnSpPr>
        <p:spPr>
          <a:xfrm>
            <a:off x="462111" y="815098"/>
            <a:ext cx="11267777" cy="0"/>
          </a:xfrm>
          <a:prstGeom prst="line">
            <a:avLst/>
          </a:prstGeom>
          <a:ln>
            <a:solidFill>
              <a:srgbClr val="2A4177"/>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4"/>
          </p:nvPr>
        </p:nvSpPr>
        <p:spPr>
          <a:xfrm>
            <a:off x="11319673"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lvl1pPr algn="l" defTabSz="914400" rtl="0" eaLnBrk="1" latinLnBrk="0" hangingPunct="1">
        <a:lnSpc>
          <a:spcPct val="90000"/>
        </a:lnSpc>
        <a:spcBef>
          <a:spcPct val="0"/>
        </a:spcBef>
        <a:buNone/>
        <a:defRPr sz="20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ubtitle 1"/>
          <p:cNvSpPr txBox="1"/>
          <p:nvPr/>
        </p:nvSpPr>
        <p:spPr>
          <a:xfrm>
            <a:off x="610268" y="1651210"/>
            <a:ext cx="11742353" cy="472974"/>
          </a:xfrm>
          <a:prstGeom prst="rect">
            <a:avLst/>
          </a:prstGeom>
        </p:spPr>
        <p:txBody>
          <a:bodyPr lIns="0" tIns="0" rIns="0" bIns="0" anchor="t">
            <a:normAutofit fontScale="50000" lnSpcReduction="20000"/>
          </a:bodyPr>
          <a:lstStyle>
            <a:lvl1pPr marL="0" indent="0" algn="l" defTabSz="1188085" rtl="0" eaLnBrk="1" latinLnBrk="0" hangingPunct="1">
              <a:lnSpc>
                <a:spcPts val="3430"/>
              </a:lnSpc>
              <a:spcBef>
                <a:spcPts val="0"/>
              </a:spcBef>
              <a:buFont typeface="Arial" panose="020B0604020202020204" pitchFamily="34" charset="0"/>
              <a:buNone/>
              <a:defRPr sz="3200" kern="1200" baseline="0">
                <a:solidFill>
                  <a:schemeClr val="tx1"/>
                </a:solidFill>
                <a:latin typeface="Arial" panose="020B0604020202020204" pitchFamily="34" charset="0"/>
                <a:ea typeface="微软雅黑" panose="020B0503020204020204" charset="-122"/>
                <a:cs typeface="Arial" panose="020B0604020202020204" pitchFamily="34" charset="0"/>
              </a:defRPr>
            </a:lvl1pPr>
            <a:lvl2pPr marL="593725" indent="0" algn="ctr" defTabSz="1188085" rtl="0" eaLnBrk="1" latinLnBrk="0" hangingPunct="1">
              <a:lnSpc>
                <a:spcPct val="90000"/>
              </a:lnSpc>
              <a:spcBef>
                <a:spcPts val="650"/>
              </a:spcBef>
              <a:buFont typeface="Arial" panose="020B0604020202020204" pitchFamily="34" charset="0"/>
              <a:buNone/>
              <a:defRPr sz="2600" kern="1200">
                <a:solidFill>
                  <a:schemeClr val="tx1"/>
                </a:solidFill>
                <a:latin typeface="+mn-lt"/>
                <a:ea typeface="+mn-ea"/>
                <a:cs typeface="+mn-cs"/>
              </a:defRPr>
            </a:lvl2pPr>
            <a:lvl3pPr marL="1188085" indent="0" algn="ctr" defTabSz="1188085" rtl="0" eaLnBrk="1" latinLnBrk="0" hangingPunct="1">
              <a:lnSpc>
                <a:spcPct val="90000"/>
              </a:lnSpc>
              <a:spcBef>
                <a:spcPts val="650"/>
              </a:spcBef>
              <a:buFont typeface="Arial" panose="020B0604020202020204" pitchFamily="34" charset="0"/>
              <a:buNone/>
              <a:defRPr sz="2340" kern="1200">
                <a:solidFill>
                  <a:schemeClr val="tx1"/>
                </a:solidFill>
                <a:latin typeface="+mn-lt"/>
                <a:ea typeface="+mn-ea"/>
                <a:cs typeface="+mn-cs"/>
              </a:defRPr>
            </a:lvl3pPr>
            <a:lvl4pPr marL="178181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4pPr>
            <a:lvl5pPr marL="2375535"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5pPr>
            <a:lvl6pPr marL="296926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6pPr>
            <a:lvl7pPr marL="356362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7pPr>
            <a:lvl8pPr marL="4157345"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8pPr>
            <a:lvl9pPr marL="475107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9pPr>
          </a:lstStyle>
          <a:p>
            <a:r>
              <a:rPr lang="en-US" altLang="zh-CN" b="1" kern="0" dirty="0" smtClean="0">
                <a:solidFill>
                  <a:srgbClr val="1D1D1A"/>
                </a:solidFill>
                <a:latin typeface="微软雅黑" panose="020B0503020204020204" charset="-122"/>
                <a:ea typeface="微软雅黑" panose="020B0503020204020204" charset="-122"/>
              </a:rPr>
              <a:t>Consistence </a:t>
            </a:r>
            <a:r>
              <a:rPr lang="en-US" altLang="zh-CN" sz="2800" b="1" kern="0" dirty="0" smtClean="0">
                <a:solidFill>
                  <a:srgbClr val="1D1D1A"/>
                </a:solidFill>
                <a:latin typeface="微软雅黑" panose="020B0503020204020204" charset="-122"/>
                <a:ea typeface="微软雅黑" panose="020B0503020204020204" charset="-122"/>
              </a:rPr>
              <a:t>between the requirements in China national standards and that of WP.29 for </a:t>
            </a:r>
            <a:r>
              <a:rPr lang="en-US" altLang="zh-CN" sz="2800" b="1" kern="0" dirty="0" smtClean="0">
                <a:solidFill>
                  <a:srgbClr val="C00000"/>
                </a:solidFill>
                <a:latin typeface="微软雅黑" panose="020B0503020204020204" charset="-122"/>
                <a:ea typeface="微软雅黑" panose="020B0503020204020204" charset="-122"/>
              </a:rPr>
              <a:t>Level </a:t>
            </a:r>
            <a:r>
              <a:rPr lang="en-US" altLang="zh-CN" sz="2800" b="1" kern="0" dirty="0" smtClean="0">
                <a:solidFill>
                  <a:srgbClr val="C00000"/>
                </a:solidFill>
                <a:latin typeface="微软雅黑" panose="020B0503020204020204" charset="-122"/>
                <a:ea typeface="微软雅黑" panose="020B0503020204020204" charset="-122"/>
              </a:rPr>
              <a:t>2 </a:t>
            </a:r>
            <a:r>
              <a:rPr lang="en-US" altLang="zh-CN" sz="2800" b="1" kern="0" dirty="0" smtClean="0">
                <a:solidFill>
                  <a:srgbClr val="C00000"/>
                </a:solidFill>
                <a:latin typeface="微软雅黑" panose="020B0503020204020204" charset="-122"/>
              </a:rPr>
              <a:t>driver assistance systems</a:t>
            </a:r>
            <a:r>
              <a:rPr lang="en-US" altLang="zh-CN" sz="2800" b="1" kern="0" dirty="0" smtClean="0">
                <a:solidFill>
                  <a:srgbClr val="C00000"/>
                </a:solidFill>
                <a:latin typeface="微软雅黑" panose="020B0503020204020204" charset="-122"/>
                <a:ea typeface="微软雅黑" panose="020B0503020204020204" charset="-122"/>
              </a:rPr>
              <a:t> </a:t>
            </a:r>
            <a:endParaRPr lang="zh-CN" altLang="en-US" sz="2800" b="1" kern="0" dirty="0">
              <a:solidFill>
                <a:srgbClr val="C00000"/>
              </a:solidFill>
              <a:latin typeface="微软雅黑" panose="020B0503020204020204" charset="-122"/>
              <a:ea typeface="微软雅黑" panose="020B0503020204020204" charset="-122"/>
            </a:endParaRPr>
          </a:p>
        </p:txBody>
      </p:sp>
      <p:sp>
        <p:nvSpPr>
          <p:cNvPr id="11" name="Subtitle 1"/>
          <p:cNvSpPr txBox="1"/>
          <p:nvPr/>
        </p:nvSpPr>
        <p:spPr>
          <a:xfrm>
            <a:off x="506640" y="1066375"/>
            <a:ext cx="11742353" cy="472974"/>
          </a:xfrm>
          <a:prstGeom prst="rect">
            <a:avLst/>
          </a:prstGeom>
        </p:spPr>
        <p:txBody>
          <a:bodyPr lIns="0" tIns="0" rIns="0" bIns="0" anchor="t">
            <a:normAutofit/>
          </a:bodyPr>
          <a:lstStyle>
            <a:lvl1pPr marL="0" indent="0" algn="l" defTabSz="1188085" rtl="0" eaLnBrk="1" latinLnBrk="0" hangingPunct="1">
              <a:lnSpc>
                <a:spcPts val="3430"/>
              </a:lnSpc>
              <a:spcBef>
                <a:spcPts val="0"/>
              </a:spcBef>
              <a:buFont typeface="Arial" panose="020B0604020202020204" pitchFamily="34" charset="0"/>
              <a:buNone/>
              <a:defRPr sz="3200" kern="1200" baseline="0">
                <a:solidFill>
                  <a:schemeClr val="tx1"/>
                </a:solidFill>
                <a:latin typeface="Arial" panose="020B0604020202020204" pitchFamily="34" charset="0"/>
                <a:ea typeface="微软雅黑" panose="020B0503020204020204" charset="-122"/>
                <a:cs typeface="Arial" panose="020B0604020202020204" pitchFamily="34" charset="0"/>
              </a:defRPr>
            </a:lvl1pPr>
            <a:lvl2pPr marL="593725" indent="0" algn="ctr" defTabSz="1188085" rtl="0" eaLnBrk="1" latinLnBrk="0" hangingPunct="1">
              <a:lnSpc>
                <a:spcPct val="90000"/>
              </a:lnSpc>
              <a:spcBef>
                <a:spcPts val="650"/>
              </a:spcBef>
              <a:buFont typeface="Arial" panose="020B0604020202020204" pitchFamily="34" charset="0"/>
              <a:buNone/>
              <a:defRPr sz="2600" kern="1200">
                <a:solidFill>
                  <a:schemeClr val="tx1"/>
                </a:solidFill>
                <a:latin typeface="+mn-lt"/>
                <a:ea typeface="+mn-ea"/>
                <a:cs typeface="+mn-cs"/>
              </a:defRPr>
            </a:lvl2pPr>
            <a:lvl3pPr marL="1188085" indent="0" algn="ctr" defTabSz="1188085" rtl="0" eaLnBrk="1" latinLnBrk="0" hangingPunct="1">
              <a:lnSpc>
                <a:spcPct val="90000"/>
              </a:lnSpc>
              <a:spcBef>
                <a:spcPts val="650"/>
              </a:spcBef>
              <a:buFont typeface="Arial" panose="020B0604020202020204" pitchFamily="34" charset="0"/>
              <a:buNone/>
              <a:defRPr sz="2340" kern="1200">
                <a:solidFill>
                  <a:schemeClr val="tx1"/>
                </a:solidFill>
                <a:latin typeface="+mn-lt"/>
                <a:ea typeface="+mn-ea"/>
                <a:cs typeface="+mn-cs"/>
              </a:defRPr>
            </a:lvl3pPr>
            <a:lvl4pPr marL="178181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4pPr>
            <a:lvl5pPr marL="2375535"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5pPr>
            <a:lvl6pPr marL="296926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6pPr>
            <a:lvl7pPr marL="356362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7pPr>
            <a:lvl8pPr marL="4157345"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8pPr>
            <a:lvl9pPr marL="475107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9pPr>
          </a:lstStyle>
          <a:p>
            <a:pPr algn="l">
              <a:buClrTx/>
              <a:buSzTx/>
            </a:pPr>
            <a:r>
              <a:rPr lang="en-US" altLang="zh-CN" sz="2000" b="1" kern="0" dirty="0" smtClean="0">
                <a:solidFill>
                  <a:srgbClr val="1D1D1A"/>
                </a:solidFill>
                <a:latin typeface="微软雅黑" panose="020B0503020204020204" charset="-122"/>
                <a:ea typeface="微软雅黑" panose="020B0503020204020204" charset="-122"/>
              </a:rPr>
              <a:t>1. Background introduction</a:t>
            </a:r>
            <a:endParaRPr lang="en-US" altLang="zh-CN" sz="2000" b="1" kern="0" dirty="0" smtClean="0">
              <a:solidFill>
                <a:srgbClr val="1D1D1A"/>
              </a:solidFill>
              <a:latin typeface="微软雅黑" panose="020B0503020204020204" charset="-122"/>
              <a:ea typeface="微软雅黑" panose="020B0503020204020204" charset="-122"/>
            </a:endParaRPr>
          </a:p>
        </p:txBody>
      </p:sp>
      <p:sp>
        <p:nvSpPr>
          <p:cNvPr id="100" name="文本框 99"/>
          <p:cNvSpPr txBox="1"/>
          <p:nvPr/>
        </p:nvSpPr>
        <p:spPr>
          <a:xfrm>
            <a:off x="1616710" y="2775585"/>
            <a:ext cx="3823335" cy="3323987"/>
          </a:xfrm>
          <a:prstGeom prst="rect">
            <a:avLst/>
          </a:prstGeom>
          <a:noFill/>
          <a:ln w="9525">
            <a:noFill/>
          </a:ln>
        </p:spPr>
        <p:txBody>
          <a:bodyPr wrap="square">
            <a:spAutoFit/>
          </a:bodyPr>
          <a:lstStyle/>
          <a:p>
            <a:pPr indent="0" fontAlgn="auto">
              <a:lnSpc>
                <a:spcPct val="125000"/>
              </a:lnSpc>
            </a:pPr>
            <a:r>
              <a:rPr 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The  </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Level 2 driver assistance</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a:t>
            </a:r>
            <a:r>
              <a:rPr lang="zh-CN" sz="14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system </a:t>
            </a:r>
            <a:r>
              <a:rPr 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continuously performs vehicle lateral and longitudinal motion control </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of</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a:t>
            </a:r>
            <a:r>
              <a:rPr lang="zh-CN" sz="14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dynamic driving </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task </a:t>
            </a:r>
            <a:r>
              <a:rPr 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under its </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operational design condition</a:t>
            </a:r>
            <a:r>
              <a:rPr lang="en-US" altLang="zh-CN" sz="14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sz="1400"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and  </a:t>
            </a:r>
            <a:r>
              <a:rPr 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has the </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object</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14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events</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detect</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ion and response</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capabilities</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a:t>
            </a:r>
            <a:r>
              <a:rPr lang="zh-CN" sz="14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corresponding to </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its execution of</a:t>
            </a:r>
            <a:r>
              <a:rPr lang="zh-CN" sz="1400"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lateral and longitutinal motion control</a:t>
            </a:r>
            <a:r>
              <a:rPr lang="zh-CN" sz="1400"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1400"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sz="1400"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a:p>
            <a:pPr indent="0" fontAlgn="auto">
              <a:lnSpc>
                <a:spcPct val="125000"/>
              </a:lnSpc>
            </a:pPr>
            <a:r>
              <a:rPr lang="zh-CN" sz="1400"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
            </a:r>
            <a:r>
              <a:rPr 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Attention：For</a:t>
            </a:r>
            <a:r>
              <a:rPr lang="en-US" alt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sz="14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level 2 </a:t>
            </a:r>
            <a:r>
              <a:rPr lang="zh-CN" sz="1400"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system</a:t>
            </a:r>
            <a:r>
              <a:rPr 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the</a:t>
            </a:r>
            <a:r>
              <a:rPr lang="en-US" alt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entire</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 </a:t>
            </a:r>
            <a:r>
              <a:rPr lang="zh-CN" sz="14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dynamic driving </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task</a:t>
            </a:r>
            <a:r>
              <a:rPr lang="zh-CN" sz="1400"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should be conducted by the driver and the system together, the driver should monitor the behaviors of the </a:t>
            </a:r>
            <a:r>
              <a:rPr lang="zh-CN" sz="1400" dirty="0" smtClean="0">
                <a:solidFill>
                  <a:srgbClr val="C00000"/>
                </a:solidFill>
                <a:latin typeface="Times New Roman" panose="02020603050405020304" pitchFamily="18" charset="0"/>
                <a:ea typeface="宋体" panose="02010600030101010101" pitchFamily="2" charset="-122"/>
                <a:cs typeface="Times New Roman" panose="02020603050405020304" pitchFamily="18" charset="0"/>
              </a:rPr>
              <a:t>system</a:t>
            </a:r>
            <a:r>
              <a:rPr lang="zh-CN" sz="1400" dirty="0" smtClean="0">
                <a:solidFill>
                  <a:schemeClr val="tx1"/>
                </a:solidFill>
                <a:latin typeface="Times New Roman" panose="02020603050405020304" pitchFamily="18" charset="0"/>
                <a:ea typeface="宋体" panose="02010600030101010101" pitchFamily="2" charset="-122"/>
                <a:cs typeface="Times New Roman" panose="02020603050405020304" pitchFamily="18" charset="0"/>
              </a:rPr>
              <a:t> </a:t>
            </a:r>
            <a:r>
              <a:rPr lang="zh-CN"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rPr>
              <a:t>and perform proper response and actions when necessary. )</a:t>
            </a:r>
            <a:endParaRPr lang="zh-CN" altLang="en-US" sz="1400" dirty="0">
              <a:solidFill>
                <a:schemeClr val="tx1"/>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 name="文本框 12"/>
          <p:cNvSpPr txBox="1"/>
          <p:nvPr/>
        </p:nvSpPr>
        <p:spPr>
          <a:xfrm>
            <a:off x="1304925" y="2414905"/>
            <a:ext cx="4135120" cy="360680"/>
          </a:xfrm>
          <a:prstGeom prst="rect">
            <a:avLst/>
          </a:prstGeom>
          <a:noFill/>
        </p:spPr>
        <p:txBody>
          <a:bodyPr wrap="square" rtlCol="0" anchor="t">
            <a:spAutoFit/>
          </a:bodyPr>
          <a:lstStyle/>
          <a:p>
            <a:pPr marL="285750" indent="-285750" algn="just">
              <a:lnSpc>
                <a:spcPct val="125000"/>
              </a:lnSpc>
              <a:buClrTx/>
              <a:buSzTx/>
              <a:buFont typeface="Wingdings" panose="05000000000000000000" pitchFamily="2" charset="2"/>
              <a:buChar char="l"/>
            </a:pPr>
            <a:r>
              <a:rPr lang="zh-CN" sz="1400" b="1">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rPr>
              <a:t>China national standard </a:t>
            </a:r>
            <a:r>
              <a:rPr lang="en-US" altLang="zh-CN" sz="1400" b="1">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rPr>
              <a:t>description</a:t>
            </a:r>
            <a:r>
              <a:rPr lang="zh-CN" sz="1400" b="1">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rPr>
              <a:t>:</a:t>
            </a:r>
            <a:endParaRPr lang="zh-CN" sz="1400" b="1">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endParaRPr>
          </a:p>
        </p:txBody>
      </p:sp>
      <p:pic>
        <p:nvPicPr>
          <p:cNvPr id="14" name="图片 13"/>
          <p:cNvPicPr>
            <a:picLocks noChangeAspect="1"/>
          </p:cNvPicPr>
          <p:nvPr/>
        </p:nvPicPr>
        <p:blipFill>
          <a:blip r:embed="rId1"/>
          <a:stretch>
            <a:fillRect/>
          </a:stretch>
        </p:blipFill>
        <p:spPr>
          <a:xfrm>
            <a:off x="7722870" y="2775585"/>
            <a:ext cx="2983865" cy="3238500"/>
          </a:xfrm>
          <a:prstGeom prst="rect">
            <a:avLst/>
          </a:prstGeom>
        </p:spPr>
      </p:pic>
      <p:sp>
        <p:nvSpPr>
          <p:cNvPr id="15" name="文本框 14"/>
          <p:cNvSpPr txBox="1"/>
          <p:nvPr/>
        </p:nvSpPr>
        <p:spPr>
          <a:xfrm>
            <a:off x="7248525" y="2414905"/>
            <a:ext cx="4135120" cy="360680"/>
          </a:xfrm>
          <a:prstGeom prst="rect">
            <a:avLst/>
          </a:prstGeom>
          <a:noFill/>
        </p:spPr>
        <p:txBody>
          <a:bodyPr wrap="square" rtlCol="0" anchor="t">
            <a:spAutoFit/>
          </a:bodyPr>
          <a:lstStyle/>
          <a:p>
            <a:pPr marL="285750" indent="-285750" algn="just">
              <a:lnSpc>
                <a:spcPct val="125000"/>
              </a:lnSpc>
              <a:buClrTx/>
              <a:buSzTx/>
              <a:buFont typeface="Wingdings" panose="05000000000000000000" pitchFamily="2" charset="2"/>
              <a:buChar char="l"/>
            </a:pPr>
            <a:r>
              <a:rPr lang="zh-CN" sz="1400" b="1">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rPr>
              <a:t>ECE/TRANS/WP.29/1140</a:t>
            </a:r>
            <a:r>
              <a:rPr lang="en-US" altLang="zh-CN" sz="1400" b="1">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rPr>
              <a:t> description</a:t>
            </a:r>
            <a:r>
              <a:rPr lang="zh-CN" sz="1400" b="1">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rPr>
              <a:t>:</a:t>
            </a:r>
            <a:endParaRPr lang="zh-CN" sz="1400" b="1">
              <a:solidFill>
                <a:schemeClr val="tx1"/>
              </a:solidFill>
              <a:latin typeface="Times New Roman" panose="02020603050405020304" pitchFamily="18" charset="0"/>
              <a:ea typeface="宋体" panose="02010600030101010101" pitchFamily="2" charset="-122"/>
              <a:cs typeface="Times New Roman" panose="02020603050405020304" pitchFamily="18" charset="0"/>
              <a:sym typeface="+mn-ea"/>
            </a:endParaRPr>
          </a:p>
        </p:txBody>
      </p:sp>
      <p:sp>
        <p:nvSpPr>
          <p:cNvPr id="16" name="左右箭头 15"/>
          <p:cNvSpPr/>
          <p:nvPr/>
        </p:nvSpPr>
        <p:spPr>
          <a:xfrm>
            <a:off x="5556885" y="4107180"/>
            <a:ext cx="1938020" cy="300355"/>
          </a:xfrm>
          <a:prstGeom prst="lef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907405" y="3677920"/>
            <a:ext cx="1148080" cy="368300"/>
          </a:xfrm>
          <a:prstGeom prst="rect">
            <a:avLst/>
          </a:prstGeom>
          <a:noFill/>
        </p:spPr>
        <p:txBody>
          <a:bodyPr wrap="none" rtlCol="0">
            <a:spAutoFit/>
          </a:bodyPr>
          <a:lstStyle/>
          <a:p>
            <a:r>
              <a:rPr lang="en-US" altLang="zh-CN" b="1">
                <a:solidFill>
                  <a:schemeClr val="accent1">
                    <a:lumMod val="75000"/>
                  </a:schemeClr>
                </a:solidFill>
                <a:latin typeface="Times New Roman" panose="02020603050405020304" pitchFamily="18" charset="0"/>
                <a:cs typeface="Times New Roman" panose="02020603050405020304" pitchFamily="18" charset="0"/>
              </a:rPr>
              <a:t>consistent</a:t>
            </a:r>
            <a:endParaRPr lang="en-US" altLang="zh-CN" b="1">
              <a:solidFill>
                <a:schemeClr val="accent1">
                  <a:lumMod val="75000"/>
                </a:schemeClr>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1"/>
          <p:cNvSpPr txBox="1"/>
          <p:nvPr/>
        </p:nvSpPr>
        <p:spPr>
          <a:xfrm>
            <a:off x="506640" y="1066375"/>
            <a:ext cx="11742353" cy="472974"/>
          </a:xfrm>
          <a:prstGeom prst="rect">
            <a:avLst/>
          </a:prstGeom>
        </p:spPr>
        <p:txBody>
          <a:bodyPr lIns="0" tIns="0" rIns="0" bIns="0" anchor="t">
            <a:normAutofit fontScale="85000"/>
          </a:bodyPr>
          <a:lstStyle>
            <a:lvl1pPr marL="0" indent="0" algn="l" defTabSz="1188085" rtl="0" eaLnBrk="1" latinLnBrk="0" hangingPunct="1">
              <a:lnSpc>
                <a:spcPts val="3430"/>
              </a:lnSpc>
              <a:spcBef>
                <a:spcPts val="0"/>
              </a:spcBef>
              <a:buFont typeface="Arial" panose="020B0604020202020204" pitchFamily="34" charset="0"/>
              <a:buNone/>
              <a:defRPr sz="3200" kern="1200" baseline="0">
                <a:solidFill>
                  <a:schemeClr val="tx1"/>
                </a:solidFill>
                <a:latin typeface="Arial" panose="020B0604020202020204" pitchFamily="34" charset="0"/>
                <a:ea typeface="微软雅黑" panose="020B0503020204020204" charset="-122"/>
                <a:cs typeface="Arial" panose="020B0604020202020204" pitchFamily="34" charset="0"/>
              </a:defRPr>
            </a:lvl1pPr>
            <a:lvl2pPr marL="593725" indent="0" algn="ctr" defTabSz="1188085" rtl="0" eaLnBrk="1" latinLnBrk="0" hangingPunct="1">
              <a:lnSpc>
                <a:spcPct val="90000"/>
              </a:lnSpc>
              <a:spcBef>
                <a:spcPts val="650"/>
              </a:spcBef>
              <a:buFont typeface="Arial" panose="020B0604020202020204" pitchFamily="34" charset="0"/>
              <a:buNone/>
              <a:defRPr sz="2600" kern="1200">
                <a:solidFill>
                  <a:schemeClr val="tx1"/>
                </a:solidFill>
                <a:latin typeface="+mn-lt"/>
                <a:ea typeface="+mn-ea"/>
                <a:cs typeface="+mn-cs"/>
              </a:defRPr>
            </a:lvl2pPr>
            <a:lvl3pPr marL="1188085" indent="0" algn="ctr" defTabSz="1188085" rtl="0" eaLnBrk="1" latinLnBrk="0" hangingPunct="1">
              <a:lnSpc>
                <a:spcPct val="90000"/>
              </a:lnSpc>
              <a:spcBef>
                <a:spcPts val="650"/>
              </a:spcBef>
              <a:buFont typeface="Arial" panose="020B0604020202020204" pitchFamily="34" charset="0"/>
              <a:buNone/>
              <a:defRPr sz="2340" kern="1200">
                <a:solidFill>
                  <a:schemeClr val="tx1"/>
                </a:solidFill>
                <a:latin typeface="+mn-lt"/>
                <a:ea typeface="+mn-ea"/>
                <a:cs typeface="+mn-cs"/>
              </a:defRPr>
            </a:lvl3pPr>
            <a:lvl4pPr marL="178181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4pPr>
            <a:lvl5pPr marL="2375535"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5pPr>
            <a:lvl6pPr marL="296926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6pPr>
            <a:lvl7pPr marL="356362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7pPr>
            <a:lvl8pPr marL="4157345"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8pPr>
            <a:lvl9pPr marL="475107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9pPr>
          </a:lstStyle>
          <a:p>
            <a:r>
              <a:rPr lang="en-US" altLang="zh-CN" sz="2000" b="1" kern="0" dirty="0" smtClean="0">
                <a:solidFill>
                  <a:srgbClr val="1D1D1A"/>
                </a:solidFill>
                <a:latin typeface="微软雅黑" panose="020B0503020204020204" charset="-122"/>
                <a:ea typeface="微软雅黑" panose="020B0503020204020204" charset="-122"/>
              </a:rPr>
              <a:t>2. CATARC Proposal: </a:t>
            </a:r>
            <a:r>
              <a:rPr lang="en-US" altLang="zh-CN" sz="2000" b="1" kern="0" dirty="0" smtClean="0">
                <a:solidFill>
                  <a:srgbClr val="C00000"/>
                </a:solidFill>
                <a:latin typeface="微软雅黑" panose="020B0503020204020204" charset="-122"/>
                <a:ea typeface="微软雅黑" panose="020B0503020204020204" charset="-122"/>
              </a:rPr>
              <a:t>Harmonize</a:t>
            </a:r>
            <a:r>
              <a:rPr lang="en-US" altLang="zh-CN" sz="2000" b="1" kern="0" dirty="0" smtClean="0">
                <a:solidFill>
                  <a:srgbClr val="1D1D1A"/>
                </a:solidFill>
                <a:latin typeface="微软雅黑" panose="020B0503020204020204" charset="-122"/>
                <a:ea typeface="微软雅黑" panose="020B0503020204020204" charset="-122"/>
              </a:rPr>
              <a:t> </a:t>
            </a:r>
            <a:r>
              <a:rPr lang="en-US" altLang="zh-CN" sz="2000" b="1" kern="0" dirty="0" smtClean="0">
                <a:solidFill>
                  <a:srgbClr val="1D1D1A"/>
                </a:solidFill>
                <a:latin typeface="微软雅黑" panose="020B0503020204020204" charset="-122"/>
                <a:ea typeface="微软雅黑" panose="020B0503020204020204" charset="-122"/>
              </a:rPr>
              <a:t>the global </a:t>
            </a:r>
            <a:r>
              <a:rPr lang="en-US" altLang="zh-CN" sz="2000" b="1" kern="0" dirty="0" smtClean="0">
                <a:solidFill>
                  <a:srgbClr val="1D1D1A"/>
                </a:solidFill>
                <a:latin typeface="微软雅黑" panose="020B0503020204020204" charset="-122"/>
                <a:ea typeface="微软雅黑" panose="020B0503020204020204" charset="-122"/>
              </a:rPr>
              <a:t>standard </a:t>
            </a:r>
            <a:r>
              <a:rPr lang="en-US" altLang="zh-CN" sz="2000" b="1" kern="0" dirty="0" smtClean="0">
                <a:solidFill>
                  <a:srgbClr val="1D1D1A"/>
                </a:solidFill>
                <a:latin typeface="微软雅黑" panose="020B0503020204020204" charset="-122"/>
                <a:ea typeface="微软雅黑" panose="020B0503020204020204" charset="-122"/>
              </a:rPr>
              <a:t>system for Level </a:t>
            </a:r>
            <a:r>
              <a:rPr lang="en-US" altLang="zh-CN" sz="2000" b="1" kern="0" dirty="0" smtClean="0">
                <a:solidFill>
                  <a:srgbClr val="1D1D1A"/>
                </a:solidFill>
                <a:latin typeface="微软雅黑" panose="020B0503020204020204" charset="-122"/>
                <a:ea typeface="微软雅黑" panose="020B0503020204020204" charset="-122"/>
              </a:rPr>
              <a:t>2 </a:t>
            </a:r>
            <a:r>
              <a:rPr lang="en-US" altLang="zh-CN" sz="2000" b="1" kern="0" dirty="0">
                <a:solidFill>
                  <a:srgbClr val="C00000"/>
                </a:solidFill>
                <a:latin typeface="微软雅黑" panose="020B0503020204020204" charset="-122"/>
              </a:rPr>
              <a:t>driver assistance systems </a:t>
            </a:r>
            <a:endParaRPr lang="en-US" altLang="zh-CN" sz="2000" b="1" kern="0" dirty="0" smtClean="0">
              <a:solidFill>
                <a:srgbClr val="1D1D1A"/>
              </a:solidFill>
              <a:latin typeface="微软雅黑" panose="020B0503020204020204" charset="-122"/>
              <a:ea typeface="微软雅黑" panose="020B0503020204020204" charset="-122"/>
            </a:endParaRPr>
          </a:p>
        </p:txBody>
      </p:sp>
      <p:sp>
        <p:nvSpPr>
          <p:cNvPr id="100" name="文本框 99"/>
          <p:cNvSpPr txBox="1"/>
          <p:nvPr/>
        </p:nvSpPr>
        <p:spPr>
          <a:xfrm>
            <a:off x="859790" y="1539240"/>
            <a:ext cx="10849610" cy="468205"/>
          </a:xfrm>
          <a:prstGeom prst="rect">
            <a:avLst/>
          </a:prstGeom>
          <a:noFill/>
          <a:ln w="9525">
            <a:noFill/>
          </a:ln>
        </p:spPr>
        <p:txBody>
          <a:bodyPr wrap="square">
            <a:spAutoFit/>
          </a:bodyPr>
          <a:lstStyle/>
          <a:p>
            <a:pPr algn="l" defTabSz="1188085">
              <a:lnSpc>
                <a:spcPts val="3430"/>
              </a:lnSpc>
              <a:spcBef>
                <a:spcPts val="0"/>
              </a:spcBef>
              <a:buClrTx/>
              <a:buSzTx/>
              <a:buFont typeface="Arial" panose="020B0604020202020204" pitchFamily="34" charset="0"/>
            </a:pPr>
            <a:r>
              <a:rPr lang="en-US" altLang="zh-CN" sz="1600" b="1" kern="0" dirty="0" smtClean="0">
                <a:solidFill>
                  <a:srgbClr val="1D1D1A"/>
                </a:solidFill>
                <a:latin typeface="微软雅黑" panose="020B0503020204020204" charset="-122"/>
                <a:ea typeface="微软雅黑" panose="020B0503020204020204" charset="-122"/>
                <a:cs typeface="Arial" panose="020B0604020202020204" pitchFamily="34" charset="0"/>
              </a:rPr>
              <a:t>Within the framework of Chinese L2 </a:t>
            </a:r>
            <a:r>
              <a:rPr lang="en-US" altLang="zh-CN" sz="1600" b="1" kern="0" dirty="0" smtClean="0">
                <a:solidFill>
                  <a:srgbClr val="1D1D1A"/>
                </a:solidFill>
                <a:latin typeface="微软雅黑" panose="020B0503020204020204" charset="-122"/>
                <a:ea typeface="微软雅黑" panose="020B0503020204020204" charset="-122"/>
                <a:cs typeface="Arial" panose="020B0604020202020204" pitchFamily="34" charset="0"/>
              </a:rPr>
              <a:t>standard</a:t>
            </a:r>
            <a:r>
              <a:rPr lang="en-US" altLang="zh-CN" sz="1600" b="1" kern="0" dirty="0" smtClean="0">
                <a:solidFill>
                  <a:srgbClr val="C00000"/>
                </a:solidFill>
                <a:latin typeface="微软雅黑" panose="020B0503020204020204" charset="-122"/>
                <a:ea typeface="微软雅黑" panose="020B0503020204020204" charset="-122"/>
                <a:cs typeface="Arial" panose="020B0604020202020204" pitchFamily="34" charset="0"/>
              </a:rPr>
              <a:t>s</a:t>
            </a:r>
            <a:r>
              <a:rPr lang="en-US" altLang="zh-CN" sz="1600" b="1" kern="0" dirty="0" smtClean="0">
                <a:solidFill>
                  <a:srgbClr val="1D1D1A"/>
                </a:solidFill>
                <a:latin typeface="微软雅黑" panose="020B0503020204020204" charset="-122"/>
                <a:ea typeface="微软雅黑" panose="020B0503020204020204" charset="-122"/>
                <a:cs typeface="Arial" panose="020B0604020202020204" pitchFamily="34" charset="0"/>
              </a:rPr>
              <a:t>, </a:t>
            </a:r>
            <a:r>
              <a:rPr lang="en-US" altLang="zh-CN" sz="1600" b="1" kern="0" dirty="0" smtClean="0">
                <a:solidFill>
                  <a:srgbClr val="1D1D1A"/>
                </a:solidFill>
                <a:latin typeface="微软雅黑" panose="020B0503020204020204" charset="-122"/>
                <a:ea typeface="微软雅黑" panose="020B0503020204020204" charset="-122"/>
                <a:cs typeface="Arial" panose="020B0604020202020204" pitchFamily="34" charset="0"/>
              </a:rPr>
              <a:t>the system is mainly divided into two categories:</a:t>
            </a:r>
            <a:endParaRPr lang="en-US" altLang="zh-CN" sz="1600" b="1" kern="0" dirty="0" smtClean="0">
              <a:solidFill>
                <a:srgbClr val="1D1D1A"/>
              </a:solidFill>
              <a:latin typeface="微软雅黑" panose="020B0503020204020204" charset="-122"/>
              <a:ea typeface="微软雅黑" panose="020B0503020204020204" charset="-122"/>
              <a:cs typeface="Arial" panose="020B0604020202020204" pitchFamily="34" charset="0"/>
            </a:endParaRPr>
          </a:p>
        </p:txBody>
      </p:sp>
      <p:sp>
        <p:nvSpPr>
          <p:cNvPr id="13" name="文本框 12"/>
          <p:cNvSpPr txBox="1"/>
          <p:nvPr/>
        </p:nvSpPr>
        <p:spPr>
          <a:xfrm>
            <a:off x="859790" y="2173605"/>
            <a:ext cx="5353685" cy="2306955"/>
          </a:xfrm>
          <a:prstGeom prst="rect">
            <a:avLst/>
          </a:prstGeom>
          <a:noFill/>
          <a:ln w="9525">
            <a:noFill/>
          </a:ln>
        </p:spPr>
        <p:txBody>
          <a:bodyPr wrap="square">
            <a:spAutoFit/>
          </a:bodyPr>
          <a:lstStyle/>
          <a:p>
            <a:pPr marL="285750" indent="-285750" algn="just">
              <a:buClrTx/>
              <a:buSzTx/>
              <a:buFont typeface="Wingdings" panose="05000000000000000000" pitchFamily="2" charset="2"/>
              <a:buChar char="l"/>
            </a:pPr>
            <a:r>
              <a:rPr lang="en-US" altLang="zh-CN" sz="1800" dirty="0" smtClean="0">
                <a:solidFill>
                  <a:srgbClr val="C00000"/>
                </a:solidFill>
                <a:latin typeface="Times New Roman" panose="02020603050405020304" pitchFamily="18" charset="0"/>
                <a:cs typeface="Times New Roman" panose="02020603050405020304" pitchFamily="18" charset="0"/>
              </a:rPr>
              <a:t>Category </a:t>
            </a:r>
            <a:r>
              <a:rPr lang="zh-CN" altLang="en-US" sz="1800" dirty="0" smtClean="0">
                <a:solidFill>
                  <a:srgbClr val="C00000"/>
                </a:solidFill>
                <a:latin typeface="Times New Roman" panose="02020603050405020304" pitchFamily="18" charset="0"/>
                <a:cs typeface="Times New Roman" panose="02020603050405020304" pitchFamily="18" charset="0"/>
              </a:rPr>
              <a:t>1</a:t>
            </a:r>
            <a:r>
              <a:rPr lang="zh-CN" altLang="en-US" sz="1800" dirty="0" smtClean="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Cruising </a:t>
            </a:r>
            <a:r>
              <a:rPr lang="en-US" altLang="zh-CN" dirty="0" smtClean="0">
                <a:solidFill>
                  <a:srgbClr val="C00000"/>
                </a:solidFill>
                <a:latin typeface="Times New Roman" panose="02020603050405020304" pitchFamily="18" charset="0"/>
                <a:cs typeface="Times New Roman" panose="02020603050405020304" pitchFamily="18" charset="0"/>
              </a:rPr>
              <a:t>assistance</a:t>
            </a:r>
            <a:r>
              <a:rPr lang="zh-CN" altLang="en-US" sz="1800" dirty="0" smtClean="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according to the number of </a:t>
            </a:r>
            <a:r>
              <a:rPr lang="zh-CN" altLang="en-US" sz="1800" dirty="0" smtClean="0">
                <a:latin typeface="Times New Roman" panose="02020603050405020304" pitchFamily="18" charset="0"/>
                <a:cs typeface="Times New Roman" panose="02020603050405020304" pitchFamily="18" charset="0"/>
              </a:rPr>
              <a:t>lanes </a:t>
            </a:r>
            <a:r>
              <a:rPr lang="en-US" altLang="zh-CN" sz="1800" dirty="0" smtClean="0">
                <a:solidFill>
                  <a:srgbClr val="C00000"/>
                </a:solidFill>
                <a:latin typeface="Times New Roman" panose="02020603050405020304" pitchFamily="18" charset="0"/>
                <a:cs typeface="Times New Roman" panose="02020603050405020304" pitchFamily="18" charset="0"/>
              </a:rPr>
              <a:t>where the system is designed to operate</a:t>
            </a:r>
            <a:r>
              <a:rPr lang="zh-CN" altLang="en-US" sz="1800" dirty="0" smtClean="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it is classified into ,for example, single-lane driving </a:t>
            </a:r>
            <a:r>
              <a:rPr lang="zh-CN" altLang="en-US" sz="1800" dirty="0" smtClean="0">
                <a:latin typeface="Times New Roman" panose="02020603050405020304" pitchFamily="18" charset="0"/>
                <a:cs typeface="Times New Roman" panose="02020603050405020304" pitchFamily="18" charset="0"/>
              </a:rPr>
              <a:t>(</a:t>
            </a:r>
            <a:r>
              <a:rPr lang="en-US" altLang="zh-CN" sz="1800" dirty="0" smtClean="0">
                <a:latin typeface="Times New Roman" panose="02020603050405020304" pitchFamily="18" charset="0"/>
                <a:cs typeface="Times New Roman" panose="02020603050405020304" pitchFamily="18" charset="0"/>
              </a:rPr>
              <a:t>ref.</a:t>
            </a:r>
            <a:r>
              <a:rPr lang="zh-CN" altLang="en-US" sz="1800" dirty="0" smtClean="0">
                <a:solidFill>
                  <a:srgbClr val="C00000"/>
                </a:solidFill>
                <a:latin typeface="Times New Roman" panose="02020603050405020304" pitchFamily="18" charset="0"/>
                <a:cs typeface="Times New Roman" panose="02020603050405020304" pitchFamily="18" charset="0"/>
              </a:rPr>
              <a:t>ACSF </a:t>
            </a:r>
            <a:r>
              <a:rPr lang="en-US" altLang="zh-CN" sz="1800" dirty="0" smtClean="0">
                <a:solidFill>
                  <a:srgbClr val="C00000"/>
                </a:solidFill>
                <a:latin typeface="Times New Roman" panose="02020603050405020304" pitchFamily="18" charset="0"/>
                <a:cs typeface="Times New Roman" panose="02020603050405020304" pitchFamily="18" charset="0"/>
              </a:rPr>
              <a:t>B1</a:t>
            </a:r>
            <a:r>
              <a:rPr lang="zh-CN" altLang="en-US" sz="1800" dirty="0" smtClean="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multi-Lane driving </a:t>
            </a:r>
            <a:r>
              <a:rPr lang="zh-CN" altLang="en-US" sz="1800" dirty="0" smtClean="0">
                <a:latin typeface="Times New Roman" panose="02020603050405020304" pitchFamily="18" charset="0"/>
                <a:cs typeface="Times New Roman" panose="02020603050405020304" pitchFamily="18" charset="0"/>
              </a:rPr>
              <a:t>(</a:t>
            </a:r>
            <a:r>
              <a:rPr lang="en-US" altLang="zh-CN" sz="1800" dirty="0" smtClean="0">
                <a:latin typeface="Times New Roman" panose="02020603050405020304" pitchFamily="18" charset="0"/>
                <a:cs typeface="Times New Roman" panose="02020603050405020304" pitchFamily="18" charset="0"/>
              </a:rPr>
              <a:t>ref.</a:t>
            </a:r>
            <a:r>
              <a:rPr lang="zh-CN" altLang="en-US" sz="1800" dirty="0" smtClean="0">
                <a:solidFill>
                  <a:srgbClr val="C00000"/>
                </a:solidFill>
                <a:latin typeface="Times New Roman" panose="02020603050405020304" pitchFamily="18" charset="0"/>
                <a:cs typeface="Times New Roman" panose="02020603050405020304" pitchFamily="18" charset="0"/>
              </a:rPr>
              <a:t>ACSF </a:t>
            </a:r>
            <a:r>
              <a:rPr lang="en-US" altLang="zh-CN" sz="1800" dirty="0" smtClean="0">
                <a:solidFill>
                  <a:srgbClr val="C00000"/>
                </a:solidFill>
                <a:latin typeface="Times New Roman" panose="02020603050405020304" pitchFamily="18" charset="0"/>
                <a:cs typeface="Times New Roman" panose="02020603050405020304" pitchFamily="18" charset="0"/>
              </a:rPr>
              <a:t>C/D</a:t>
            </a:r>
            <a:r>
              <a:rPr lang="zh-CN" altLang="en-US" sz="1800" dirty="0" smtClean="0">
                <a:latin typeface="Times New Roman" panose="02020603050405020304" pitchFamily="18" charset="0"/>
                <a:cs typeface="Times New Roman" panose="02020603050405020304" pitchFamily="18" charset="0"/>
              </a:rPr>
              <a:t>) </a:t>
            </a:r>
            <a:r>
              <a:rPr lang="zh-CN" altLang="en-US" sz="1800" dirty="0">
                <a:latin typeface="Times New Roman" panose="02020603050405020304" pitchFamily="18" charset="0"/>
                <a:cs typeface="Times New Roman" panose="02020603050405020304" pitchFamily="18" charset="0"/>
              </a:rPr>
              <a:t>and "turning" driving (to be formulated)</a:t>
            </a:r>
            <a:endParaRPr lang="zh-CN" altLang="en-US" sz="18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l"/>
            </a:pPr>
            <a:r>
              <a:rPr lang="en-US" altLang="zh-CN" dirty="0" smtClean="0">
                <a:solidFill>
                  <a:srgbClr val="C00000"/>
                </a:solidFill>
                <a:latin typeface="Times New Roman" panose="02020603050405020304" pitchFamily="18" charset="0"/>
                <a:cs typeface="Times New Roman" panose="02020603050405020304" pitchFamily="18" charset="0"/>
              </a:rPr>
              <a:t>Category 2</a:t>
            </a:r>
            <a:r>
              <a:rPr lang="zh-CN" altLang="en-US" dirty="0" smtClean="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Parking </a:t>
            </a:r>
            <a:r>
              <a:rPr lang="en-US" altLang="zh-CN" dirty="0">
                <a:solidFill>
                  <a:srgbClr val="C00000"/>
                </a:solidFill>
                <a:latin typeface="Times New Roman" panose="02020603050405020304" pitchFamily="18" charset="0"/>
                <a:cs typeface="Times New Roman" panose="02020603050405020304" pitchFamily="18" charset="0"/>
              </a:rPr>
              <a:t>assistance</a:t>
            </a:r>
            <a:r>
              <a:rPr lang="zh-CN" altLang="en-US" dirty="0" smtClean="0">
                <a:latin typeface="Times New Roman" panose="02020603050405020304" pitchFamily="18" charset="0"/>
                <a:cs typeface="Times New Roman" panose="02020603050405020304" pitchFamily="18" charset="0"/>
              </a:rPr>
              <a:t>, </a:t>
            </a:r>
            <a:r>
              <a:rPr lang="zh-CN" altLang="en-US" dirty="0">
                <a:latin typeface="Times New Roman" panose="02020603050405020304" pitchFamily="18" charset="0"/>
                <a:cs typeface="Times New Roman" panose="02020603050405020304" pitchFamily="18" charset="0"/>
              </a:rPr>
              <a:t>for example, assisted parking system.</a:t>
            </a:r>
            <a:endParaRPr lang="zh-CN" altLang="en-US" dirty="0">
              <a:latin typeface="Times New Roman" panose="02020603050405020304" pitchFamily="18" charset="0"/>
              <a:cs typeface="Times New Roman" panose="02020603050405020304" pitchFamily="18" charset="0"/>
            </a:endParaRPr>
          </a:p>
        </p:txBody>
      </p:sp>
      <p:sp>
        <p:nvSpPr>
          <p:cNvPr id="17" name="矩形 16"/>
          <p:cNvSpPr/>
          <p:nvPr/>
        </p:nvSpPr>
        <p:spPr>
          <a:xfrm>
            <a:off x="7352030" y="2360295"/>
            <a:ext cx="4653280" cy="393065"/>
          </a:xfrm>
          <a:prstGeom prst="rect">
            <a:avLst/>
          </a:prstGeom>
          <a:solidFill>
            <a:schemeClr val="accent4">
              <a:lumMod val="40000"/>
              <a:lumOff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7352030" y="2842895"/>
            <a:ext cx="4653280" cy="393065"/>
          </a:xfrm>
          <a:prstGeom prst="rect">
            <a:avLst/>
          </a:prstGeom>
          <a:solidFill>
            <a:schemeClr val="accent1">
              <a:lumMod val="20000"/>
              <a:lumOff val="8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7352030" y="3325495"/>
            <a:ext cx="4653280" cy="393065"/>
          </a:xfrm>
          <a:prstGeom prst="rect">
            <a:avLst/>
          </a:prstGeom>
          <a:solidFill>
            <a:schemeClr val="accent6">
              <a:lumMod val="40000"/>
              <a:lumOff val="60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箭头连接符 22"/>
          <p:cNvCxnSpPr/>
          <p:nvPr/>
        </p:nvCxnSpPr>
        <p:spPr>
          <a:xfrm flipH="1" flipV="1">
            <a:off x="7106285" y="2113280"/>
            <a:ext cx="13335" cy="183070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7119620" y="3926840"/>
            <a:ext cx="5039995" cy="444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6618605" y="2867660"/>
            <a:ext cx="520065" cy="306705"/>
          </a:xfrm>
          <a:prstGeom prst="rect">
            <a:avLst/>
          </a:prstGeom>
          <a:noFill/>
        </p:spPr>
        <p:txBody>
          <a:bodyPr wrap="none" rtlCol="0">
            <a:spAutoFit/>
          </a:bodyPr>
          <a:lstStyle/>
          <a:p>
            <a:r>
              <a:rPr lang="en-US" altLang="zh-CN" sz="1400" b="1"/>
              <a:t>lane</a:t>
            </a:r>
            <a:endParaRPr lang="en-US" altLang="zh-CN" sz="1400" b="1"/>
          </a:p>
        </p:txBody>
      </p:sp>
      <p:sp>
        <p:nvSpPr>
          <p:cNvPr id="26" name="文本框 25"/>
          <p:cNvSpPr txBox="1"/>
          <p:nvPr/>
        </p:nvSpPr>
        <p:spPr>
          <a:xfrm>
            <a:off x="9034145" y="3944620"/>
            <a:ext cx="663575" cy="306705"/>
          </a:xfrm>
          <a:prstGeom prst="rect">
            <a:avLst/>
          </a:prstGeom>
          <a:noFill/>
        </p:spPr>
        <p:txBody>
          <a:bodyPr wrap="none" rtlCol="0">
            <a:spAutoFit/>
          </a:bodyPr>
          <a:lstStyle/>
          <a:p>
            <a:r>
              <a:rPr lang="en-US" altLang="zh-CN" sz="1400" b="1"/>
              <a:t>speed</a:t>
            </a:r>
            <a:endParaRPr lang="en-US" altLang="zh-CN" sz="1400" b="1"/>
          </a:p>
        </p:txBody>
      </p:sp>
      <p:sp>
        <p:nvSpPr>
          <p:cNvPr id="27" name="文本框 26"/>
          <p:cNvSpPr txBox="1"/>
          <p:nvPr/>
        </p:nvSpPr>
        <p:spPr>
          <a:xfrm>
            <a:off x="7352030" y="2436495"/>
            <a:ext cx="4748530" cy="275590"/>
          </a:xfrm>
          <a:prstGeom prst="rect">
            <a:avLst/>
          </a:prstGeom>
          <a:noFill/>
        </p:spPr>
        <p:txBody>
          <a:bodyPr wrap="none" rtlCol="0">
            <a:spAutoFit/>
          </a:bodyPr>
          <a:lstStyle/>
          <a:p>
            <a:r>
              <a:rPr lang="en-US" altLang="zh-CN" sz="1200" b="1"/>
              <a:t>intersection : driver triggers/driver confirms /systen triggers  turn </a:t>
            </a:r>
            <a:endParaRPr lang="en-US" altLang="zh-CN" sz="1200" b="1"/>
          </a:p>
        </p:txBody>
      </p:sp>
      <p:sp>
        <p:nvSpPr>
          <p:cNvPr id="28" name="文本框 27"/>
          <p:cNvSpPr txBox="1"/>
          <p:nvPr/>
        </p:nvSpPr>
        <p:spPr>
          <a:xfrm>
            <a:off x="7304405" y="2901315"/>
            <a:ext cx="4736465" cy="267970"/>
          </a:xfrm>
          <a:prstGeom prst="rect">
            <a:avLst/>
          </a:prstGeom>
          <a:noFill/>
        </p:spPr>
        <p:txBody>
          <a:bodyPr wrap="none" rtlCol="0">
            <a:spAutoFit/>
          </a:bodyPr>
          <a:lstStyle/>
          <a:p>
            <a:pPr algn="l"/>
            <a:r>
              <a:rPr lang="en-US" altLang="zh-CN" sz="1150" b="1"/>
              <a:t>parallel : driver triggers/driver confirms /systen triggers  lane change</a:t>
            </a:r>
            <a:endParaRPr lang="en-US" altLang="zh-CN" sz="1150" b="1"/>
          </a:p>
        </p:txBody>
      </p:sp>
      <p:sp>
        <p:nvSpPr>
          <p:cNvPr id="29" name="文本框 28"/>
          <p:cNvSpPr txBox="1"/>
          <p:nvPr/>
        </p:nvSpPr>
        <p:spPr>
          <a:xfrm>
            <a:off x="7352030" y="3366770"/>
            <a:ext cx="922020" cy="275590"/>
          </a:xfrm>
          <a:prstGeom prst="rect">
            <a:avLst/>
          </a:prstGeom>
          <a:noFill/>
        </p:spPr>
        <p:txBody>
          <a:bodyPr wrap="none" rtlCol="0">
            <a:spAutoFit/>
          </a:bodyPr>
          <a:lstStyle/>
          <a:p>
            <a:r>
              <a:rPr lang="en-US" altLang="zh-CN" sz="1200" b="1"/>
              <a:t>single lane</a:t>
            </a:r>
            <a:endParaRPr lang="en-US" altLang="zh-CN" sz="1200" b="1"/>
          </a:p>
        </p:txBody>
      </p:sp>
      <p:sp>
        <p:nvSpPr>
          <p:cNvPr id="30" name="文本框 29"/>
          <p:cNvSpPr txBox="1"/>
          <p:nvPr/>
        </p:nvSpPr>
        <p:spPr>
          <a:xfrm>
            <a:off x="901700" y="4688840"/>
            <a:ext cx="10807700" cy="1200329"/>
          </a:xfrm>
          <a:prstGeom prst="rect">
            <a:avLst/>
          </a:prstGeom>
          <a:noFill/>
          <a:ln w="12700" cmpd="sng">
            <a:solidFill>
              <a:srgbClr val="FF0000"/>
            </a:solidFill>
            <a:prstDash val="solid"/>
          </a:ln>
        </p:spPr>
        <p:txBody>
          <a:bodyPr wrap="square" rtlCol="0" anchor="t">
            <a:spAutoFit/>
          </a:bodyPr>
          <a:lstStyle/>
          <a:p>
            <a:pPr marL="285750" indent="-285750" algn="just">
              <a:buClrTx/>
              <a:buSzTx/>
              <a:buFont typeface="Wingdings" panose="05000000000000000000" pitchFamily="2" charset="2"/>
              <a:buChar char="u"/>
            </a:pPr>
            <a:r>
              <a:rPr lang="zh-CN" altLang="en-US" dirty="0">
                <a:latin typeface="Times New Roman" panose="02020603050405020304" pitchFamily="18" charset="0"/>
                <a:cs typeface="Times New Roman" panose="02020603050405020304" pitchFamily="18" charset="0"/>
                <a:sym typeface="+mn-ea"/>
              </a:rPr>
              <a:t>As for the two </a:t>
            </a:r>
            <a:r>
              <a:rPr lang="zh-CN" altLang="en-US" dirty="0" smtClean="0">
                <a:latin typeface="Times New Roman" panose="02020603050405020304" pitchFamily="18" charset="0"/>
                <a:cs typeface="Times New Roman" panose="02020603050405020304" pitchFamily="18" charset="0"/>
                <a:sym typeface="+mn-ea"/>
              </a:rPr>
              <a:t>standards </a:t>
            </a:r>
            <a:r>
              <a:rPr lang="en-US" altLang="zh-CN" dirty="0" smtClean="0">
                <a:latin typeface="Times New Roman" panose="02020603050405020304" pitchFamily="18" charset="0"/>
                <a:cs typeface="Times New Roman" panose="02020603050405020304" pitchFamily="18" charset="0"/>
                <a:sym typeface="+mn-ea"/>
              </a:rPr>
              <a:t>categories </a:t>
            </a:r>
            <a:r>
              <a:rPr lang="zh-CN" altLang="en-US" dirty="0" smtClean="0">
                <a:latin typeface="Times New Roman" panose="02020603050405020304" pitchFamily="18" charset="0"/>
                <a:cs typeface="Times New Roman" panose="02020603050405020304" pitchFamily="18" charset="0"/>
                <a:sym typeface="+mn-ea"/>
              </a:rPr>
              <a:t>above</a:t>
            </a:r>
            <a:r>
              <a:rPr lang="zh-CN" altLang="en-US" dirty="0">
                <a:latin typeface="Times New Roman" panose="02020603050405020304" pitchFamily="18" charset="0"/>
                <a:cs typeface="Times New Roman" panose="02020603050405020304" pitchFamily="18" charset="0"/>
                <a:sym typeface="+mn-ea"/>
              </a:rPr>
              <a:t>, due to different </a:t>
            </a:r>
            <a:r>
              <a:rPr lang="en-US" altLang="zh-CN" dirty="0" smtClean="0">
                <a:solidFill>
                  <a:srgbClr val="C00000"/>
                </a:solidFill>
                <a:latin typeface="Times New Roman" panose="02020603050405020304" pitchFamily="18" charset="0"/>
                <a:cs typeface="Times New Roman" panose="02020603050405020304" pitchFamily="18" charset="0"/>
                <a:sym typeface="+mn-ea"/>
              </a:rPr>
              <a:t>ODDs</a:t>
            </a:r>
            <a:r>
              <a:rPr lang="zh-CN" altLang="en-US" dirty="0" smtClean="0">
                <a:latin typeface="Times New Roman" panose="02020603050405020304" pitchFamily="18" charset="0"/>
                <a:cs typeface="Times New Roman" panose="02020603050405020304" pitchFamily="18" charset="0"/>
                <a:sym typeface="+mn-ea"/>
              </a:rPr>
              <a:t>, </a:t>
            </a:r>
            <a:r>
              <a:rPr lang="zh-CN" altLang="en-US" dirty="0">
                <a:latin typeface="Times New Roman" panose="02020603050405020304" pitchFamily="18" charset="0"/>
                <a:cs typeface="Times New Roman" panose="02020603050405020304" pitchFamily="18" charset="0"/>
                <a:sym typeface="+mn-ea"/>
              </a:rPr>
              <a:t>different traffic scenarios and different </a:t>
            </a:r>
            <a:r>
              <a:rPr lang="en-US" altLang="zh-CN" dirty="0" smtClean="0">
                <a:solidFill>
                  <a:srgbClr val="C00000"/>
                </a:solidFill>
                <a:latin typeface="Times New Roman" panose="02020603050405020304" pitchFamily="18" charset="0"/>
                <a:cs typeface="Times New Roman" panose="02020603050405020304" pitchFamily="18" charset="0"/>
                <a:sym typeface="+mn-ea"/>
              </a:rPr>
              <a:t>use cases</a:t>
            </a:r>
            <a:r>
              <a:rPr lang="zh-CN" altLang="en-US" dirty="0" smtClean="0">
                <a:latin typeface="Times New Roman" panose="02020603050405020304" pitchFamily="18" charset="0"/>
                <a:cs typeface="Times New Roman" panose="02020603050405020304" pitchFamily="18" charset="0"/>
                <a:sym typeface="+mn-ea"/>
              </a:rPr>
              <a:t>, </a:t>
            </a:r>
            <a:r>
              <a:rPr lang="zh-CN" altLang="en-US" dirty="0">
                <a:latin typeface="Times New Roman" panose="02020603050405020304" pitchFamily="18" charset="0"/>
                <a:cs typeface="Times New Roman" panose="02020603050405020304" pitchFamily="18" charset="0"/>
                <a:sym typeface="+mn-ea"/>
              </a:rPr>
              <a:t>the system </a:t>
            </a:r>
            <a:r>
              <a:rPr lang="en-US" altLang="zh-CN" dirty="0">
                <a:latin typeface="Times New Roman" panose="02020603050405020304" pitchFamily="18" charset="0"/>
                <a:cs typeface="Times New Roman" panose="02020603050405020304" pitchFamily="18" charset="0"/>
                <a:sym typeface="+mn-ea"/>
              </a:rPr>
              <a:t>OEDR</a:t>
            </a:r>
            <a:r>
              <a:rPr lang="zh-CN" altLang="en-US" dirty="0">
                <a:latin typeface="Times New Roman" panose="02020603050405020304" pitchFamily="18" charset="0"/>
                <a:cs typeface="Times New Roman" panose="02020603050405020304" pitchFamily="18" charset="0"/>
                <a:sym typeface="+mn-ea"/>
              </a:rPr>
              <a:t> and vehicle </a:t>
            </a:r>
            <a:r>
              <a:rPr lang="en-US" altLang="zh-CN" dirty="0" smtClean="0">
                <a:solidFill>
                  <a:srgbClr val="C00000"/>
                </a:solidFill>
                <a:latin typeface="Times New Roman" panose="02020603050405020304" pitchFamily="18" charset="0"/>
                <a:cs typeface="Times New Roman" panose="02020603050405020304" pitchFamily="18" charset="0"/>
                <a:sym typeface="+mn-ea"/>
              </a:rPr>
              <a:t>motion </a:t>
            </a:r>
            <a:r>
              <a:rPr lang="zh-CN" altLang="en-US" dirty="0" smtClean="0">
                <a:solidFill>
                  <a:srgbClr val="C00000"/>
                </a:solidFill>
                <a:latin typeface="Times New Roman" panose="02020603050405020304" pitchFamily="18" charset="0"/>
                <a:cs typeface="Times New Roman" panose="02020603050405020304" pitchFamily="18" charset="0"/>
                <a:sym typeface="+mn-ea"/>
              </a:rPr>
              <a:t>control </a:t>
            </a:r>
            <a:r>
              <a:rPr lang="zh-CN" altLang="en-US" dirty="0">
                <a:latin typeface="Times New Roman" panose="02020603050405020304" pitchFamily="18" charset="0"/>
                <a:cs typeface="Times New Roman" panose="02020603050405020304" pitchFamily="18" charset="0"/>
                <a:sym typeface="+mn-ea"/>
              </a:rPr>
              <a:t>capabilities </a:t>
            </a:r>
            <a:r>
              <a:rPr lang="zh-CN" altLang="en-US" dirty="0">
                <a:solidFill>
                  <a:srgbClr val="C00000"/>
                </a:solidFill>
                <a:latin typeface="Times New Roman" panose="02020603050405020304" pitchFamily="18" charset="0"/>
                <a:cs typeface="Times New Roman" panose="02020603050405020304" pitchFamily="18" charset="0"/>
                <a:sym typeface="+mn-ea"/>
              </a:rPr>
              <a:t>are </a:t>
            </a:r>
            <a:r>
              <a:rPr lang="en-US" altLang="zh-CN" dirty="0" smtClean="0">
                <a:solidFill>
                  <a:srgbClr val="C00000"/>
                </a:solidFill>
                <a:latin typeface="Times New Roman" panose="02020603050405020304" pitchFamily="18" charset="0"/>
                <a:cs typeface="Times New Roman" panose="02020603050405020304" pitchFamily="18" charset="0"/>
                <a:sym typeface="+mn-ea"/>
              </a:rPr>
              <a:t>surely differentiated for cursing and parking features</a:t>
            </a:r>
            <a:r>
              <a:rPr lang="zh-CN" altLang="en-US" dirty="0" smtClean="0">
                <a:latin typeface="Times New Roman" panose="02020603050405020304" pitchFamily="18" charset="0"/>
                <a:cs typeface="Times New Roman" panose="02020603050405020304" pitchFamily="18" charset="0"/>
                <a:sym typeface="+mn-ea"/>
              </a:rPr>
              <a:t>. </a:t>
            </a:r>
            <a:r>
              <a:rPr lang="zh-CN" altLang="en-US" dirty="0">
                <a:latin typeface="Times New Roman" panose="02020603050405020304" pitchFamily="18" charset="0"/>
                <a:cs typeface="Times New Roman" panose="02020603050405020304" pitchFamily="18" charset="0"/>
                <a:sym typeface="+mn-ea"/>
              </a:rPr>
              <a:t>Therefore, in the China </a:t>
            </a:r>
            <a:r>
              <a:rPr lang="en-US" altLang="zh-CN" dirty="0" smtClean="0">
                <a:solidFill>
                  <a:srgbClr val="C00000"/>
                </a:solidFill>
                <a:latin typeface="Times New Roman" panose="02020603050405020304" pitchFamily="18" charset="0"/>
                <a:cs typeface="Times New Roman" panose="02020603050405020304" pitchFamily="18" charset="0"/>
                <a:sym typeface="+mn-ea"/>
              </a:rPr>
              <a:t>national</a:t>
            </a:r>
            <a:r>
              <a:rPr lang="zh-CN" altLang="en-US" dirty="0" smtClean="0">
                <a:solidFill>
                  <a:srgbClr val="C00000"/>
                </a:solidFill>
                <a:latin typeface="Times New Roman" panose="02020603050405020304" pitchFamily="18" charset="0"/>
                <a:cs typeface="Times New Roman" panose="02020603050405020304" pitchFamily="18" charset="0"/>
                <a:sym typeface="+mn-ea"/>
              </a:rPr>
              <a:t> </a:t>
            </a:r>
            <a:r>
              <a:rPr lang="zh-CN" altLang="en-US" dirty="0" smtClean="0">
                <a:latin typeface="Times New Roman" panose="02020603050405020304" pitchFamily="18" charset="0"/>
                <a:cs typeface="Times New Roman" panose="02020603050405020304" pitchFamily="18" charset="0"/>
                <a:sym typeface="+mn-ea"/>
              </a:rPr>
              <a:t>standard</a:t>
            </a:r>
            <a:r>
              <a:rPr lang="en-US" altLang="zh-CN" dirty="0" smtClean="0">
                <a:latin typeface="Times New Roman" panose="02020603050405020304" pitchFamily="18" charset="0"/>
                <a:cs typeface="Times New Roman" panose="02020603050405020304" pitchFamily="18" charset="0"/>
                <a:sym typeface="+mn-ea"/>
              </a:rPr>
              <a:t>s</a:t>
            </a:r>
            <a:r>
              <a:rPr lang="zh-CN" altLang="en-US" dirty="0" smtClean="0">
                <a:latin typeface="Times New Roman" panose="02020603050405020304" pitchFamily="18" charset="0"/>
                <a:cs typeface="Times New Roman" panose="02020603050405020304" pitchFamily="18" charset="0"/>
                <a:sym typeface="+mn-ea"/>
              </a:rPr>
              <a:t>, </a:t>
            </a:r>
            <a:r>
              <a:rPr lang="zh-CN" altLang="en-US" dirty="0">
                <a:latin typeface="Times New Roman" panose="02020603050405020304" pitchFamily="18" charset="0"/>
                <a:cs typeface="Times New Roman" panose="02020603050405020304" pitchFamily="18" charset="0"/>
                <a:sym typeface="+mn-ea"/>
              </a:rPr>
              <a:t>the two categories remain independent to avoid cross reference of technical requirements.</a:t>
            </a:r>
            <a:endParaRPr lang="zh-CN"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1"/>
          <p:cNvSpPr txBox="1"/>
          <p:nvPr/>
        </p:nvSpPr>
        <p:spPr>
          <a:xfrm>
            <a:off x="506005" y="851110"/>
            <a:ext cx="11742353" cy="472974"/>
          </a:xfrm>
          <a:prstGeom prst="rect">
            <a:avLst/>
          </a:prstGeom>
        </p:spPr>
        <p:txBody>
          <a:bodyPr lIns="0" tIns="0" rIns="0" bIns="0" anchor="t">
            <a:normAutofit/>
          </a:bodyPr>
          <a:lstStyle>
            <a:lvl1pPr marL="0" indent="0" algn="l" defTabSz="1188085" rtl="0" eaLnBrk="1" latinLnBrk="0" hangingPunct="1">
              <a:lnSpc>
                <a:spcPts val="3430"/>
              </a:lnSpc>
              <a:spcBef>
                <a:spcPts val="0"/>
              </a:spcBef>
              <a:buFont typeface="Arial" panose="020B0604020202020204" pitchFamily="34" charset="0"/>
              <a:buNone/>
              <a:defRPr sz="3200" kern="1200" baseline="0">
                <a:solidFill>
                  <a:schemeClr val="tx1"/>
                </a:solidFill>
                <a:latin typeface="Arial" panose="020B0604020202020204" pitchFamily="34" charset="0"/>
                <a:ea typeface="微软雅黑" panose="020B0503020204020204" charset="-122"/>
                <a:cs typeface="Arial" panose="020B0604020202020204" pitchFamily="34" charset="0"/>
              </a:defRPr>
            </a:lvl1pPr>
            <a:lvl2pPr marL="593725" indent="0" algn="ctr" defTabSz="1188085" rtl="0" eaLnBrk="1" latinLnBrk="0" hangingPunct="1">
              <a:lnSpc>
                <a:spcPct val="90000"/>
              </a:lnSpc>
              <a:spcBef>
                <a:spcPts val="650"/>
              </a:spcBef>
              <a:buFont typeface="Arial" panose="020B0604020202020204" pitchFamily="34" charset="0"/>
              <a:buNone/>
              <a:defRPr sz="2600" kern="1200">
                <a:solidFill>
                  <a:schemeClr val="tx1"/>
                </a:solidFill>
                <a:latin typeface="+mn-lt"/>
                <a:ea typeface="+mn-ea"/>
                <a:cs typeface="+mn-cs"/>
              </a:defRPr>
            </a:lvl2pPr>
            <a:lvl3pPr marL="1188085" indent="0" algn="ctr" defTabSz="1188085" rtl="0" eaLnBrk="1" latinLnBrk="0" hangingPunct="1">
              <a:lnSpc>
                <a:spcPct val="90000"/>
              </a:lnSpc>
              <a:spcBef>
                <a:spcPts val="650"/>
              </a:spcBef>
              <a:buFont typeface="Arial" panose="020B0604020202020204" pitchFamily="34" charset="0"/>
              <a:buNone/>
              <a:defRPr sz="2340" kern="1200">
                <a:solidFill>
                  <a:schemeClr val="tx1"/>
                </a:solidFill>
                <a:latin typeface="+mn-lt"/>
                <a:ea typeface="+mn-ea"/>
                <a:cs typeface="+mn-cs"/>
              </a:defRPr>
            </a:lvl3pPr>
            <a:lvl4pPr marL="178181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4pPr>
            <a:lvl5pPr marL="2375535"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5pPr>
            <a:lvl6pPr marL="296926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6pPr>
            <a:lvl7pPr marL="356362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7pPr>
            <a:lvl8pPr marL="4157345"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8pPr>
            <a:lvl9pPr marL="4751070" indent="0" algn="ctr" defTabSz="1188085" rtl="0" eaLnBrk="1" latinLnBrk="0" hangingPunct="1">
              <a:lnSpc>
                <a:spcPct val="90000"/>
              </a:lnSpc>
              <a:spcBef>
                <a:spcPts val="650"/>
              </a:spcBef>
              <a:buFont typeface="Arial" panose="020B0604020202020204" pitchFamily="34" charset="0"/>
              <a:buNone/>
              <a:defRPr sz="2080" kern="1200">
                <a:solidFill>
                  <a:schemeClr val="tx1"/>
                </a:solidFill>
                <a:latin typeface="+mn-lt"/>
                <a:ea typeface="+mn-ea"/>
                <a:cs typeface="+mn-cs"/>
              </a:defRPr>
            </a:lvl9pPr>
          </a:lstStyle>
          <a:p>
            <a:pPr algn="l">
              <a:buClrTx/>
              <a:buSzTx/>
            </a:pPr>
            <a:r>
              <a:rPr lang="en-US" altLang="zh-CN" sz="2000" b="1" kern="0" dirty="0" smtClean="0">
                <a:solidFill>
                  <a:srgbClr val="1D1D1A"/>
                </a:solidFill>
                <a:latin typeface="微软雅黑" panose="020B0503020204020204" charset="-122"/>
                <a:ea typeface="微软雅黑" panose="020B0503020204020204" charset="-122"/>
              </a:rPr>
              <a:t>3. Two key issues to be clarified of this regulation</a:t>
            </a:r>
            <a:endParaRPr lang="zh-CN" altLang="en-US" sz="2000" b="1" kern="0" dirty="0" smtClean="0">
              <a:solidFill>
                <a:srgbClr val="1D1D1A"/>
              </a:solidFill>
              <a:latin typeface="微软雅黑" panose="020B0503020204020204" charset="-122"/>
              <a:ea typeface="微软雅黑" panose="020B0503020204020204" charset="-122"/>
            </a:endParaRPr>
          </a:p>
        </p:txBody>
      </p:sp>
      <p:sp>
        <p:nvSpPr>
          <p:cNvPr id="100" name="文本框 99"/>
          <p:cNvSpPr txBox="1"/>
          <p:nvPr/>
        </p:nvSpPr>
        <p:spPr>
          <a:xfrm>
            <a:off x="615315" y="1365250"/>
            <a:ext cx="10852785" cy="922020"/>
          </a:xfrm>
          <a:prstGeom prst="rect">
            <a:avLst/>
          </a:prstGeom>
          <a:noFill/>
          <a:ln w="9525">
            <a:noFill/>
          </a:ln>
        </p:spPr>
        <p:txBody>
          <a:bodyPr wrap="square">
            <a:spAutoFit/>
          </a:bodyPr>
          <a:lstStyle/>
          <a:p>
            <a:pPr marL="285750" indent="-285750" algn="just">
              <a:buClrTx/>
              <a:buSzTx/>
              <a:buFont typeface="Wingdings" panose="05000000000000000000" pitchFamily="2" charset="2"/>
              <a:buChar char="l"/>
            </a:pPr>
            <a:r>
              <a:rPr lang="zh-CN" altLang="en-US" sz="1800" b="0" dirty="0">
                <a:latin typeface="Times New Roman" panose="02020603050405020304" pitchFamily="18" charset="0"/>
                <a:cs typeface="Times New Roman" panose="02020603050405020304" pitchFamily="18" charset="0"/>
              </a:rPr>
              <a:t>Question 1: </a:t>
            </a:r>
            <a:r>
              <a:rPr lang="en-US" altLang="zh-CN" sz="1800" b="0" dirty="0">
                <a:latin typeface="Times New Roman" panose="02020603050405020304" pitchFamily="18" charset="0"/>
                <a:cs typeface="Times New Roman" panose="02020603050405020304" pitchFamily="18" charset="0"/>
              </a:rPr>
              <a:t>T</a:t>
            </a:r>
            <a:r>
              <a:rPr lang="zh-CN" altLang="en-US" sz="1800" b="0" dirty="0">
                <a:latin typeface="Times New Roman" panose="02020603050405020304" pitchFamily="18" charset="0"/>
                <a:cs typeface="Times New Roman" panose="02020603050405020304" pitchFamily="18" charset="0"/>
              </a:rPr>
              <a:t>he current draft version of DCAS regulations</a:t>
            </a:r>
            <a:r>
              <a:rPr lang="en-US" altLang="zh-CN" sz="1800" b="0" dirty="0">
                <a:latin typeface="Times New Roman" panose="02020603050405020304" pitchFamily="18" charset="0"/>
                <a:cs typeface="Times New Roman" panose="02020603050405020304" pitchFamily="18" charset="0"/>
              </a:rPr>
              <a:t> has</a:t>
            </a:r>
            <a:r>
              <a:rPr lang="zh-CN" altLang="en-US" sz="1800" b="0" dirty="0">
                <a:latin typeface="Times New Roman" panose="02020603050405020304" pitchFamily="18" charset="0"/>
                <a:cs typeface="Times New Roman" panose="02020603050405020304" pitchFamily="18" charset="0"/>
              </a:rPr>
              <a:t> actually involve</a:t>
            </a:r>
            <a:r>
              <a:rPr lang="en-US" altLang="zh-CN" sz="1800" b="0" dirty="0">
                <a:latin typeface="Times New Roman" panose="02020603050405020304" pitchFamily="18" charset="0"/>
                <a:cs typeface="Times New Roman" panose="02020603050405020304" pitchFamily="18" charset="0"/>
              </a:rPr>
              <a:t>d</a:t>
            </a:r>
            <a:r>
              <a:rPr lang="zh-CN" altLang="en-US" sz="1800" b="0" dirty="0">
                <a:latin typeface="Times New Roman" panose="02020603050405020304" pitchFamily="18" charset="0"/>
                <a:cs typeface="Times New Roman" panose="02020603050405020304" pitchFamily="18" charset="0"/>
              </a:rPr>
              <a:t> scenes </a:t>
            </a:r>
            <a:r>
              <a:rPr lang="en-US" altLang="zh-CN" sz="1800" b="0" dirty="0">
                <a:latin typeface="Times New Roman" panose="02020603050405020304" pitchFamily="18" charset="0"/>
                <a:cs typeface="Times New Roman" panose="02020603050405020304" pitchFamily="18" charset="0"/>
              </a:rPr>
              <a:t>relating to</a:t>
            </a:r>
            <a:r>
              <a:rPr lang="zh-CN" altLang="en-US" sz="1800" b="0" dirty="0">
                <a:latin typeface="Times New Roman" panose="02020603050405020304" pitchFamily="18" charset="0"/>
                <a:cs typeface="Times New Roman" panose="02020603050405020304" pitchFamily="18" charset="0"/>
              </a:rPr>
              <a:t> roundabout, intersection and turning. </a:t>
            </a:r>
            <a:r>
              <a:rPr lang="en-US" altLang="zh-CN" sz="1800" b="0" dirty="0">
                <a:latin typeface="Times New Roman" panose="02020603050405020304" pitchFamily="18" charset="0"/>
                <a:cs typeface="Times New Roman" panose="02020603050405020304" pitchFamily="18" charset="0"/>
              </a:rPr>
              <a:t>Whether will </a:t>
            </a:r>
            <a:r>
              <a:rPr lang="zh-CN" altLang="en-US" sz="1800" b="0" dirty="0">
                <a:latin typeface="Times New Roman" panose="02020603050405020304" pitchFamily="18" charset="0"/>
                <a:cs typeface="Times New Roman" panose="02020603050405020304" pitchFamily="18" charset="0"/>
              </a:rPr>
              <a:t>the relevant technical requirements be </a:t>
            </a:r>
            <a:r>
              <a:rPr lang="en-US" altLang="zh-CN" sz="1800" b="0" dirty="0" smtClean="0">
                <a:solidFill>
                  <a:srgbClr val="C00000"/>
                </a:solidFill>
                <a:latin typeface="Times New Roman" panose="02020603050405020304" pitchFamily="18" charset="0"/>
                <a:cs typeface="Times New Roman" panose="02020603050405020304" pitchFamily="18" charset="0"/>
              </a:rPr>
              <a:t>specified in details</a:t>
            </a:r>
            <a:r>
              <a:rPr lang="en-US" altLang="zh-CN" dirty="0" smtClean="0">
                <a:solidFill>
                  <a:srgbClr val="C00000"/>
                </a:solidFill>
                <a:latin typeface="Times New Roman" panose="02020603050405020304" pitchFamily="18" charset="0"/>
                <a:cs typeface="Times New Roman" panose="02020603050405020304" pitchFamily="18" charset="0"/>
              </a:rPr>
              <a:t>, including some certain</a:t>
            </a:r>
            <a:r>
              <a:rPr lang="zh-CN" altLang="en-US" sz="1800" b="0" dirty="0" smtClean="0">
                <a:solidFill>
                  <a:srgbClr val="C00000"/>
                </a:solidFill>
                <a:latin typeface="Times New Roman" panose="02020603050405020304" pitchFamily="18" charset="0"/>
                <a:cs typeface="Times New Roman" panose="02020603050405020304" pitchFamily="18" charset="0"/>
              </a:rPr>
              <a:t> </a:t>
            </a:r>
            <a:r>
              <a:rPr lang="en-US" altLang="zh-CN" sz="1800" b="0" dirty="0" smtClean="0">
                <a:solidFill>
                  <a:srgbClr val="C00000"/>
                </a:solidFill>
                <a:latin typeface="Times New Roman" panose="02020603050405020304" pitchFamily="18" charset="0"/>
                <a:cs typeface="Times New Roman" panose="02020603050405020304" pitchFamily="18" charset="0"/>
              </a:rPr>
              <a:t>performance requirements (e.g. specific critical situations for lane change performing) </a:t>
            </a:r>
            <a:r>
              <a:rPr lang="en-US" altLang="zh-CN" sz="1800" b="0" dirty="0" smtClean="0">
                <a:latin typeface="Times New Roman" panose="02020603050405020304" pitchFamily="18" charset="0"/>
                <a:cs typeface="Times New Roman" panose="02020603050405020304" pitchFamily="18" charset="0"/>
              </a:rPr>
              <a:t>in </a:t>
            </a:r>
            <a:r>
              <a:rPr lang="en-US" altLang="zh-CN" sz="1800" b="0" dirty="0">
                <a:latin typeface="Times New Roman" panose="02020603050405020304" pitchFamily="18" charset="0"/>
                <a:cs typeface="Times New Roman" panose="02020603050405020304" pitchFamily="18" charset="0"/>
              </a:rPr>
              <a:t>the future?</a:t>
            </a:r>
            <a:endParaRPr lang="en-US" altLang="zh-CN" sz="1800" b="0" dirty="0">
              <a:latin typeface="Times New Roman" panose="02020603050405020304" pitchFamily="18" charset="0"/>
              <a:cs typeface="Times New Roman" panose="02020603050405020304" pitchFamily="18" charset="0"/>
            </a:endParaRPr>
          </a:p>
        </p:txBody>
      </p:sp>
      <p:sp>
        <p:nvSpPr>
          <p:cNvPr id="31" name="Rechteck 30"/>
          <p:cNvSpPr/>
          <p:nvPr/>
        </p:nvSpPr>
        <p:spPr>
          <a:xfrm>
            <a:off x="506095" y="2305685"/>
            <a:ext cx="11403330" cy="1765935"/>
          </a:xfrm>
          <a:prstGeom prst="rect">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de-DE">
              <a:solidFill>
                <a:prstClr val="white"/>
              </a:solidFill>
            </a:endParaRPr>
          </a:p>
        </p:txBody>
      </p:sp>
      <p:pic>
        <p:nvPicPr>
          <p:cNvPr id="24" name="Grafik 23"/>
          <p:cNvPicPr>
            <a:picLocks noChangeAspect="1"/>
          </p:cNvPicPr>
          <p:nvPr/>
        </p:nvPicPr>
        <p:blipFill>
          <a:blip r:embed="rId1"/>
          <a:stretch>
            <a:fillRect/>
          </a:stretch>
        </p:blipFill>
        <p:spPr>
          <a:xfrm>
            <a:off x="615320" y="2486488"/>
            <a:ext cx="1769336" cy="1078391"/>
          </a:xfrm>
          <a:prstGeom prst="rect">
            <a:avLst/>
          </a:prstGeom>
        </p:spPr>
      </p:pic>
      <p:sp>
        <p:nvSpPr>
          <p:cNvPr id="25" name="Textfeld 24"/>
          <p:cNvSpPr txBox="1"/>
          <p:nvPr/>
        </p:nvSpPr>
        <p:spPr>
          <a:xfrm>
            <a:off x="2546350" y="2811145"/>
            <a:ext cx="3773805" cy="953135"/>
          </a:xfrm>
          <a:prstGeom prst="rect">
            <a:avLst/>
          </a:prstGeom>
          <a:noFill/>
        </p:spPr>
        <p:txBody>
          <a:bodyPr wrap="square" rtlCol="0">
            <a:spAutoFit/>
          </a:bodyPr>
          <a:lstStyle/>
          <a:p>
            <a:pPr marL="285750" indent="-285750" algn="l" defTabSz="914400">
              <a:buClrTx/>
              <a:buSzTx/>
              <a:buFont typeface="Arial" panose="020B0604020202020204" pitchFamily="34" charset="0"/>
              <a:buChar char="•"/>
            </a:pPr>
            <a:r>
              <a:rPr lang="de-DE" sz="1400" b="1" dirty="0" err="1">
                <a:solidFill>
                  <a:prstClr val="black"/>
                </a:solidFill>
              </a:rPr>
              <a:t>DCAS will support the driving task</a:t>
            </a:r>
            <a:endParaRPr lang="de-DE" sz="1400" b="1" dirty="0" err="1">
              <a:solidFill>
                <a:prstClr val="black"/>
              </a:solidFill>
            </a:endParaRPr>
          </a:p>
          <a:p>
            <a:pPr marL="285750" indent="-285750" algn="l" defTabSz="914400">
              <a:buClrTx/>
              <a:buSzTx/>
              <a:buFont typeface="Arial" panose="020B0604020202020204" pitchFamily="34" charset="0"/>
              <a:buChar char="•"/>
            </a:pPr>
            <a:r>
              <a:rPr lang="de-DE" sz="1400" b="1" dirty="0" err="1">
                <a:solidFill>
                  <a:prstClr val="black"/>
                </a:solidFill>
              </a:rPr>
              <a:t>Provide longitudinal control assistance </a:t>
            </a:r>
            <a:endParaRPr lang="de-DE" sz="1400" b="1" dirty="0" err="1">
              <a:solidFill>
                <a:prstClr val="black"/>
              </a:solidFill>
            </a:endParaRPr>
          </a:p>
          <a:p>
            <a:pPr marL="285750" indent="-285750" algn="l" defTabSz="914400">
              <a:buClrTx/>
              <a:buSzTx/>
              <a:buFont typeface="Arial" panose="020B0604020202020204" pitchFamily="34" charset="0"/>
              <a:buChar char="•"/>
            </a:pPr>
            <a:r>
              <a:rPr lang="de-DE" sz="1400" b="1" dirty="0" err="1">
                <a:solidFill>
                  <a:prstClr val="black"/>
                </a:solidFill>
              </a:rPr>
              <a:t>provid</a:t>
            </a:r>
            <a:r>
              <a:rPr lang="de-DE" sz="1400" b="1" dirty="0" err="1">
                <a:solidFill>
                  <a:prstClr val="black"/>
                </a:solidFill>
                <a:sym typeface="+mn-ea"/>
              </a:rPr>
              <a:t>es steering input assistance</a:t>
            </a:r>
            <a:endParaRPr lang="de-DE" sz="1400" dirty="0" err="1">
              <a:solidFill>
                <a:prstClr val="black"/>
              </a:solidFill>
            </a:endParaRPr>
          </a:p>
          <a:p>
            <a:pPr marL="285750" indent="-285750" algn="l" defTabSz="914400">
              <a:buClrTx/>
              <a:buSzTx/>
              <a:buFont typeface="Arial" panose="020B0604020202020204" pitchFamily="34" charset="0"/>
              <a:buChar char="•"/>
            </a:pPr>
            <a:r>
              <a:rPr lang="de-DE" sz="1400" b="1" dirty="0">
                <a:solidFill>
                  <a:prstClr val="black"/>
                </a:solidFill>
                <a:sym typeface="+mn-ea"/>
              </a:rPr>
              <a:t>monitor </a:t>
            </a:r>
            <a:r>
              <a:rPr lang="de-DE" sz="1400" b="1" dirty="0" err="1">
                <a:solidFill>
                  <a:prstClr val="black"/>
                </a:solidFill>
                <a:sym typeface="+mn-ea"/>
              </a:rPr>
              <a:t>the</a:t>
            </a:r>
            <a:r>
              <a:rPr lang="de-DE" sz="1400" b="1" dirty="0">
                <a:solidFill>
                  <a:prstClr val="black"/>
                </a:solidFill>
                <a:sym typeface="+mn-ea"/>
              </a:rPr>
              <a:t> </a:t>
            </a:r>
            <a:r>
              <a:rPr lang="de-DE" sz="1400" b="1" dirty="0" err="1">
                <a:solidFill>
                  <a:prstClr val="black"/>
                </a:solidFill>
                <a:sym typeface="+mn-ea"/>
              </a:rPr>
              <a:t>driver</a:t>
            </a:r>
            <a:r>
              <a:rPr lang="de-DE" sz="1400" b="1" dirty="0">
                <a:solidFill>
                  <a:prstClr val="black"/>
                </a:solidFill>
                <a:sym typeface="+mn-ea"/>
              </a:rPr>
              <a:t> </a:t>
            </a:r>
            <a:r>
              <a:rPr lang="de-DE" sz="1400" b="1" dirty="0" err="1">
                <a:solidFill>
                  <a:prstClr val="black"/>
                </a:solidFill>
                <a:sym typeface="+mn-ea"/>
              </a:rPr>
              <a:t>engagement</a:t>
            </a:r>
            <a:r>
              <a:rPr lang="de-DE" sz="1400" dirty="0" err="1">
                <a:solidFill>
                  <a:prstClr val="black"/>
                </a:solidFill>
              </a:rPr>
              <a:t> </a:t>
            </a:r>
            <a:endParaRPr lang="de-DE" sz="1400" dirty="0">
              <a:solidFill>
                <a:prstClr val="black"/>
              </a:solidFill>
            </a:endParaRPr>
          </a:p>
        </p:txBody>
      </p:sp>
      <p:pic>
        <p:nvPicPr>
          <p:cNvPr id="27" name="Grafik 26"/>
          <p:cNvPicPr>
            <a:picLocks noChangeAspect="1"/>
          </p:cNvPicPr>
          <p:nvPr/>
        </p:nvPicPr>
        <p:blipFill rotWithShape="1">
          <a:blip r:embed="rId2"/>
          <a:srcRect l="9261" t="1" r="12160" b="3674"/>
          <a:stretch>
            <a:fillRect/>
          </a:stretch>
        </p:blipFill>
        <p:spPr>
          <a:xfrm>
            <a:off x="6219190" y="2472055"/>
            <a:ext cx="1892300" cy="1096645"/>
          </a:xfrm>
          <a:prstGeom prst="rect">
            <a:avLst/>
          </a:prstGeom>
        </p:spPr>
      </p:pic>
      <p:sp>
        <p:nvSpPr>
          <p:cNvPr id="28" name="Textfeld 27"/>
          <p:cNvSpPr txBox="1"/>
          <p:nvPr/>
        </p:nvSpPr>
        <p:spPr>
          <a:xfrm>
            <a:off x="8111490" y="2472055"/>
            <a:ext cx="3606800" cy="953135"/>
          </a:xfrm>
          <a:prstGeom prst="rect">
            <a:avLst/>
          </a:prstGeom>
          <a:noFill/>
        </p:spPr>
        <p:txBody>
          <a:bodyPr wrap="square" rtlCol="0">
            <a:spAutoFit/>
          </a:bodyPr>
          <a:lstStyle/>
          <a:p>
            <a:pPr defTabSz="914400"/>
            <a:endParaRPr lang="de-DE" sz="1400" dirty="0">
              <a:solidFill>
                <a:prstClr val="black"/>
              </a:solidFill>
            </a:endParaRPr>
          </a:p>
          <a:p>
            <a:pPr marL="285750" indent="-285750" algn="l" defTabSz="914400">
              <a:buClrTx/>
              <a:buSzTx/>
              <a:buFont typeface="Arial" panose="020B0604020202020204" pitchFamily="34" charset="0"/>
              <a:buChar char="•"/>
            </a:pPr>
            <a:r>
              <a:rPr lang="de-DE" sz="1400" b="1" dirty="0" err="1">
                <a:solidFill>
                  <a:prstClr val="black"/>
                </a:solidFill>
              </a:rPr>
              <a:t>Provides steering input</a:t>
            </a:r>
            <a:endParaRPr lang="de-DE" sz="1400" b="1" dirty="0" err="1">
              <a:solidFill>
                <a:prstClr val="black"/>
              </a:solidFill>
            </a:endParaRPr>
          </a:p>
          <a:p>
            <a:pPr marL="285750" indent="-285750" algn="l" defTabSz="914400">
              <a:buClrTx/>
              <a:buSzTx/>
              <a:buFont typeface="Arial" panose="020B0604020202020204" pitchFamily="34" charset="0"/>
              <a:buChar char="•"/>
            </a:pPr>
            <a:r>
              <a:rPr lang="de-DE" sz="1400" b="1" dirty="0" err="1">
                <a:solidFill>
                  <a:prstClr val="black"/>
                </a:solidFill>
              </a:rPr>
              <a:t>provide longitudinal control assistance </a:t>
            </a:r>
            <a:endParaRPr lang="de-DE" sz="1400" b="1" dirty="0" err="1">
              <a:solidFill>
                <a:prstClr val="black"/>
              </a:solidFill>
            </a:endParaRPr>
          </a:p>
          <a:p>
            <a:pPr marL="285750" indent="-285750" algn="l" defTabSz="914400">
              <a:buClrTx/>
              <a:buSzTx/>
              <a:buFont typeface="Arial" panose="020B0604020202020204" pitchFamily="34" charset="0"/>
              <a:buChar char="•"/>
            </a:pPr>
            <a:r>
              <a:rPr lang="de-DE" sz="1400" b="1" dirty="0">
                <a:solidFill>
                  <a:prstClr val="black"/>
                </a:solidFill>
                <a:sym typeface="+mn-ea"/>
              </a:rPr>
              <a:t>monitor </a:t>
            </a:r>
            <a:r>
              <a:rPr lang="de-DE" sz="1400" b="1" dirty="0" err="1">
                <a:solidFill>
                  <a:prstClr val="black"/>
                </a:solidFill>
                <a:sym typeface="+mn-ea"/>
              </a:rPr>
              <a:t>the</a:t>
            </a:r>
            <a:r>
              <a:rPr lang="de-DE" sz="1400" b="1" dirty="0">
                <a:solidFill>
                  <a:prstClr val="black"/>
                </a:solidFill>
                <a:sym typeface="+mn-ea"/>
              </a:rPr>
              <a:t> </a:t>
            </a:r>
            <a:r>
              <a:rPr lang="de-DE" sz="1400" b="1" dirty="0" err="1">
                <a:solidFill>
                  <a:prstClr val="black"/>
                </a:solidFill>
                <a:sym typeface="+mn-ea"/>
              </a:rPr>
              <a:t>driver</a:t>
            </a:r>
            <a:r>
              <a:rPr lang="de-DE" sz="1400" b="1" dirty="0">
                <a:solidFill>
                  <a:prstClr val="black"/>
                </a:solidFill>
                <a:sym typeface="+mn-ea"/>
              </a:rPr>
              <a:t> </a:t>
            </a:r>
            <a:r>
              <a:rPr lang="de-DE" sz="1400" b="1" dirty="0" err="1">
                <a:solidFill>
                  <a:prstClr val="black"/>
                </a:solidFill>
                <a:sym typeface="+mn-ea"/>
              </a:rPr>
              <a:t>engagement</a:t>
            </a:r>
            <a:r>
              <a:rPr lang="de-DE" sz="1400" b="1" dirty="0" err="1">
                <a:solidFill>
                  <a:prstClr val="black"/>
                </a:solidFill>
              </a:rPr>
              <a:t> </a:t>
            </a:r>
            <a:endParaRPr lang="de-DE" sz="1400" b="1" dirty="0" err="1">
              <a:solidFill>
                <a:prstClr val="black"/>
              </a:solidFill>
            </a:endParaRPr>
          </a:p>
        </p:txBody>
      </p:sp>
      <p:sp>
        <p:nvSpPr>
          <p:cNvPr id="22" name="文本框 21"/>
          <p:cNvSpPr txBox="1"/>
          <p:nvPr/>
        </p:nvSpPr>
        <p:spPr>
          <a:xfrm>
            <a:off x="930275" y="3582670"/>
            <a:ext cx="1138555" cy="306705"/>
          </a:xfrm>
          <a:prstGeom prst="rect">
            <a:avLst/>
          </a:prstGeom>
          <a:noFill/>
        </p:spPr>
        <p:txBody>
          <a:bodyPr wrap="none" rtlCol="0">
            <a:spAutoFit/>
          </a:bodyPr>
          <a:lstStyle/>
          <a:p>
            <a:r>
              <a:rPr lang="en-US" altLang="zh-CN" sz="1400" b="1"/>
              <a:t>Intersection</a:t>
            </a:r>
            <a:endParaRPr lang="en-US" altLang="zh-CN" sz="1400" b="1"/>
          </a:p>
        </p:txBody>
      </p:sp>
      <p:sp>
        <p:nvSpPr>
          <p:cNvPr id="23" name="文本框 22"/>
          <p:cNvSpPr txBox="1"/>
          <p:nvPr/>
        </p:nvSpPr>
        <p:spPr>
          <a:xfrm>
            <a:off x="6571615" y="3564890"/>
            <a:ext cx="1187450" cy="306705"/>
          </a:xfrm>
          <a:prstGeom prst="rect">
            <a:avLst/>
          </a:prstGeom>
          <a:noFill/>
        </p:spPr>
        <p:txBody>
          <a:bodyPr wrap="none" rtlCol="0">
            <a:spAutoFit/>
          </a:bodyPr>
          <a:lstStyle/>
          <a:p>
            <a:r>
              <a:rPr lang="en-US" altLang="zh-CN" sz="1400" b="1"/>
              <a:t>Roundabout</a:t>
            </a:r>
            <a:endParaRPr lang="en-US" altLang="zh-CN" sz="1400" b="1"/>
          </a:p>
        </p:txBody>
      </p:sp>
      <p:sp>
        <p:nvSpPr>
          <p:cNvPr id="26" name="文本框 25"/>
          <p:cNvSpPr txBox="1"/>
          <p:nvPr/>
        </p:nvSpPr>
        <p:spPr>
          <a:xfrm>
            <a:off x="506095" y="4288155"/>
            <a:ext cx="10852785" cy="645160"/>
          </a:xfrm>
          <a:prstGeom prst="rect">
            <a:avLst/>
          </a:prstGeom>
          <a:noFill/>
          <a:ln w="9525">
            <a:noFill/>
          </a:ln>
        </p:spPr>
        <p:txBody>
          <a:bodyPr wrap="square">
            <a:spAutoFit/>
          </a:bodyPr>
          <a:lstStyle/>
          <a:p>
            <a:pPr marL="285750" indent="-285750" algn="just">
              <a:buClrTx/>
              <a:buSzTx/>
              <a:buFont typeface="Wingdings" panose="05000000000000000000" pitchFamily="2" charset="2"/>
              <a:buChar char="l"/>
            </a:pPr>
            <a:r>
              <a:rPr lang="zh-CN" altLang="en-US" sz="1800" b="0" dirty="0">
                <a:latin typeface="Times New Roman" panose="02020603050405020304" pitchFamily="18" charset="0"/>
                <a:cs typeface="Times New Roman" panose="02020603050405020304" pitchFamily="18" charset="0"/>
              </a:rPr>
              <a:t>Question</a:t>
            </a:r>
            <a:r>
              <a:rPr lang="en-US" altLang="zh-CN" sz="1800" b="0" dirty="0">
                <a:latin typeface="Times New Roman" panose="02020603050405020304" pitchFamily="18" charset="0"/>
                <a:cs typeface="Times New Roman" panose="02020603050405020304" pitchFamily="18" charset="0"/>
              </a:rPr>
              <a:t> 2</a:t>
            </a:r>
            <a:r>
              <a:rPr lang="zh-CN" altLang="en-US" sz="1800" b="0" dirty="0" smtClean="0">
                <a:latin typeface="Times New Roman" panose="02020603050405020304" pitchFamily="18" charset="0"/>
                <a:cs typeface="Times New Roman" panose="02020603050405020304" pitchFamily="18" charset="0"/>
              </a:rPr>
              <a:t>:</a:t>
            </a:r>
            <a:r>
              <a:rPr lang="zh-CN" altLang="en-US" dirty="0">
                <a:latin typeface="Times New Roman" panose="02020603050405020304" pitchFamily="18" charset="0"/>
                <a:cs typeface="Times New Roman" panose="02020603050405020304" pitchFamily="18" charset="0"/>
              </a:rPr>
              <a:t> </a:t>
            </a:r>
            <a:r>
              <a:rPr sz="1800" b="0" dirty="0" smtClean="0">
                <a:latin typeface="Times New Roman" panose="02020603050405020304" pitchFamily="18" charset="0"/>
                <a:cs typeface="Times New Roman" panose="02020603050405020304" pitchFamily="18" charset="0"/>
              </a:rPr>
              <a:t>Whether </a:t>
            </a:r>
            <a:r>
              <a:rPr lang="en-US" dirty="0" smtClean="0">
                <a:solidFill>
                  <a:srgbClr val="C00000"/>
                </a:solidFill>
                <a:latin typeface="Times New Roman" panose="02020603050405020304" pitchFamily="18" charset="0"/>
                <a:cs typeface="Times New Roman" panose="02020603050405020304" pitchFamily="18" charset="0"/>
              </a:rPr>
              <a:t>UN R</a:t>
            </a:r>
            <a:r>
              <a:rPr sz="1800" b="0" dirty="0" smtClean="0">
                <a:solidFill>
                  <a:srgbClr val="C00000"/>
                </a:solidFill>
                <a:latin typeface="Times New Roman" panose="02020603050405020304" pitchFamily="18" charset="0"/>
                <a:cs typeface="Times New Roman" panose="02020603050405020304" pitchFamily="18" charset="0"/>
              </a:rPr>
              <a:t>79 </a:t>
            </a:r>
            <a:r>
              <a:rPr sz="1800" b="0" dirty="0">
                <a:latin typeface="Times New Roman" panose="02020603050405020304" pitchFamily="18" charset="0"/>
                <a:cs typeface="Times New Roman" panose="02020603050405020304" pitchFamily="18" charset="0"/>
              </a:rPr>
              <a:t>will </a:t>
            </a:r>
            <a:r>
              <a:rPr lang="en-US" sz="1800" b="0" dirty="0" smtClean="0">
                <a:latin typeface="Times New Roman" panose="02020603050405020304" pitchFamily="18" charset="0"/>
                <a:cs typeface="Times New Roman" panose="02020603050405020304" pitchFamily="18" charset="0"/>
              </a:rPr>
              <a:t>be </a:t>
            </a:r>
            <a:r>
              <a:rPr lang="en-US" sz="1800" b="0" dirty="0" smtClean="0">
                <a:solidFill>
                  <a:srgbClr val="C00000"/>
                </a:solidFill>
                <a:latin typeface="Times New Roman" panose="02020603050405020304" pitchFamily="18" charset="0"/>
                <a:cs typeface="Times New Roman" panose="02020603050405020304" pitchFamily="18" charset="0"/>
              </a:rPr>
              <a:t>simplified and adjusted</a:t>
            </a:r>
            <a:r>
              <a:rPr lang="en-US" sz="1800" b="0" dirty="0" smtClean="0">
                <a:latin typeface="Times New Roman" panose="02020603050405020304" pitchFamily="18" charset="0"/>
                <a:cs typeface="Times New Roman" panose="02020603050405020304" pitchFamily="18" charset="0"/>
              </a:rPr>
              <a:t> </a:t>
            </a:r>
            <a:r>
              <a:rPr sz="1800" b="0" dirty="0" smtClean="0">
                <a:latin typeface="Times New Roman" panose="02020603050405020304" pitchFamily="18" charset="0"/>
                <a:cs typeface="Times New Roman" panose="02020603050405020304" pitchFamily="18" charset="0"/>
              </a:rPr>
              <a:t>in </a:t>
            </a:r>
            <a:r>
              <a:rPr sz="1800" b="0" dirty="0">
                <a:latin typeface="Times New Roman" panose="02020603050405020304" pitchFamily="18" charset="0"/>
                <a:cs typeface="Times New Roman" panose="02020603050405020304" pitchFamily="18" charset="0"/>
              </a:rPr>
              <a:t>the </a:t>
            </a:r>
            <a:r>
              <a:rPr sz="1800" b="0" dirty="0" smtClean="0">
                <a:latin typeface="Times New Roman" panose="02020603050405020304" pitchFamily="18" charset="0"/>
                <a:cs typeface="Times New Roman" panose="02020603050405020304" pitchFamily="18" charset="0"/>
              </a:rPr>
              <a:t>future</a:t>
            </a:r>
            <a:r>
              <a:rPr lang="en-US" sz="1800" b="0" dirty="0" smtClean="0">
                <a:latin typeface="Times New Roman" panose="02020603050405020304" pitchFamily="18" charset="0"/>
                <a:cs typeface="Times New Roman" panose="02020603050405020304" pitchFamily="18" charset="0"/>
              </a:rPr>
              <a:t> </a:t>
            </a:r>
            <a:r>
              <a:rPr lang="en-US" sz="1800" b="0" dirty="0" smtClean="0">
                <a:solidFill>
                  <a:srgbClr val="C00000"/>
                </a:solidFill>
                <a:latin typeface="Times New Roman" panose="02020603050405020304" pitchFamily="18" charset="0"/>
                <a:cs typeface="Times New Roman" panose="02020603050405020304" pitchFamily="18" charset="0"/>
              </a:rPr>
              <a:t>after this regulation completion</a:t>
            </a:r>
            <a:r>
              <a:rPr sz="1800" b="0" dirty="0" smtClean="0">
                <a:latin typeface="Times New Roman" panose="02020603050405020304" pitchFamily="18" charset="0"/>
                <a:cs typeface="Times New Roman" panose="02020603050405020304" pitchFamily="18" charset="0"/>
              </a:rPr>
              <a:t>, </a:t>
            </a:r>
            <a:r>
              <a:rPr lang="en-US" dirty="0" smtClean="0">
                <a:solidFill>
                  <a:srgbClr val="C00000"/>
                </a:solidFill>
                <a:latin typeface="Times New Roman" panose="02020603050405020304" pitchFamily="18" charset="0"/>
                <a:cs typeface="Times New Roman" panose="02020603050405020304" pitchFamily="18" charset="0"/>
              </a:rPr>
              <a:t>e.g.</a:t>
            </a:r>
            <a:r>
              <a:rPr sz="1800" b="0" dirty="0" smtClean="0">
                <a:solidFill>
                  <a:srgbClr val="C00000"/>
                </a:solidFill>
                <a:latin typeface="Times New Roman" panose="02020603050405020304" pitchFamily="18" charset="0"/>
                <a:cs typeface="Times New Roman" panose="02020603050405020304" pitchFamily="18" charset="0"/>
              </a:rPr>
              <a:t> </a:t>
            </a:r>
            <a:r>
              <a:rPr sz="1800" b="0" dirty="0">
                <a:latin typeface="Times New Roman" panose="02020603050405020304" pitchFamily="18" charset="0"/>
                <a:cs typeface="Times New Roman" panose="02020603050405020304" pitchFamily="18" charset="0"/>
              </a:rPr>
              <a:t>removing functional requirements such as ACSF and RMF? </a:t>
            </a:r>
            <a:endParaRPr sz="1800" b="0" dirty="0">
              <a:latin typeface="Times New Roman" panose="02020603050405020304" pitchFamily="18" charset="0"/>
              <a:cs typeface="Times New Roman" panose="02020603050405020304" pitchFamily="18" charset="0"/>
            </a:endParaRPr>
          </a:p>
        </p:txBody>
      </p:sp>
      <p:grpSp>
        <p:nvGrpSpPr>
          <p:cNvPr id="46" name="组合 45"/>
          <p:cNvGrpSpPr/>
          <p:nvPr/>
        </p:nvGrpSpPr>
        <p:grpSpPr>
          <a:xfrm>
            <a:off x="967740" y="5149850"/>
            <a:ext cx="10500360" cy="1483995"/>
            <a:chOff x="2501" y="8270"/>
            <a:chExt cx="16690" cy="2337"/>
          </a:xfrm>
        </p:grpSpPr>
        <p:grpSp>
          <p:nvGrpSpPr>
            <p:cNvPr id="41" name="组合 40"/>
            <p:cNvGrpSpPr/>
            <p:nvPr/>
          </p:nvGrpSpPr>
          <p:grpSpPr>
            <a:xfrm>
              <a:off x="2501" y="8270"/>
              <a:ext cx="15085" cy="1879"/>
              <a:chOff x="3370" y="8258"/>
              <a:chExt cx="15085" cy="1879"/>
            </a:xfrm>
          </p:grpSpPr>
          <p:sp>
            <p:nvSpPr>
              <p:cNvPr id="30" name="文本框 29"/>
              <p:cNvSpPr txBox="1"/>
              <p:nvPr/>
            </p:nvSpPr>
            <p:spPr>
              <a:xfrm>
                <a:off x="11872" y="8258"/>
                <a:ext cx="6583" cy="483"/>
              </a:xfrm>
              <a:prstGeom prst="rect">
                <a:avLst/>
              </a:prstGeom>
              <a:noFill/>
              <a:ln>
                <a:solidFill>
                  <a:schemeClr val="accent1"/>
                </a:solidFill>
              </a:ln>
            </p:spPr>
            <p:txBody>
              <a:bodyPr wrap="square" rtlCol="0">
                <a:spAutoFit/>
              </a:bodyPr>
              <a:lstStyle/>
              <a:p>
                <a:pPr algn="ctr"/>
                <a:r>
                  <a:rPr lang="en-US" altLang="zh-CN" sz="1400"/>
                  <a:t>UN R79</a:t>
                </a:r>
                <a:endParaRPr lang="en-US" altLang="zh-CN" sz="1400"/>
              </a:p>
            </p:txBody>
          </p:sp>
          <p:sp>
            <p:nvSpPr>
              <p:cNvPr id="33" name="文本框 32"/>
              <p:cNvSpPr txBox="1"/>
              <p:nvPr/>
            </p:nvSpPr>
            <p:spPr>
              <a:xfrm>
                <a:off x="11872" y="8902"/>
                <a:ext cx="1692" cy="483"/>
              </a:xfrm>
              <a:prstGeom prst="rect">
                <a:avLst/>
              </a:prstGeom>
              <a:noFill/>
              <a:ln>
                <a:solidFill>
                  <a:schemeClr val="accent1"/>
                </a:solidFill>
              </a:ln>
            </p:spPr>
            <p:txBody>
              <a:bodyPr wrap="square" rtlCol="0">
                <a:spAutoFit/>
              </a:bodyPr>
              <a:lstStyle/>
              <a:p>
                <a:pPr algn="ctr"/>
                <a:r>
                  <a:rPr lang="en-US" altLang="zh-CN" sz="1400"/>
                  <a:t>ACSF B1</a:t>
                </a:r>
                <a:endParaRPr lang="en-US" altLang="zh-CN" sz="1400"/>
              </a:p>
            </p:txBody>
          </p:sp>
          <p:sp>
            <p:nvSpPr>
              <p:cNvPr id="34" name="文本框 33"/>
              <p:cNvSpPr txBox="1"/>
              <p:nvPr/>
            </p:nvSpPr>
            <p:spPr>
              <a:xfrm>
                <a:off x="13773" y="8902"/>
                <a:ext cx="1692" cy="483"/>
              </a:xfrm>
              <a:prstGeom prst="rect">
                <a:avLst/>
              </a:prstGeom>
              <a:noFill/>
              <a:ln>
                <a:solidFill>
                  <a:schemeClr val="accent1"/>
                </a:solidFill>
              </a:ln>
            </p:spPr>
            <p:txBody>
              <a:bodyPr wrap="square" rtlCol="0">
                <a:spAutoFit/>
              </a:bodyPr>
              <a:lstStyle/>
              <a:p>
                <a:pPr algn="ctr"/>
                <a:r>
                  <a:rPr lang="en-US" altLang="zh-CN" sz="1400"/>
                  <a:t>ACSF C/D</a:t>
                </a:r>
                <a:endParaRPr lang="en-US" altLang="zh-CN" sz="1400"/>
              </a:p>
            </p:txBody>
          </p:sp>
          <p:sp>
            <p:nvSpPr>
              <p:cNvPr id="35" name="文本框 34"/>
              <p:cNvSpPr txBox="1"/>
              <p:nvPr/>
            </p:nvSpPr>
            <p:spPr>
              <a:xfrm>
                <a:off x="11873" y="9546"/>
                <a:ext cx="3592" cy="483"/>
              </a:xfrm>
              <a:prstGeom prst="rect">
                <a:avLst/>
              </a:prstGeom>
              <a:noFill/>
              <a:ln>
                <a:solidFill>
                  <a:schemeClr val="accent1"/>
                </a:solidFill>
              </a:ln>
            </p:spPr>
            <p:txBody>
              <a:bodyPr wrap="square" rtlCol="0">
                <a:spAutoFit/>
              </a:bodyPr>
              <a:lstStyle/>
              <a:p>
                <a:pPr algn="ctr"/>
                <a:r>
                  <a:rPr lang="en-US" altLang="zh-CN" sz="1400"/>
                  <a:t>RMF</a:t>
                </a:r>
                <a:endParaRPr lang="en-US" altLang="zh-CN" sz="1400"/>
              </a:p>
            </p:txBody>
          </p:sp>
          <p:sp>
            <p:nvSpPr>
              <p:cNvPr id="36" name="文本框 35"/>
              <p:cNvSpPr txBox="1"/>
              <p:nvPr/>
            </p:nvSpPr>
            <p:spPr>
              <a:xfrm>
                <a:off x="16363" y="8902"/>
                <a:ext cx="2091" cy="822"/>
              </a:xfrm>
              <a:prstGeom prst="rect">
                <a:avLst/>
              </a:prstGeom>
              <a:noFill/>
              <a:ln>
                <a:solidFill>
                  <a:schemeClr val="accent1"/>
                </a:solidFill>
              </a:ln>
            </p:spPr>
            <p:txBody>
              <a:bodyPr wrap="square" rtlCol="0">
                <a:spAutoFit/>
              </a:bodyPr>
              <a:lstStyle/>
              <a:p>
                <a:pPr algn="ctr"/>
                <a:r>
                  <a:rPr lang="en-US" altLang="zh-CN" sz="1400"/>
                  <a:t>ACSF A</a:t>
                </a:r>
                <a:endParaRPr lang="en-US" altLang="zh-CN" sz="1400"/>
              </a:p>
              <a:p>
                <a:pPr algn="ctr"/>
                <a:r>
                  <a:rPr lang="en-US" altLang="zh-CN" sz="1400"/>
                  <a:t>Incl.RCP</a:t>
                </a:r>
                <a:endParaRPr lang="en-US" altLang="zh-CN" sz="1400"/>
              </a:p>
            </p:txBody>
          </p:sp>
          <p:sp>
            <p:nvSpPr>
              <p:cNvPr id="37" name="矩形 36"/>
              <p:cNvSpPr/>
              <p:nvPr/>
            </p:nvSpPr>
            <p:spPr>
              <a:xfrm>
                <a:off x="11690" y="8789"/>
                <a:ext cx="3874" cy="1348"/>
              </a:xfrm>
              <a:prstGeom prst="rect">
                <a:avLst/>
              </a:prstGeom>
              <a:noFill/>
              <a:ln w="412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3370" y="9143"/>
                <a:ext cx="6583" cy="580"/>
              </a:xfrm>
              <a:prstGeom prst="rect">
                <a:avLst/>
              </a:prstGeom>
              <a:noFill/>
              <a:ln>
                <a:solidFill>
                  <a:schemeClr val="accent1"/>
                </a:solidFill>
              </a:ln>
            </p:spPr>
            <p:txBody>
              <a:bodyPr wrap="square" rtlCol="0" anchor="ctr" anchorCtr="0">
                <a:spAutoFit/>
              </a:bodyPr>
              <a:lstStyle/>
              <a:p>
                <a:pPr algn="ctr"/>
                <a:r>
                  <a:rPr lang="en-US" altLang="zh-CN"/>
                  <a:t>UN Rxxx DCAS</a:t>
                </a:r>
                <a:endParaRPr lang="en-US" altLang="zh-CN"/>
              </a:p>
            </p:txBody>
          </p:sp>
          <p:cxnSp>
            <p:nvCxnSpPr>
              <p:cNvPr id="39" name="直接箭头连接符 38"/>
              <p:cNvCxnSpPr/>
              <p:nvPr/>
            </p:nvCxnSpPr>
            <p:spPr>
              <a:xfrm flipH="1" flipV="1">
                <a:off x="10040" y="9420"/>
                <a:ext cx="1564" cy="2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0549" y="8763"/>
                <a:ext cx="728" cy="628"/>
              </a:xfrm>
              <a:prstGeom prst="rect">
                <a:avLst/>
              </a:prstGeom>
              <a:noFill/>
              <a:ln w="25400">
                <a:noFill/>
              </a:ln>
            </p:spPr>
            <p:txBody>
              <a:bodyPr wrap="square" rtlCol="0">
                <a:spAutoFit/>
              </a:bodyPr>
              <a:lstStyle/>
              <a:p>
                <a:r>
                  <a:rPr lang="en-US" altLang="zh-CN" sz="2000" b="1"/>
                  <a:t>?</a:t>
                </a:r>
                <a:endParaRPr lang="en-US" altLang="zh-CN" sz="2000" b="1"/>
              </a:p>
            </p:txBody>
          </p:sp>
        </p:grpSp>
        <p:sp>
          <p:nvSpPr>
            <p:cNvPr id="42" name="矩形 41"/>
            <p:cNvSpPr/>
            <p:nvPr/>
          </p:nvSpPr>
          <p:spPr>
            <a:xfrm>
              <a:off x="15400" y="8796"/>
              <a:ext cx="2355" cy="1076"/>
            </a:xfrm>
            <a:prstGeom prst="rect">
              <a:avLst/>
            </a:prstGeom>
            <a:noFill/>
            <a:ln w="41275">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3" name="直接箭头连接符 42"/>
            <p:cNvCxnSpPr/>
            <p:nvPr/>
          </p:nvCxnSpPr>
          <p:spPr>
            <a:xfrm flipH="1">
              <a:off x="16728" y="9923"/>
              <a:ext cx="16" cy="58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16880" y="10027"/>
              <a:ext cx="2311" cy="580"/>
            </a:xfrm>
            <a:prstGeom prst="rect">
              <a:avLst/>
            </a:prstGeom>
            <a:noFill/>
          </p:spPr>
          <p:txBody>
            <a:bodyPr wrap="square" rtlCol="0">
              <a:spAutoFit/>
            </a:bodyPr>
            <a:lstStyle/>
            <a:p>
              <a:r>
                <a:rPr lang="en-US" altLang="zh-CN" b="1"/>
                <a:t>new group ?</a:t>
              </a:r>
              <a:endParaRPr lang="en-US" altLang="zh-CN" b="1"/>
            </a:p>
          </p:txBody>
        </p:sp>
      </p:grpSp>
      <p:sp>
        <p:nvSpPr>
          <p:cNvPr id="29" name="文本框 28"/>
          <p:cNvSpPr txBox="1"/>
          <p:nvPr/>
        </p:nvSpPr>
        <p:spPr>
          <a:xfrm>
            <a:off x="10209530" y="2273300"/>
            <a:ext cx="1661795" cy="369332"/>
          </a:xfrm>
          <a:prstGeom prst="rect">
            <a:avLst/>
          </a:prstGeom>
          <a:noFill/>
          <a:ln w="12700" cmpd="sng">
            <a:solidFill>
              <a:srgbClr val="FF0000"/>
            </a:solidFill>
            <a:prstDash val="solid"/>
          </a:ln>
        </p:spPr>
        <p:txBody>
          <a:bodyPr wrap="square" rtlCol="0" anchor="t">
            <a:spAutoFit/>
          </a:bodyPr>
          <a:lstStyle/>
          <a:p>
            <a:pPr algn="just">
              <a:buClrTx/>
              <a:buSzTx/>
            </a:pPr>
            <a:r>
              <a:rPr lang="en-US" altLang="zh-CN" dirty="0" smtClean="0">
                <a:solidFill>
                  <a:srgbClr val="C00000"/>
                </a:solidFill>
                <a:latin typeface="Times New Roman" panose="02020603050405020304" pitchFamily="18" charset="0"/>
                <a:cs typeface="Times New Roman" panose="02020603050405020304" pitchFamily="18" charset="0"/>
              </a:rPr>
              <a:t>ADAS-08-06</a:t>
            </a:r>
            <a:endParaRPr lang="zh-CN" altLang="en-US" dirty="0">
              <a:solidFill>
                <a:srgbClr val="C00000"/>
              </a:solidFill>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solidFill>
            <a:schemeClr val="bg1">
              <a:lumMod val="65000"/>
            </a:schemeClr>
          </a:solidFill>
        </a:ln>
      </a:spPr>
      <a:bodyPr rtlCol="0" anchor="ctr"/>
      <a:lstStyle>
        <a:defPPr algn="ctr">
          <a:defRPr lang="zh-CN" altLang="en-US"/>
        </a:defPPr>
      </a:lstStyle>
      <a:style>
        <a:lnRef idx="2">
          <a:schemeClr val="accent1">
            <a:shade val="50000"/>
          </a:schemeClr>
        </a:lnRef>
        <a:fillRef idx="1">
          <a:schemeClr val="accent1"/>
        </a:fillRef>
        <a:effectRef idx="0">
          <a:schemeClr val="accent1"/>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2692</Words>
  <Application>WPS 演示</Application>
  <PresentationFormat>宽屏</PresentationFormat>
  <Paragraphs>70</Paragraphs>
  <Slides>3</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vt:i4>
      </vt:variant>
    </vt:vector>
  </HeadingPairs>
  <TitlesOfParts>
    <vt:vector size="12" baseType="lpstr">
      <vt:lpstr>Arial</vt:lpstr>
      <vt:lpstr>宋体</vt:lpstr>
      <vt:lpstr>Wingdings</vt:lpstr>
      <vt:lpstr>黑体</vt:lpstr>
      <vt:lpstr>微软雅黑</vt:lpstr>
      <vt:lpstr>Times New Roman</vt:lpstr>
      <vt:lpstr>等线</vt:lpstr>
      <vt:lpstr>Arial Unicode MS</vt:lpstr>
      <vt:lpstr>Office 主题​​</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yehuimei</dc:creator>
  <cp:lastModifiedBy>陈振宇</cp:lastModifiedBy>
  <cp:revision>92</cp:revision>
  <dcterms:created xsi:type="dcterms:W3CDTF">1900-01-01T00:00:00Z</dcterms:created>
  <dcterms:modified xsi:type="dcterms:W3CDTF">2022-01-15T10:27:08Z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2052-11.8.2.10393</vt:lpwstr>
  </property>
  <property fmtid="{D5CDD505-2E9C-101B-9397-08002B2CF9AE}" pid="3" name="ICV">
    <vt:lpwstr>7FE6F0BD99624FBF94C9E07DB23CBB58</vt:lpwstr>
  </property>
  <property fmtid="{D5CDD505-2E9C-101B-9397-08002B2CF9AE}" pid="4" name="_2015_ms_pID_725343">
    <vt:lpwstr>(2)rqu0NFX8iEk2/Wp70yb5qujxYkD6Ym9YBH7/732j9BDFVF6gJL+5ZVdhdvY6OZkaW8KWbYXk
6zmV3dECtavulfSMVM5Ne3C1bQYl7yezA5nQtMdh6D8easb5uGQrwD3z/IJBzrgeiAJyeMO3
tj5kba6fgbyMnBL0mx4194zMCOi6efbbEEFghdUPyCTdfjM/kfzwW5+P4hiwJYl7V5prcIi9
RSsj72FlFv5SQc0nlL</vt:lpwstr>
  </property>
  <property fmtid="{D5CDD505-2E9C-101B-9397-08002B2CF9AE}" pid="5" name="_2015_ms_pID_7253431">
    <vt:lpwstr>qXYIDaW2Slelx+Bx/Xl9j+6jJ/on17MvYf7XMP1zY1EwVivaHrkTym
65Me7DHk3F/xhdg+IX3xmOrYAjXKdUEv+40KgIKt2m9jHOEuTVZnBdGEX0/enZkgslmseVA3
/ZMAaYwHwUcpmas8OkU50Ruz+1p5rJH8e7w8rZSvMYlc5LxbBomXwPo2NMp/7rLvrYOkFEYL
xiUsz+zFa0FZu5Dx</vt:lpwstr>
  </property>
</Properties>
</file>