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495" r:id="rId2"/>
    <p:sldId id="690" r:id="rId3"/>
    <p:sldId id="502" r:id="rId4"/>
    <p:sldId id="590" r:id="rId5"/>
    <p:sldId id="661" r:id="rId6"/>
    <p:sldId id="619" r:id="rId7"/>
    <p:sldId id="660" r:id="rId8"/>
    <p:sldId id="610" r:id="rId9"/>
    <p:sldId id="667" r:id="rId10"/>
    <p:sldId id="689" r:id="rId11"/>
    <p:sldId id="691" r:id="rId12"/>
    <p:sldId id="653" r:id="rId13"/>
    <p:sldId id="675" r:id="rId14"/>
    <p:sldId id="688" r:id="rId15"/>
    <p:sldId id="663" r:id="rId16"/>
    <p:sldId id="664" r:id="rId17"/>
    <p:sldId id="671" r:id="rId18"/>
    <p:sldId id="692" r:id="rId19"/>
    <p:sldId id="496" r:id="rId20"/>
  </p:sldIdLst>
  <p:sldSz cx="9144000" cy="5143500" type="screen16x9"/>
  <p:notesSz cx="6797675" cy="9928225"/>
  <p:defaultTextStyle>
    <a:defPPr>
      <a:defRPr lang="de-DE"/>
    </a:defPPr>
    <a:lvl1pPr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672A"/>
    <a:srgbClr val="FF0000"/>
    <a:srgbClr val="FF9900"/>
    <a:srgbClr val="FFFFFF"/>
    <a:srgbClr val="E77917"/>
    <a:srgbClr val="FF7C80"/>
    <a:srgbClr val="54B631"/>
    <a:srgbClr val="667AB3"/>
    <a:srgbClr val="EE251D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8D230F3-CF80-4859-8CE7-A43EE81993B5}" styleName="Helle Formatvorlage 1 - Akz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A107856-5554-42FB-B03E-39F5DBC370BA}" styleName="Mittlere Formatvorlage 4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D7AC3CCA-C797-4891-BE02-D94E43425B78}" styleName="Mittlere Formatvorlag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Helle Formatvorlage 3 - Akz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2833802-FEF1-4C79-8D5D-14CF1EAF98D9}" styleName="Helle Formatvorlage 2 - Akz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38B1855-1B75-4FBE-930C-398BA8C253C6}" styleName="Designformatvorlage 2 - Akz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34" autoAdjust="0"/>
    <p:restoredTop sz="85200" autoAdjust="0"/>
  </p:normalViewPr>
  <p:slideViewPr>
    <p:cSldViewPr>
      <p:cViewPr varScale="1">
        <p:scale>
          <a:sx n="96" d="100"/>
          <a:sy n="96" d="100"/>
        </p:scale>
        <p:origin x="1122" y="7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r>
              <a:rPr lang="de-DE"/>
              <a:t>Bundesanstalt für Straßenwesen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5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r>
              <a:rPr lang="de-DE"/>
              <a:t>Datum/Jahr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r>
              <a:rPr lang="de-DE"/>
              <a:t>Max Mustermann</a:t>
            </a: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5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D80EC12C-43B5-4C2A-9B12-6011D025CBDC}" type="slidenum">
              <a:rPr lang="de-DE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r>
              <a:rPr lang="de-DE"/>
              <a:t>Bundesanstalt für Straßenwesen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5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r>
              <a:rPr lang="de-DE"/>
              <a:t>Datum/Jahr</a:t>
            </a:r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8" y="744538"/>
            <a:ext cx="6616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r>
              <a:rPr lang="de-DE"/>
              <a:t>Max Mustermann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5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24873335-9DB0-4947-93BA-E7152FCDC7FE}" type="slidenum">
              <a:rPr lang="de-DE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de-DE" dirty="0"/>
              <a:t>Bundesanstalt für Straßenwesen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de-DE" dirty="0"/>
              <a:t>Datum/Jahr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de-DE" dirty="0"/>
              <a:t>Max Mustermann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023A98-6E0D-45D5-AED4-07BADE577092}" type="slidenum">
              <a:rPr lang="de-DE"/>
              <a:pPr/>
              <a:t>1</a:t>
            </a:fld>
            <a:endParaRPr lang="de-DE" dirty="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/>
              <a:t>Bundesanstalt für Straßenwesen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/>
              <a:t>Datum/Jahr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Max Mustermann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4873335-9DB0-4947-93BA-E7152FCDC7FE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43414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/>
              <a:t>Bundesanstalt für Straßenwesen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/>
              <a:t>Datum/Jahr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Max Mustermann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4873335-9DB0-4947-93BA-E7152FCDC7FE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54597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DE"/>
              <a:t>Bundesanstalt für Straßenwesen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de-DE"/>
              <a:t>Datum/Jahr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de-DE"/>
              <a:t>Max Mustermann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873335-9DB0-4947-93BA-E7152FCDC7FE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26467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DE"/>
              <a:t>Bundesanstalt für Straßenwesen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de-DE"/>
              <a:t>Datum/Jahr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de-DE"/>
              <a:t>Max Mustermann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873335-9DB0-4947-93BA-E7152FCDC7FE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42635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DE"/>
              <a:t>Bundesanstalt für Straßenwesen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de-DE"/>
              <a:t>Datum/Jahr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de-DE"/>
              <a:t>Max Mustermann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873335-9DB0-4947-93BA-E7152FCDC7FE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29489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/>
              <a:t>Bundesanstalt für Straßenwesen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/>
              <a:t>Datum/Jahr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Max Mustermann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4873335-9DB0-4947-93BA-E7152FCDC7FE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53899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/>
              <a:t>Bundesanstalt für Straßenwesen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/>
              <a:t>Datum/Jahr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Max Mustermann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4873335-9DB0-4947-93BA-E7152FCDC7FE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/>
              <a:t>Bundesanstalt für Straßenwesen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/>
              <a:t>Datum/Jahr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Max Mustermann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4873335-9DB0-4947-93BA-E7152FCDC7FE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73882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/>
              <a:t>Bundesanstalt für Straßenwesen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/>
              <a:t>Datum/Jahr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Max Mustermann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4873335-9DB0-4947-93BA-E7152FCDC7FE}" type="slidenum">
              <a:rPr lang="de-DE" smtClean="0"/>
              <a:pPr/>
              <a:t>8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DE"/>
              <a:t>Bundesanstalt für Straßenwesen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de-DE"/>
              <a:t>Datum/Jahr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de-DE"/>
              <a:t>Max Mustermann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873335-9DB0-4947-93BA-E7152FCDC7FE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85917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DE"/>
              <a:t>Bundesanstalt für Straßenwesen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de-DE"/>
              <a:t>Datum/Jahr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de-DE"/>
              <a:t>Max Mustermann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873335-9DB0-4947-93BA-E7152FCDC7FE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40798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DE"/>
              <a:t>Bundesanstalt für Straßenwesen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de-DE"/>
              <a:t>Datum/Jahr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de-DE"/>
              <a:t>Max Mustermann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873335-9DB0-4947-93BA-E7152FCDC7FE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5978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/>
              <a:t>Bundesanstalt für Straßenwesen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/>
              <a:t>Datum/Jahr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Max Mustermann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4873335-9DB0-4947-93BA-E7152FCDC7FE}" type="slidenum">
              <a:rPr lang="de-DE" smtClean="0"/>
              <a:pPr/>
              <a:t>12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1006083"/>
            <a:ext cx="7772400" cy="1102519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4408488" y="4420791"/>
            <a:ext cx="4532312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0" hangingPunct="0">
              <a:spcBef>
                <a:spcPct val="50000"/>
              </a:spcBef>
            </a:pPr>
            <a:r>
              <a:rPr lang="de-DE"/>
              <a:t>Bundesanstalt für Straßenwesen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8313" y="2247900"/>
            <a:ext cx="6400800" cy="1314450"/>
          </a:xfrm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  <p:grpSp>
        <p:nvGrpSpPr>
          <p:cNvPr id="4132" name="Group 36"/>
          <p:cNvGrpSpPr>
            <a:grpSpLocks/>
          </p:cNvGrpSpPr>
          <p:nvPr/>
        </p:nvGrpSpPr>
        <p:grpSpPr bwMode="auto">
          <a:xfrm>
            <a:off x="0" y="226221"/>
            <a:ext cx="9144000" cy="4577953"/>
            <a:chOff x="0" y="190"/>
            <a:chExt cx="5760" cy="3845"/>
          </a:xfrm>
        </p:grpSpPr>
        <p:sp>
          <p:nvSpPr>
            <p:cNvPr id="4104" name="Line 8"/>
            <p:cNvSpPr>
              <a:spLocks noChangeShapeType="1"/>
            </p:cNvSpPr>
            <p:nvPr userDrawn="1"/>
          </p:nvSpPr>
          <p:spPr bwMode="auto">
            <a:xfrm>
              <a:off x="0" y="340"/>
              <a:ext cx="57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105" name="Line 9"/>
            <p:cNvSpPr>
              <a:spLocks noChangeShapeType="1"/>
            </p:cNvSpPr>
            <p:nvPr userDrawn="1"/>
          </p:nvSpPr>
          <p:spPr bwMode="auto">
            <a:xfrm>
              <a:off x="0" y="4035"/>
              <a:ext cx="57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grpSp>
          <p:nvGrpSpPr>
            <p:cNvPr id="4131" name="Group 35"/>
            <p:cNvGrpSpPr>
              <a:grpSpLocks/>
            </p:cNvGrpSpPr>
            <p:nvPr userDrawn="1"/>
          </p:nvGrpSpPr>
          <p:grpSpPr bwMode="auto">
            <a:xfrm>
              <a:off x="3910" y="190"/>
              <a:ext cx="959" cy="97"/>
              <a:chOff x="3910" y="190"/>
              <a:chExt cx="959" cy="97"/>
            </a:xfrm>
          </p:grpSpPr>
          <p:sp>
            <p:nvSpPr>
              <p:cNvPr id="4118" name="AutoShape 22"/>
              <p:cNvSpPr>
                <a:spLocks noChangeAspect="1" noChangeArrowheads="1" noTextEdit="1"/>
              </p:cNvSpPr>
              <p:nvPr userDrawn="1"/>
            </p:nvSpPr>
            <p:spPr bwMode="auto">
              <a:xfrm>
                <a:off x="3910" y="190"/>
                <a:ext cx="959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119" name="Rectangle 23"/>
              <p:cNvSpPr>
                <a:spLocks noChangeArrowheads="1"/>
              </p:cNvSpPr>
              <p:nvPr userDrawn="1"/>
            </p:nvSpPr>
            <p:spPr bwMode="auto">
              <a:xfrm>
                <a:off x="3919" y="198"/>
                <a:ext cx="145" cy="81"/>
              </a:xfrm>
              <a:prstGeom prst="rect">
                <a:avLst/>
              </a:prstGeom>
              <a:solidFill>
                <a:srgbClr val="E7791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120" name="Freeform 24"/>
              <p:cNvSpPr>
                <a:spLocks noEditPoints="1"/>
              </p:cNvSpPr>
              <p:nvPr userDrawn="1"/>
            </p:nvSpPr>
            <p:spPr bwMode="auto">
              <a:xfrm>
                <a:off x="3916" y="195"/>
                <a:ext cx="150" cy="87"/>
              </a:xfrm>
              <a:custGeom>
                <a:avLst/>
                <a:gdLst/>
                <a:ahLst/>
                <a:cxnLst>
                  <a:cxn ang="0">
                    <a:pos x="838" y="500"/>
                  </a:cxn>
                  <a:cxn ang="0">
                    <a:pos x="824" y="521"/>
                  </a:cxn>
                  <a:cxn ang="0">
                    <a:pos x="14" y="521"/>
                  </a:cxn>
                  <a:cxn ang="0">
                    <a:pos x="14" y="486"/>
                  </a:cxn>
                  <a:cxn ang="0">
                    <a:pos x="824" y="486"/>
                  </a:cxn>
                  <a:cxn ang="0">
                    <a:pos x="838" y="500"/>
                  </a:cxn>
                  <a:cxn ang="0">
                    <a:pos x="838" y="500"/>
                  </a:cxn>
                  <a:cxn ang="0">
                    <a:pos x="838" y="521"/>
                  </a:cxn>
                  <a:cxn ang="0">
                    <a:pos x="824" y="521"/>
                  </a:cxn>
                  <a:cxn ang="0">
                    <a:pos x="838" y="500"/>
                  </a:cxn>
                  <a:cxn ang="0">
                    <a:pos x="824" y="0"/>
                  </a:cxn>
                  <a:cxn ang="0">
                    <a:pos x="838" y="21"/>
                  </a:cxn>
                  <a:cxn ang="0">
                    <a:pos x="838" y="500"/>
                  </a:cxn>
                  <a:cxn ang="0">
                    <a:pos x="810" y="500"/>
                  </a:cxn>
                  <a:cxn ang="0">
                    <a:pos x="810" y="21"/>
                  </a:cxn>
                  <a:cxn ang="0">
                    <a:pos x="824" y="0"/>
                  </a:cxn>
                  <a:cxn ang="0">
                    <a:pos x="824" y="0"/>
                  </a:cxn>
                  <a:cxn ang="0">
                    <a:pos x="838" y="0"/>
                  </a:cxn>
                  <a:cxn ang="0">
                    <a:pos x="838" y="21"/>
                  </a:cxn>
                  <a:cxn ang="0">
                    <a:pos x="824" y="0"/>
                  </a:cxn>
                  <a:cxn ang="0">
                    <a:pos x="0" y="21"/>
                  </a:cxn>
                  <a:cxn ang="0">
                    <a:pos x="14" y="0"/>
                  </a:cxn>
                  <a:cxn ang="0">
                    <a:pos x="824" y="0"/>
                  </a:cxn>
                  <a:cxn ang="0">
                    <a:pos x="824" y="35"/>
                  </a:cxn>
                  <a:cxn ang="0">
                    <a:pos x="14" y="35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0" y="21"/>
                  </a:cxn>
                  <a:cxn ang="0">
                    <a:pos x="14" y="521"/>
                  </a:cxn>
                  <a:cxn ang="0">
                    <a:pos x="0" y="500"/>
                  </a:cxn>
                  <a:cxn ang="0">
                    <a:pos x="0" y="21"/>
                  </a:cxn>
                  <a:cxn ang="0">
                    <a:pos x="28" y="21"/>
                  </a:cxn>
                  <a:cxn ang="0">
                    <a:pos x="28" y="500"/>
                  </a:cxn>
                  <a:cxn ang="0">
                    <a:pos x="14" y="521"/>
                  </a:cxn>
                  <a:cxn ang="0">
                    <a:pos x="14" y="521"/>
                  </a:cxn>
                  <a:cxn ang="0">
                    <a:pos x="0" y="521"/>
                  </a:cxn>
                  <a:cxn ang="0">
                    <a:pos x="0" y="500"/>
                  </a:cxn>
                  <a:cxn ang="0">
                    <a:pos x="14" y="521"/>
                  </a:cxn>
                </a:cxnLst>
                <a:rect l="0" t="0" r="r" b="b"/>
                <a:pathLst>
                  <a:path w="838" h="521">
                    <a:moveTo>
                      <a:pt x="838" y="500"/>
                    </a:moveTo>
                    <a:lnTo>
                      <a:pt x="824" y="521"/>
                    </a:lnTo>
                    <a:lnTo>
                      <a:pt x="14" y="521"/>
                    </a:lnTo>
                    <a:lnTo>
                      <a:pt x="14" y="486"/>
                    </a:lnTo>
                    <a:lnTo>
                      <a:pt x="824" y="486"/>
                    </a:lnTo>
                    <a:lnTo>
                      <a:pt x="838" y="500"/>
                    </a:lnTo>
                    <a:close/>
                    <a:moveTo>
                      <a:pt x="838" y="500"/>
                    </a:moveTo>
                    <a:lnTo>
                      <a:pt x="838" y="521"/>
                    </a:lnTo>
                    <a:lnTo>
                      <a:pt x="824" y="521"/>
                    </a:lnTo>
                    <a:lnTo>
                      <a:pt x="838" y="500"/>
                    </a:lnTo>
                    <a:close/>
                    <a:moveTo>
                      <a:pt x="824" y="0"/>
                    </a:moveTo>
                    <a:lnTo>
                      <a:pt x="838" y="21"/>
                    </a:lnTo>
                    <a:lnTo>
                      <a:pt x="838" y="500"/>
                    </a:lnTo>
                    <a:lnTo>
                      <a:pt x="810" y="500"/>
                    </a:lnTo>
                    <a:lnTo>
                      <a:pt x="810" y="21"/>
                    </a:lnTo>
                    <a:lnTo>
                      <a:pt x="824" y="0"/>
                    </a:lnTo>
                    <a:close/>
                    <a:moveTo>
                      <a:pt x="824" y="0"/>
                    </a:moveTo>
                    <a:lnTo>
                      <a:pt x="838" y="0"/>
                    </a:lnTo>
                    <a:lnTo>
                      <a:pt x="838" y="21"/>
                    </a:lnTo>
                    <a:lnTo>
                      <a:pt x="824" y="0"/>
                    </a:lnTo>
                    <a:close/>
                    <a:moveTo>
                      <a:pt x="0" y="21"/>
                    </a:moveTo>
                    <a:lnTo>
                      <a:pt x="14" y="0"/>
                    </a:lnTo>
                    <a:lnTo>
                      <a:pt x="824" y="0"/>
                    </a:lnTo>
                    <a:lnTo>
                      <a:pt x="824" y="35"/>
                    </a:lnTo>
                    <a:lnTo>
                      <a:pt x="14" y="35"/>
                    </a:lnTo>
                    <a:lnTo>
                      <a:pt x="0" y="21"/>
                    </a:lnTo>
                    <a:close/>
                    <a:moveTo>
                      <a:pt x="0" y="21"/>
                    </a:moveTo>
                    <a:lnTo>
                      <a:pt x="0" y="0"/>
                    </a:lnTo>
                    <a:lnTo>
                      <a:pt x="14" y="0"/>
                    </a:lnTo>
                    <a:lnTo>
                      <a:pt x="0" y="21"/>
                    </a:lnTo>
                    <a:close/>
                    <a:moveTo>
                      <a:pt x="14" y="521"/>
                    </a:moveTo>
                    <a:lnTo>
                      <a:pt x="0" y="500"/>
                    </a:lnTo>
                    <a:lnTo>
                      <a:pt x="0" y="21"/>
                    </a:lnTo>
                    <a:lnTo>
                      <a:pt x="28" y="21"/>
                    </a:lnTo>
                    <a:lnTo>
                      <a:pt x="28" y="500"/>
                    </a:lnTo>
                    <a:lnTo>
                      <a:pt x="14" y="521"/>
                    </a:lnTo>
                    <a:close/>
                    <a:moveTo>
                      <a:pt x="14" y="521"/>
                    </a:moveTo>
                    <a:lnTo>
                      <a:pt x="0" y="521"/>
                    </a:lnTo>
                    <a:lnTo>
                      <a:pt x="0" y="500"/>
                    </a:lnTo>
                    <a:lnTo>
                      <a:pt x="14" y="5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121" name="Rectangle 25"/>
              <p:cNvSpPr>
                <a:spLocks noChangeArrowheads="1"/>
              </p:cNvSpPr>
              <p:nvPr userDrawn="1"/>
            </p:nvSpPr>
            <p:spPr bwMode="auto">
              <a:xfrm>
                <a:off x="4078" y="198"/>
                <a:ext cx="146" cy="81"/>
              </a:xfrm>
              <a:prstGeom prst="rect">
                <a:avLst/>
              </a:prstGeom>
              <a:solidFill>
                <a:srgbClr val="CC864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122" name="Freeform 26"/>
              <p:cNvSpPr>
                <a:spLocks noEditPoints="1"/>
              </p:cNvSpPr>
              <p:nvPr userDrawn="1"/>
            </p:nvSpPr>
            <p:spPr bwMode="auto">
              <a:xfrm>
                <a:off x="4076" y="195"/>
                <a:ext cx="150" cy="87"/>
              </a:xfrm>
              <a:custGeom>
                <a:avLst/>
                <a:gdLst/>
                <a:ahLst/>
                <a:cxnLst>
                  <a:cxn ang="0">
                    <a:pos x="838" y="500"/>
                  </a:cxn>
                  <a:cxn ang="0">
                    <a:pos x="824" y="521"/>
                  </a:cxn>
                  <a:cxn ang="0">
                    <a:pos x="14" y="521"/>
                  </a:cxn>
                  <a:cxn ang="0">
                    <a:pos x="14" y="486"/>
                  </a:cxn>
                  <a:cxn ang="0">
                    <a:pos x="824" y="486"/>
                  </a:cxn>
                  <a:cxn ang="0">
                    <a:pos x="838" y="500"/>
                  </a:cxn>
                  <a:cxn ang="0">
                    <a:pos x="838" y="500"/>
                  </a:cxn>
                  <a:cxn ang="0">
                    <a:pos x="838" y="521"/>
                  </a:cxn>
                  <a:cxn ang="0">
                    <a:pos x="824" y="521"/>
                  </a:cxn>
                  <a:cxn ang="0">
                    <a:pos x="838" y="500"/>
                  </a:cxn>
                  <a:cxn ang="0">
                    <a:pos x="824" y="0"/>
                  </a:cxn>
                  <a:cxn ang="0">
                    <a:pos x="838" y="21"/>
                  </a:cxn>
                  <a:cxn ang="0">
                    <a:pos x="838" y="500"/>
                  </a:cxn>
                  <a:cxn ang="0">
                    <a:pos x="810" y="500"/>
                  </a:cxn>
                  <a:cxn ang="0">
                    <a:pos x="810" y="21"/>
                  </a:cxn>
                  <a:cxn ang="0">
                    <a:pos x="824" y="0"/>
                  </a:cxn>
                  <a:cxn ang="0">
                    <a:pos x="824" y="0"/>
                  </a:cxn>
                  <a:cxn ang="0">
                    <a:pos x="838" y="0"/>
                  </a:cxn>
                  <a:cxn ang="0">
                    <a:pos x="838" y="21"/>
                  </a:cxn>
                  <a:cxn ang="0">
                    <a:pos x="824" y="0"/>
                  </a:cxn>
                  <a:cxn ang="0">
                    <a:pos x="0" y="21"/>
                  </a:cxn>
                  <a:cxn ang="0">
                    <a:pos x="14" y="0"/>
                  </a:cxn>
                  <a:cxn ang="0">
                    <a:pos x="824" y="0"/>
                  </a:cxn>
                  <a:cxn ang="0">
                    <a:pos x="824" y="35"/>
                  </a:cxn>
                  <a:cxn ang="0">
                    <a:pos x="14" y="35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0" y="21"/>
                  </a:cxn>
                  <a:cxn ang="0">
                    <a:pos x="14" y="521"/>
                  </a:cxn>
                  <a:cxn ang="0">
                    <a:pos x="0" y="500"/>
                  </a:cxn>
                  <a:cxn ang="0">
                    <a:pos x="0" y="21"/>
                  </a:cxn>
                  <a:cxn ang="0">
                    <a:pos x="28" y="21"/>
                  </a:cxn>
                  <a:cxn ang="0">
                    <a:pos x="28" y="500"/>
                  </a:cxn>
                  <a:cxn ang="0">
                    <a:pos x="14" y="521"/>
                  </a:cxn>
                  <a:cxn ang="0">
                    <a:pos x="14" y="521"/>
                  </a:cxn>
                  <a:cxn ang="0">
                    <a:pos x="0" y="521"/>
                  </a:cxn>
                  <a:cxn ang="0">
                    <a:pos x="0" y="500"/>
                  </a:cxn>
                  <a:cxn ang="0">
                    <a:pos x="14" y="521"/>
                  </a:cxn>
                </a:cxnLst>
                <a:rect l="0" t="0" r="r" b="b"/>
                <a:pathLst>
                  <a:path w="838" h="521">
                    <a:moveTo>
                      <a:pt x="838" y="500"/>
                    </a:moveTo>
                    <a:lnTo>
                      <a:pt x="824" y="521"/>
                    </a:lnTo>
                    <a:lnTo>
                      <a:pt x="14" y="521"/>
                    </a:lnTo>
                    <a:lnTo>
                      <a:pt x="14" y="486"/>
                    </a:lnTo>
                    <a:lnTo>
                      <a:pt x="824" y="486"/>
                    </a:lnTo>
                    <a:lnTo>
                      <a:pt x="838" y="500"/>
                    </a:lnTo>
                    <a:close/>
                    <a:moveTo>
                      <a:pt x="838" y="500"/>
                    </a:moveTo>
                    <a:lnTo>
                      <a:pt x="838" y="521"/>
                    </a:lnTo>
                    <a:lnTo>
                      <a:pt x="824" y="521"/>
                    </a:lnTo>
                    <a:lnTo>
                      <a:pt x="838" y="500"/>
                    </a:lnTo>
                    <a:close/>
                    <a:moveTo>
                      <a:pt x="824" y="0"/>
                    </a:moveTo>
                    <a:lnTo>
                      <a:pt x="838" y="21"/>
                    </a:lnTo>
                    <a:lnTo>
                      <a:pt x="838" y="500"/>
                    </a:lnTo>
                    <a:lnTo>
                      <a:pt x="810" y="500"/>
                    </a:lnTo>
                    <a:lnTo>
                      <a:pt x="810" y="21"/>
                    </a:lnTo>
                    <a:lnTo>
                      <a:pt x="824" y="0"/>
                    </a:lnTo>
                    <a:close/>
                    <a:moveTo>
                      <a:pt x="824" y="0"/>
                    </a:moveTo>
                    <a:lnTo>
                      <a:pt x="838" y="0"/>
                    </a:lnTo>
                    <a:lnTo>
                      <a:pt x="838" y="21"/>
                    </a:lnTo>
                    <a:lnTo>
                      <a:pt x="824" y="0"/>
                    </a:lnTo>
                    <a:close/>
                    <a:moveTo>
                      <a:pt x="0" y="21"/>
                    </a:moveTo>
                    <a:lnTo>
                      <a:pt x="14" y="0"/>
                    </a:lnTo>
                    <a:lnTo>
                      <a:pt x="824" y="0"/>
                    </a:lnTo>
                    <a:lnTo>
                      <a:pt x="824" y="35"/>
                    </a:lnTo>
                    <a:lnTo>
                      <a:pt x="14" y="35"/>
                    </a:lnTo>
                    <a:lnTo>
                      <a:pt x="0" y="21"/>
                    </a:lnTo>
                    <a:close/>
                    <a:moveTo>
                      <a:pt x="0" y="21"/>
                    </a:moveTo>
                    <a:lnTo>
                      <a:pt x="0" y="0"/>
                    </a:lnTo>
                    <a:lnTo>
                      <a:pt x="14" y="0"/>
                    </a:lnTo>
                    <a:lnTo>
                      <a:pt x="0" y="21"/>
                    </a:lnTo>
                    <a:close/>
                    <a:moveTo>
                      <a:pt x="14" y="521"/>
                    </a:moveTo>
                    <a:lnTo>
                      <a:pt x="0" y="500"/>
                    </a:lnTo>
                    <a:lnTo>
                      <a:pt x="0" y="21"/>
                    </a:lnTo>
                    <a:lnTo>
                      <a:pt x="28" y="21"/>
                    </a:lnTo>
                    <a:lnTo>
                      <a:pt x="28" y="500"/>
                    </a:lnTo>
                    <a:lnTo>
                      <a:pt x="14" y="521"/>
                    </a:lnTo>
                    <a:close/>
                    <a:moveTo>
                      <a:pt x="14" y="521"/>
                    </a:moveTo>
                    <a:lnTo>
                      <a:pt x="0" y="521"/>
                    </a:lnTo>
                    <a:lnTo>
                      <a:pt x="0" y="500"/>
                    </a:lnTo>
                    <a:lnTo>
                      <a:pt x="14" y="5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123" name="Rectangle 27"/>
              <p:cNvSpPr>
                <a:spLocks noChangeArrowheads="1"/>
              </p:cNvSpPr>
              <p:nvPr userDrawn="1"/>
            </p:nvSpPr>
            <p:spPr bwMode="auto">
              <a:xfrm>
                <a:off x="4237" y="198"/>
                <a:ext cx="145" cy="81"/>
              </a:xfrm>
              <a:prstGeom prst="rect">
                <a:avLst/>
              </a:prstGeom>
              <a:solidFill>
                <a:srgbClr val="EE251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124" name="Freeform 28"/>
              <p:cNvSpPr>
                <a:spLocks noEditPoints="1"/>
              </p:cNvSpPr>
              <p:nvPr userDrawn="1"/>
            </p:nvSpPr>
            <p:spPr bwMode="auto">
              <a:xfrm>
                <a:off x="4235" y="195"/>
                <a:ext cx="150" cy="87"/>
              </a:xfrm>
              <a:custGeom>
                <a:avLst/>
                <a:gdLst/>
                <a:ahLst/>
                <a:cxnLst>
                  <a:cxn ang="0">
                    <a:pos x="837" y="500"/>
                  </a:cxn>
                  <a:cxn ang="0">
                    <a:pos x="823" y="521"/>
                  </a:cxn>
                  <a:cxn ang="0">
                    <a:pos x="14" y="521"/>
                  </a:cxn>
                  <a:cxn ang="0">
                    <a:pos x="14" y="486"/>
                  </a:cxn>
                  <a:cxn ang="0">
                    <a:pos x="823" y="486"/>
                  </a:cxn>
                  <a:cxn ang="0">
                    <a:pos x="837" y="500"/>
                  </a:cxn>
                  <a:cxn ang="0">
                    <a:pos x="837" y="500"/>
                  </a:cxn>
                  <a:cxn ang="0">
                    <a:pos x="837" y="521"/>
                  </a:cxn>
                  <a:cxn ang="0">
                    <a:pos x="823" y="521"/>
                  </a:cxn>
                  <a:cxn ang="0">
                    <a:pos x="837" y="500"/>
                  </a:cxn>
                  <a:cxn ang="0">
                    <a:pos x="823" y="0"/>
                  </a:cxn>
                  <a:cxn ang="0">
                    <a:pos x="837" y="21"/>
                  </a:cxn>
                  <a:cxn ang="0">
                    <a:pos x="837" y="500"/>
                  </a:cxn>
                  <a:cxn ang="0">
                    <a:pos x="810" y="500"/>
                  </a:cxn>
                  <a:cxn ang="0">
                    <a:pos x="810" y="21"/>
                  </a:cxn>
                  <a:cxn ang="0">
                    <a:pos x="823" y="0"/>
                  </a:cxn>
                  <a:cxn ang="0">
                    <a:pos x="823" y="0"/>
                  </a:cxn>
                  <a:cxn ang="0">
                    <a:pos x="837" y="0"/>
                  </a:cxn>
                  <a:cxn ang="0">
                    <a:pos x="837" y="21"/>
                  </a:cxn>
                  <a:cxn ang="0">
                    <a:pos x="823" y="0"/>
                  </a:cxn>
                  <a:cxn ang="0">
                    <a:pos x="0" y="21"/>
                  </a:cxn>
                  <a:cxn ang="0">
                    <a:pos x="14" y="0"/>
                  </a:cxn>
                  <a:cxn ang="0">
                    <a:pos x="823" y="0"/>
                  </a:cxn>
                  <a:cxn ang="0">
                    <a:pos x="823" y="35"/>
                  </a:cxn>
                  <a:cxn ang="0">
                    <a:pos x="14" y="35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0" y="21"/>
                  </a:cxn>
                  <a:cxn ang="0">
                    <a:pos x="14" y="521"/>
                  </a:cxn>
                  <a:cxn ang="0">
                    <a:pos x="0" y="500"/>
                  </a:cxn>
                  <a:cxn ang="0">
                    <a:pos x="0" y="21"/>
                  </a:cxn>
                  <a:cxn ang="0">
                    <a:pos x="27" y="21"/>
                  </a:cxn>
                  <a:cxn ang="0">
                    <a:pos x="27" y="500"/>
                  </a:cxn>
                  <a:cxn ang="0">
                    <a:pos x="14" y="521"/>
                  </a:cxn>
                  <a:cxn ang="0">
                    <a:pos x="14" y="521"/>
                  </a:cxn>
                  <a:cxn ang="0">
                    <a:pos x="0" y="521"/>
                  </a:cxn>
                  <a:cxn ang="0">
                    <a:pos x="0" y="500"/>
                  </a:cxn>
                  <a:cxn ang="0">
                    <a:pos x="14" y="521"/>
                  </a:cxn>
                </a:cxnLst>
                <a:rect l="0" t="0" r="r" b="b"/>
                <a:pathLst>
                  <a:path w="837" h="521">
                    <a:moveTo>
                      <a:pt x="837" y="500"/>
                    </a:moveTo>
                    <a:lnTo>
                      <a:pt x="823" y="521"/>
                    </a:lnTo>
                    <a:lnTo>
                      <a:pt x="14" y="521"/>
                    </a:lnTo>
                    <a:lnTo>
                      <a:pt x="14" y="486"/>
                    </a:lnTo>
                    <a:lnTo>
                      <a:pt x="823" y="486"/>
                    </a:lnTo>
                    <a:lnTo>
                      <a:pt x="837" y="500"/>
                    </a:lnTo>
                    <a:close/>
                    <a:moveTo>
                      <a:pt x="837" y="500"/>
                    </a:moveTo>
                    <a:lnTo>
                      <a:pt x="837" y="521"/>
                    </a:lnTo>
                    <a:lnTo>
                      <a:pt x="823" y="521"/>
                    </a:lnTo>
                    <a:lnTo>
                      <a:pt x="837" y="500"/>
                    </a:lnTo>
                    <a:close/>
                    <a:moveTo>
                      <a:pt x="823" y="0"/>
                    </a:moveTo>
                    <a:lnTo>
                      <a:pt x="837" y="21"/>
                    </a:lnTo>
                    <a:lnTo>
                      <a:pt x="837" y="500"/>
                    </a:lnTo>
                    <a:lnTo>
                      <a:pt x="810" y="500"/>
                    </a:lnTo>
                    <a:lnTo>
                      <a:pt x="810" y="21"/>
                    </a:lnTo>
                    <a:lnTo>
                      <a:pt x="823" y="0"/>
                    </a:lnTo>
                    <a:close/>
                    <a:moveTo>
                      <a:pt x="823" y="0"/>
                    </a:moveTo>
                    <a:lnTo>
                      <a:pt x="837" y="0"/>
                    </a:lnTo>
                    <a:lnTo>
                      <a:pt x="837" y="21"/>
                    </a:lnTo>
                    <a:lnTo>
                      <a:pt x="823" y="0"/>
                    </a:lnTo>
                    <a:close/>
                    <a:moveTo>
                      <a:pt x="0" y="21"/>
                    </a:moveTo>
                    <a:lnTo>
                      <a:pt x="14" y="0"/>
                    </a:lnTo>
                    <a:lnTo>
                      <a:pt x="823" y="0"/>
                    </a:lnTo>
                    <a:lnTo>
                      <a:pt x="823" y="35"/>
                    </a:lnTo>
                    <a:lnTo>
                      <a:pt x="14" y="35"/>
                    </a:lnTo>
                    <a:lnTo>
                      <a:pt x="0" y="21"/>
                    </a:lnTo>
                    <a:close/>
                    <a:moveTo>
                      <a:pt x="0" y="21"/>
                    </a:moveTo>
                    <a:lnTo>
                      <a:pt x="0" y="0"/>
                    </a:lnTo>
                    <a:lnTo>
                      <a:pt x="14" y="0"/>
                    </a:lnTo>
                    <a:lnTo>
                      <a:pt x="0" y="21"/>
                    </a:lnTo>
                    <a:close/>
                    <a:moveTo>
                      <a:pt x="14" y="521"/>
                    </a:moveTo>
                    <a:lnTo>
                      <a:pt x="0" y="500"/>
                    </a:lnTo>
                    <a:lnTo>
                      <a:pt x="0" y="21"/>
                    </a:lnTo>
                    <a:lnTo>
                      <a:pt x="27" y="21"/>
                    </a:lnTo>
                    <a:lnTo>
                      <a:pt x="27" y="500"/>
                    </a:lnTo>
                    <a:lnTo>
                      <a:pt x="14" y="521"/>
                    </a:lnTo>
                    <a:close/>
                    <a:moveTo>
                      <a:pt x="14" y="521"/>
                    </a:moveTo>
                    <a:lnTo>
                      <a:pt x="0" y="521"/>
                    </a:lnTo>
                    <a:lnTo>
                      <a:pt x="0" y="500"/>
                    </a:lnTo>
                    <a:lnTo>
                      <a:pt x="14" y="5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125" name="Rectangle 29"/>
              <p:cNvSpPr>
                <a:spLocks noChangeArrowheads="1"/>
              </p:cNvSpPr>
              <p:nvPr userDrawn="1"/>
            </p:nvSpPr>
            <p:spPr bwMode="auto">
              <a:xfrm>
                <a:off x="4397" y="198"/>
                <a:ext cx="145" cy="81"/>
              </a:xfrm>
              <a:prstGeom prst="rect">
                <a:avLst/>
              </a:prstGeom>
              <a:solidFill>
                <a:srgbClr val="667AB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126" name="Freeform 30"/>
              <p:cNvSpPr>
                <a:spLocks noEditPoints="1"/>
              </p:cNvSpPr>
              <p:nvPr userDrawn="1"/>
            </p:nvSpPr>
            <p:spPr bwMode="auto">
              <a:xfrm>
                <a:off x="4394" y="195"/>
                <a:ext cx="150" cy="87"/>
              </a:xfrm>
              <a:custGeom>
                <a:avLst/>
                <a:gdLst/>
                <a:ahLst/>
                <a:cxnLst>
                  <a:cxn ang="0">
                    <a:pos x="837" y="500"/>
                  </a:cxn>
                  <a:cxn ang="0">
                    <a:pos x="823" y="521"/>
                  </a:cxn>
                  <a:cxn ang="0">
                    <a:pos x="14" y="521"/>
                  </a:cxn>
                  <a:cxn ang="0">
                    <a:pos x="14" y="486"/>
                  </a:cxn>
                  <a:cxn ang="0">
                    <a:pos x="823" y="486"/>
                  </a:cxn>
                  <a:cxn ang="0">
                    <a:pos x="837" y="500"/>
                  </a:cxn>
                  <a:cxn ang="0">
                    <a:pos x="837" y="500"/>
                  </a:cxn>
                  <a:cxn ang="0">
                    <a:pos x="837" y="521"/>
                  </a:cxn>
                  <a:cxn ang="0">
                    <a:pos x="823" y="521"/>
                  </a:cxn>
                  <a:cxn ang="0">
                    <a:pos x="837" y="500"/>
                  </a:cxn>
                  <a:cxn ang="0">
                    <a:pos x="823" y="0"/>
                  </a:cxn>
                  <a:cxn ang="0">
                    <a:pos x="837" y="21"/>
                  </a:cxn>
                  <a:cxn ang="0">
                    <a:pos x="837" y="500"/>
                  </a:cxn>
                  <a:cxn ang="0">
                    <a:pos x="810" y="500"/>
                  </a:cxn>
                  <a:cxn ang="0">
                    <a:pos x="810" y="21"/>
                  </a:cxn>
                  <a:cxn ang="0">
                    <a:pos x="823" y="0"/>
                  </a:cxn>
                  <a:cxn ang="0">
                    <a:pos x="823" y="0"/>
                  </a:cxn>
                  <a:cxn ang="0">
                    <a:pos x="837" y="0"/>
                  </a:cxn>
                  <a:cxn ang="0">
                    <a:pos x="837" y="21"/>
                  </a:cxn>
                  <a:cxn ang="0">
                    <a:pos x="823" y="0"/>
                  </a:cxn>
                  <a:cxn ang="0">
                    <a:pos x="0" y="21"/>
                  </a:cxn>
                  <a:cxn ang="0">
                    <a:pos x="14" y="0"/>
                  </a:cxn>
                  <a:cxn ang="0">
                    <a:pos x="823" y="0"/>
                  </a:cxn>
                  <a:cxn ang="0">
                    <a:pos x="823" y="35"/>
                  </a:cxn>
                  <a:cxn ang="0">
                    <a:pos x="14" y="35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0" y="21"/>
                  </a:cxn>
                  <a:cxn ang="0">
                    <a:pos x="14" y="521"/>
                  </a:cxn>
                  <a:cxn ang="0">
                    <a:pos x="0" y="500"/>
                  </a:cxn>
                  <a:cxn ang="0">
                    <a:pos x="0" y="21"/>
                  </a:cxn>
                  <a:cxn ang="0">
                    <a:pos x="27" y="21"/>
                  </a:cxn>
                  <a:cxn ang="0">
                    <a:pos x="27" y="500"/>
                  </a:cxn>
                  <a:cxn ang="0">
                    <a:pos x="14" y="521"/>
                  </a:cxn>
                  <a:cxn ang="0">
                    <a:pos x="14" y="521"/>
                  </a:cxn>
                  <a:cxn ang="0">
                    <a:pos x="0" y="521"/>
                  </a:cxn>
                  <a:cxn ang="0">
                    <a:pos x="0" y="500"/>
                  </a:cxn>
                  <a:cxn ang="0">
                    <a:pos x="14" y="521"/>
                  </a:cxn>
                </a:cxnLst>
                <a:rect l="0" t="0" r="r" b="b"/>
                <a:pathLst>
                  <a:path w="837" h="521">
                    <a:moveTo>
                      <a:pt x="837" y="500"/>
                    </a:moveTo>
                    <a:lnTo>
                      <a:pt x="823" y="521"/>
                    </a:lnTo>
                    <a:lnTo>
                      <a:pt x="14" y="521"/>
                    </a:lnTo>
                    <a:lnTo>
                      <a:pt x="14" y="486"/>
                    </a:lnTo>
                    <a:lnTo>
                      <a:pt x="823" y="486"/>
                    </a:lnTo>
                    <a:lnTo>
                      <a:pt x="837" y="500"/>
                    </a:lnTo>
                    <a:close/>
                    <a:moveTo>
                      <a:pt x="837" y="500"/>
                    </a:moveTo>
                    <a:lnTo>
                      <a:pt x="837" y="521"/>
                    </a:lnTo>
                    <a:lnTo>
                      <a:pt x="823" y="521"/>
                    </a:lnTo>
                    <a:lnTo>
                      <a:pt x="837" y="500"/>
                    </a:lnTo>
                    <a:close/>
                    <a:moveTo>
                      <a:pt x="823" y="0"/>
                    </a:moveTo>
                    <a:lnTo>
                      <a:pt x="837" y="21"/>
                    </a:lnTo>
                    <a:lnTo>
                      <a:pt x="837" y="500"/>
                    </a:lnTo>
                    <a:lnTo>
                      <a:pt x="810" y="500"/>
                    </a:lnTo>
                    <a:lnTo>
                      <a:pt x="810" y="21"/>
                    </a:lnTo>
                    <a:lnTo>
                      <a:pt x="823" y="0"/>
                    </a:lnTo>
                    <a:close/>
                    <a:moveTo>
                      <a:pt x="823" y="0"/>
                    </a:moveTo>
                    <a:lnTo>
                      <a:pt x="837" y="0"/>
                    </a:lnTo>
                    <a:lnTo>
                      <a:pt x="837" y="21"/>
                    </a:lnTo>
                    <a:lnTo>
                      <a:pt x="823" y="0"/>
                    </a:lnTo>
                    <a:close/>
                    <a:moveTo>
                      <a:pt x="0" y="21"/>
                    </a:moveTo>
                    <a:lnTo>
                      <a:pt x="14" y="0"/>
                    </a:lnTo>
                    <a:lnTo>
                      <a:pt x="823" y="0"/>
                    </a:lnTo>
                    <a:lnTo>
                      <a:pt x="823" y="35"/>
                    </a:lnTo>
                    <a:lnTo>
                      <a:pt x="14" y="35"/>
                    </a:lnTo>
                    <a:lnTo>
                      <a:pt x="0" y="21"/>
                    </a:lnTo>
                    <a:close/>
                    <a:moveTo>
                      <a:pt x="0" y="21"/>
                    </a:moveTo>
                    <a:lnTo>
                      <a:pt x="0" y="0"/>
                    </a:lnTo>
                    <a:lnTo>
                      <a:pt x="14" y="0"/>
                    </a:lnTo>
                    <a:lnTo>
                      <a:pt x="0" y="21"/>
                    </a:lnTo>
                    <a:close/>
                    <a:moveTo>
                      <a:pt x="14" y="521"/>
                    </a:moveTo>
                    <a:lnTo>
                      <a:pt x="0" y="500"/>
                    </a:lnTo>
                    <a:lnTo>
                      <a:pt x="0" y="21"/>
                    </a:lnTo>
                    <a:lnTo>
                      <a:pt x="27" y="21"/>
                    </a:lnTo>
                    <a:lnTo>
                      <a:pt x="27" y="500"/>
                    </a:lnTo>
                    <a:lnTo>
                      <a:pt x="14" y="521"/>
                    </a:lnTo>
                    <a:close/>
                    <a:moveTo>
                      <a:pt x="14" y="521"/>
                    </a:moveTo>
                    <a:lnTo>
                      <a:pt x="0" y="521"/>
                    </a:lnTo>
                    <a:lnTo>
                      <a:pt x="0" y="500"/>
                    </a:lnTo>
                    <a:lnTo>
                      <a:pt x="14" y="5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127" name="Rectangle 31"/>
              <p:cNvSpPr>
                <a:spLocks noChangeArrowheads="1"/>
              </p:cNvSpPr>
              <p:nvPr userDrawn="1"/>
            </p:nvSpPr>
            <p:spPr bwMode="auto">
              <a:xfrm>
                <a:off x="4555" y="198"/>
                <a:ext cx="147" cy="81"/>
              </a:xfrm>
              <a:prstGeom prst="rect">
                <a:avLst/>
              </a:prstGeom>
              <a:solidFill>
                <a:srgbClr val="FFF5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128" name="Freeform 32"/>
              <p:cNvSpPr>
                <a:spLocks noEditPoints="1"/>
              </p:cNvSpPr>
              <p:nvPr userDrawn="1"/>
            </p:nvSpPr>
            <p:spPr bwMode="auto">
              <a:xfrm>
                <a:off x="4553" y="195"/>
                <a:ext cx="151" cy="87"/>
              </a:xfrm>
              <a:custGeom>
                <a:avLst/>
                <a:gdLst/>
                <a:ahLst/>
                <a:cxnLst>
                  <a:cxn ang="0">
                    <a:pos x="844" y="500"/>
                  </a:cxn>
                  <a:cxn ang="0">
                    <a:pos x="831" y="521"/>
                  </a:cxn>
                  <a:cxn ang="0">
                    <a:pos x="14" y="521"/>
                  </a:cxn>
                  <a:cxn ang="0">
                    <a:pos x="14" y="486"/>
                  </a:cxn>
                  <a:cxn ang="0">
                    <a:pos x="831" y="486"/>
                  </a:cxn>
                  <a:cxn ang="0">
                    <a:pos x="844" y="500"/>
                  </a:cxn>
                  <a:cxn ang="0">
                    <a:pos x="844" y="500"/>
                  </a:cxn>
                  <a:cxn ang="0">
                    <a:pos x="844" y="521"/>
                  </a:cxn>
                  <a:cxn ang="0">
                    <a:pos x="831" y="521"/>
                  </a:cxn>
                  <a:cxn ang="0">
                    <a:pos x="844" y="500"/>
                  </a:cxn>
                  <a:cxn ang="0">
                    <a:pos x="831" y="0"/>
                  </a:cxn>
                  <a:cxn ang="0">
                    <a:pos x="844" y="21"/>
                  </a:cxn>
                  <a:cxn ang="0">
                    <a:pos x="844" y="500"/>
                  </a:cxn>
                  <a:cxn ang="0">
                    <a:pos x="817" y="500"/>
                  </a:cxn>
                  <a:cxn ang="0">
                    <a:pos x="817" y="21"/>
                  </a:cxn>
                  <a:cxn ang="0">
                    <a:pos x="831" y="0"/>
                  </a:cxn>
                  <a:cxn ang="0">
                    <a:pos x="831" y="0"/>
                  </a:cxn>
                  <a:cxn ang="0">
                    <a:pos x="844" y="0"/>
                  </a:cxn>
                  <a:cxn ang="0">
                    <a:pos x="844" y="21"/>
                  </a:cxn>
                  <a:cxn ang="0">
                    <a:pos x="831" y="0"/>
                  </a:cxn>
                  <a:cxn ang="0">
                    <a:pos x="0" y="21"/>
                  </a:cxn>
                  <a:cxn ang="0">
                    <a:pos x="14" y="0"/>
                  </a:cxn>
                  <a:cxn ang="0">
                    <a:pos x="831" y="0"/>
                  </a:cxn>
                  <a:cxn ang="0">
                    <a:pos x="831" y="35"/>
                  </a:cxn>
                  <a:cxn ang="0">
                    <a:pos x="14" y="35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0" y="21"/>
                  </a:cxn>
                  <a:cxn ang="0">
                    <a:pos x="14" y="521"/>
                  </a:cxn>
                  <a:cxn ang="0">
                    <a:pos x="0" y="500"/>
                  </a:cxn>
                  <a:cxn ang="0">
                    <a:pos x="0" y="21"/>
                  </a:cxn>
                  <a:cxn ang="0">
                    <a:pos x="28" y="21"/>
                  </a:cxn>
                  <a:cxn ang="0">
                    <a:pos x="28" y="500"/>
                  </a:cxn>
                  <a:cxn ang="0">
                    <a:pos x="14" y="521"/>
                  </a:cxn>
                  <a:cxn ang="0">
                    <a:pos x="14" y="521"/>
                  </a:cxn>
                  <a:cxn ang="0">
                    <a:pos x="0" y="521"/>
                  </a:cxn>
                  <a:cxn ang="0">
                    <a:pos x="0" y="500"/>
                  </a:cxn>
                  <a:cxn ang="0">
                    <a:pos x="14" y="521"/>
                  </a:cxn>
                </a:cxnLst>
                <a:rect l="0" t="0" r="r" b="b"/>
                <a:pathLst>
                  <a:path w="844" h="521">
                    <a:moveTo>
                      <a:pt x="844" y="500"/>
                    </a:moveTo>
                    <a:lnTo>
                      <a:pt x="831" y="521"/>
                    </a:lnTo>
                    <a:lnTo>
                      <a:pt x="14" y="521"/>
                    </a:lnTo>
                    <a:lnTo>
                      <a:pt x="14" y="486"/>
                    </a:lnTo>
                    <a:lnTo>
                      <a:pt x="831" y="486"/>
                    </a:lnTo>
                    <a:lnTo>
                      <a:pt x="844" y="500"/>
                    </a:lnTo>
                    <a:close/>
                    <a:moveTo>
                      <a:pt x="844" y="500"/>
                    </a:moveTo>
                    <a:lnTo>
                      <a:pt x="844" y="521"/>
                    </a:lnTo>
                    <a:lnTo>
                      <a:pt x="831" y="521"/>
                    </a:lnTo>
                    <a:lnTo>
                      <a:pt x="844" y="500"/>
                    </a:lnTo>
                    <a:close/>
                    <a:moveTo>
                      <a:pt x="831" y="0"/>
                    </a:moveTo>
                    <a:lnTo>
                      <a:pt x="844" y="21"/>
                    </a:lnTo>
                    <a:lnTo>
                      <a:pt x="844" y="500"/>
                    </a:lnTo>
                    <a:lnTo>
                      <a:pt x="817" y="500"/>
                    </a:lnTo>
                    <a:lnTo>
                      <a:pt x="817" y="21"/>
                    </a:lnTo>
                    <a:lnTo>
                      <a:pt x="831" y="0"/>
                    </a:lnTo>
                    <a:close/>
                    <a:moveTo>
                      <a:pt x="831" y="0"/>
                    </a:moveTo>
                    <a:lnTo>
                      <a:pt x="844" y="0"/>
                    </a:lnTo>
                    <a:lnTo>
                      <a:pt x="844" y="21"/>
                    </a:lnTo>
                    <a:lnTo>
                      <a:pt x="831" y="0"/>
                    </a:lnTo>
                    <a:close/>
                    <a:moveTo>
                      <a:pt x="0" y="21"/>
                    </a:moveTo>
                    <a:lnTo>
                      <a:pt x="14" y="0"/>
                    </a:lnTo>
                    <a:lnTo>
                      <a:pt x="831" y="0"/>
                    </a:lnTo>
                    <a:lnTo>
                      <a:pt x="831" y="35"/>
                    </a:lnTo>
                    <a:lnTo>
                      <a:pt x="14" y="35"/>
                    </a:lnTo>
                    <a:lnTo>
                      <a:pt x="0" y="21"/>
                    </a:lnTo>
                    <a:close/>
                    <a:moveTo>
                      <a:pt x="0" y="21"/>
                    </a:moveTo>
                    <a:lnTo>
                      <a:pt x="0" y="0"/>
                    </a:lnTo>
                    <a:lnTo>
                      <a:pt x="14" y="0"/>
                    </a:lnTo>
                    <a:lnTo>
                      <a:pt x="0" y="21"/>
                    </a:lnTo>
                    <a:close/>
                    <a:moveTo>
                      <a:pt x="14" y="521"/>
                    </a:moveTo>
                    <a:lnTo>
                      <a:pt x="0" y="500"/>
                    </a:lnTo>
                    <a:lnTo>
                      <a:pt x="0" y="21"/>
                    </a:lnTo>
                    <a:lnTo>
                      <a:pt x="28" y="21"/>
                    </a:lnTo>
                    <a:lnTo>
                      <a:pt x="28" y="500"/>
                    </a:lnTo>
                    <a:lnTo>
                      <a:pt x="14" y="521"/>
                    </a:lnTo>
                    <a:close/>
                    <a:moveTo>
                      <a:pt x="14" y="521"/>
                    </a:moveTo>
                    <a:lnTo>
                      <a:pt x="0" y="521"/>
                    </a:lnTo>
                    <a:lnTo>
                      <a:pt x="0" y="500"/>
                    </a:lnTo>
                    <a:lnTo>
                      <a:pt x="14" y="5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129" name="Rectangle 33"/>
              <p:cNvSpPr>
                <a:spLocks noChangeArrowheads="1"/>
              </p:cNvSpPr>
              <p:nvPr userDrawn="1"/>
            </p:nvSpPr>
            <p:spPr bwMode="auto">
              <a:xfrm>
                <a:off x="4715" y="198"/>
                <a:ext cx="145" cy="81"/>
              </a:xfrm>
              <a:prstGeom prst="rect">
                <a:avLst/>
              </a:prstGeom>
              <a:solidFill>
                <a:srgbClr val="54B63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130" name="Freeform 34"/>
              <p:cNvSpPr>
                <a:spLocks noEditPoints="1"/>
              </p:cNvSpPr>
              <p:nvPr userDrawn="1"/>
            </p:nvSpPr>
            <p:spPr bwMode="auto">
              <a:xfrm>
                <a:off x="4713" y="195"/>
                <a:ext cx="150" cy="87"/>
              </a:xfrm>
              <a:custGeom>
                <a:avLst/>
                <a:gdLst/>
                <a:ahLst/>
                <a:cxnLst>
                  <a:cxn ang="0">
                    <a:pos x="838" y="500"/>
                  </a:cxn>
                  <a:cxn ang="0">
                    <a:pos x="824" y="521"/>
                  </a:cxn>
                  <a:cxn ang="0">
                    <a:pos x="14" y="521"/>
                  </a:cxn>
                  <a:cxn ang="0">
                    <a:pos x="14" y="486"/>
                  </a:cxn>
                  <a:cxn ang="0">
                    <a:pos x="824" y="486"/>
                  </a:cxn>
                  <a:cxn ang="0">
                    <a:pos x="838" y="500"/>
                  </a:cxn>
                  <a:cxn ang="0">
                    <a:pos x="838" y="500"/>
                  </a:cxn>
                  <a:cxn ang="0">
                    <a:pos x="838" y="521"/>
                  </a:cxn>
                  <a:cxn ang="0">
                    <a:pos x="824" y="521"/>
                  </a:cxn>
                  <a:cxn ang="0">
                    <a:pos x="838" y="500"/>
                  </a:cxn>
                  <a:cxn ang="0">
                    <a:pos x="824" y="0"/>
                  </a:cxn>
                  <a:cxn ang="0">
                    <a:pos x="838" y="21"/>
                  </a:cxn>
                  <a:cxn ang="0">
                    <a:pos x="838" y="500"/>
                  </a:cxn>
                  <a:cxn ang="0">
                    <a:pos x="810" y="500"/>
                  </a:cxn>
                  <a:cxn ang="0">
                    <a:pos x="810" y="21"/>
                  </a:cxn>
                  <a:cxn ang="0">
                    <a:pos x="824" y="0"/>
                  </a:cxn>
                  <a:cxn ang="0">
                    <a:pos x="824" y="0"/>
                  </a:cxn>
                  <a:cxn ang="0">
                    <a:pos x="838" y="0"/>
                  </a:cxn>
                  <a:cxn ang="0">
                    <a:pos x="838" y="21"/>
                  </a:cxn>
                  <a:cxn ang="0">
                    <a:pos x="824" y="0"/>
                  </a:cxn>
                  <a:cxn ang="0">
                    <a:pos x="0" y="21"/>
                  </a:cxn>
                  <a:cxn ang="0">
                    <a:pos x="14" y="0"/>
                  </a:cxn>
                  <a:cxn ang="0">
                    <a:pos x="824" y="0"/>
                  </a:cxn>
                  <a:cxn ang="0">
                    <a:pos x="824" y="35"/>
                  </a:cxn>
                  <a:cxn ang="0">
                    <a:pos x="14" y="35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0" y="21"/>
                  </a:cxn>
                  <a:cxn ang="0">
                    <a:pos x="14" y="521"/>
                  </a:cxn>
                  <a:cxn ang="0">
                    <a:pos x="0" y="500"/>
                  </a:cxn>
                  <a:cxn ang="0">
                    <a:pos x="0" y="21"/>
                  </a:cxn>
                  <a:cxn ang="0">
                    <a:pos x="28" y="21"/>
                  </a:cxn>
                  <a:cxn ang="0">
                    <a:pos x="28" y="500"/>
                  </a:cxn>
                  <a:cxn ang="0">
                    <a:pos x="14" y="521"/>
                  </a:cxn>
                  <a:cxn ang="0">
                    <a:pos x="14" y="521"/>
                  </a:cxn>
                  <a:cxn ang="0">
                    <a:pos x="0" y="521"/>
                  </a:cxn>
                  <a:cxn ang="0">
                    <a:pos x="0" y="500"/>
                  </a:cxn>
                  <a:cxn ang="0">
                    <a:pos x="14" y="521"/>
                  </a:cxn>
                </a:cxnLst>
                <a:rect l="0" t="0" r="r" b="b"/>
                <a:pathLst>
                  <a:path w="838" h="521">
                    <a:moveTo>
                      <a:pt x="838" y="500"/>
                    </a:moveTo>
                    <a:lnTo>
                      <a:pt x="824" y="521"/>
                    </a:lnTo>
                    <a:lnTo>
                      <a:pt x="14" y="521"/>
                    </a:lnTo>
                    <a:lnTo>
                      <a:pt x="14" y="486"/>
                    </a:lnTo>
                    <a:lnTo>
                      <a:pt x="824" y="486"/>
                    </a:lnTo>
                    <a:lnTo>
                      <a:pt x="838" y="500"/>
                    </a:lnTo>
                    <a:close/>
                    <a:moveTo>
                      <a:pt x="838" y="500"/>
                    </a:moveTo>
                    <a:lnTo>
                      <a:pt x="838" y="521"/>
                    </a:lnTo>
                    <a:lnTo>
                      <a:pt x="824" y="521"/>
                    </a:lnTo>
                    <a:lnTo>
                      <a:pt x="838" y="500"/>
                    </a:lnTo>
                    <a:close/>
                    <a:moveTo>
                      <a:pt x="824" y="0"/>
                    </a:moveTo>
                    <a:lnTo>
                      <a:pt x="838" y="21"/>
                    </a:lnTo>
                    <a:lnTo>
                      <a:pt x="838" y="500"/>
                    </a:lnTo>
                    <a:lnTo>
                      <a:pt x="810" y="500"/>
                    </a:lnTo>
                    <a:lnTo>
                      <a:pt x="810" y="21"/>
                    </a:lnTo>
                    <a:lnTo>
                      <a:pt x="824" y="0"/>
                    </a:lnTo>
                    <a:close/>
                    <a:moveTo>
                      <a:pt x="824" y="0"/>
                    </a:moveTo>
                    <a:lnTo>
                      <a:pt x="838" y="0"/>
                    </a:lnTo>
                    <a:lnTo>
                      <a:pt x="838" y="21"/>
                    </a:lnTo>
                    <a:lnTo>
                      <a:pt x="824" y="0"/>
                    </a:lnTo>
                    <a:close/>
                    <a:moveTo>
                      <a:pt x="0" y="21"/>
                    </a:moveTo>
                    <a:lnTo>
                      <a:pt x="14" y="0"/>
                    </a:lnTo>
                    <a:lnTo>
                      <a:pt x="824" y="0"/>
                    </a:lnTo>
                    <a:lnTo>
                      <a:pt x="824" y="35"/>
                    </a:lnTo>
                    <a:lnTo>
                      <a:pt x="14" y="35"/>
                    </a:lnTo>
                    <a:lnTo>
                      <a:pt x="0" y="21"/>
                    </a:lnTo>
                    <a:close/>
                    <a:moveTo>
                      <a:pt x="0" y="21"/>
                    </a:moveTo>
                    <a:lnTo>
                      <a:pt x="0" y="0"/>
                    </a:lnTo>
                    <a:lnTo>
                      <a:pt x="14" y="0"/>
                    </a:lnTo>
                    <a:lnTo>
                      <a:pt x="0" y="21"/>
                    </a:lnTo>
                    <a:close/>
                    <a:moveTo>
                      <a:pt x="14" y="521"/>
                    </a:moveTo>
                    <a:lnTo>
                      <a:pt x="0" y="500"/>
                    </a:lnTo>
                    <a:lnTo>
                      <a:pt x="0" y="21"/>
                    </a:lnTo>
                    <a:lnTo>
                      <a:pt x="28" y="21"/>
                    </a:lnTo>
                    <a:lnTo>
                      <a:pt x="28" y="500"/>
                    </a:lnTo>
                    <a:lnTo>
                      <a:pt x="14" y="521"/>
                    </a:lnTo>
                    <a:close/>
                    <a:moveTo>
                      <a:pt x="14" y="521"/>
                    </a:moveTo>
                    <a:lnTo>
                      <a:pt x="0" y="521"/>
                    </a:lnTo>
                    <a:lnTo>
                      <a:pt x="0" y="500"/>
                    </a:lnTo>
                    <a:lnTo>
                      <a:pt x="14" y="5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</p:grpSp>
      <p:pic>
        <p:nvPicPr>
          <p:cNvPr id="23" name="Picture 1" descr="S:\Medien\Grafiken\Logos\BASt\bast_transpar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44409" y="51470"/>
            <a:ext cx="648071" cy="291463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E27ABE1-ED52-4888-8780-5D67B657C9BF}" type="datetime1">
              <a:rPr lang="de-DE" smtClean="0"/>
              <a:pPr/>
              <a:t>17.01.2022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André Wiggerich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Folie Nr. </a:t>
            </a:r>
            <a:fld id="{D61CACD2-7003-4651-B4EA-A5BBA10D51E9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84975" y="472678"/>
            <a:ext cx="2108200" cy="4232672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2" y="472678"/>
            <a:ext cx="6175375" cy="4232672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217481A-7D53-4360-A1B9-C22E2636530A}" type="datetime1">
              <a:rPr lang="de-DE" smtClean="0"/>
              <a:pPr/>
              <a:t>17.01.2022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André Wiggerich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Folie Nr. </a:t>
            </a:r>
            <a:fld id="{2773FC2C-AC73-402A-87EB-BDD112C676DB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DDDC7B-9A3E-4167-B5F5-A26B0CA28949}" type="datetime1">
              <a:rPr lang="de-DE" smtClean="0"/>
              <a:pPr/>
              <a:t>17.01.2022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André Wiggerich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Folie Nr. </a:t>
            </a:r>
            <a:fld id="{51BB7F0D-506C-4BD9-B9D3-C05B69C61F73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E65F7B-BB80-4AB4-9D18-487A9BC46E90}" type="datetime1">
              <a:rPr lang="de-DE" smtClean="0"/>
              <a:pPr/>
              <a:t>17.01.2022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André Wiggerich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Folie Nr. </a:t>
            </a:r>
            <a:fld id="{EA8A4E1E-351B-427C-A129-FB90BE93A1FC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390650"/>
            <a:ext cx="4141788" cy="3314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51395" y="1390650"/>
            <a:ext cx="4141787" cy="3314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C5C228-9F29-4AA3-85AF-0BF989291B6A}" type="datetime1">
              <a:rPr lang="de-DE" smtClean="0"/>
              <a:pPr/>
              <a:t>17.01.2022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André Wiggerich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Folie Nr. </a:t>
            </a:r>
            <a:fld id="{BE0E84B6-0DA8-4B23-91C5-21D245A05C2F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10557F1-43A7-4805-A35C-4AB93DAC3B00}" type="datetime1">
              <a:rPr lang="de-DE" smtClean="0"/>
              <a:pPr/>
              <a:t>17.01.2022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André Wiggerich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Folie Nr. </a:t>
            </a:r>
            <a:fld id="{DBCA5700-BD09-411E-90D1-0FCD6E74A459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FB3DA3-3BB5-446D-BB8C-3CA1171F9005}" type="datetime1">
              <a:rPr lang="de-DE" smtClean="0"/>
              <a:pPr/>
              <a:t>17.01.2022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André Wiggerich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Folie Nr. </a:t>
            </a:r>
            <a:fld id="{8FF16C5F-3BD7-4841-8878-F720F9614F20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7D595E7-DD74-45F1-B6E9-2171CF55ACB4}" type="datetime1">
              <a:rPr lang="de-DE" smtClean="0"/>
              <a:pPr/>
              <a:t>17.01.2022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André Wiggerich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Folie Nr. </a:t>
            </a:r>
            <a:fld id="{47AE1419-08F8-406A-B316-E62261AC4812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83D797B-46BC-4F30-B7D2-EFC4458EDA17}" type="datetime1">
              <a:rPr lang="de-DE" smtClean="0"/>
              <a:pPr/>
              <a:t>17.01.2022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André Wiggerich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Folie Nr. </a:t>
            </a:r>
            <a:fld id="{A4751D0C-1744-4F6E-9C61-E3D18FDF0718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4025507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8AA5FF-BF18-4C26-9A53-17CB7E3C2344}" type="datetime1">
              <a:rPr lang="de-DE" smtClean="0"/>
              <a:pPr/>
              <a:t>17.01.2022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André Wiggerich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Folie Nr. </a:t>
            </a:r>
            <a:fld id="{A64C350F-0558-4CEE-8C6F-AD9280084A6B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72679"/>
            <a:ext cx="8435975" cy="750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90650"/>
            <a:ext cx="8435975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635378" y="4806553"/>
            <a:ext cx="1846263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DEC4F8D7-D829-49C3-9753-DD4761C2F918}" type="datetime1">
              <a:rPr lang="de-DE" smtClean="0"/>
              <a:pPr/>
              <a:t>17.01.2022</a:t>
            </a:fld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4806553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r>
              <a:rPr lang="de-DE" dirty="0"/>
              <a:t>André Wiggerich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31013" y="4806553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r>
              <a:rPr lang="de-DE"/>
              <a:t>Folie Nr. </a:t>
            </a:r>
            <a:fld id="{A711C4FE-D5FC-446C-BDCF-C946AFE5B5FB}" type="slidenum">
              <a:rPr lang="de-DE"/>
              <a:pPr/>
              <a:t>‹Nr.›</a:t>
            </a:fld>
            <a:endParaRPr lang="de-DE"/>
          </a:p>
        </p:txBody>
      </p:sp>
      <p:grpSp>
        <p:nvGrpSpPr>
          <p:cNvPr id="1079" name="Group 55"/>
          <p:cNvGrpSpPr>
            <a:grpSpLocks/>
          </p:cNvGrpSpPr>
          <p:nvPr/>
        </p:nvGrpSpPr>
        <p:grpSpPr bwMode="auto">
          <a:xfrm>
            <a:off x="0" y="226221"/>
            <a:ext cx="9144000" cy="4577953"/>
            <a:chOff x="0" y="190"/>
            <a:chExt cx="5760" cy="3845"/>
          </a:xfrm>
        </p:grpSpPr>
        <p:sp>
          <p:nvSpPr>
            <p:cNvPr id="1032" name="Line 8"/>
            <p:cNvSpPr>
              <a:spLocks noChangeShapeType="1"/>
            </p:cNvSpPr>
            <p:nvPr userDrawn="1"/>
          </p:nvSpPr>
          <p:spPr bwMode="auto">
            <a:xfrm>
              <a:off x="0" y="340"/>
              <a:ext cx="57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033" name="Line 9"/>
            <p:cNvSpPr>
              <a:spLocks noChangeShapeType="1"/>
            </p:cNvSpPr>
            <p:nvPr userDrawn="1"/>
          </p:nvSpPr>
          <p:spPr bwMode="auto">
            <a:xfrm>
              <a:off x="0" y="4035"/>
              <a:ext cx="57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grpSp>
          <p:nvGrpSpPr>
            <p:cNvPr id="1065" name="Group 41"/>
            <p:cNvGrpSpPr>
              <a:grpSpLocks/>
            </p:cNvGrpSpPr>
            <p:nvPr userDrawn="1"/>
          </p:nvGrpSpPr>
          <p:grpSpPr bwMode="auto">
            <a:xfrm>
              <a:off x="3910" y="190"/>
              <a:ext cx="959" cy="97"/>
              <a:chOff x="3910" y="190"/>
              <a:chExt cx="959" cy="97"/>
            </a:xfrm>
          </p:grpSpPr>
          <p:sp>
            <p:nvSpPr>
              <p:cNvPr id="1066" name="AutoShape 42"/>
              <p:cNvSpPr>
                <a:spLocks noChangeAspect="1" noChangeArrowheads="1" noTextEdit="1"/>
              </p:cNvSpPr>
              <p:nvPr userDrawn="1"/>
            </p:nvSpPr>
            <p:spPr bwMode="auto">
              <a:xfrm>
                <a:off x="3910" y="190"/>
                <a:ext cx="959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67" name="Rectangle 43"/>
              <p:cNvSpPr>
                <a:spLocks noChangeArrowheads="1"/>
              </p:cNvSpPr>
              <p:nvPr userDrawn="1"/>
            </p:nvSpPr>
            <p:spPr bwMode="auto">
              <a:xfrm>
                <a:off x="3919" y="198"/>
                <a:ext cx="145" cy="81"/>
              </a:xfrm>
              <a:prstGeom prst="rect">
                <a:avLst/>
              </a:prstGeom>
              <a:solidFill>
                <a:srgbClr val="E7791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68" name="Freeform 44"/>
              <p:cNvSpPr>
                <a:spLocks noEditPoints="1"/>
              </p:cNvSpPr>
              <p:nvPr userDrawn="1"/>
            </p:nvSpPr>
            <p:spPr bwMode="auto">
              <a:xfrm>
                <a:off x="3916" y="195"/>
                <a:ext cx="150" cy="87"/>
              </a:xfrm>
              <a:custGeom>
                <a:avLst/>
                <a:gdLst/>
                <a:ahLst/>
                <a:cxnLst>
                  <a:cxn ang="0">
                    <a:pos x="838" y="500"/>
                  </a:cxn>
                  <a:cxn ang="0">
                    <a:pos x="824" y="521"/>
                  </a:cxn>
                  <a:cxn ang="0">
                    <a:pos x="14" y="521"/>
                  </a:cxn>
                  <a:cxn ang="0">
                    <a:pos x="14" y="486"/>
                  </a:cxn>
                  <a:cxn ang="0">
                    <a:pos x="824" y="486"/>
                  </a:cxn>
                  <a:cxn ang="0">
                    <a:pos x="838" y="500"/>
                  </a:cxn>
                  <a:cxn ang="0">
                    <a:pos x="838" y="500"/>
                  </a:cxn>
                  <a:cxn ang="0">
                    <a:pos x="838" y="521"/>
                  </a:cxn>
                  <a:cxn ang="0">
                    <a:pos x="824" y="521"/>
                  </a:cxn>
                  <a:cxn ang="0">
                    <a:pos x="838" y="500"/>
                  </a:cxn>
                  <a:cxn ang="0">
                    <a:pos x="824" y="0"/>
                  </a:cxn>
                  <a:cxn ang="0">
                    <a:pos x="838" y="21"/>
                  </a:cxn>
                  <a:cxn ang="0">
                    <a:pos x="838" y="500"/>
                  </a:cxn>
                  <a:cxn ang="0">
                    <a:pos x="810" y="500"/>
                  </a:cxn>
                  <a:cxn ang="0">
                    <a:pos x="810" y="21"/>
                  </a:cxn>
                  <a:cxn ang="0">
                    <a:pos x="824" y="0"/>
                  </a:cxn>
                  <a:cxn ang="0">
                    <a:pos x="824" y="0"/>
                  </a:cxn>
                  <a:cxn ang="0">
                    <a:pos x="838" y="0"/>
                  </a:cxn>
                  <a:cxn ang="0">
                    <a:pos x="838" y="21"/>
                  </a:cxn>
                  <a:cxn ang="0">
                    <a:pos x="824" y="0"/>
                  </a:cxn>
                  <a:cxn ang="0">
                    <a:pos x="0" y="21"/>
                  </a:cxn>
                  <a:cxn ang="0">
                    <a:pos x="14" y="0"/>
                  </a:cxn>
                  <a:cxn ang="0">
                    <a:pos x="824" y="0"/>
                  </a:cxn>
                  <a:cxn ang="0">
                    <a:pos x="824" y="35"/>
                  </a:cxn>
                  <a:cxn ang="0">
                    <a:pos x="14" y="35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0" y="21"/>
                  </a:cxn>
                  <a:cxn ang="0">
                    <a:pos x="14" y="521"/>
                  </a:cxn>
                  <a:cxn ang="0">
                    <a:pos x="0" y="500"/>
                  </a:cxn>
                  <a:cxn ang="0">
                    <a:pos x="0" y="21"/>
                  </a:cxn>
                  <a:cxn ang="0">
                    <a:pos x="28" y="21"/>
                  </a:cxn>
                  <a:cxn ang="0">
                    <a:pos x="28" y="500"/>
                  </a:cxn>
                  <a:cxn ang="0">
                    <a:pos x="14" y="521"/>
                  </a:cxn>
                  <a:cxn ang="0">
                    <a:pos x="14" y="521"/>
                  </a:cxn>
                  <a:cxn ang="0">
                    <a:pos x="0" y="521"/>
                  </a:cxn>
                  <a:cxn ang="0">
                    <a:pos x="0" y="500"/>
                  </a:cxn>
                  <a:cxn ang="0">
                    <a:pos x="14" y="521"/>
                  </a:cxn>
                </a:cxnLst>
                <a:rect l="0" t="0" r="r" b="b"/>
                <a:pathLst>
                  <a:path w="838" h="521">
                    <a:moveTo>
                      <a:pt x="838" y="500"/>
                    </a:moveTo>
                    <a:lnTo>
                      <a:pt x="824" y="521"/>
                    </a:lnTo>
                    <a:lnTo>
                      <a:pt x="14" y="521"/>
                    </a:lnTo>
                    <a:lnTo>
                      <a:pt x="14" y="486"/>
                    </a:lnTo>
                    <a:lnTo>
                      <a:pt x="824" y="486"/>
                    </a:lnTo>
                    <a:lnTo>
                      <a:pt x="838" y="500"/>
                    </a:lnTo>
                    <a:close/>
                    <a:moveTo>
                      <a:pt x="838" y="500"/>
                    </a:moveTo>
                    <a:lnTo>
                      <a:pt x="838" y="521"/>
                    </a:lnTo>
                    <a:lnTo>
                      <a:pt x="824" y="521"/>
                    </a:lnTo>
                    <a:lnTo>
                      <a:pt x="838" y="500"/>
                    </a:lnTo>
                    <a:close/>
                    <a:moveTo>
                      <a:pt x="824" y="0"/>
                    </a:moveTo>
                    <a:lnTo>
                      <a:pt x="838" y="21"/>
                    </a:lnTo>
                    <a:lnTo>
                      <a:pt x="838" y="500"/>
                    </a:lnTo>
                    <a:lnTo>
                      <a:pt x="810" y="500"/>
                    </a:lnTo>
                    <a:lnTo>
                      <a:pt x="810" y="21"/>
                    </a:lnTo>
                    <a:lnTo>
                      <a:pt x="824" y="0"/>
                    </a:lnTo>
                    <a:close/>
                    <a:moveTo>
                      <a:pt x="824" y="0"/>
                    </a:moveTo>
                    <a:lnTo>
                      <a:pt x="838" y="0"/>
                    </a:lnTo>
                    <a:lnTo>
                      <a:pt x="838" y="21"/>
                    </a:lnTo>
                    <a:lnTo>
                      <a:pt x="824" y="0"/>
                    </a:lnTo>
                    <a:close/>
                    <a:moveTo>
                      <a:pt x="0" y="21"/>
                    </a:moveTo>
                    <a:lnTo>
                      <a:pt x="14" y="0"/>
                    </a:lnTo>
                    <a:lnTo>
                      <a:pt x="824" y="0"/>
                    </a:lnTo>
                    <a:lnTo>
                      <a:pt x="824" y="35"/>
                    </a:lnTo>
                    <a:lnTo>
                      <a:pt x="14" y="35"/>
                    </a:lnTo>
                    <a:lnTo>
                      <a:pt x="0" y="21"/>
                    </a:lnTo>
                    <a:close/>
                    <a:moveTo>
                      <a:pt x="0" y="21"/>
                    </a:moveTo>
                    <a:lnTo>
                      <a:pt x="0" y="0"/>
                    </a:lnTo>
                    <a:lnTo>
                      <a:pt x="14" y="0"/>
                    </a:lnTo>
                    <a:lnTo>
                      <a:pt x="0" y="21"/>
                    </a:lnTo>
                    <a:close/>
                    <a:moveTo>
                      <a:pt x="14" y="521"/>
                    </a:moveTo>
                    <a:lnTo>
                      <a:pt x="0" y="500"/>
                    </a:lnTo>
                    <a:lnTo>
                      <a:pt x="0" y="21"/>
                    </a:lnTo>
                    <a:lnTo>
                      <a:pt x="28" y="21"/>
                    </a:lnTo>
                    <a:lnTo>
                      <a:pt x="28" y="500"/>
                    </a:lnTo>
                    <a:lnTo>
                      <a:pt x="14" y="521"/>
                    </a:lnTo>
                    <a:close/>
                    <a:moveTo>
                      <a:pt x="14" y="521"/>
                    </a:moveTo>
                    <a:lnTo>
                      <a:pt x="0" y="521"/>
                    </a:lnTo>
                    <a:lnTo>
                      <a:pt x="0" y="500"/>
                    </a:lnTo>
                    <a:lnTo>
                      <a:pt x="14" y="5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69" name="Rectangle 45"/>
              <p:cNvSpPr>
                <a:spLocks noChangeArrowheads="1"/>
              </p:cNvSpPr>
              <p:nvPr userDrawn="1"/>
            </p:nvSpPr>
            <p:spPr bwMode="auto">
              <a:xfrm>
                <a:off x="4078" y="198"/>
                <a:ext cx="146" cy="81"/>
              </a:xfrm>
              <a:prstGeom prst="rect">
                <a:avLst/>
              </a:prstGeom>
              <a:solidFill>
                <a:srgbClr val="CC864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70" name="Freeform 46"/>
              <p:cNvSpPr>
                <a:spLocks noEditPoints="1"/>
              </p:cNvSpPr>
              <p:nvPr userDrawn="1"/>
            </p:nvSpPr>
            <p:spPr bwMode="auto">
              <a:xfrm>
                <a:off x="4076" y="195"/>
                <a:ext cx="150" cy="87"/>
              </a:xfrm>
              <a:custGeom>
                <a:avLst/>
                <a:gdLst/>
                <a:ahLst/>
                <a:cxnLst>
                  <a:cxn ang="0">
                    <a:pos x="838" y="500"/>
                  </a:cxn>
                  <a:cxn ang="0">
                    <a:pos x="824" y="521"/>
                  </a:cxn>
                  <a:cxn ang="0">
                    <a:pos x="14" y="521"/>
                  </a:cxn>
                  <a:cxn ang="0">
                    <a:pos x="14" y="486"/>
                  </a:cxn>
                  <a:cxn ang="0">
                    <a:pos x="824" y="486"/>
                  </a:cxn>
                  <a:cxn ang="0">
                    <a:pos x="838" y="500"/>
                  </a:cxn>
                  <a:cxn ang="0">
                    <a:pos x="838" y="500"/>
                  </a:cxn>
                  <a:cxn ang="0">
                    <a:pos x="838" y="521"/>
                  </a:cxn>
                  <a:cxn ang="0">
                    <a:pos x="824" y="521"/>
                  </a:cxn>
                  <a:cxn ang="0">
                    <a:pos x="838" y="500"/>
                  </a:cxn>
                  <a:cxn ang="0">
                    <a:pos x="824" y="0"/>
                  </a:cxn>
                  <a:cxn ang="0">
                    <a:pos x="838" y="21"/>
                  </a:cxn>
                  <a:cxn ang="0">
                    <a:pos x="838" y="500"/>
                  </a:cxn>
                  <a:cxn ang="0">
                    <a:pos x="810" y="500"/>
                  </a:cxn>
                  <a:cxn ang="0">
                    <a:pos x="810" y="21"/>
                  </a:cxn>
                  <a:cxn ang="0">
                    <a:pos x="824" y="0"/>
                  </a:cxn>
                  <a:cxn ang="0">
                    <a:pos x="824" y="0"/>
                  </a:cxn>
                  <a:cxn ang="0">
                    <a:pos x="838" y="0"/>
                  </a:cxn>
                  <a:cxn ang="0">
                    <a:pos x="838" y="21"/>
                  </a:cxn>
                  <a:cxn ang="0">
                    <a:pos x="824" y="0"/>
                  </a:cxn>
                  <a:cxn ang="0">
                    <a:pos x="0" y="21"/>
                  </a:cxn>
                  <a:cxn ang="0">
                    <a:pos x="14" y="0"/>
                  </a:cxn>
                  <a:cxn ang="0">
                    <a:pos x="824" y="0"/>
                  </a:cxn>
                  <a:cxn ang="0">
                    <a:pos x="824" y="35"/>
                  </a:cxn>
                  <a:cxn ang="0">
                    <a:pos x="14" y="35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0" y="21"/>
                  </a:cxn>
                  <a:cxn ang="0">
                    <a:pos x="14" y="521"/>
                  </a:cxn>
                  <a:cxn ang="0">
                    <a:pos x="0" y="500"/>
                  </a:cxn>
                  <a:cxn ang="0">
                    <a:pos x="0" y="21"/>
                  </a:cxn>
                  <a:cxn ang="0">
                    <a:pos x="28" y="21"/>
                  </a:cxn>
                  <a:cxn ang="0">
                    <a:pos x="28" y="500"/>
                  </a:cxn>
                  <a:cxn ang="0">
                    <a:pos x="14" y="521"/>
                  </a:cxn>
                  <a:cxn ang="0">
                    <a:pos x="14" y="521"/>
                  </a:cxn>
                  <a:cxn ang="0">
                    <a:pos x="0" y="521"/>
                  </a:cxn>
                  <a:cxn ang="0">
                    <a:pos x="0" y="500"/>
                  </a:cxn>
                  <a:cxn ang="0">
                    <a:pos x="14" y="521"/>
                  </a:cxn>
                </a:cxnLst>
                <a:rect l="0" t="0" r="r" b="b"/>
                <a:pathLst>
                  <a:path w="838" h="521">
                    <a:moveTo>
                      <a:pt x="838" y="500"/>
                    </a:moveTo>
                    <a:lnTo>
                      <a:pt x="824" y="521"/>
                    </a:lnTo>
                    <a:lnTo>
                      <a:pt x="14" y="521"/>
                    </a:lnTo>
                    <a:lnTo>
                      <a:pt x="14" y="486"/>
                    </a:lnTo>
                    <a:lnTo>
                      <a:pt x="824" y="486"/>
                    </a:lnTo>
                    <a:lnTo>
                      <a:pt x="838" y="500"/>
                    </a:lnTo>
                    <a:close/>
                    <a:moveTo>
                      <a:pt x="838" y="500"/>
                    </a:moveTo>
                    <a:lnTo>
                      <a:pt x="838" y="521"/>
                    </a:lnTo>
                    <a:lnTo>
                      <a:pt x="824" y="521"/>
                    </a:lnTo>
                    <a:lnTo>
                      <a:pt x="838" y="500"/>
                    </a:lnTo>
                    <a:close/>
                    <a:moveTo>
                      <a:pt x="824" y="0"/>
                    </a:moveTo>
                    <a:lnTo>
                      <a:pt x="838" y="21"/>
                    </a:lnTo>
                    <a:lnTo>
                      <a:pt x="838" y="500"/>
                    </a:lnTo>
                    <a:lnTo>
                      <a:pt x="810" y="500"/>
                    </a:lnTo>
                    <a:lnTo>
                      <a:pt x="810" y="21"/>
                    </a:lnTo>
                    <a:lnTo>
                      <a:pt x="824" y="0"/>
                    </a:lnTo>
                    <a:close/>
                    <a:moveTo>
                      <a:pt x="824" y="0"/>
                    </a:moveTo>
                    <a:lnTo>
                      <a:pt x="838" y="0"/>
                    </a:lnTo>
                    <a:lnTo>
                      <a:pt x="838" y="21"/>
                    </a:lnTo>
                    <a:lnTo>
                      <a:pt x="824" y="0"/>
                    </a:lnTo>
                    <a:close/>
                    <a:moveTo>
                      <a:pt x="0" y="21"/>
                    </a:moveTo>
                    <a:lnTo>
                      <a:pt x="14" y="0"/>
                    </a:lnTo>
                    <a:lnTo>
                      <a:pt x="824" y="0"/>
                    </a:lnTo>
                    <a:lnTo>
                      <a:pt x="824" y="35"/>
                    </a:lnTo>
                    <a:lnTo>
                      <a:pt x="14" y="35"/>
                    </a:lnTo>
                    <a:lnTo>
                      <a:pt x="0" y="21"/>
                    </a:lnTo>
                    <a:close/>
                    <a:moveTo>
                      <a:pt x="0" y="21"/>
                    </a:moveTo>
                    <a:lnTo>
                      <a:pt x="0" y="0"/>
                    </a:lnTo>
                    <a:lnTo>
                      <a:pt x="14" y="0"/>
                    </a:lnTo>
                    <a:lnTo>
                      <a:pt x="0" y="21"/>
                    </a:lnTo>
                    <a:close/>
                    <a:moveTo>
                      <a:pt x="14" y="521"/>
                    </a:moveTo>
                    <a:lnTo>
                      <a:pt x="0" y="500"/>
                    </a:lnTo>
                    <a:lnTo>
                      <a:pt x="0" y="21"/>
                    </a:lnTo>
                    <a:lnTo>
                      <a:pt x="28" y="21"/>
                    </a:lnTo>
                    <a:lnTo>
                      <a:pt x="28" y="500"/>
                    </a:lnTo>
                    <a:lnTo>
                      <a:pt x="14" y="521"/>
                    </a:lnTo>
                    <a:close/>
                    <a:moveTo>
                      <a:pt x="14" y="521"/>
                    </a:moveTo>
                    <a:lnTo>
                      <a:pt x="0" y="521"/>
                    </a:lnTo>
                    <a:lnTo>
                      <a:pt x="0" y="500"/>
                    </a:lnTo>
                    <a:lnTo>
                      <a:pt x="14" y="5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71" name="Rectangle 47"/>
              <p:cNvSpPr>
                <a:spLocks noChangeArrowheads="1"/>
              </p:cNvSpPr>
              <p:nvPr userDrawn="1"/>
            </p:nvSpPr>
            <p:spPr bwMode="auto">
              <a:xfrm>
                <a:off x="4237" y="198"/>
                <a:ext cx="145" cy="81"/>
              </a:xfrm>
              <a:prstGeom prst="rect">
                <a:avLst/>
              </a:prstGeom>
              <a:solidFill>
                <a:srgbClr val="EE251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72" name="Freeform 48"/>
              <p:cNvSpPr>
                <a:spLocks noEditPoints="1"/>
              </p:cNvSpPr>
              <p:nvPr userDrawn="1"/>
            </p:nvSpPr>
            <p:spPr bwMode="auto">
              <a:xfrm>
                <a:off x="4235" y="195"/>
                <a:ext cx="150" cy="87"/>
              </a:xfrm>
              <a:custGeom>
                <a:avLst/>
                <a:gdLst/>
                <a:ahLst/>
                <a:cxnLst>
                  <a:cxn ang="0">
                    <a:pos x="837" y="500"/>
                  </a:cxn>
                  <a:cxn ang="0">
                    <a:pos x="823" y="521"/>
                  </a:cxn>
                  <a:cxn ang="0">
                    <a:pos x="14" y="521"/>
                  </a:cxn>
                  <a:cxn ang="0">
                    <a:pos x="14" y="486"/>
                  </a:cxn>
                  <a:cxn ang="0">
                    <a:pos x="823" y="486"/>
                  </a:cxn>
                  <a:cxn ang="0">
                    <a:pos x="837" y="500"/>
                  </a:cxn>
                  <a:cxn ang="0">
                    <a:pos x="837" y="500"/>
                  </a:cxn>
                  <a:cxn ang="0">
                    <a:pos x="837" y="521"/>
                  </a:cxn>
                  <a:cxn ang="0">
                    <a:pos x="823" y="521"/>
                  </a:cxn>
                  <a:cxn ang="0">
                    <a:pos x="837" y="500"/>
                  </a:cxn>
                  <a:cxn ang="0">
                    <a:pos x="823" y="0"/>
                  </a:cxn>
                  <a:cxn ang="0">
                    <a:pos x="837" y="21"/>
                  </a:cxn>
                  <a:cxn ang="0">
                    <a:pos x="837" y="500"/>
                  </a:cxn>
                  <a:cxn ang="0">
                    <a:pos x="810" y="500"/>
                  </a:cxn>
                  <a:cxn ang="0">
                    <a:pos x="810" y="21"/>
                  </a:cxn>
                  <a:cxn ang="0">
                    <a:pos x="823" y="0"/>
                  </a:cxn>
                  <a:cxn ang="0">
                    <a:pos x="823" y="0"/>
                  </a:cxn>
                  <a:cxn ang="0">
                    <a:pos x="837" y="0"/>
                  </a:cxn>
                  <a:cxn ang="0">
                    <a:pos x="837" y="21"/>
                  </a:cxn>
                  <a:cxn ang="0">
                    <a:pos x="823" y="0"/>
                  </a:cxn>
                  <a:cxn ang="0">
                    <a:pos x="0" y="21"/>
                  </a:cxn>
                  <a:cxn ang="0">
                    <a:pos x="14" y="0"/>
                  </a:cxn>
                  <a:cxn ang="0">
                    <a:pos x="823" y="0"/>
                  </a:cxn>
                  <a:cxn ang="0">
                    <a:pos x="823" y="35"/>
                  </a:cxn>
                  <a:cxn ang="0">
                    <a:pos x="14" y="35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0" y="21"/>
                  </a:cxn>
                  <a:cxn ang="0">
                    <a:pos x="14" y="521"/>
                  </a:cxn>
                  <a:cxn ang="0">
                    <a:pos x="0" y="500"/>
                  </a:cxn>
                  <a:cxn ang="0">
                    <a:pos x="0" y="21"/>
                  </a:cxn>
                  <a:cxn ang="0">
                    <a:pos x="27" y="21"/>
                  </a:cxn>
                  <a:cxn ang="0">
                    <a:pos x="27" y="500"/>
                  </a:cxn>
                  <a:cxn ang="0">
                    <a:pos x="14" y="521"/>
                  </a:cxn>
                  <a:cxn ang="0">
                    <a:pos x="14" y="521"/>
                  </a:cxn>
                  <a:cxn ang="0">
                    <a:pos x="0" y="521"/>
                  </a:cxn>
                  <a:cxn ang="0">
                    <a:pos x="0" y="500"/>
                  </a:cxn>
                  <a:cxn ang="0">
                    <a:pos x="14" y="521"/>
                  </a:cxn>
                </a:cxnLst>
                <a:rect l="0" t="0" r="r" b="b"/>
                <a:pathLst>
                  <a:path w="837" h="521">
                    <a:moveTo>
                      <a:pt x="837" y="500"/>
                    </a:moveTo>
                    <a:lnTo>
                      <a:pt x="823" y="521"/>
                    </a:lnTo>
                    <a:lnTo>
                      <a:pt x="14" y="521"/>
                    </a:lnTo>
                    <a:lnTo>
                      <a:pt x="14" y="486"/>
                    </a:lnTo>
                    <a:lnTo>
                      <a:pt x="823" y="486"/>
                    </a:lnTo>
                    <a:lnTo>
                      <a:pt x="837" y="500"/>
                    </a:lnTo>
                    <a:close/>
                    <a:moveTo>
                      <a:pt x="837" y="500"/>
                    </a:moveTo>
                    <a:lnTo>
                      <a:pt x="837" y="521"/>
                    </a:lnTo>
                    <a:lnTo>
                      <a:pt x="823" y="521"/>
                    </a:lnTo>
                    <a:lnTo>
                      <a:pt x="837" y="500"/>
                    </a:lnTo>
                    <a:close/>
                    <a:moveTo>
                      <a:pt x="823" y="0"/>
                    </a:moveTo>
                    <a:lnTo>
                      <a:pt x="837" y="21"/>
                    </a:lnTo>
                    <a:lnTo>
                      <a:pt x="837" y="500"/>
                    </a:lnTo>
                    <a:lnTo>
                      <a:pt x="810" y="500"/>
                    </a:lnTo>
                    <a:lnTo>
                      <a:pt x="810" y="21"/>
                    </a:lnTo>
                    <a:lnTo>
                      <a:pt x="823" y="0"/>
                    </a:lnTo>
                    <a:close/>
                    <a:moveTo>
                      <a:pt x="823" y="0"/>
                    </a:moveTo>
                    <a:lnTo>
                      <a:pt x="837" y="0"/>
                    </a:lnTo>
                    <a:lnTo>
                      <a:pt x="837" y="21"/>
                    </a:lnTo>
                    <a:lnTo>
                      <a:pt x="823" y="0"/>
                    </a:lnTo>
                    <a:close/>
                    <a:moveTo>
                      <a:pt x="0" y="21"/>
                    </a:moveTo>
                    <a:lnTo>
                      <a:pt x="14" y="0"/>
                    </a:lnTo>
                    <a:lnTo>
                      <a:pt x="823" y="0"/>
                    </a:lnTo>
                    <a:lnTo>
                      <a:pt x="823" y="35"/>
                    </a:lnTo>
                    <a:lnTo>
                      <a:pt x="14" y="35"/>
                    </a:lnTo>
                    <a:lnTo>
                      <a:pt x="0" y="21"/>
                    </a:lnTo>
                    <a:close/>
                    <a:moveTo>
                      <a:pt x="0" y="21"/>
                    </a:moveTo>
                    <a:lnTo>
                      <a:pt x="0" y="0"/>
                    </a:lnTo>
                    <a:lnTo>
                      <a:pt x="14" y="0"/>
                    </a:lnTo>
                    <a:lnTo>
                      <a:pt x="0" y="21"/>
                    </a:lnTo>
                    <a:close/>
                    <a:moveTo>
                      <a:pt x="14" y="521"/>
                    </a:moveTo>
                    <a:lnTo>
                      <a:pt x="0" y="500"/>
                    </a:lnTo>
                    <a:lnTo>
                      <a:pt x="0" y="21"/>
                    </a:lnTo>
                    <a:lnTo>
                      <a:pt x="27" y="21"/>
                    </a:lnTo>
                    <a:lnTo>
                      <a:pt x="27" y="500"/>
                    </a:lnTo>
                    <a:lnTo>
                      <a:pt x="14" y="521"/>
                    </a:lnTo>
                    <a:close/>
                    <a:moveTo>
                      <a:pt x="14" y="521"/>
                    </a:moveTo>
                    <a:lnTo>
                      <a:pt x="0" y="521"/>
                    </a:lnTo>
                    <a:lnTo>
                      <a:pt x="0" y="500"/>
                    </a:lnTo>
                    <a:lnTo>
                      <a:pt x="14" y="5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73" name="Rectangle 49"/>
              <p:cNvSpPr>
                <a:spLocks noChangeArrowheads="1"/>
              </p:cNvSpPr>
              <p:nvPr userDrawn="1"/>
            </p:nvSpPr>
            <p:spPr bwMode="auto">
              <a:xfrm>
                <a:off x="4397" y="198"/>
                <a:ext cx="145" cy="81"/>
              </a:xfrm>
              <a:prstGeom prst="rect">
                <a:avLst/>
              </a:prstGeom>
              <a:solidFill>
                <a:srgbClr val="667AB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74" name="Freeform 50"/>
              <p:cNvSpPr>
                <a:spLocks noEditPoints="1"/>
              </p:cNvSpPr>
              <p:nvPr userDrawn="1"/>
            </p:nvSpPr>
            <p:spPr bwMode="auto">
              <a:xfrm>
                <a:off x="4394" y="195"/>
                <a:ext cx="150" cy="87"/>
              </a:xfrm>
              <a:custGeom>
                <a:avLst/>
                <a:gdLst/>
                <a:ahLst/>
                <a:cxnLst>
                  <a:cxn ang="0">
                    <a:pos x="837" y="500"/>
                  </a:cxn>
                  <a:cxn ang="0">
                    <a:pos x="823" y="521"/>
                  </a:cxn>
                  <a:cxn ang="0">
                    <a:pos x="14" y="521"/>
                  </a:cxn>
                  <a:cxn ang="0">
                    <a:pos x="14" y="486"/>
                  </a:cxn>
                  <a:cxn ang="0">
                    <a:pos x="823" y="486"/>
                  </a:cxn>
                  <a:cxn ang="0">
                    <a:pos x="837" y="500"/>
                  </a:cxn>
                  <a:cxn ang="0">
                    <a:pos x="837" y="500"/>
                  </a:cxn>
                  <a:cxn ang="0">
                    <a:pos x="837" y="521"/>
                  </a:cxn>
                  <a:cxn ang="0">
                    <a:pos x="823" y="521"/>
                  </a:cxn>
                  <a:cxn ang="0">
                    <a:pos x="837" y="500"/>
                  </a:cxn>
                  <a:cxn ang="0">
                    <a:pos x="823" y="0"/>
                  </a:cxn>
                  <a:cxn ang="0">
                    <a:pos x="837" y="21"/>
                  </a:cxn>
                  <a:cxn ang="0">
                    <a:pos x="837" y="500"/>
                  </a:cxn>
                  <a:cxn ang="0">
                    <a:pos x="810" y="500"/>
                  </a:cxn>
                  <a:cxn ang="0">
                    <a:pos x="810" y="21"/>
                  </a:cxn>
                  <a:cxn ang="0">
                    <a:pos x="823" y="0"/>
                  </a:cxn>
                  <a:cxn ang="0">
                    <a:pos x="823" y="0"/>
                  </a:cxn>
                  <a:cxn ang="0">
                    <a:pos x="837" y="0"/>
                  </a:cxn>
                  <a:cxn ang="0">
                    <a:pos x="837" y="21"/>
                  </a:cxn>
                  <a:cxn ang="0">
                    <a:pos x="823" y="0"/>
                  </a:cxn>
                  <a:cxn ang="0">
                    <a:pos x="0" y="21"/>
                  </a:cxn>
                  <a:cxn ang="0">
                    <a:pos x="14" y="0"/>
                  </a:cxn>
                  <a:cxn ang="0">
                    <a:pos x="823" y="0"/>
                  </a:cxn>
                  <a:cxn ang="0">
                    <a:pos x="823" y="35"/>
                  </a:cxn>
                  <a:cxn ang="0">
                    <a:pos x="14" y="35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0" y="21"/>
                  </a:cxn>
                  <a:cxn ang="0">
                    <a:pos x="14" y="521"/>
                  </a:cxn>
                  <a:cxn ang="0">
                    <a:pos x="0" y="500"/>
                  </a:cxn>
                  <a:cxn ang="0">
                    <a:pos x="0" y="21"/>
                  </a:cxn>
                  <a:cxn ang="0">
                    <a:pos x="27" y="21"/>
                  </a:cxn>
                  <a:cxn ang="0">
                    <a:pos x="27" y="500"/>
                  </a:cxn>
                  <a:cxn ang="0">
                    <a:pos x="14" y="521"/>
                  </a:cxn>
                  <a:cxn ang="0">
                    <a:pos x="14" y="521"/>
                  </a:cxn>
                  <a:cxn ang="0">
                    <a:pos x="0" y="521"/>
                  </a:cxn>
                  <a:cxn ang="0">
                    <a:pos x="0" y="500"/>
                  </a:cxn>
                  <a:cxn ang="0">
                    <a:pos x="14" y="521"/>
                  </a:cxn>
                </a:cxnLst>
                <a:rect l="0" t="0" r="r" b="b"/>
                <a:pathLst>
                  <a:path w="837" h="521">
                    <a:moveTo>
                      <a:pt x="837" y="500"/>
                    </a:moveTo>
                    <a:lnTo>
                      <a:pt x="823" y="521"/>
                    </a:lnTo>
                    <a:lnTo>
                      <a:pt x="14" y="521"/>
                    </a:lnTo>
                    <a:lnTo>
                      <a:pt x="14" y="486"/>
                    </a:lnTo>
                    <a:lnTo>
                      <a:pt x="823" y="486"/>
                    </a:lnTo>
                    <a:lnTo>
                      <a:pt x="837" y="500"/>
                    </a:lnTo>
                    <a:close/>
                    <a:moveTo>
                      <a:pt x="837" y="500"/>
                    </a:moveTo>
                    <a:lnTo>
                      <a:pt x="837" y="521"/>
                    </a:lnTo>
                    <a:lnTo>
                      <a:pt x="823" y="521"/>
                    </a:lnTo>
                    <a:lnTo>
                      <a:pt x="837" y="500"/>
                    </a:lnTo>
                    <a:close/>
                    <a:moveTo>
                      <a:pt x="823" y="0"/>
                    </a:moveTo>
                    <a:lnTo>
                      <a:pt x="837" y="21"/>
                    </a:lnTo>
                    <a:lnTo>
                      <a:pt x="837" y="500"/>
                    </a:lnTo>
                    <a:lnTo>
                      <a:pt x="810" y="500"/>
                    </a:lnTo>
                    <a:lnTo>
                      <a:pt x="810" y="21"/>
                    </a:lnTo>
                    <a:lnTo>
                      <a:pt x="823" y="0"/>
                    </a:lnTo>
                    <a:close/>
                    <a:moveTo>
                      <a:pt x="823" y="0"/>
                    </a:moveTo>
                    <a:lnTo>
                      <a:pt x="837" y="0"/>
                    </a:lnTo>
                    <a:lnTo>
                      <a:pt x="837" y="21"/>
                    </a:lnTo>
                    <a:lnTo>
                      <a:pt x="823" y="0"/>
                    </a:lnTo>
                    <a:close/>
                    <a:moveTo>
                      <a:pt x="0" y="21"/>
                    </a:moveTo>
                    <a:lnTo>
                      <a:pt x="14" y="0"/>
                    </a:lnTo>
                    <a:lnTo>
                      <a:pt x="823" y="0"/>
                    </a:lnTo>
                    <a:lnTo>
                      <a:pt x="823" y="35"/>
                    </a:lnTo>
                    <a:lnTo>
                      <a:pt x="14" y="35"/>
                    </a:lnTo>
                    <a:lnTo>
                      <a:pt x="0" y="21"/>
                    </a:lnTo>
                    <a:close/>
                    <a:moveTo>
                      <a:pt x="0" y="21"/>
                    </a:moveTo>
                    <a:lnTo>
                      <a:pt x="0" y="0"/>
                    </a:lnTo>
                    <a:lnTo>
                      <a:pt x="14" y="0"/>
                    </a:lnTo>
                    <a:lnTo>
                      <a:pt x="0" y="21"/>
                    </a:lnTo>
                    <a:close/>
                    <a:moveTo>
                      <a:pt x="14" y="521"/>
                    </a:moveTo>
                    <a:lnTo>
                      <a:pt x="0" y="500"/>
                    </a:lnTo>
                    <a:lnTo>
                      <a:pt x="0" y="21"/>
                    </a:lnTo>
                    <a:lnTo>
                      <a:pt x="27" y="21"/>
                    </a:lnTo>
                    <a:lnTo>
                      <a:pt x="27" y="500"/>
                    </a:lnTo>
                    <a:lnTo>
                      <a:pt x="14" y="521"/>
                    </a:lnTo>
                    <a:close/>
                    <a:moveTo>
                      <a:pt x="14" y="521"/>
                    </a:moveTo>
                    <a:lnTo>
                      <a:pt x="0" y="521"/>
                    </a:lnTo>
                    <a:lnTo>
                      <a:pt x="0" y="500"/>
                    </a:lnTo>
                    <a:lnTo>
                      <a:pt x="14" y="5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75" name="Rectangle 51"/>
              <p:cNvSpPr>
                <a:spLocks noChangeArrowheads="1"/>
              </p:cNvSpPr>
              <p:nvPr userDrawn="1"/>
            </p:nvSpPr>
            <p:spPr bwMode="auto">
              <a:xfrm>
                <a:off x="4555" y="198"/>
                <a:ext cx="147" cy="81"/>
              </a:xfrm>
              <a:prstGeom prst="rect">
                <a:avLst/>
              </a:prstGeom>
              <a:solidFill>
                <a:srgbClr val="FFF5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76" name="Freeform 52"/>
              <p:cNvSpPr>
                <a:spLocks noEditPoints="1"/>
              </p:cNvSpPr>
              <p:nvPr userDrawn="1"/>
            </p:nvSpPr>
            <p:spPr bwMode="auto">
              <a:xfrm>
                <a:off x="4553" y="195"/>
                <a:ext cx="151" cy="87"/>
              </a:xfrm>
              <a:custGeom>
                <a:avLst/>
                <a:gdLst/>
                <a:ahLst/>
                <a:cxnLst>
                  <a:cxn ang="0">
                    <a:pos x="844" y="500"/>
                  </a:cxn>
                  <a:cxn ang="0">
                    <a:pos x="831" y="521"/>
                  </a:cxn>
                  <a:cxn ang="0">
                    <a:pos x="14" y="521"/>
                  </a:cxn>
                  <a:cxn ang="0">
                    <a:pos x="14" y="486"/>
                  </a:cxn>
                  <a:cxn ang="0">
                    <a:pos x="831" y="486"/>
                  </a:cxn>
                  <a:cxn ang="0">
                    <a:pos x="844" y="500"/>
                  </a:cxn>
                  <a:cxn ang="0">
                    <a:pos x="844" y="500"/>
                  </a:cxn>
                  <a:cxn ang="0">
                    <a:pos x="844" y="521"/>
                  </a:cxn>
                  <a:cxn ang="0">
                    <a:pos x="831" y="521"/>
                  </a:cxn>
                  <a:cxn ang="0">
                    <a:pos x="844" y="500"/>
                  </a:cxn>
                  <a:cxn ang="0">
                    <a:pos x="831" y="0"/>
                  </a:cxn>
                  <a:cxn ang="0">
                    <a:pos x="844" y="21"/>
                  </a:cxn>
                  <a:cxn ang="0">
                    <a:pos x="844" y="500"/>
                  </a:cxn>
                  <a:cxn ang="0">
                    <a:pos x="817" y="500"/>
                  </a:cxn>
                  <a:cxn ang="0">
                    <a:pos x="817" y="21"/>
                  </a:cxn>
                  <a:cxn ang="0">
                    <a:pos x="831" y="0"/>
                  </a:cxn>
                  <a:cxn ang="0">
                    <a:pos x="831" y="0"/>
                  </a:cxn>
                  <a:cxn ang="0">
                    <a:pos x="844" y="0"/>
                  </a:cxn>
                  <a:cxn ang="0">
                    <a:pos x="844" y="21"/>
                  </a:cxn>
                  <a:cxn ang="0">
                    <a:pos x="831" y="0"/>
                  </a:cxn>
                  <a:cxn ang="0">
                    <a:pos x="0" y="21"/>
                  </a:cxn>
                  <a:cxn ang="0">
                    <a:pos x="14" y="0"/>
                  </a:cxn>
                  <a:cxn ang="0">
                    <a:pos x="831" y="0"/>
                  </a:cxn>
                  <a:cxn ang="0">
                    <a:pos x="831" y="35"/>
                  </a:cxn>
                  <a:cxn ang="0">
                    <a:pos x="14" y="35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0" y="21"/>
                  </a:cxn>
                  <a:cxn ang="0">
                    <a:pos x="14" y="521"/>
                  </a:cxn>
                  <a:cxn ang="0">
                    <a:pos x="0" y="500"/>
                  </a:cxn>
                  <a:cxn ang="0">
                    <a:pos x="0" y="21"/>
                  </a:cxn>
                  <a:cxn ang="0">
                    <a:pos x="28" y="21"/>
                  </a:cxn>
                  <a:cxn ang="0">
                    <a:pos x="28" y="500"/>
                  </a:cxn>
                  <a:cxn ang="0">
                    <a:pos x="14" y="521"/>
                  </a:cxn>
                  <a:cxn ang="0">
                    <a:pos x="14" y="521"/>
                  </a:cxn>
                  <a:cxn ang="0">
                    <a:pos x="0" y="521"/>
                  </a:cxn>
                  <a:cxn ang="0">
                    <a:pos x="0" y="500"/>
                  </a:cxn>
                  <a:cxn ang="0">
                    <a:pos x="14" y="521"/>
                  </a:cxn>
                </a:cxnLst>
                <a:rect l="0" t="0" r="r" b="b"/>
                <a:pathLst>
                  <a:path w="844" h="521">
                    <a:moveTo>
                      <a:pt x="844" y="500"/>
                    </a:moveTo>
                    <a:lnTo>
                      <a:pt x="831" y="521"/>
                    </a:lnTo>
                    <a:lnTo>
                      <a:pt x="14" y="521"/>
                    </a:lnTo>
                    <a:lnTo>
                      <a:pt x="14" y="486"/>
                    </a:lnTo>
                    <a:lnTo>
                      <a:pt x="831" y="486"/>
                    </a:lnTo>
                    <a:lnTo>
                      <a:pt x="844" y="500"/>
                    </a:lnTo>
                    <a:close/>
                    <a:moveTo>
                      <a:pt x="844" y="500"/>
                    </a:moveTo>
                    <a:lnTo>
                      <a:pt x="844" y="521"/>
                    </a:lnTo>
                    <a:lnTo>
                      <a:pt x="831" y="521"/>
                    </a:lnTo>
                    <a:lnTo>
                      <a:pt x="844" y="500"/>
                    </a:lnTo>
                    <a:close/>
                    <a:moveTo>
                      <a:pt x="831" y="0"/>
                    </a:moveTo>
                    <a:lnTo>
                      <a:pt x="844" y="21"/>
                    </a:lnTo>
                    <a:lnTo>
                      <a:pt x="844" y="500"/>
                    </a:lnTo>
                    <a:lnTo>
                      <a:pt x="817" y="500"/>
                    </a:lnTo>
                    <a:lnTo>
                      <a:pt x="817" y="21"/>
                    </a:lnTo>
                    <a:lnTo>
                      <a:pt x="831" y="0"/>
                    </a:lnTo>
                    <a:close/>
                    <a:moveTo>
                      <a:pt x="831" y="0"/>
                    </a:moveTo>
                    <a:lnTo>
                      <a:pt x="844" y="0"/>
                    </a:lnTo>
                    <a:lnTo>
                      <a:pt x="844" y="21"/>
                    </a:lnTo>
                    <a:lnTo>
                      <a:pt x="831" y="0"/>
                    </a:lnTo>
                    <a:close/>
                    <a:moveTo>
                      <a:pt x="0" y="21"/>
                    </a:moveTo>
                    <a:lnTo>
                      <a:pt x="14" y="0"/>
                    </a:lnTo>
                    <a:lnTo>
                      <a:pt x="831" y="0"/>
                    </a:lnTo>
                    <a:lnTo>
                      <a:pt x="831" y="35"/>
                    </a:lnTo>
                    <a:lnTo>
                      <a:pt x="14" y="35"/>
                    </a:lnTo>
                    <a:lnTo>
                      <a:pt x="0" y="21"/>
                    </a:lnTo>
                    <a:close/>
                    <a:moveTo>
                      <a:pt x="0" y="21"/>
                    </a:moveTo>
                    <a:lnTo>
                      <a:pt x="0" y="0"/>
                    </a:lnTo>
                    <a:lnTo>
                      <a:pt x="14" y="0"/>
                    </a:lnTo>
                    <a:lnTo>
                      <a:pt x="0" y="21"/>
                    </a:lnTo>
                    <a:close/>
                    <a:moveTo>
                      <a:pt x="14" y="521"/>
                    </a:moveTo>
                    <a:lnTo>
                      <a:pt x="0" y="500"/>
                    </a:lnTo>
                    <a:lnTo>
                      <a:pt x="0" y="21"/>
                    </a:lnTo>
                    <a:lnTo>
                      <a:pt x="28" y="21"/>
                    </a:lnTo>
                    <a:lnTo>
                      <a:pt x="28" y="500"/>
                    </a:lnTo>
                    <a:lnTo>
                      <a:pt x="14" y="521"/>
                    </a:lnTo>
                    <a:close/>
                    <a:moveTo>
                      <a:pt x="14" y="521"/>
                    </a:moveTo>
                    <a:lnTo>
                      <a:pt x="0" y="521"/>
                    </a:lnTo>
                    <a:lnTo>
                      <a:pt x="0" y="500"/>
                    </a:lnTo>
                    <a:lnTo>
                      <a:pt x="14" y="5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77" name="Rectangle 53"/>
              <p:cNvSpPr>
                <a:spLocks noChangeArrowheads="1"/>
              </p:cNvSpPr>
              <p:nvPr userDrawn="1"/>
            </p:nvSpPr>
            <p:spPr bwMode="auto">
              <a:xfrm>
                <a:off x="4715" y="198"/>
                <a:ext cx="145" cy="81"/>
              </a:xfrm>
              <a:prstGeom prst="rect">
                <a:avLst/>
              </a:prstGeom>
              <a:solidFill>
                <a:srgbClr val="54B63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78" name="Freeform 54"/>
              <p:cNvSpPr>
                <a:spLocks noEditPoints="1"/>
              </p:cNvSpPr>
              <p:nvPr userDrawn="1"/>
            </p:nvSpPr>
            <p:spPr bwMode="auto">
              <a:xfrm>
                <a:off x="4713" y="195"/>
                <a:ext cx="150" cy="87"/>
              </a:xfrm>
              <a:custGeom>
                <a:avLst/>
                <a:gdLst/>
                <a:ahLst/>
                <a:cxnLst>
                  <a:cxn ang="0">
                    <a:pos x="838" y="500"/>
                  </a:cxn>
                  <a:cxn ang="0">
                    <a:pos x="824" y="521"/>
                  </a:cxn>
                  <a:cxn ang="0">
                    <a:pos x="14" y="521"/>
                  </a:cxn>
                  <a:cxn ang="0">
                    <a:pos x="14" y="486"/>
                  </a:cxn>
                  <a:cxn ang="0">
                    <a:pos x="824" y="486"/>
                  </a:cxn>
                  <a:cxn ang="0">
                    <a:pos x="838" y="500"/>
                  </a:cxn>
                  <a:cxn ang="0">
                    <a:pos x="838" y="500"/>
                  </a:cxn>
                  <a:cxn ang="0">
                    <a:pos x="838" y="521"/>
                  </a:cxn>
                  <a:cxn ang="0">
                    <a:pos x="824" y="521"/>
                  </a:cxn>
                  <a:cxn ang="0">
                    <a:pos x="838" y="500"/>
                  </a:cxn>
                  <a:cxn ang="0">
                    <a:pos x="824" y="0"/>
                  </a:cxn>
                  <a:cxn ang="0">
                    <a:pos x="838" y="21"/>
                  </a:cxn>
                  <a:cxn ang="0">
                    <a:pos x="838" y="500"/>
                  </a:cxn>
                  <a:cxn ang="0">
                    <a:pos x="810" y="500"/>
                  </a:cxn>
                  <a:cxn ang="0">
                    <a:pos x="810" y="21"/>
                  </a:cxn>
                  <a:cxn ang="0">
                    <a:pos x="824" y="0"/>
                  </a:cxn>
                  <a:cxn ang="0">
                    <a:pos x="824" y="0"/>
                  </a:cxn>
                  <a:cxn ang="0">
                    <a:pos x="838" y="0"/>
                  </a:cxn>
                  <a:cxn ang="0">
                    <a:pos x="838" y="21"/>
                  </a:cxn>
                  <a:cxn ang="0">
                    <a:pos x="824" y="0"/>
                  </a:cxn>
                  <a:cxn ang="0">
                    <a:pos x="0" y="21"/>
                  </a:cxn>
                  <a:cxn ang="0">
                    <a:pos x="14" y="0"/>
                  </a:cxn>
                  <a:cxn ang="0">
                    <a:pos x="824" y="0"/>
                  </a:cxn>
                  <a:cxn ang="0">
                    <a:pos x="824" y="35"/>
                  </a:cxn>
                  <a:cxn ang="0">
                    <a:pos x="14" y="35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0" y="21"/>
                  </a:cxn>
                  <a:cxn ang="0">
                    <a:pos x="14" y="521"/>
                  </a:cxn>
                  <a:cxn ang="0">
                    <a:pos x="0" y="500"/>
                  </a:cxn>
                  <a:cxn ang="0">
                    <a:pos x="0" y="21"/>
                  </a:cxn>
                  <a:cxn ang="0">
                    <a:pos x="28" y="21"/>
                  </a:cxn>
                  <a:cxn ang="0">
                    <a:pos x="28" y="500"/>
                  </a:cxn>
                  <a:cxn ang="0">
                    <a:pos x="14" y="521"/>
                  </a:cxn>
                  <a:cxn ang="0">
                    <a:pos x="14" y="521"/>
                  </a:cxn>
                  <a:cxn ang="0">
                    <a:pos x="0" y="521"/>
                  </a:cxn>
                  <a:cxn ang="0">
                    <a:pos x="0" y="500"/>
                  </a:cxn>
                  <a:cxn ang="0">
                    <a:pos x="14" y="521"/>
                  </a:cxn>
                </a:cxnLst>
                <a:rect l="0" t="0" r="r" b="b"/>
                <a:pathLst>
                  <a:path w="838" h="521">
                    <a:moveTo>
                      <a:pt x="838" y="500"/>
                    </a:moveTo>
                    <a:lnTo>
                      <a:pt x="824" y="521"/>
                    </a:lnTo>
                    <a:lnTo>
                      <a:pt x="14" y="521"/>
                    </a:lnTo>
                    <a:lnTo>
                      <a:pt x="14" y="486"/>
                    </a:lnTo>
                    <a:lnTo>
                      <a:pt x="824" y="486"/>
                    </a:lnTo>
                    <a:lnTo>
                      <a:pt x="838" y="500"/>
                    </a:lnTo>
                    <a:close/>
                    <a:moveTo>
                      <a:pt x="838" y="500"/>
                    </a:moveTo>
                    <a:lnTo>
                      <a:pt x="838" y="521"/>
                    </a:lnTo>
                    <a:lnTo>
                      <a:pt x="824" y="521"/>
                    </a:lnTo>
                    <a:lnTo>
                      <a:pt x="838" y="500"/>
                    </a:lnTo>
                    <a:close/>
                    <a:moveTo>
                      <a:pt x="824" y="0"/>
                    </a:moveTo>
                    <a:lnTo>
                      <a:pt x="838" y="21"/>
                    </a:lnTo>
                    <a:lnTo>
                      <a:pt x="838" y="500"/>
                    </a:lnTo>
                    <a:lnTo>
                      <a:pt x="810" y="500"/>
                    </a:lnTo>
                    <a:lnTo>
                      <a:pt x="810" y="21"/>
                    </a:lnTo>
                    <a:lnTo>
                      <a:pt x="824" y="0"/>
                    </a:lnTo>
                    <a:close/>
                    <a:moveTo>
                      <a:pt x="824" y="0"/>
                    </a:moveTo>
                    <a:lnTo>
                      <a:pt x="838" y="0"/>
                    </a:lnTo>
                    <a:lnTo>
                      <a:pt x="838" y="21"/>
                    </a:lnTo>
                    <a:lnTo>
                      <a:pt x="824" y="0"/>
                    </a:lnTo>
                    <a:close/>
                    <a:moveTo>
                      <a:pt x="0" y="21"/>
                    </a:moveTo>
                    <a:lnTo>
                      <a:pt x="14" y="0"/>
                    </a:lnTo>
                    <a:lnTo>
                      <a:pt x="824" y="0"/>
                    </a:lnTo>
                    <a:lnTo>
                      <a:pt x="824" y="35"/>
                    </a:lnTo>
                    <a:lnTo>
                      <a:pt x="14" y="35"/>
                    </a:lnTo>
                    <a:lnTo>
                      <a:pt x="0" y="21"/>
                    </a:lnTo>
                    <a:close/>
                    <a:moveTo>
                      <a:pt x="0" y="21"/>
                    </a:moveTo>
                    <a:lnTo>
                      <a:pt x="0" y="0"/>
                    </a:lnTo>
                    <a:lnTo>
                      <a:pt x="14" y="0"/>
                    </a:lnTo>
                    <a:lnTo>
                      <a:pt x="0" y="21"/>
                    </a:lnTo>
                    <a:close/>
                    <a:moveTo>
                      <a:pt x="14" y="521"/>
                    </a:moveTo>
                    <a:lnTo>
                      <a:pt x="0" y="500"/>
                    </a:lnTo>
                    <a:lnTo>
                      <a:pt x="0" y="21"/>
                    </a:lnTo>
                    <a:lnTo>
                      <a:pt x="28" y="21"/>
                    </a:lnTo>
                    <a:lnTo>
                      <a:pt x="28" y="500"/>
                    </a:lnTo>
                    <a:lnTo>
                      <a:pt x="14" y="521"/>
                    </a:lnTo>
                    <a:close/>
                    <a:moveTo>
                      <a:pt x="14" y="521"/>
                    </a:moveTo>
                    <a:lnTo>
                      <a:pt x="0" y="521"/>
                    </a:lnTo>
                    <a:lnTo>
                      <a:pt x="0" y="500"/>
                    </a:lnTo>
                    <a:lnTo>
                      <a:pt x="14" y="5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</p:grpSp>
      <p:pic>
        <p:nvPicPr>
          <p:cNvPr id="29697" name="Picture 1" descr="S:\Medien\Grafiken\Logos\BASt\bast_transparent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244409" y="51470"/>
            <a:ext cx="648071" cy="291463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9pPr>
    </p:titleStyle>
    <p:bodyStyle>
      <a:lvl1pPr marL="361950" indent="-36195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895350" indent="-354013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435100" indent="-36036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>
          <a:solidFill>
            <a:schemeClr val="tx1"/>
          </a:solidFill>
          <a:latin typeface="+mn-lt"/>
        </a:defRPr>
      </a:lvl3pPr>
      <a:lvl4pPr marL="1974850" indent="-360363" algn="l" rtl="0" eaLnBrk="1" fontAlgn="base" hangingPunct="1">
        <a:spcBef>
          <a:spcPct val="20000"/>
        </a:spcBef>
        <a:spcAft>
          <a:spcPct val="0"/>
        </a:spcAft>
        <a:buFont typeface="Verdana" pitchFamily="34" charset="0"/>
        <a:buChar char="»"/>
        <a:defRPr sz="1600">
          <a:solidFill>
            <a:schemeClr val="tx1"/>
          </a:solidFill>
          <a:latin typeface="+mn-lt"/>
        </a:defRPr>
      </a:lvl4pPr>
      <a:lvl5pPr marL="2514600" indent="-360363" algn="l" rtl="0" eaLnBrk="1" fontAlgn="base" hangingPunct="1">
        <a:spcBef>
          <a:spcPct val="20000"/>
        </a:spcBef>
        <a:spcAft>
          <a:spcPct val="0"/>
        </a:spcAft>
        <a:buChar char="o"/>
        <a:defRPr sz="1600">
          <a:solidFill>
            <a:schemeClr val="tx1"/>
          </a:solidFill>
          <a:latin typeface="+mn-lt"/>
        </a:defRPr>
      </a:lvl5pPr>
      <a:lvl6pPr marL="2971800" indent="-360363" algn="l" rtl="0" eaLnBrk="1" fontAlgn="base" hangingPunct="1">
        <a:spcBef>
          <a:spcPct val="20000"/>
        </a:spcBef>
        <a:spcAft>
          <a:spcPct val="0"/>
        </a:spcAft>
        <a:buChar char="o"/>
        <a:defRPr sz="1600">
          <a:solidFill>
            <a:schemeClr val="tx1"/>
          </a:solidFill>
          <a:latin typeface="+mn-lt"/>
        </a:defRPr>
      </a:lvl6pPr>
      <a:lvl7pPr marL="3429000" indent="-360363" algn="l" rtl="0" eaLnBrk="1" fontAlgn="base" hangingPunct="1">
        <a:spcBef>
          <a:spcPct val="20000"/>
        </a:spcBef>
        <a:spcAft>
          <a:spcPct val="0"/>
        </a:spcAft>
        <a:buChar char="o"/>
        <a:defRPr sz="1600">
          <a:solidFill>
            <a:schemeClr val="tx1"/>
          </a:solidFill>
          <a:latin typeface="+mn-lt"/>
        </a:defRPr>
      </a:lvl7pPr>
      <a:lvl8pPr marL="3886200" indent="-360363" algn="l" rtl="0" eaLnBrk="1" fontAlgn="base" hangingPunct="1">
        <a:spcBef>
          <a:spcPct val="20000"/>
        </a:spcBef>
        <a:spcAft>
          <a:spcPct val="0"/>
        </a:spcAft>
        <a:buChar char="o"/>
        <a:defRPr sz="1600">
          <a:solidFill>
            <a:schemeClr val="tx1"/>
          </a:solidFill>
          <a:latin typeface="+mn-lt"/>
        </a:defRPr>
      </a:lvl8pPr>
      <a:lvl9pPr marL="4343400" indent="-360363" algn="l" rtl="0" eaLnBrk="1" fontAlgn="base" hangingPunct="1">
        <a:spcBef>
          <a:spcPct val="20000"/>
        </a:spcBef>
        <a:spcAft>
          <a:spcPct val="0"/>
        </a:spcAft>
        <a:buChar char="o"/>
        <a:defRPr sz="16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sv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68312" y="1006083"/>
            <a:ext cx="8280152" cy="1102519"/>
          </a:xfrm>
        </p:spPr>
        <p:txBody>
          <a:bodyPr/>
          <a:lstStyle/>
          <a:p>
            <a:r>
              <a:rPr lang="en-US" dirty="0"/>
              <a:t>Safety assessment of human-machine-interaction for assisted driving functions (SAE Level 2) – Validation study part 2</a:t>
            </a:r>
            <a:endParaRPr lang="de-DE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68312" y="2481436"/>
            <a:ext cx="6984008" cy="1314450"/>
          </a:xfrm>
        </p:spPr>
        <p:txBody>
          <a:bodyPr/>
          <a:lstStyle/>
          <a:p>
            <a:r>
              <a:rPr lang="en-GB" sz="1800" dirty="0"/>
              <a:t>André Wiggerich, M.Sc.</a:t>
            </a:r>
          </a:p>
          <a:p>
            <a:endParaRPr lang="en-GB" sz="1800" b="0" dirty="0"/>
          </a:p>
          <a:p>
            <a:endParaRPr lang="en-US" sz="1800" b="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BC9B154-AB3D-4550-BB6B-50CBB43679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DC7B-9A3E-4167-B5F5-A26B0CA28949}" type="datetime1">
              <a:rPr lang="de-DE" smtClean="0"/>
              <a:pPr/>
              <a:t>17.01.2022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9C02804-AB2C-4522-9958-9970E5D1A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André Wiggerich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AC89688-790F-41C4-8A08-6BE19DCC4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B7F0D-506C-4BD9-B9D3-C05B69C61F73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8306D7E-DCE8-4C4F-9253-EE73B7D51420}"/>
              </a:ext>
            </a:extLst>
          </p:cNvPr>
          <p:cNvSpPr txBox="1"/>
          <p:nvPr/>
        </p:nvSpPr>
        <p:spPr>
          <a:xfrm>
            <a:off x="68203" y="2591127"/>
            <a:ext cx="400110" cy="217769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de-DE" sz="1400" dirty="0"/>
              <a:t>Target Situation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6BFC702D-F06E-4CFB-A63C-4067FF2CAC0E}"/>
              </a:ext>
            </a:extLst>
          </p:cNvPr>
          <p:cNvSpPr txBox="1"/>
          <p:nvPr/>
        </p:nvSpPr>
        <p:spPr>
          <a:xfrm>
            <a:off x="62441" y="385335"/>
            <a:ext cx="400110" cy="217769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de-DE" sz="1400" dirty="0"/>
              <a:t>Baseline </a:t>
            </a:r>
            <a:r>
              <a:rPr lang="de-DE" sz="1400" dirty="0" err="1"/>
              <a:t>Driving</a:t>
            </a:r>
            <a:endParaRPr lang="de-DE" sz="1400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DC62D1E-3258-42EC-8823-15631CC7A6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060" y="457225"/>
            <a:ext cx="8477436" cy="2042517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49B8D19E-BF4D-48D8-AEB1-2A71A9902C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059" y="2559152"/>
            <a:ext cx="8484545" cy="2224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0383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E4B44B-D12D-42D9-AF16-CEAA149BE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Measure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criticality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BCA9A11-F719-49DB-966F-581E78AA97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DC7B-9A3E-4167-B5F5-A26B0CA28949}" type="datetime1">
              <a:rPr lang="de-DE" smtClean="0"/>
              <a:pPr/>
              <a:t>17.01.2022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301A17A-BA79-42BD-8867-ACCEED169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André Wiggerich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FC35A63-144D-49E0-AC40-E5E5777E0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B7F0D-506C-4BD9-B9D3-C05B69C61F73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EAB729B7-3330-4425-A051-7A3AFEC328FB}"/>
              </a:ext>
            </a:extLst>
          </p:cNvPr>
          <p:cNvSpPr txBox="1">
            <a:spLocks/>
          </p:cNvSpPr>
          <p:nvPr/>
        </p:nvSpPr>
        <p:spPr bwMode="auto">
          <a:xfrm>
            <a:off x="457200" y="1390650"/>
            <a:ext cx="8219256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61950" indent="-36195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95350" indent="-35401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435100" indent="-360363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3pPr>
            <a:lvl4pPr marL="1974850" indent="-360363" algn="l" rtl="0" eaLnBrk="1" fontAlgn="base" hangingPunct="1">
              <a:spcBef>
                <a:spcPct val="20000"/>
              </a:spcBef>
              <a:spcAft>
                <a:spcPct val="0"/>
              </a:spcAft>
              <a:buFont typeface="Verdana" pitchFamily="34" charset="0"/>
              <a:buChar char="»"/>
              <a:defRPr sz="1600">
                <a:solidFill>
                  <a:schemeClr val="tx1"/>
                </a:solidFill>
                <a:latin typeface="+mn-lt"/>
              </a:defRPr>
            </a:lvl4pPr>
            <a:lvl5pPr marL="2514600" indent="-360363" algn="l" rtl="0" eaLnBrk="1" fontAlgn="base" hangingPunct="1">
              <a:spcBef>
                <a:spcPct val="20000"/>
              </a:spcBef>
              <a:spcAft>
                <a:spcPct val="0"/>
              </a:spcAft>
              <a:buChar char="o"/>
              <a:defRPr sz="1600">
                <a:solidFill>
                  <a:schemeClr val="tx1"/>
                </a:solidFill>
                <a:latin typeface="+mn-lt"/>
              </a:defRPr>
            </a:lvl5pPr>
            <a:lvl6pPr marL="2971800" indent="-360363" algn="l" rtl="0" eaLnBrk="1" fontAlgn="base" hangingPunct="1">
              <a:spcBef>
                <a:spcPct val="20000"/>
              </a:spcBef>
              <a:spcAft>
                <a:spcPct val="0"/>
              </a:spcAft>
              <a:buChar char="o"/>
              <a:defRPr sz="1600">
                <a:solidFill>
                  <a:schemeClr val="tx1"/>
                </a:solidFill>
                <a:latin typeface="+mn-lt"/>
              </a:defRPr>
            </a:lvl6pPr>
            <a:lvl7pPr marL="3429000" indent="-360363" algn="l" rtl="0" eaLnBrk="1" fontAlgn="base" hangingPunct="1">
              <a:spcBef>
                <a:spcPct val="20000"/>
              </a:spcBef>
              <a:spcAft>
                <a:spcPct val="0"/>
              </a:spcAft>
              <a:buChar char="o"/>
              <a:defRPr sz="1600">
                <a:solidFill>
                  <a:schemeClr val="tx1"/>
                </a:solidFill>
                <a:latin typeface="+mn-lt"/>
              </a:defRPr>
            </a:lvl7pPr>
            <a:lvl8pPr marL="3886200" indent="-360363" algn="l" rtl="0" eaLnBrk="1" fontAlgn="base" hangingPunct="1">
              <a:spcBef>
                <a:spcPct val="20000"/>
              </a:spcBef>
              <a:spcAft>
                <a:spcPct val="0"/>
              </a:spcAft>
              <a:buChar char="o"/>
              <a:defRPr sz="1600">
                <a:solidFill>
                  <a:schemeClr val="tx1"/>
                </a:solidFill>
                <a:latin typeface="+mn-lt"/>
              </a:defRPr>
            </a:lvl8pPr>
            <a:lvl9pPr marL="4343400" indent="-360363" algn="l" rtl="0" eaLnBrk="1" fontAlgn="base" hangingPunct="1">
              <a:spcBef>
                <a:spcPct val="20000"/>
              </a:spcBef>
              <a:spcAft>
                <a:spcPct val="0"/>
              </a:spcAft>
              <a:buChar char="o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/>
              <a:t>Based on research results, criticality of near misses are considered starting at TTCs below 1 s</a:t>
            </a:r>
          </a:p>
          <a:p>
            <a:r>
              <a:rPr lang="en-US" dirty="0"/>
              <a:t>Well in line with legal German court judgements that also consider a threshold around 1 s as human reaction time</a:t>
            </a:r>
          </a:p>
          <a:p>
            <a:r>
              <a:rPr lang="en-US" dirty="0"/>
              <a:t>Therefore, a TTC well above 1 s need not be considered as critical</a:t>
            </a:r>
          </a:p>
          <a:p>
            <a:pPr lvl="1"/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33733679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rafik 65">
            <a:extLst>
              <a:ext uri="{FF2B5EF4-FFF2-40B4-BE49-F238E27FC236}">
                <a16:creationId xmlns:a16="http://schemas.microsoft.com/office/drawing/2014/main" id="{513DF7CA-2861-402E-BC1E-CCDDDDF10D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8110" y="915566"/>
            <a:ext cx="3824290" cy="3331649"/>
          </a:xfrm>
          <a:prstGeom prst="rect">
            <a:avLst/>
          </a:prstGeom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DC7B-9A3E-4167-B5F5-A26B0CA28949}" type="datetime1">
              <a:rPr lang="de-DE" smtClean="0"/>
              <a:pPr/>
              <a:t>17.01.2022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André Wiggerich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B7F0D-506C-4BD9-B9D3-C05B69C61F73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33" name="Titel 1">
            <a:extLst>
              <a:ext uri="{FF2B5EF4-FFF2-40B4-BE49-F238E27FC236}">
                <a16:creationId xmlns:a16="http://schemas.microsoft.com/office/drawing/2014/main" id="{4DF80598-0228-45A9-A8E6-08C3EE99AA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453504"/>
            <a:ext cx="8435975" cy="750094"/>
          </a:xfrm>
        </p:spPr>
        <p:txBody>
          <a:bodyPr/>
          <a:lstStyle/>
          <a:p>
            <a:r>
              <a:rPr lang="de-DE" dirty="0" err="1"/>
              <a:t>Results</a:t>
            </a:r>
            <a:endParaRPr lang="de-DE" dirty="0"/>
          </a:p>
        </p:txBody>
      </p:sp>
      <p:pic>
        <p:nvPicPr>
          <p:cNvPr id="9" name="Grafik 8" descr="Mann">
            <a:extLst>
              <a:ext uri="{FF2B5EF4-FFF2-40B4-BE49-F238E27FC236}">
                <a16:creationId xmlns:a16="http://schemas.microsoft.com/office/drawing/2014/main" id="{5C069DD6-6509-412C-81B1-A3A38B3FB92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822510" y="2009529"/>
            <a:ext cx="360516" cy="360516"/>
          </a:xfrm>
          <a:prstGeom prst="rect">
            <a:avLst/>
          </a:prstGeom>
        </p:spPr>
      </p:pic>
      <p:pic>
        <p:nvPicPr>
          <p:cNvPr id="30" name="Grafik 29" descr="Mann">
            <a:extLst>
              <a:ext uri="{FF2B5EF4-FFF2-40B4-BE49-F238E27FC236}">
                <a16:creationId xmlns:a16="http://schemas.microsoft.com/office/drawing/2014/main" id="{380D83E4-0CF6-46CD-92F2-BBB150144BF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811350" y="2431400"/>
            <a:ext cx="360516" cy="360516"/>
          </a:xfrm>
          <a:prstGeom prst="rect">
            <a:avLst/>
          </a:prstGeom>
        </p:spPr>
      </p:pic>
      <p:pic>
        <p:nvPicPr>
          <p:cNvPr id="32" name="Grafik 31" descr="Mann">
            <a:extLst>
              <a:ext uri="{FF2B5EF4-FFF2-40B4-BE49-F238E27FC236}">
                <a16:creationId xmlns:a16="http://schemas.microsoft.com/office/drawing/2014/main" id="{83986436-201F-4957-9694-0B43B3DC5E3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811350" y="3285261"/>
            <a:ext cx="360516" cy="360516"/>
          </a:xfrm>
          <a:prstGeom prst="rect">
            <a:avLst/>
          </a:prstGeom>
        </p:spPr>
      </p:pic>
      <p:pic>
        <p:nvPicPr>
          <p:cNvPr id="47" name="Grafik 46" descr="Mann">
            <a:extLst>
              <a:ext uri="{FF2B5EF4-FFF2-40B4-BE49-F238E27FC236}">
                <a16:creationId xmlns:a16="http://schemas.microsoft.com/office/drawing/2014/main" id="{20C3008C-356E-4561-BC4A-378D979969D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811350" y="2859621"/>
            <a:ext cx="360516" cy="360516"/>
          </a:xfrm>
          <a:prstGeom prst="rect">
            <a:avLst/>
          </a:prstGeom>
        </p:spPr>
      </p:pic>
      <p:pic>
        <p:nvPicPr>
          <p:cNvPr id="48" name="Grafik 47" descr="Mann">
            <a:extLst>
              <a:ext uri="{FF2B5EF4-FFF2-40B4-BE49-F238E27FC236}">
                <a16:creationId xmlns:a16="http://schemas.microsoft.com/office/drawing/2014/main" id="{9025A74A-F1EB-4424-9EEF-D1579ECC40F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104739" y="1592982"/>
            <a:ext cx="360516" cy="360516"/>
          </a:xfrm>
          <a:prstGeom prst="rect">
            <a:avLst/>
          </a:prstGeom>
        </p:spPr>
      </p:pic>
      <p:pic>
        <p:nvPicPr>
          <p:cNvPr id="49" name="Grafik 48" descr="Mann">
            <a:extLst>
              <a:ext uri="{FF2B5EF4-FFF2-40B4-BE49-F238E27FC236}">
                <a16:creationId xmlns:a16="http://schemas.microsoft.com/office/drawing/2014/main" id="{55AF6751-6D95-4086-9E8A-D2C57E4BD3E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340276" y="1588847"/>
            <a:ext cx="360516" cy="360516"/>
          </a:xfrm>
          <a:prstGeom prst="rect">
            <a:avLst/>
          </a:prstGeom>
        </p:spPr>
      </p:pic>
      <p:pic>
        <p:nvPicPr>
          <p:cNvPr id="50" name="Grafik 49" descr="Mann">
            <a:extLst>
              <a:ext uri="{FF2B5EF4-FFF2-40B4-BE49-F238E27FC236}">
                <a16:creationId xmlns:a16="http://schemas.microsoft.com/office/drawing/2014/main" id="{C5E8B3EB-0C8C-426A-A4B8-08B4FC958AF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104739" y="2016858"/>
            <a:ext cx="360516" cy="360516"/>
          </a:xfrm>
          <a:prstGeom prst="rect">
            <a:avLst/>
          </a:prstGeom>
        </p:spPr>
      </p:pic>
      <p:pic>
        <p:nvPicPr>
          <p:cNvPr id="51" name="Grafik 50" descr="Mann">
            <a:extLst>
              <a:ext uri="{FF2B5EF4-FFF2-40B4-BE49-F238E27FC236}">
                <a16:creationId xmlns:a16="http://schemas.microsoft.com/office/drawing/2014/main" id="{E1222389-455E-4E0B-B7E3-5BD18E5E99C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340276" y="2012723"/>
            <a:ext cx="360516" cy="360516"/>
          </a:xfrm>
          <a:prstGeom prst="rect">
            <a:avLst/>
          </a:prstGeom>
        </p:spPr>
      </p:pic>
      <p:pic>
        <p:nvPicPr>
          <p:cNvPr id="52" name="Grafik 51" descr="Mann">
            <a:extLst>
              <a:ext uri="{FF2B5EF4-FFF2-40B4-BE49-F238E27FC236}">
                <a16:creationId xmlns:a16="http://schemas.microsoft.com/office/drawing/2014/main" id="{A390A51C-C982-4C23-AA95-D872623BEE9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104739" y="2441423"/>
            <a:ext cx="360516" cy="360516"/>
          </a:xfrm>
          <a:prstGeom prst="rect">
            <a:avLst/>
          </a:prstGeom>
        </p:spPr>
      </p:pic>
      <p:pic>
        <p:nvPicPr>
          <p:cNvPr id="53" name="Grafik 52" descr="Mann">
            <a:extLst>
              <a:ext uri="{FF2B5EF4-FFF2-40B4-BE49-F238E27FC236}">
                <a16:creationId xmlns:a16="http://schemas.microsoft.com/office/drawing/2014/main" id="{CD1BB627-BCEE-4DDC-B74B-002F3ECB4C6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340276" y="2437288"/>
            <a:ext cx="360516" cy="360516"/>
          </a:xfrm>
          <a:prstGeom prst="rect">
            <a:avLst/>
          </a:prstGeom>
        </p:spPr>
      </p:pic>
      <p:pic>
        <p:nvPicPr>
          <p:cNvPr id="54" name="Grafik 53" descr="Mann">
            <a:extLst>
              <a:ext uri="{FF2B5EF4-FFF2-40B4-BE49-F238E27FC236}">
                <a16:creationId xmlns:a16="http://schemas.microsoft.com/office/drawing/2014/main" id="{776143E2-28DD-4BDC-896B-CDC8D5EC680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104739" y="2869434"/>
            <a:ext cx="360516" cy="360516"/>
          </a:xfrm>
          <a:prstGeom prst="rect">
            <a:avLst/>
          </a:prstGeom>
        </p:spPr>
      </p:pic>
      <p:pic>
        <p:nvPicPr>
          <p:cNvPr id="55" name="Grafik 54" descr="Mann">
            <a:extLst>
              <a:ext uri="{FF2B5EF4-FFF2-40B4-BE49-F238E27FC236}">
                <a16:creationId xmlns:a16="http://schemas.microsoft.com/office/drawing/2014/main" id="{6887BDDB-6B7F-47B5-A71A-65CBCB29A03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340276" y="2865299"/>
            <a:ext cx="360516" cy="360516"/>
          </a:xfrm>
          <a:prstGeom prst="rect">
            <a:avLst/>
          </a:prstGeom>
        </p:spPr>
      </p:pic>
      <p:pic>
        <p:nvPicPr>
          <p:cNvPr id="56" name="Grafik 55" descr="Mann">
            <a:extLst>
              <a:ext uri="{FF2B5EF4-FFF2-40B4-BE49-F238E27FC236}">
                <a16:creationId xmlns:a16="http://schemas.microsoft.com/office/drawing/2014/main" id="{5CA4FFC8-3A02-473C-8DE1-E0E7F6F6AF5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104739" y="3297298"/>
            <a:ext cx="360516" cy="360516"/>
          </a:xfrm>
          <a:prstGeom prst="rect">
            <a:avLst/>
          </a:prstGeom>
        </p:spPr>
      </p:pic>
      <p:pic>
        <p:nvPicPr>
          <p:cNvPr id="57" name="Grafik 56" descr="Mann">
            <a:extLst>
              <a:ext uri="{FF2B5EF4-FFF2-40B4-BE49-F238E27FC236}">
                <a16:creationId xmlns:a16="http://schemas.microsoft.com/office/drawing/2014/main" id="{419804A7-6CB0-4A1A-9DDF-8634B968C0C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340276" y="3293163"/>
            <a:ext cx="360516" cy="360516"/>
          </a:xfrm>
          <a:prstGeom prst="rect">
            <a:avLst/>
          </a:prstGeom>
        </p:spPr>
      </p:pic>
      <p:pic>
        <p:nvPicPr>
          <p:cNvPr id="58" name="Grafik 57" descr="Mann">
            <a:extLst>
              <a:ext uri="{FF2B5EF4-FFF2-40B4-BE49-F238E27FC236}">
                <a16:creationId xmlns:a16="http://schemas.microsoft.com/office/drawing/2014/main" id="{3C45CD1B-EC6D-43D4-A802-A452A5D5667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586973" y="1592982"/>
            <a:ext cx="360516" cy="360516"/>
          </a:xfrm>
          <a:prstGeom prst="rect">
            <a:avLst/>
          </a:prstGeom>
        </p:spPr>
      </p:pic>
      <p:pic>
        <p:nvPicPr>
          <p:cNvPr id="59" name="Grafik 58" descr="Mann">
            <a:extLst>
              <a:ext uri="{FF2B5EF4-FFF2-40B4-BE49-F238E27FC236}">
                <a16:creationId xmlns:a16="http://schemas.microsoft.com/office/drawing/2014/main" id="{B3A12BAD-6937-4610-8E5B-F66C9D2FD7E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586973" y="2015269"/>
            <a:ext cx="360516" cy="360516"/>
          </a:xfrm>
          <a:prstGeom prst="rect">
            <a:avLst/>
          </a:prstGeom>
        </p:spPr>
      </p:pic>
      <p:pic>
        <p:nvPicPr>
          <p:cNvPr id="60" name="Grafik 59" descr="Mann">
            <a:extLst>
              <a:ext uri="{FF2B5EF4-FFF2-40B4-BE49-F238E27FC236}">
                <a16:creationId xmlns:a16="http://schemas.microsoft.com/office/drawing/2014/main" id="{6FDE69D5-62E3-44BF-AC69-D93EA279195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586973" y="2438981"/>
            <a:ext cx="360516" cy="360516"/>
          </a:xfrm>
          <a:prstGeom prst="rect">
            <a:avLst/>
          </a:prstGeom>
        </p:spPr>
      </p:pic>
      <p:pic>
        <p:nvPicPr>
          <p:cNvPr id="61" name="Grafik 60" descr="Mann">
            <a:extLst>
              <a:ext uri="{FF2B5EF4-FFF2-40B4-BE49-F238E27FC236}">
                <a16:creationId xmlns:a16="http://schemas.microsoft.com/office/drawing/2014/main" id="{1284EBC3-AC05-4AC7-B966-5D6A7746BAD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580103" y="2857718"/>
            <a:ext cx="360516" cy="360516"/>
          </a:xfrm>
          <a:prstGeom prst="rect">
            <a:avLst/>
          </a:prstGeom>
        </p:spPr>
      </p:pic>
      <p:pic>
        <p:nvPicPr>
          <p:cNvPr id="62" name="Grafik 61" descr="Mann">
            <a:extLst>
              <a:ext uri="{FF2B5EF4-FFF2-40B4-BE49-F238E27FC236}">
                <a16:creationId xmlns:a16="http://schemas.microsoft.com/office/drawing/2014/main" id="{8B136C54-F478-421D-AFE3-E54B7FFD234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575813" y="3285582"/>
            <a:ext cx="360516" cy="360516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D84A07ED-5F4B-489F-8999-7B774F7E590B}"/>
              </a:ext>
            </a:extLst>
          </p:cNvPr>
          <p:cNvSpPr txBox="1"/>
          <p:nvPr/>
        </p:nvSpPr>
        <p:spPr>
          <a:xfrm>
            <a:off x="899592" y="3677079"/>
            <a:ext cx="10506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err="1"/>
              <a:t>Conventional</a:t>
            </a:r>
            <a:r>
              <a:rPr lang="de-DE" sz="1000" dirty="0"/>
              <a:t> </a:t>
            </a:r>
            <a:r>
              <a:rPr lang="de-DE" sz="1000" dirty="0" err="1"/>
              <a:t>Driving</a:t>
            </a:r>
            <a:endParaRPr lang="de-DE" sz="1000" dirty="0"/>
          </a:p>
        </p:txBody>
      </p:sp>
      <p:sp>
        <p:nvSpPr>
          <p:cNvPr id="82" name="Textfeld 81">
            <a:extLst>
              <a:ext uri="{FF2B5EF4-FFF2-40B4-BE49-F238E27FC236}">
                <a16:creationId xmlns:a16="http://schemas.microsoft.com/office/drawing/2014/main" id="{DE78297E-26DE-4140-97D4-D156FCA5527F}"/>
              </a:ext>
            </a:extLst>
          </p:cNvPr>
          <p:cNvSpPr txBox="1"/>
          <p:nvPr/>
        </p:nvSpPr>
        <p:spPr>
          <a:xfrm>
            <a:off x="2205136" y="3653358"/>
            <a:ext cx="8546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/>
              <a:t>Level 2</a:t>
            </a:r>
          </a:p>
        </p:txBody>
      </p:sp>
      <p:sp>
        <p:nvSpPr>
          <p:cNvPr id="83" name="Textfeld 82">
            <a:extLst>
              <a:ext uri="{FF2B5EF4-FFF2-40B4-BE49-F238E27FC236}">
                <a16:creationId xmlns:a16="http://schemas.microsoft.com/office/drawing/2014/main" id="{C7DF6AE9-A487-4920-B7BE-147FDD67F995}"/>
              </a:ext>
            </a:extLst>
          </p:cNvPr>
          <p:cNvSpPr txBox="1"/>
          <p:nvPr/>
        </p:nvSpPr>
        <p:spPr>
          <a:xfrm rot="16200000">
            <a:off x="-975109" y="2641264"/>
            <a:ext cx="30711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Number of collisions [n]</a:t>
            </a:r>
          </a:p>
        </p:txBody>
      </p:sp>
      <p:sp>
        <p:nvSpPr>
          <p:cNvPr id="86" name="Textfeld 85">
            <a:extLst>
              <a:ext uri="{FF2B5EF4-FFF2-40B4-BE49-F238E27FC236}">
                <a16:creationId xmlns:a16="http://schemas.microsoft.com/office/drawing/2014/main" id="{B2B4AB31-6644-48B7-889A-09C27D54D9AC}"/>
              </a:ext>
            </a:extLst>
          </p:cNvPr>
          <p:cNvSpPr txBox="1"/>
          <p:nvPr/>
        </p:nvSpPr>
        <p:spPr>
          <a:xfrm>
            <a:off x="408105" y="4227934"/>
            <a:ext cx="337180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>
                <a:sym typeface="Wingdings" pitchFamily="2" charset="2"/>
              </a:rPr>
              <a:t> 15% of Level 2 drivers do not intervene to avoid a collision with the stationary target</a:t>
            </a:r>
            <a:endParaRPr lang="en-US" sz="1100"/>
          </a:p>
        </p:txBody>
      </p:sp>
      <p:pic>
        <p:nvPicPr>
          <p:cNvPr id="87" name="Grafik 86" descr="Mann">
            <a:extLst>
              <a:ext uri="{FF2B5EF4-FFF2-40B4-BE49-F238E27FC236}">
                <a16:creationId xmlns:a16="http://schemas.microsoft.com/office/drawing/2014/main" id="{07632A80-F89A-4C89-BBFF-3C9C227BE92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578682" y="2025390"/>
            <a:ext cx="360516" cy="360516"/>
          </a:xfrm>
          <a:prstGeom prst="rect">
            <a:avLst/>
          </a:prstGeom>
        </p:spPr>
      </p:pic>
      <p:pic>
        <p:nvPicPr>
          <p:cNvPr id="88" name="Grafik 87" descr="Mann">
            <a:extLst>
              <a:ext uri="{FF2B5EF4-FFF2-40B4-BE49-F238E27FC236}">
                <a16:creationId xmlns:a16="http://schemas.microsoft.com/office/drawing/2014/main" id="{064335F2-A3CB-4124-BD65-61AF44983AD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567522" y="2447261"/>
            <a:ext cx="360516" cy="360516"/>
          </a:xfrm>
          <a:prstGeom prst="rect">
            <a:avLst/>
          </a:prstGeom>
        </p:spPr>
      </p:pic>
      <p:pic>
        <p:nvPicPr>
          <p:cNvPr id="89" name="Grafik 88" descr="Mann">
            <a:extLst>
              <a:ext uri="{FF2B5EF4-FFF2-40B4-BE49-F238E27FC236}">
                <a16:creationId xmlns:a16="http://schemas.microsoft.com/office/drawing/2014/main" id="{07D9C4C7-2DE5-4367-915E-DBF9EF97338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567522" y="3301122"/>
            <a:ext cx="360516" cy="360516"/>
          </a:xfrm>
          <a:prstGeom prst="rect">
            <a:avLst/>
          </a:prstGeom>
        </p:spPr>
      </p:pic>
      <p:pic>
        <p:nvPicPr>
          <p:cNvPr id="90" name="Grafik 89" descr="Mann">
            <a:extLst>
              <a:ext uri="{FF2B5EF4-FFF2-40B4-BE49-F238E27FC236}">
                <a16:creationId xmlns:a16="http://schemas.microsoft.com/office/drawing/2014/main" id="{BFBEFDF7-000E-4767-BCF5-C6491F66958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567522" y="2875482"/>
            <a:ext cx="360516" cy="360516"/>
          </a:xfrm>
          <a:prstGeom prst="rect">
            <a:avLst/>
          </a:prstGeom>
        </p:spPr>
      </p:pic>
      <p:pic>
        <p:nvPicPr>
          <p:cNvPr id="91" name="Grafik 90" descr="Mann">
            <a:extLst>
              <a:ext uri="{FF2B5EF4-FFF2-40B4-BE49-F238E27FC236}">
                <a16:creationId xmlns:a16="http://schemas.microsoft.com/office/drawing/2014/main" id="{6B27910A-6448-4A74-A439-A20A0C8BDE0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0911" y="1608843"/>
            <a:ext cx="360516" cy="360516"/>
          </a:xfrm>
          <a:prstGeom prst="rect">
            <a:avLst/>
          </a:prstGeom>
        </p:spPr>
      </p:pic>
      <p:pic>
        <p:nvPicPr>
          <p:cNvPr id="92" name="Grafik 91" descr="Mann">
            <a:extLst>
              <a:ext uri="{FF2B5EF4-FFF2-40B4-BE49-F238E27FC236}">
                <a16:creationId xmlns:a16="http://schemas.microsoft.com/office/drawing/2014/main" id="{27260F1F-7477-4852-97F7-02CFBC06475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96448" y="1604708"/>
            <a:ext cx="360516" cy="360516"/>
          </a:xfrm>
          <a:prstGeom prst="rect">
            <a:avLst/>
          </a:prstGeom>
        </p:spPr>
      </p:pic>
      <p:pic>
        <p:nvPicPr>
          <p:cNvPr id="93" name="Grafik 92" descr="Mann">
            <a:extLst>
              <a:ext uri="{FF2B5EF4-FFF2-40B4-BE49-F238E27FC236}">
                <a16:creationId xmlns:a16="http://schemas.microsoft.com/office/drawing/2014/main" id="{DEA78D1B-216B-4BCD-9475-23C8937B8AC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0911" y="2032719"/>
            <a:ext cx="360516" cy="360516"/>
          </a:xfrm>
          <a:prstGeom prst="rect">
            <a:avLst/>
          </a:prstGeom>
        </p:spPr>
      </p:pic>
      <p:pic>
        <p:nvPicPr>
          <p:cNvPr id="94" name="Grafik 93" descr="Mann">
            <a:extLst>
              <a:ext uri="{FF2B5EF4-FFF2-40B4-BE49-F238E27FC236}">
                <a16:creationId xmlns:a16="http://schemas.microsoft.com/office/drawing/2014/main" id="{6972BB78-371B-40B9-920F-BF19254C3D9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96448" y="2028584"/>
            <a:ext cx="360516" cy="360516"/>
          </a:xfrm>
          <a:prstGeom prst="rect">
            <a:avLst/>
          </a:prstGeom>
        </p:spPr>
      </p:pic>
      <p:pic>
        <p:nvPicPr>
          <p:cNvPr id="95" name="Grafik 94" descr="Mann">
            <a:extLst>
              <a:ext uri="{FF2B5EF4-FFF2-40B4-BE49-F238E27FC236}">
                <a16:creationId xmlns:a16="http://schemas.microsoft.com/office/drawing/2014/main" id="{CC9A9BFD-93BD-4BC2-B3F8-249C4B35C16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0911" y="2457284"/>
            <a:ext cx="360516" cy="360516"/>
          </a:xfrm>
          <a:prstGeom prst="rect">
            <a:avLst/>
          </a:prstGeom>
        </p:spPr>
      </p:pic>
      <p:pic>
        <p:nvPicPr>
          <p:cNvPr id="96" name="Grafik 95" descr="Mann">
            <a:extLst>
              <a:ext uri="{FF2B5EF4-FFF2-40B4-BE49-F238E27FC236}">
                <a16:creationId xmlns:a16="http://schemas.microsoft.com/office/drawing/2014/main" id="{1C688165-2632-40AB-96EB-B28A99C23AE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96448" y="2453149"/>
            <a:ext cx="360516" cy="360516"/>
          </a:xfrm>
          <a:prstGeom prst="rect">
            <a:avLst/>
          </a:prstGeom>
        </p:spPr>
      </p:pic>
      <p:pic>
        <p:nvPicPr>
          <p:cNvPr id="97" name="Grafik 96" descr="Mann">
            <a:extLst>
              <a:ext uri="{FF2B5EF4-FFF2-40B4-BE49-F238E27FC236}">
                <a16:creationId xmlns:a16="http://schemas.microsoft.com/office/drawing/2014/main" id="{F7513D7D-7107-48FD-8557-435E46B32F5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0911" y="2885295"/>
            <a:ext cx="360516" cy="360516"/>
          </a:xfrm>
          <a:prstGeom prst="rect">
            <a:avLst/>
          </a:prstGeom>
        </p:spPr>
      </p:pic>
      <p:pic>
        <p:nvPicPr>
          <p:cNvPr id="98" name="Grafik 97" descr="Mann">
            <a:extLst>
              <a:ext uri="{FF2B5EF4-FFF2-40B4-BE49-F238E27FC236}">
                <a16:creationId xmlns:a16="http://schemas.microsoft.com/office/drawing/2014/main" id="{AE210C24-C3FD-45CD-8B1A-847C6C682F2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96448" y="2881160"/>
            <a:ext cx="360516" cy="360516"/>
          </a:xfrm>
          <a:prstGeom prst="rect">
            <a:avLst/>
          </a:prstGeom>
        </p:spPr>
      </p:pic>
      <p:pic>
        <p:nvPicPr>
          <p:cNvPr id="99" name="Grafik 98" descr="Mann">
            <a:extLst>
              <a:ext uri="{FF2B5EF4-FFF2-40B4-BE49-F238E27FC236}">
                <a16:creationId xmlns:a16="http://schemas.microsoft.com/office/drawing/2014/main" id="{FA6AD04B-3001-419B-8180-595CFBADD6A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0911" y="3313159"/>
            <a:ext cx="360516" cy="360516"/>
          </a:xfrm>
          <a:prstGeom prst="rect">
            <a:avLst/>
          </a:prstGeom>
        </p:spPr>
      </p:pic>
      <p:pic>
        <p:nvPicPr>
          <p:cNvPr id="100" name="Grafik 99" descr="Mann">
            <a:extLst>
              <a:ext uri="{FF2B5EF4-FFF2-40B4-BE49-F238E27FC236}">
                <a16:creationId xmlns:a16="http://schemas.microsoft.com/office/drawing/2014/main" id="{F466F7E7-62A1-4567-BC80-3D18936DB2A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96448" y="3309024"/>
            <a:ext cx="360516" cy="360516"/>
          </a:xfrm>
          <a:prstGeom prst="rect">
            <a:avLst/>
          </a:prstGeom>
        </p:spPr>
      </p:pic>
      <p:pic>
        <p:nvPicPr>
          <p:cNvPr id="101" name="Grafik 100" descr="Mann">
            <a:extLst>
              <a:ext uri="{FF2B5EF4-FFF2-40B4-BE49-F238E27FC236}">
                <a16:creationId xmlns:a16="http://schemas.microsoft.com/office/drawing/2014/main" id="{46F37085-F3F4-40ED-A6B1-8D4BDD4BB59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343145" y="1608843"/>
            <a:ext cx="360516" cy="360516"/>
          </a:xfrm>
          <a:prstGeom prst="rect">
            <a:avLst/>
          </a:prstGeom>
        </p:spPr>
      </p:pic>
      <p:pic>
        <p:nvPicPr>
          <p:cNvPr id="102" name="Grafik 101" descr="Mann">
            <a:extLst>
              <a:ext uri="{FF2B5EF4-FFF2-40B4-BE49-F238E27FC236}">
                <a16:creationId xmlns:a16="http://schemas.microsoft.com/office/drawing/2014/main" id="{15BB21D5-2349-4E28-AB28-3C239E938BC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343145" y="2031130"/>
            <a:ext cx="360516" cy="360516"/>
          </a:xfrm>
          <a:prstGeom prst="rect">
            <a:avLst/>
          </a:prstGeom>
        </p:spPr>
      </p:pic>
      <p:pic>
        <p:nvPicPr>
          <p:cNvPr id="103" name="Grafik 102" descr="Mann">
            <a:extLst>
              <a:ext uri="{FF2B5EF4-FFF2-40B4-BE49-F238E27FC236}">
                <a16:creationId xmlns:a16="http://schemas.microsoft.com/office/drawing/2014/main" id="{165EC6AF-09CD-4C2B-9684-C88B22BA534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343145" y="2454842"/>
            <a:ext cx="360516" cy="360516"/>
          </a:xfrm>
          <a:prstGeom prst="rect">
            <a:avLst/>
          </a:prstGeom>
        </p:spPr>
      </p:pic>
      <p:pic>
        <p:nvPicPr>
          <p:cNvPr id="104" name="Grafik 103" descr="Mann">
            <a:extLst>
              <a:ext uri="{FF2B5EF4-FFF2-40B4-BE49-F238E27FC236}">
                <a16:creationId xmlns:a16="http://schemas.microsoft.com/office/drawing/2014/main" id="{D051828B-FB07-495B-B6B1-0142E5E25FF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336275" y="2873579"/>
            <a:ext cx="360516" cy="360516"/>
          </a:xfrm>
          <a:prstGeom prst="rect">
            <a:avLst/>
          </a:prstGeom>
        </p:spPr>
      </p:pic>
      <p:pic>
        <p:nvPicPr>
          <p:cNvPr id="105" name="Grafik 104" descr="Mann">
            <a:extLst>
              <a:ext uri="{FF2B5EF4-FFF2-40B4-BE49-F238E27FC236}">
                <a16:creationId xmlns:a16="http://schemas.microsoft.com/office/drawing/2014/main" id="{01037915-94C2-4B43-A496-1FA888AEFD2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331985" y="3301443"/>
            <a:ext cx="360516" cy="360516"/>
          </a:xfrm>
          <a:prstGeom prst="rect">
            <a:avLst/>
          </a:prstGeom>
        </p:spPr>
      </p:pic>
      <p:sp>
        <p:nvSpPr>
          <p:cNvPr id="108" name="Textfeld 107">
            <a:extLst>
              <a:ext uri="{FF2B5EF4-FFF2-40B4-BE49-F238E27FC236}">
                <a16:creationId xmlns:a16="http://schemas.microsoft.com/office/drawing/2014/main" id="{E8455C86-6102-4BD3-97AE-01D169DADAA6}"/>
              </a:ext>
            </a:extLst>
          </p:cNvPr>
          <p:cNvSpPr txBox="1"/>
          <p:nvPr/>
        </p:nvSpPr>
        <p:spPr>
          <a:xfrm>
            <a:off x="4483297" y="4227934"/>
            <a:ext cx="425259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dirty="0">
                <a:sym typeface="Wingdings" pitchFamily="2" charset="2"/>
              </a:rPr>
              <a:t> Group of Level 2 drivers has a significant lower mean </a:t>
            </a:r>
            <a:r>
              <a:rPr lang="en-US" sz="1100" dirty="0" err="1">
                <a:sym typeface="Wingdings" pitchFamily="2" charset="2"/>
              </a:rPr>
              <a:t>TTC_min</a:t>
            </a:r>
            <a:r>
              <a:rPr lang="en-US" sz="1100" dirty="0">
                <a:sym typeface="Wingdings" pitchFamily="2" charset="2"/>
              </a:rPr>
              <a:t> compared to group of conventional drivers</a:t>
            </a:r>
            <a:endParaRPr lang="en-US" sz="1100" dirty="0"/>
          </a:p>
        </p:txBody>
      </p:sp>
      <p:pic>
        <p:nvPicPr>
          <p:cNvPr id="65" name="Grafik 64" descr="Mann">
            <a:extLst>
              <a:ext uri="{FF2B5EF4-FFF2-40B4-BE49-F238E27FC236}">
                <a16:creationId xmlns:a16="http://schemas.microsoft.com/office/drawing/2014/main" id="{8167A93F-3D91-403F-A34B-2FABB14C2C5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806393" y="1588847"/>
            <a:ext cx="360516" cy="360516"/>
          </a:xfrm>
          <a:prstGeom prst="rect">
            <a:avLst/>
          </a:prstGeom>
        </p:spPr>
      </p:pic>
      <p:sp>
        <p:nvSpPr>
          <p:cNvPr id="67" name="Textfeld 66">
            <a:extLst>
              <a:ext uri="{FF2B5EF4-FFF2-40B4-BE49-F238E27FC236}">
                <a16:creationId xmlns:a16="http://schemas.microsoft.com/office/drawing/2014/main" id="{7BEB5C57-832B-4F38-8092-8D0F08044D46}"/>
              </a:ext>
            </a:extLst>
          </p:cNvPr>
          <p:cNvSpPr txBox="1"/>
          <p:nvPr/>
        </p:nvSpPr>
        <p:spPr>
          <a:xfrm>
            <a:off x="1629776" y="4000479"/>
            <a:ext cx="8546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b="1" dirty="0"/>
              <a:t>Group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DC7B-9A3E-4167-B5F5-A26B0CA28949}" type="datetime1">
              <a:rPr lang="de-DE" smtClean="0"/>
              <a:pPr/>
              <a:t>17.01.2022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André Wiggerich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B7F0D-506C-4BD9-B9D3-C05B69C61F73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29" name="Textfeld 28"/>
          <p:cNvSpPr txBox="1"/>
          <p:nvPr/>
        </p:nvSpPr>
        <p:spPr>
          <a:xfrm>
            <a:off x="4915220" y="4227934"/>
            <a:ext cx="404914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dirty="0">
                <a:sym typeface="Wingdings" pitchFamily="2" charset="2"/>
              </a:rPr>
              <a:t> Approx. 50% of Level 2 drivers have a </a:t>
            </a:r>
            <a:r>
              <a:rPr lang="en-US" sz="1100" dirty="0" err="1">
                <a:sym typeface="Wingdings" pitchFamily="2" charset="2"/>
              </a:rPr>
              <a:t>TTC_min</a:t>
            </a:r>
            <a:r>
              <a:rPr lang="en-US" sz="1100" dirty="0">
                <a:sym typeface="Wingdings" pitchFamily="2" charset="2"/>
              </a:rPr>
              <a:t> &lt;1s; TTC values &lt;1s are related to critical near-miss situations (Hayward, 1972) </a:t>
            </a:r>
            <a:endParaRPr lang="en-US" sz="1100" dirty="0"/>
          </a:p>
        </p:txBody>
      </p:sp>
      <p:sp>
        <p:nvSpPr>
          <p:cNvPr id="26" name="Textfeld 25"/>
          <p:cNvSpPr txBox="1"/>
          <p:nvPr/>
        </p:nvSpPr>
        <p:spPr>
          <a:xfrm>
            <a:off x="263571" y="4227934"/>
            <a:ext cx="38884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100" dirty="0">
                <a:sym typeface="Wingdings" pitchFamily="2" charset="2"/>
              </a:rPr>
              <a:t> 20% </a:t>
            </a:r>
            <a:r>
              <a:rPr lang="de-DE" sz="1100" dirty="0" err="1">
                <a:sym typeface="Wingdings" pitchFamily="2" charset="2"/>
              </a:rPr>
              <a:t>of</a:t>
            </a:r>
            <a:r>
              <a:rPr lang="de-DE" sz="1100" dirty="0">
                <a:sym typeface="Wingdings" pitchFamily="2" charset="2"/>
              </a:rPr>
              <a:t> Level 2 </a:t>
            </a:r>
            <a:r>
              <a:rPr lang="de-DE" sz="1100" dirty="0" err="1">
                <a:sym typeface="Wingdings" pitchFamily="2" charset="2"/>
              </a:rPr>
              <a:t>drivers</a:t>
            </a:r>
            <a:r>
              <a:rPr lang="de-DE" sz="1100" dirty="0">
                <a:sym typeface="Wingdings" pitchFamily="2" charset="2"/>
              </a:rPr>
              <a:t> </a:t>
            </a:r>
            <a:r>
              <a:rPr lang="de-DE" sz="1100" dirty="0" err="1">
                <a:sym typeface="Wingdings" pitchFamily="2" charset="2"/>
              </a:rPr>
              <a:t>show</a:t>
            </a:r>
            <a:r>
              <a:rPr lang="de-DE" sz="1100" dirty="0">
                <a:sym typeface="Wingdings" pitchFamily="2" charset="2"/>
              </a:rPr>
              <a:t> a </a:t>
            </a:r>
            <a:r>
              <a:rPr lang="de-DE" sz="1100" dirty="0" err="1">
                <a:sym typeface="Wingdings" pitchFamily="2" charset="2"/>
              </a:rPr>
              <a:t>dangerous</a:t>
            </a:r>
            <a:r>
              <a:rPr lang="de-DE" sz="1100" dirty="0">
                <a:sym typeface="Wingdings" pitchFamily="2" charset="2"/>
              </a:rPr>
              <a:t> </a:t>
            </a:r>
            <a:r>
              <a:rPr lang="de-DE" sz="1100" dirty="0" err="1">
                <a:sym typeface="Wingdings" pitchFamily="2" charset="2"/>
              </a:rPr>
              <a:t>interaction</a:t>
            </a:r>
            <a:r>
              <a:rPr lang="de-DE" sz="1100" dirty="0">
                <a:sym typeface="Wingdings" pitchFamily="2" charset="2"/>
              </a:rPr>
              <a:t> </a:t>
            </a:r>
            <a:r>
              <a:rPr lang="de-DE" sz="1100" dirty="0" err="1">
                <a:sym typeface="Wingdings" pitchFamily="2" charset="2"/>
              </a:rPr>
              <a:t>behaviour</a:t>
            </a:r>
            <a:r>
              <a:rPr lang="de-DE" sz="1100" dirty="0">
                <a:sym typeface="Wingdings" pitchFamily="2" charset="2"/>
              </a:rPr>
              <a:t> in </a:t>
            </a:r>
            <a:r>
              <a:rPr lang="de-DE" sz="1100" dirty="0" err="1">
                <a:sym typeface="Wingdings" pitchFamily="2" charset="2"/>
              </a:rPr>
              <a:t>the</a:t>
            </a:r>
            <a:r>
              <a:rPr lang="de-DE" sz="1100" dirty="0">
                <a:sym typeface="Wingdings" pitchFamily="2" charset="2"/>
              </a:rPr>
              <a:t> </a:t>
            </a:r>
            <a:r>
              <a:rPr lang="de-DE" sz="1100" dirty="0" err="1">
                <a:sym typeface="Wingdings" pitchFamily="2" charset="2"/>
              </a:rPr>
              <a:t>test</a:t>
            </a:r>
            <a:r>
              <a:rPr lang="de-DE" sz="1100" dirty="0">
                <a:sym typeface="Wingdings" pitchFamily="2" charset="2"/>
              </a:rPr>
              <a:t> </a:t>
            </a:r>
            <a:r>
              <a:rPr lang="de-DE" sz="1100" dirty="0" err="1">
                <a:sym typeface="Wingdings" pitchFamily="2" charset="2"/>
              </a:rPr>
              <a:t>scenario</a:t>
            </a:r>
            <a:endParaRPr lang="de-DE" sz="1100" dirty="0"/>
          </a:p>
        </p:txBody>
      </p:sp>
      <p:sp>
        <p:nvSpPr>
          <p:cNvPr id="33" name="Titel 1">
            <a:extLst>
              <a:ext uri="{FF2B5EF4-FFF2-40B4-BE49-F238E27FC236}">
                <a16:creationId xmlns:a16="http://schemas.microsoft.com/office/drawing/2014/main" id="{4DF80598-0228-45A9-A8E6-08C3EE99AA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453504"/>
            <a:ext cx="8435975" cy="750094"/>
          </a:xfrm>
        </p:spPr>
        <p:txBody>
          <a:bodyPr/>
          <a:lstStyle/>
          <a:p>
            <a:r>
              <a:rPr lang="de-DE" dirty="0" err="1"/>
              <a:t>Results</a:t>
            </a:r>
            <a:endParaRPr lang="de-DE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7F32F26-4A23-40DB-91E6-42A758C5BE0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119"/>
          <a:stretch/>
        </p:blipFill>
        <p:spPr>
          <a:xfrm>
            <a:off x="221582" y="987574"/>
            <a:ext cx="4097716" cy="3271586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465E57A4-4D21-42FD-A7E7-C23865692DB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357"/>
          <a:stretch/>
        </p:blipFill>
        <p:spPr>
          <a:xfrm>
            <a:off x="4915220" y="555526"/>
            <a:ext cx="3486869" cy="3684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9930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DC7B-9A3E-4167-B5F5-A26B0CA28949}" type="datetime1">
              <a:rPr lang="de-DE" smtClean="0"/>
              <a:pPr/>
              <a:t>17.01.2022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André Wiggerich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B7F0D-506C-4BD9-B9D3-C05B69C61F73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33" name="Titel 1">
            <a:extLst>
              <a:ext uri="{FF2B5EF4-FFF2-40B4-BE49-F238E27FC236}">
                <a16:creationId xmlns:a16="http://schemas.microsoft.com/office/drawing/2014/main" id="{4DF80598-0228-45A9-A8E6-08C3EE99AA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453504"/>
            <a:ext cx="8435975" cy="750094"/>
          </a:xfrm>
        </p:spPr>
        <p:txBody>
          <a:bodyPr/>
          <a:lstStyle/>
          <a:p>
            <a:r>
              <a:rPr lang="de-DE" dirty="0" err="1"/>
              <a:t>Results</a:t>
            </a:r>
            <a:endParaRPr lang="de-DE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B4C2B26F-1100-43E2-87C0-332EF885BEA4}"/>
              </a:ext>
            </a:extLst>
          </p:cNvPr>
          <p:cNvSpPr txBox="1"/>
          <p:nvPr/>
        </p:nvSpPr>
        <p:spPr>
          <a:xfrm>
            <a:off x="6048571" y="1509921"/>
            <a:ext cx="2916042" cy="2292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l">
              <a:buFont typeface="Wingdings" panose="05000000000000000000" pitchFamily="2" charset="2"/>
              <a:buChar char="à"/>
            </a:pPr>
            <a:r>
              <a:rPr lang="en-US" sz="1100" dirty="0">
                <a:sym typeface="Wingdings" pitchFamily="2" charset="2"/>
              </a:rPr>
              <a:t>Comparison of results of 1</a:t>
            </a:r>
            <a:r>
              <a:rPr lang="en-US" sz="1100" baseline="30000" dirty="0">
                <a:sym typeface="Wingdings" pitchFamily="2" charset="2"/>
              </a:rPr>
              <a:t>st</a:t>
            </a:r>
            <a:r>
              <a:rPr lang="en-US" sz="1100" dirty="0">
                <a:sym typeface="Wingdings" pitchFamily="2" charset="2"/>
              </a:rPr>
              <a:t> and 2</a:t>
            </a:r>
            <a:r>
              <a:rPr lang="en-US" sz="1100" baseline="30000" dirty="0">
                <a:sym typeface="Wingdings" pitchFamily="2" charset="2"/>
              </a:rPr>
              <a:t>nd</a:t>
            </a:r>
            <a:r>
              <a:rPr lang="en-US" sz="1100" dirty="0">
                <a:sym typeface="Wingdings" pitchFamily="2" charset="2"/>
              </a:rPr>
              <a:t> validation study possible with limitations (same test track and procedure, different vehicles and software versions of system B)</a:t>
            </a:r>
          </a:p>
          <a:p>
            <a:pPr marL="171450" indent="-171450" algn="l">
              <a:buFont typeface="Wingdings" panose="05000000000000000000" pitchFamily="2" charset="2"/>
              <a:buChar char="à"/>
            </a:pPr>
            <a:endParaRPr lang="en-US" sz="1100" dirty="0">
              <a:sym typeface="Wingdings" pitchFamily="2" charset="2"/>
            </a:endParaRPr>
          </a:p>
          <a:p>
            <a:pPr marL="171450" indent="-171450" algn="l">
              <a:buFont typeface="Wingdings" panose="05000000000000000000" pitchFamily="2" charset="2"/>
              <a:buChar char="à"/>
            </a:pPr>
            <a:r>
              <a:rPr lang="en-US" sz="1100" dirty="0">
                <a:sym typeface="Wingdings" pitchFamily="2" charset="2"/>
              </a:rPr>
              <a:t>Similar results of </a:t>
            </a:r>
            <a:r>
              <a:rPr lang="en-US" sz="1100" dirty="0" err="1">
                <a:sym typeface="Wingdings" pitchFamily="2" charset="2"/>
              </a:rPr>
              <a:t>TTC_min</a:t>
            </a:r>
            <a:r>
              <a:rPr lang="en-US" sz="1100" dirty="0">
                <a:sym typeface="Wingdings" pitchFamily="2" charset="2"/>
              </a:rPr>
              <a:t> for system B in 1</a:t>
            </a:r>
            <a:r>
              <a:rPr lang="en-US" sz="1100" baseline="30000" dirty="0">
                <a:sym typeface="Wingdings" pitchFamily="2" charset="2"/>
              </a:rPr>
              <a:t>st</a:t>
            </a:r>
            <a:r>
              <a:rPr lang="en-US" sz="1100" dirty="0">
                <a:sym typeface="Wingdings" pitchFamily="2" charset="2"/>
              </a:rPr>
              <a:t> and 2</a:t>
            </a:r>
            <a:r>
              <a:rPr lang="en-US" sz="1100" baseline="30000" dirty="0">
                <a:sym typeface="Wingdings" pitchFamily="2" charset="2"/>
              </a:rPr>
              <a:t>nd</a:t>
            </a:r>
            <a:r>
              <a:rPr lang="en-US" sz="1100" dirty="0">
                <a:sym typeface="Wingdings" pitchFamily="2" charset="2"/>
              </a:rPr>
              <a:t> study (median approx. 1s)</a:t>
            </a:r>
          </a:p>
          <a:p>
            <a:pPr marL="171450" indent="-171450" algn="l">
              <a:buFont typeface="Wingdings" panose="05000000000000000000" pitchFamily="2" charset="2"/>
              <a:buChar char="à"/>
            </a:pPr>
            <a:endParaRPr lang="en-US" sz="1100" dirty="0">
              <a:sym typeface="Wingdings" pitchFamily="2" charset="2"/>
            </a:endParaRPr>
          </a:p>
          <a:p>
            <a:pPr marL="171450" indent="-171450" algn="l">
              <a:buFont typeface="Wingdings" panose="05000000000000000000" pitchFamily="2" charset="2"/>
              <a:buChar char="à"/>
            </a:pPr>
            <a:r>
              <a:rPr lang="en-US" sz="1100" dirty="0">
                <a:sym typeface="Wingdings" pitchFamily="2" charset="2"/>
              </a:rPr>
              <a:t>Large differences in </a:t>
            </a:r>
            <a:r>
              <a:rPr lang="en-US" sz="1100" dirty="0" err="1">
                <a:sym typeface="Wingdings" pitchFamily="2" charset="2"/>
              </a:rPr>
              <a:t>TTC_min</a:t>
            </a:r>
            <a:r>
              <a:rPr lang="en-US" sz="1100" dirty="0">
                <a:sym typeface="Wingdings" pitchFamily="2" charset="2"/>
              </a:rPr>
              <a:t> for all Level 2 systems compared to conventional driving</a:t>
            </a:r>
            <a:endParaRPr lang="en-US" sz="1100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56B7A84A-27E4-4FC5-BEA0-AEC914BC1B9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511"/>
          <a:stretch/>
        </p:blipFill>
        <p:spPr>
          <a:xfrm>
            <a:off x="323448" y="1059582"/>
            <a:ext cx="5760720" cy="3676728"/>
          </a:xfrm>
          <a:prstGeom prst="rect">
            <a:avLst/>
          </a:prstGeom>
        </p:spPr>
      </p:pic>
      <p:cxnSp>
        <p:nvCxnSpPr>
          <p:cNvPr id="3" name="Gerader Verbinder 2">
            <a:extLst>
              <a:ext uri="{FF2B5EF4-FFF2-40B4-BE49-F238E27FC236}">
                <a16:creationId xmlns:a16="http://schemas.microsoft.com/office/drawing/2014/main" id="{DFE4F9A1-C40D-43F3-A387-64D87083F05E}"/>
              </a:ext>
            </a:extLst>
          </p:cNvPr>
          <p:cNvCxnSpPr/>
          <p:nvPr/>
        </p:nvCxnSpPr>
        <p:spPr bwMode="auto">
          <a:xfrm>
            <a:off x="3419872" y="1275606"/>
            <a:ext cx="0" cy="3168352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sp>
        <p:nvSpPr>
          <p:cNvPr id="7" name="Textfeld 6">
            <a:extLst>
              <a:ext uri="{FF2B5EF4-FFF2-40B4-BE49-F238E27FC236}">
                <a16:creationId xmlns:a16="http://schemas.microsoft.com/office/drawing/2014/main" id="{D741F3CF-55CB-4397-B9B2-2D9202C97374}"/>
              </a:ext>
            </a:extLst>
          </p:cNvPr>
          <p:cNvSpPr txBox="1"/>
          <p:nvPr/>
        </p:nvSpPr>
        <p:spPr>
          <a:xfrm>
            <a:off x="3635896" y="1554346"/>
            <a:ext cx="2448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900" dirty="0">
                <a:solidFill>
                  <a:srgbClr val="FF0000"/>
                </a:solidFill>
              </a:rPr>
              <a:t>Data of 1</a:t>
            </a:r>
            <a:r>
              <a:rPr lang="en-US" sz="900" baseline="30000" dirty="0">
                <a:solidFill>
                  <a:srgbClr val="FF0000"/>
                </a:solidFill>
              </a:rPr>
              <a:t>st</a:t>
            </a:r>
            <a:r>
              <a:rPr lang="en-US" sz="900" dirty="0">
                <a:solidFill>
                  <a:srgbClr val="FF0000"/>
                </a:solidFill>
              </a:rPr>
              <a:t> study (presented on 5</a:t>
            </a:r>
            <a:r>
              <a:rPr lang="en-US" sz="900" baseline="30000" dirty="0">
                <a:solidFill>
                  <a:srgbClr val="FF0000"/>
                </a:solidFill>
              </a:rPr>
              <a:t>th</a:t>
            </a:r>
            <a:r>
              <a:rPr lang="en-US" sz="900" dirty="0">
                <a:solidFill>
                  <a:srgbClr val="FF0000"/>
                </a:solidFill>
              </a:rPr>
              <a:t> session of TF ADAS)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BDB8B26C-78ED-4487-AC2A-E11EFB56866C}"/>
              </a:ext>
            </a:extLst>
          </p:cNvPr>
          <p:cNvSpPr txBox="1"/>
          <p:nvPr/>
        </p:nvSpPr>
        <p:spPr>
          <a:xfrm>
            <a:off x="1907704" y="1563638"/>
            <a:ext cx="11973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rgbClr val="FF0000"/>
                </a:solidFill>
              </a:rPr>
              <a:t>Data of 2</a:t>
            </a:r>
            <a:r>
              <a:rPr lang="en-US" sz="900" baseline="30000" dirty="0">
                <a:solidFill>
                  <a:srgbClr val="FF0000"/>
                </a:solidFill>
              </a:rPr>
              <a:t>nd</a:t>
            </a:r>
            <a:r>
              <a:rPr lang="en-US" sz="900" dirty="0">
                <a:solidFill>
                  <a:srgbClr val="FF0000"/>
                </a:solidFill>
              </a:rPr>
              <a:t> study</a:t>
            </a:r>
          </a:p>
        </p:txBody>
      </p:sp>
    </p:spTree>
    <p:extLst>
      <p:ext uri="{BB962C8B-B14F-4D97-AF65-F5344CB8AC3E}">
        <p14:creationId xmlns:p14="http://schemas.microsoft.com/office/powerpoint/2010/main" val="42417874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id="{18882257-969D-49A3-9EB3-19F8B48FE2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2577" y="987574"/>
            <a:ext cx="4105887" cy="3493786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833A8693-4E70-47DB-982A-206FCC1A5E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879" y="1059582"/>
            <a:ext cx="3746065" cy="3384376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2B262E3-505D-4717-AA85-010FA7ADA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72679"/>
            <a:ext cx="8435975" cy="750094"/>
          </a:xfrm>
        </p:spPr>
        <p:txBody>
          <a:bodyPr/>
          <a:lstStyle/>
          <a:p>
            <a:r>
              <a:rPr lang="de-DE" dirty="0" err="1"/>
              <a:t>Results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75E7017-EAE1-44C7-B90A-AD0BD8EBB0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DC7B-9A3E-4167-B5F5-A26B0CA28949}" type="datetime1">
              <a:rPr lang="de-DE" smtClean="0"/>
              <a:pPr/>
              <a:t>17.01.2022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A633F29-ED75-4B12-A814-22192F393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André Wiggerich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7CB7EB6-267E-4019-8316-718D68DCF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B7F0D-506C-4BD9-B9D3-C05B69C61F73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D4AA4AFA-494F-4BF1-82D2-66D3D53D8554}"/>
              </a:ext>
            </a:extLst>
          </p:cNvPr>
          <p:cNvSpPr txBox="1"/>
          <p:nvPr/>
        </p:nvSpPr>
        <p:spPr>
          <a:xfrm>
            <a:off x="4771329" y="4373926"/>
            <a:ext cx="404914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dirty="0">
                <a:sym typeface="Wingdings" pitchFamily="2" charset="2"/>
              </a:rPr>
              <a:t> Level 2 drivers rate the situation significantly more critical compared to conventional drivers</a:t>
            </a:r>
            <a:endParaRPr lang="en-US" sz="1100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AEE1FD31-CC2F-426D-908D-85E3A9E48445}"/>
              </a:ext>
            </a:extLst>
          </p:cNvPr>
          <p:cNvSpPr txBox="1"/>
          <p:nvPr/>
        </p:nvSpPr>
        <p:spPr>
          <a:xfrm>
            <a:off x="395536" y="4370121"/>
            <a:ext cx="38884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dirty="0">
                <a:sym typeface="Wingdings" pitchFamily="2" charset="2"/>
              </a:rPr>
              <a:t> Level 2 driver’s reaction is rated significantly worse compared to conventional driver’s reaction </a:t>
            </a:r>
            <a:endParaRPr lang="en-US" sz="1100" dirty="0"/>
          </a:p>
        </p:txBody>
      </p:sp>
      <p:pic>
        <p:nvPicPr>
          <p:cNvPr id="18" name="Bild 2" descr="Bild4_3_Ratingskala für Versuchsleiter-Rating">
            <a:extLst>
              <a:ext uri="{FF2B5EF4-FFF2-40B4-BE49-F238E27FC236}">
                <a16:creationId xmlns:a16="http://schemas.microsoft.com/office/drawing/2014/main" id="{9DB2CB51-20AA-416E-B46C-71DD80ABD51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55" t="49070"/>
          <a:stretch/>
        </p:blipFill>
        <p:spPr bwMode="auto">
          <a:xfrm rot="16200000">
            <a:off x="-646873" y="2636607"/>
            <a:ext cx="2664000" cy="2306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Bild 2" descr="Bild4_3_Ratingskala für Versuchsleiter-Rating">
            <a:extLst>
              <a:ext uri="{FF2B5EF4-FFF2-40B4-BE49-F238E27FC236}">
                <a16:creationId xmlns:a16="http://schemas.microsoft.com/office/drawing/2014/main" id="{4DBD90B4-B366-43C8-B767-1C9C620B297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55" t="49070"/>
          <a:stretch/>
        </p:blipFill>
        <p:spPr bwMode="auto">
          <a:xfrm rot="16200000">
            <a:off x="3682328" y="2597326"/>
            <a:ext cx="2736305" cy="23688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311729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4FC0612E-F97D-4E9A-BD74-3966057134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1" y="843558"/>
            <a:ext cx="8272565" cy="3890987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2B262E3-505D-4717-AA85-010FA7ADAE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Results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75E7017-EAE1-44C7-B90A-AD0BD8EBB0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DC7B-9A3E-4167-B5F5-A26B0CA28949}" type="datetime1">
              <a:rPr lang="de-DE" smtClean="0"/>
              <a:pPr/>
              <a:t>17.01.2022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A633F29-ED75-4B12-A814-22192F393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André Wiggerich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7CB7EB6-267E-4019-8316-718D68DCF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B7F0D-506C-4BD9-B9D3-C05B69C61F73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C50E49BC-6341-4127-9C6F-1B4CC42DFAE1}"/>
              </a:ext>
            </a:extLst>
          </p:cNvPr>
          <p:cNvSpPr txBox="1"/>
          <p:nvPr/>
        </p:nvSpPr>
        <p:spPr>
          <a:xfrm>
            <a:off x="6831013" y="2277269"/>
            <a:ext cx="198945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l">
              <a:buFont typeface="Wingdings" panose="05000000000000000000" pitchFamily="2" charset="2"/>
              <a:buChar char="à"/>
            </a:pPr>
            <a:r>
              <a:rPr lang="en-US" sz="1100" dirty="0">
                <a:sym typeface="Wingdings" pitchFamily="2" charset="2"/>
              </a:rPr>
              <a:t>Workload: Mental demand, physical demand, temporal demand and effort are rated significantly higher for Level 2 compared to conventional driving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474156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E4B44B-D12D-42D9-AF16-CEAA149BE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Summary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BCA9A11-F719-49DB-966F-581E78AA97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DC7B-9A3E-4167-B5F5-A26B0CA28949}" type="datetime1">
              <a:rPr lang="de-DE" smtClean="0"/>
              <a:pPr/>
              <a:t>17.01.2022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301A17A-BA79-42BD-8867-ACCEED169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André Wiggerich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FC35A63-144D-49E0-AC40-E5E5777E0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B7F0D-506C-4BD9-B9D3-C05B69C61F73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EAB729B7-3330-4425-A051-7A3AFEC328FB}"/>
              </a:ext>
            </a:extLst>
          </p:cNvPr>
          <p:cNvSpPr txBox="1">
            <a:spLocks/>
          </p:cNvSpPr>
          <p:nvPr/>
        </p:nvSpPr>
        <p:spPr bwMode="auto">
          <a:xfrm>
            <a:off x="457200" y="1390650"/>
            <a:ext cx="8219256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61950" indent="-36195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95350" indent="-35401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435100" indent="-360363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3pPr>
            <a:lvl4pPr marL="1974850" indent="-360363" algn="l" rtl="0" eaLnBrk="1" fontAlgn="base" hangingPunct="1">
              <a:spcBef>
                <a:spcPct val="20000"/>
              </a:spcBef>
              <a:spcAft>
                <a:spcPct val="0"/>
              </a:spcAft>
              <a:buFont typeface="Verdana" pitchFamily="34" charset="0"/>
              <a:buChar char="»"/>
              <a:defRPr sz="1600">
                <a:solidFill>
                  <a:schemeClr val="tx1"/>
                </a:solidFill>
                <a:latin typeface="+mn-lt"/>
              </a:defRPr>
            </a:lvl4pPr>
            <a:lvl5pPr marL="2514600" indent="-360363" algn="l" rtl="0" eaLnBrk="1" fontAlgn="base" hangingPunct="1">
              <a:spcBef>
                <a:spcPct val="20000"/>
              </a:spcBef>
              <a:spcAft>
                <a:spcPct val="0"/>
              </a:spcAft>
              <a:buChar char="o"/>
              <a:defRPr sz="1600">
                <a:solidFill>
                  <a:schemeClr val="tx1"/>
                </a:solidFill>
                <a:latin typeface="+mn-lt"/>
              </a:defRPr>
            </a:lvl5pPr>
            <a:lvl6pPr marL="2971800" indent="-360363" algn="l" rtl="0" eaLnBrk="1" fontAlgn="base" hangingPunct="1">
              <a:spcBef>
                <a:spcPct val="20000"/>
              </a:spcBef>
              <a:spcAft>
                <a:spcPct val="0"/>
              </a:spcAft>
              <a:buChar char="o"/>
              <a:defRPr sz="1600">
                <a:solidFill>
                  <a:schemeClr val="tx1"/>
                </a:solidFill>
                <a:latin typeface="+mn-lt"/>
              </a:defRPr>
            </a:lvl6pPr>
            <a:lvl7pPr marL="3429000" indent="-360363" algn="l" rtl="0" eaLnBrk="1" fontAlgn="base" hangingPunct="1">
              <a:spcBef>
                <a:spcPct val="20000"/>
              </a:spcBef>
              <a:spcAft>
                <a:spcPct val="0"/>
              </a:spcAft>
              <a:buChar char="o"/>
              <a:defRPr sz="1600">
                <a:solidFill>
                  <a:schemeClr val="tx1"/>
                </a:solidFill>
                <a:latin typeface="+mn-lt"/>
              </a:defRPr>
            </a:lvl7pPr>
            <a:lvl8pPr marL="3886200" indent="-360363" algn="l" rtl="0" eaLnBrk="1" fontAlgn="base" hangingPunct="1">
              <a:spcBef>
                <a:spcPct val="20000"/>
              </a:spcBef>
              <a:spcAft>
                <a:spcPct val="0"/>
              </a:spcAft>
              <a:buChar char="o"/>
              <a:defRPr sz="1600">
                <a:solidFill>
                  <a:schemeClr val="tx1"/>
                </a:solidFill>
                <a:latin typeface="+mn-lt"/>
              </a:defRPr>
            </a:lvl8pPr>
            <a:lvl9pPr marL="4343400" indent="-360363" algn="l" rtl="0" eaLnBrk="1" fontAlgn="base" hangingPunct="1">
              <a:spcBef>
                <a:spcPct val="20000"/>
              </a:spcBef>
              <a:spcAft>
                <a:spcPct val="0"/>
              </a:spcAft>
              <a:buChar char="o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/>
              <a:t>Repetition of test procedure with a second sample of drivers shows similar results of </a:t>
            </a:r>
            <a:r>
              <a:rPr lang="en-US" dirty="0" err="1"/>
              <a:t>TTC_min</a:t>
            </a:r>
            <a:r>
              <a:rPr lang="en-US" dirty="0"/>
              <a:t> for Level 2 system B in 1</a:t>
            </a:r>
            <a:r>
              <a:rPr lang="en-US" baseline="30000" dirty="0"/>
              <a:t>st</a:t>
            </a:r>
            <a:r>
              <a:rPr lang="en-US" dirty="0"/>
              <a:t> and 2</a:t>
            </a:r>
            <a:r>
              <a:rPr lang="en-US" baseline="30000" dirty="0"/>
              <a:t>nd</a:t>
            </a:r>
            <a:r>
              <a:rPr lang="en-US" dirty="0"/>
              <a:t> study (median approx. 1s) </a:t>
            </a:r>
            <a:endParaRPr lang="en-US" dirty="0">
              <a:sym typeface="Wingdings" panose="05000000000000000000" pitchFamily="2" charset="2"/>
            </a:endParaRPr>
          </a:p>
          <a:p>
            <a:pPr lvl="1"/>
            <a:r>
              <a:rPr lang="en-US" dirty="0">
                <a:sym typeface="Wingdings" panose="05000000000000000000" pitchFamily="2" charset="2"/>
              </a:rPr>
              <a:t>Indicator of </a:t>
            </a:r>
            <a:r>
              <a:rPr lang="en-US" b="1" dirty="0">
                <a:sym typeface="Wingdings" panose="05000000000000000000" pitchFamily="2" charset="2"/>
              </a:rPr>
              <a:t>stability</a:t>
            </a:r>
            <a:r>
              <a:rPr lang="en-US" dirty="0">
                <a:sym typeface="Wingdings" panose="05000000000000000000" pitchFamily="2" charset="2"/>
              </a:rPr>
              <a:t> and </a:t>
            </a:r>
            <a:r>
              <a:rPr lang="en-US" b="1" dirty="0">
                <a:sym typeface="Wingdings" panose="05000000000000000000" pitchFamily="2" charset="2"/>
              </a:rPr>
              <a:t>reliability</a:t>
            </a:r>
            <a:r>
              <a:rPr lang="en-US" dirty="0">
                <a:sym typeface="Wingdings" panose="05000000000000000000" pitchFamily="2" charset="2"/>
              </a:rPr>
              <a:t> of effect as well as assessment method</a:t>
            </a:r>
            <a:endParaRPr lang="en-US" dirty="0"/>
          </a:p>
          <a:p>
            <a:r>
              <a:rPr lang="en-US" dirty="0"/>
              <a:t>Conventional drivers as baseline have no difficulties in controlling the test scenarios</a:t>
            </a:r>
          </a:p>
          <a:p>
            <a:r>
              <a:rPr lang="en-US" dirty="0"/>
              <a:t>Level 2 driving has a significantly higher workload for naive users</a:t>
            </a:r>
          </a:p>
          <a:p>
            <a:pPr lvl="1"/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3892778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DC638D-7E7A-4590-B6DA-6DC228B21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initial findings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6B20FA8-1569-4DD4-9D65-018B3A385E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Comparison of manual drive and assisted* drive:</a:t>
            </a:r>
          </a:p>
          <a:p>
            <a:pPr marL="800100" lvl="1" indent="-342900">
              <a:buFont typeface="Symbol" panose="05050102010706020507" pitchFamily="18" charset="2"/>
              <a:buChar char="-"/>
            </a:pPr>
            <a:r>
              <a:rPr lang="en-US" dirty="0"/>
              <a:t>EITHER system capabilities improved </a:t>
            </a:r>
          </a:p>
          <a:p>
            <a:pPr marL="800100" lvl="1" indent="-342900">
              <a:buFont typeface="Symbol" panose="05050102010706020507" pitchFamily="18" charset="2"/>
              <a:buChar char="-"/>
            </a:pPr>
            <a:r>
              <a:rPr lang="en-US" dirty="0"/>
              <a:t>OR driver better engaged in driving task</a:t>
            </a:r>
          </a:p>
          <a:p>
            <a:pPr marL="457200" lvl="1" indent="0">
              <a:buNone/>
            </a:pPr>
            <a:endParaRPr lang="en-US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„Limits“ of driver monitoring apparent: driver may be looking to the front, yet still reacting too late – overreliance in the system or lack of situation awareness!?</a:t>
            </a:r>
          </a:p>
          <a:p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767BC72-7833-4906-B14D-0D459D0A3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DC7B-9A3E-4167-B5F5-A26B0CA28949}" type="datetime1">
              <a:rPr lang="de-DE" smtClean="0"/>
              <a:pPr/>
              <a:t>17.01.2022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1C7251C-155B-4606-8725-1C2783DA4F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André Wiggerich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EA29777-900D-4FB3-9703-59D5A52A61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Nr. </a:t>
            </a:r>
            <a:fld id="{51BB7F0D-506C-4BD9-B9D3-C05B69C61F73}" type="slidenum">
              <a:rPr lang="de-DE" smtClean="0"/>
              <a:pPr/>
              <a:t>18</a:t>
            </a:fld>
            <a:endParaRPr lang="de-DE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2C81B6FC-8EBE-45B6-9A13-5E8B1E29A17C}"/>
              </a:ext>
            </a:extLst>
          </p:cNvPr>
          <p:cNvSpPr txBox="1"/>
          <p:nvPr/>
        </p:nvSpPr>
        <p:spPr>
          <a:xfrm>
            <a:off x="6314035" y="4412614"/>
            <a:ext cx="23727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solidFill>
                  <a:schemeClr val="bg1">
                    <a:lumMod val="65000"/>
                  </a:schemeClr>
                </a:solidFill>
              </a:rPr>
              <a:t>* longitudinal and lateral support</a:t>
            </a:r>
          </a:p>
        </p:txBody>
      </p:sp>
    </p:spTree>
    <p:extLst>
      <p:ext uri="{BB962C8B-B14F-4D97-AF65-F5344CB8AC3E}">
        <p14:creationId xmlns:p14="http://schemas.microsoft.com/office/powerpoint/2010/main" val="3681151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39752" y="1006083"/>
            <a:ext cx="8353425" cy="1102519"/>
          </a:xfrm>
        </p:spPr>
        <p:txBody>
          <a:bodyPr/>
          <a:lstStyle/>
          <a:p>
            <a:pPr algn="ctr"/>
            <a:r>
              <a:rPr lang="de-DE" dirty="0" err="1"/>
              <a:t>Thank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kind</a:t>
            </a:r>
            <a:r>
              <a:rPr lang="de-DE" dirty="0"/>
              <a:t> </a:t>
            </a:r>
            <a:r>
              <a:rPr lang="de-DE" dirty="0" err="1"/>
              <a:t>attention</a:t>
            </a:r>
            <a:r>
              <a:rPr lang="de-DE" dirty="0"/>
              <a:t>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E4B44B-D12D-42D9-AF16-CEAA149BE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of 1</a:t>
            </a:r>
            <a:r>
              <a:rPr lang="en-US" baseline="30000" dirty="0"/>
              <a:t>st</a:t>
            </a:r>
            <a:r>
              <a:rPr lang="en-US" dirty="0"/>
              <a:t> validation study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BCA9A11-F719-49DB-966F-581E78AA97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DC7B-9A3E-4167-B5F5-A26B0CA28949}" type="datetime1">
              <a:rPr lang="de-DE" smtClean="0"/>
              <a:pPr/>
              <a:t>17.01.2022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301A17A-BA79-42BD-8867-ACCEED169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André Wiggerich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FC35A63-144D-49E0-AC40-E5E5777E0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B7F0D-506C-4BD9-B9D3-C05B69C61F73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EAB729B7-3330-4425-A051-7A3AFEC328FB}"/>
              </a:ext>
            </a:extLst>
          </p:cNvPr>
          <p:cNvSpPr txBox="1">
            <a:spLocks/>
          </p:cNvSpPr>
          <p:nvPr/>
        </p:nvSpPr>
        <p:spPr bwMode="auto">
          <a:xfrm>
            <a:off x="457200" y="1390650"/>
            <a:ext cx="8219256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61950" indent="-36195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95350" indent="-35401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435100" indent="-360363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3pPr>
            <a:lvl4pPr marL="1974850" indent="-360363" algn="l" rtl="0" eaLnBrk="1" fontAlgn="base" hangingPunct="1">
              <a:spcBef>
                <a:spcPct val="20000"/>
              </a:spcBef>
              <a:spcAft>
                <a:spcPct val="0"/>
              </a:spcAft>
              <a:buFont typeface="Verdana" pitchFamily="34" charset="0"/>
              <a:buChar char="»"/>
              <a:defRPr sz="1600">
                <a:solidFill>
                  <a:schemeClr val="tx1"/>
                </a:solidFill>
                <a:latin typeface="+mn-lt"/>
              </a:defRPr>
            </a:lvl4pPr>
            <a:lvl5pPr marL="2514600" indent="-360363" algn="l" rtl="0" eaLnBrk="1" fontAlgn="base" hangingPunct="1">
              <a:spcBef>
                <a:spcPct val="20000"/>
              </a:spcBef>
              <a:spcAft>
                <a:spcPct val="0"/>
              </a:spcAft>
              <a:buChar char="o"/>
              <a:defRPr sz="1600">
                <a:solidFill>
                  <a:schemeClr val="tx1"/>
                </a:solidFill>
                <a:latin typeface="+mn-lt"/>
              </a:defRPr>
            </a:lvl5pPr>
            <a:lvl6pPr marL="2971800" indent="-360363" algn="l" rtl="0" eaLnBrk="1" fontAlgn="base" hangingPunct="1">
              <a:spcBef>
                <a:spcPct val="20000"/>
              </a:spcBef>
              <a:spcAft>
                <a:spcPct val="0"/>
              </a:spcAft>
              <a:buChar char="o"/>
              <a:defRPr sz="1600">
                <a:solidFill>
                  <a:schemeClr val="tx1"/>
                </a:solidFill>
                <a:latin typeface="+mn-lt"/>
              </a:defRPr>
            </a:lvl6pPr>
            <a:lvl7pPr marL="3429000" indent="-360363" algn="l" rtl="0" eaLnBrk="1" fontAlgn="base" hangingPunct="1">
              <a:spcBef>
                <a:spcPct val="20000"/>
              </a:spcBef>
              <a:spcAft>
                <a:spcPct val="0"/>
              </a:spcAft>
              <a:buChar char="o"/>
              <a:defRPr sz="1600">
                <a:solidFill>
                  <a:schemeClr val="tx1"/>
                </a:solidFill>
                <a:latin typeface="+mn-lt"/>
              </a:defRPr>
            </a:lvl7pPr>
            <a:lvl8pPr marL="3886200" indent="-360363" algn="l" rtl="0" eaLnBrk="1" fontAlgn="base" hangingPunct="1">
              <a:spcBef>
                <a:spcPct val="20000"/>
              </a:spcBef>
              <a:spcAft>
                <a:spcPct val="0"/>
              </a:spcAft>
              <a:buChar char="o"/>
              <a:defRPr sz="1600">
                <a:solidFill>
                  <a:schemeClr val="tx1"/>
                </a:solidFill>
                <a:latin typeface="+mn-lt"/>
              </a:defRPr>
            </a:lvl8pPr>
            <a:lvl9pPr marL="4343400" indent="-360363" algn="l" rtl="0" eaLnBrk="1" fontAlgn="base" hangingPunct="1">
              <a:spcBef>
                <a:spcPct val="20000"/>
              </a:spcBef>
              <a:spcAft>
                <a:spcPct val="0"/>
              </a:spcAft>
              <a:buChar char="o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/>
              <a:t>Design and Validation of a performance-based test and assessment procedure for safety of Human-Machine-Interaction for Level 2 systems was presented on 5</a:t>
            </a:r>
            <a:r>
              <a:rPr lang="en-US" baseline="30000" dirty="0"/>
              <a:t>th</a:t>
            </a:r>
            <a:r>
              <a:rPr lang="en-US" dirty="0"/>
              <a:t> session of TF ADAS</a:t>
            </a:r>
          </a:p>
          <a:p>
            <a:r>
              <a:rPr lang="en-US" dirty="0"/>
              <a:t>Two different Level 2 systems (A &amp; B) had been compared in a standardized test scenario (system limit: cut-out)</a:t>
            </a:r>
          </a:p>
          <a:p>
            <a:r>
              <a:rPr lang="en-US" dirty="0"/>
              <a:t>Results: Drivers of system B showed difficulties in controlling the vehicle at a system limit without prior system initiated warnings</a:t>
            </a:r>
          </a:p>
          <a:p>
            <a:pPr lvl="1"/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54097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E4B44B-D12D-42D9-AF16-CEAA149BE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Aim of 2</a:t>
            </a:r>
            <a:r>
              <a:rPr lang="en-US" baseline="30000" dirty="0"/>
              <a:t>nd</a:t>
            </a:r>
            <a:r>
              <a:rPr lang="en-US" dirty="0"/>
              <a:t> validation study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BCA9A11-F719-49DB-966F-581E78AA97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DC7B-9A3E-4167-B5F5-A26B0CA28949}" type="datetime1">
              <a:rPr lang="de-DE" smtClean="0"/>
              <a:pPr/>
              <a:t>17.01.2022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301A17A-BA79-42BD-8867-ACCEED169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André Wiggerich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FC35A63-144D-49E0-AC40-E5E5777E0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B7F0D-506C-4BD9-B9D3-C05B69C61F73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EAB729B7-3330-4425-A051-7A3AFEC328FB}"/>
              </a:ext>
            </a:extLst>
          </p:cNvPr>
          <p:cNvSpPr txBox="1">
            <a:spLocks/>
          </p:cNvSpPr>
          <p:nvPr/>
        </p:nvSpPr>
        <p:spPr bwMode="auto">
          <a:xfrm>
            <a:off x="457200" y="1390650"/>
            <a:ext cx="8219256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61950" indent="-36195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95350" indent="-35401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435100" indent="-360363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3pPr>
            <a:lvl4pPr marL="1974850" indent="-360363" algn="l" rtl="0" eaLnBrk="1" fontAlgn="base" hangingPunct="1">
              <a:spcBef>
                <a:spcPct val="20000"/>
              </a:spcBef>
              <a:spcAft>
                <a:spcPct val="0"/>
              </a:spcAft>
              <a:buFont typeface="Verdana" pitchFamily="34" charset="0"/>
              <a:buChar char="»"/>
              <a:defRPr sz="1600">
                <a:solidFill>
                  <a:schemeClr val="tx1"/>
                </a:solidFill>
                <a:latin typeface="+mn-lt"/>
              </a:defRPr>
            </a:lvl4pPr>
            <a:lvl5pPr marL="2514600" indent="-360363" algn="l" rtl="0" eaLnBrk="1" fontAlgn="base" hangingPunct="1">
              <a:spcBef>
                <a:spcPct val="20000"/>
              </a:spcBef>
              <a:spcAft>
                <a:spcPct val="0"/>
              </a:spcAft>
              <a:buChar char="o"/>
              <a:defRPr sz="1600">
                <a:solidFill>
                  <a:schemeClr val="tx1"/>
                </a:solidFill>
                <a:latin typeface="+mn-lt"/>
              </a:defRPr>
            </a:lvl5pPr>
            <a:lvl6pPr marL="2971800" indent="-360363" algn="l" rtl="0" eaLnBrk="1" fontAlgn="base" hangingPunct="1">
              <a:spcBef>
                <a:spcPct val="20000"/>
              </a:spcBef>
              <a:spcAft>
                <a:spcPct val="0"/>
              </a:spcAft>
              <a:buChar char="o"/>
              <a:defRPr sz="1600">
                <a:solidFill>
                  <a:schemeClr val="tx1"/>
                </a:solidFill>
                <a:latin typeface="+mn-lt"/>
              </a:defRPr>
            </a:lvl6pPr>
            <a:lvl7pPr marL="3429000" indent="-360363" algn="l" rtl="0" eaLnBrk="1" fontAlgn="base" hangingPunct="1">
              <a:spcBef>
                <a:spcPct val="20000"/>
              </a:spcBef>
              <a:spcAft>
                <a:spcPct val="0"/>
              </a:spcAft>
              <a:buChar char="o"/>
              <a:defRPr sz="1600">
                <a:solidFill>
                  <a:schemeClr val="tx1"/>
                </a:solidFill>
                <a:latin typeface="+mn-lt"/>
              </a:defRPr>
            </a:lvl7pPr>
            <a:lvl8pPr marL="3886200" indent="-360363" algn="l" rtl="0" eaLnBrk="1" fontAlgn="base" hangingPunct="1">
              <a:spcBef>
                <a:spcPct val="20000"/>
              </a:spcBef>
              <a:spcAft>
                <a:spcPct val="0"/>
              </a:spcAft>
              <a:buChar char="o"/>
              <a:defRPr sz="1600">
                <a:solidFill>
                  <a:schemeClr val="tx1"/>
                </a:solidFill>
                <a:latin typeface="+mn-lt"/>
              </a:defRPr>
            </a:lvl8pPr>
            <a:lvl9pPr marL="4343400" indent="-360363" algn="l" rtl="0" eaLnBrk="1" fontAlgn="base" hangingPunct="1">
              <a:spcBef>
                <a:spcPct val="20000"/>
              </a:spcBef>
              <a:spcAft>
                <a:spcPct val="0"/>
              </a:spcAft>
              <a:buChar char="o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/>
              <a:t>Comparison of Level 2 systems with a sample of conventional drivers to consider baseline criticality and controllability of the test scenario</a:t>
            </a:r>
          </a:p>
          <a:p>
            <a:r>
              <a:rPr lang="en-US" dirty="0"/>
              <a:t>Repetition of test procedure with a second sample of drivers (same manufacturer and system, but different vehicle and software version)</a:t>
            </a:r>
          </a:p>
          <a:p>
            <a:pPr lvl="1"/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34365966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843558"/>
            <a:ext cx="6264696" cy="3607053"/>
          </a:xfrm>
          <a:prstGeom prst="rect">
            <a:avLst/>
          </a:prstGeom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DC7B-9A3E-4167-B5F5-A26B0CA28949}" type="datetime1">
              <a:rPr lang="de-DE" smtClean="0"/>
              <a:pPr/>
              <a:t>17.01.2022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André Wiggerich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B7F0D-506C-4BD9-B9D3-C05B69C61F73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0" y="1275606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System </a:t>
            </a:r>
            <a:r>
              <a:rPr lang="de-DE" sz="1200" dirty="0" err="1"/>
              <a:t>Control</a:t>
            </a:r>
            <a:r>
              <a:rPr lang="de-DE" sz="1200" dirty="0"/>
              <a:t> </a:t>
            </a:r>
            <a:r>
              <a:rPr lang="de-DE" sz="1200" dirty="0" err="1"/>
              <a:t>Related</a:t>
            </a:r>
            <a:r>
              <a:rPr lang="de-DE" sz="1200" dirty="0"/>
              <a:t> Problems</a:t>
            </a:r>
          </a:p>
        </p:txBody>
      </p:sp>
      <p:sp>
        <p:nvSpPr>
          <p:cNvPr id="12" name="Rechteck 11"/>
          <p:cNvSpPr/>
          <p:nvPr/>
        </p:nvSpPr>
        <p:spPr bwMode="auto">
          <a:xfrm>
            <a:off x="1979712" y="1131590"/>
            <a:ext cx="3672000" cy="111600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0" y="597917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err="1"/>
              <a:t>Assessment</a:t>
            </a:r>
            <a:r>
              <a:rPr lang="de-DE" sz="1200" b="1" dirty="0"/>
              <a:t> </a:t>
            </a:r>
            <a:r>
              <a:rPr lang="de-DE" sz="1200" b="1" dirty="0" err="1"/>
              <a:t>Categories</a:t>
            </a:r>
            <a:endParaRPr lang="de-DE" sz="1200" b="1" dirty="0"/>
          </a:p>
        </p:txBody>
      </p:sp>
      <p:sp>
        <p:nvSpPr>
          <p:cNvPr id="13" name="Textfeld 12"/>
          <p:cNvSpPr txBox="1"/>
          <p:nvPr/>
        </p:nvSpPr>
        <p:spPr>
          <a:xfrm>
            <a:off x="0" y="2283718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General </a:t>
            </a:r>
            <a:r>
              <a:rPr lang="de-DE" sz="1200" dirty="0" err="1"/>
              <a:t>Vehicle</a:t>
            </a:r>
            <a:r>
              <a:rPr lang="de-DE" sz="1200" dirty="0"/>
              <a:t> </a:t>
            </a:r>
            <a:r>
              <a:rPr lang="de-DE" sz="1200" dirty="0" err="1"/>
              <a:t>Guidance</a:t>
            </a:r>
            <a:r>
              <a:rPr lang="de-DE" sz="1200" dirty="0"/>
              <a:t> </a:t>
            </a:r>
            <a:r>
              <a:rPr lang="de-DE" sz="1200" dirty="0" err="1"/>
              <a:t>Related</a:t>
            </a:r>
            <a:r>
              <a:rPr lang="de-DE" sz="1200" dirty="0"/>
              <a:t> Problems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0" y="3147814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/>
              <a:t>Monitoring</a:t>
            </a:r>
            <a:r>
              <a:rPr lang="de-DE" sz="1200" dirty="0"/>
              <a:t> </a:t>
            </a:r>
            <a:r>
              <a:rPr lang="de-DE" sz="1200" dirty="0" err="1"/>
              <a:t>Behaviour</a:t>
            </a:r>
            <a:r>
              <a:rPr lang="de-DE" sz="1200" dirty="0"/>
              <a:t> </a:t>
            </a:r>
            <a:r>
              <a:rPr lang="de-DE" sz="1200" dirty="0" err="1"/>
              <a:t>and</a:t>
            </a:r>
            <a:r>
              <a:rPr lang="de-DE" sz="1200" dirty="0"/>
              <a:t> </a:t>
            </a:r>
            <a:r>
              <a:rPr lang="de-DE" sz="1200" dirty="0" err="1"/>
              <a:t>Misuse</a:t>
            </a:r>
            <a:endParaRPr lang="de-DE" sz="1200" dirty="0"/>
          </a:p>
        </p:txBody>
      </p:sp>
      <p:sp>
        <p:nvSpPr>
          <p:cNvPr id="15" name="Textfeld 14"/>
          <p:cNvSpPr txBox="1"/>
          <p:nvPr/>
        </p:nvSpPr>
        <p:spPr>
          <a:xfrm>
            <a:off x="35496" y="3867894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General </a:t>
            </a:r>
            <a:r>
              <a:rPr lang="de-DE" sz="1200" dirty="0" err="1"/>
              <a:t>Safety</a:t>
            </a:r>
            <a:r>
              <a:rPr lang="de-DE" sz="1200" dirty="0"/>
              <a:t> Rating </a:t>
            </a:r>
            <a:r>
              <a:rPr lang="de-DE" sz="1200" dirty="0" err="1"/>
              <a:t>of</a:t>
            </a:r>
            <a:r>
              <a:rPr lang="de-DE" sz="1200" dirty="0"/>
              <a:t> Human-</a:t>
            </a:r>
            <a:r>
              <a:rPr lang="de-DE" sz="1200" dirty="0" err="1"/>
              <a:t>Machine</a:t>
            </a:r>
            <a:r>
              <a:rPr lang="de-DE" sz="1200" dirty="0"/>
              <a:t>-Interaction</a:t>
            </a:r>
          </a:p>
        </p:txBody>
      </p:sp>
      <p:sp>
        <p:nvSpPr>
          <p:cNvPr id="16" name="Rechteck 15"/>
          <p:cNvSpPr/>
          <p:nvPr/>
        </p:nvSpPr>
        <p:spPr bwMode="auto">
          <a:xfrm>
            <a:off x="1979712" y="2283718"/>
            <a:ext cx="3672000" cy="108012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7" name="Rechteck 16"/>
          <p:cNvSpPr/>
          <p:nvPr/>
        </p:nvSpPr>
        <p:spPr bwMode="auto">
          <a:xfrm>
            <a:off x="1979712" y="3363838"/>
            <a:ext cx="3672000" cy="54000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8" name="Rechteck 17"/>
          <p:cNvSpPr/>
          <p:nvPr/>
        </p:nvSpPr>
        <p:spPr bwMode="auto">
          <a:xfrm>
            <a:off x="1979712" y="3903958"/>
            <a:ext cx="3672000" cy="54000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DC7B-9A3E-4167-B5F5-A26B0CA28949}" type="datetime1">
              <a:rPr lang="de-DE" smtClean="0"/>
              <a:pPr/>
              <a:t>17.01.2022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André Wiggerich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B7F0D-506C-4BD9-B9D3-C05B69C61F73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15" name="Textfeld 14"/>
          <p:cNvSpPr txBox="1"/>
          <p:nvPr/>
        </p:nvSpPr>
        <p:spPr>
          <a:xfrm>
            <a:off x="5726298" y="1620410"/>
            <a:ext cx="342333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dirty="0"/>
              <a:t> 1 Test vehicle</a:t>
            </a:r>
          </a:p>
          <a:p>
            <a:pPr algn="l">
              <a:buFont typeface="Arial" pitchFamily="34" charset="0"/>
              <a:buChar char="•"/>
            </a:pPr>
            <a:r>
              <a:rPr lang="en-US" dirty="0"/>
              <a:t> 2 groups (conventional driving vs. Level 2)</a:t>
            </a:r>
          </a:p>
          <a:p>
            <a:pPr algn="l">
              <a:buFont typeface="Arial" pitchFamily="34" charset="0"/>
              <a:buChar char="•"/>
            </a:pPr>
            <a:r>
              <a:rPr lang="en-US" dirty="0"/>
              <a:t> 39 Participants in total</a:t>
            </a:r>
          </a:p>
          <a:p>
            <a:pPr algn="l">
              <a:buFont typeface="Arial" pitchFamily="34" charset="0"/>
              <a:buChar char="•"/>
            </a:pPr>
            <a:r>
              <a:rPr lang="en-US" dirty="0"/>
              <a:t> 14 Laps à 1.6km </a:t>
            </a:r>
          </a:p>
          <a:p>
            <a:pPr algn="l">
              <a:buFont typeface="Arial" pitchFamily="34" charset="0"/>
              <a:buChar char="•"/>
            </a:pPr>
            <a:r>
              <a:rPr lang="en-US" dirty="0"/>
              <a:t> 60 kph</a:t>
            </a:r>
          </a:p>
          <a:p>
            <a:pPr algn="l">
              <a:buFont typeface="Arial" pitchFamily="34" charset="0"/>
              <a:buChar char="•"/>
            </a:pPr>
            <a:r>
              <a:rPr lang="en-US" dirty="0"/>
              <a:t> 1 Test Scenario</a:t>
            </a:r>
          </a:p>
          <a:p>
            <a:pPr algn="l"/>
            <a:endParaRPr lang="en-US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864F6086-7F2A-4505-9F3B-2B1E1896EA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18" y="1347614"/>
            <a:ext cx="5696280" cy="2615561"/>
          </a:xfrm>
          <a:prstGeom prst="rect">
            <a:avLst/>
          </a:prstGeom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69A1CAA2-9CC2-4A4F-BDDA-0E0AA60CD864}"/>
              </a:ext>
            </a:extLst>
          </p:cNvPr>
          <p:cNvSpPr/>
          <p:nvPr/>
        </p:nvSpPr>
        <p:spPr>
          <a:xfrm>
            <a:off x="4836311" y="3784586"/>
            <a:ext cx="889987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600" dirty="0"/>
              <a:t>© OpenStreetMap</a:t>
            </a:r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A859F90A-18F2-4E9F-B29D-606382DC0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453504"/>
            <a:ext cx="8435975" cy="750094"/>
          </a:xfrm>
        </p:spPr>
        <p:txBody>
          <a:bodyPr/>
          <a:lstStyle/>
          <a:p>
            <a:r>
              <a:rPr lang="de-DE" dirty="0"/>
              <a:t>Method</a:t>
            </a:r>
          </a:p>
        </p:txBody>
      </p:sp>
    </p:spTree>
    <p:extLst>
      <p:ext uri="{BB962C8B-B14F-4D97-AF65-F5344CB8AC3E}">
        <p14:creationId xmlns:p14="http://schemas.microsoft.com/office/powerpoint/2010/main" val="23987358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DC7B-9A3E-4167-B5F5-A26B0CA28949}" type="datetime1">
              <a:rPr lang="de-DE" smtClean="0"/>
              <a:pPr/>
              <a:t>17.01.2022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André Wiggerich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B7F0D-506C-4BD9-B9D3-C05B69C61F73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19" name="Titel 1">
            <a:extLst>
              <a:ext uri="{FF2B5EF4-FFF2-40B4-BE49-F238E27FC236}">
                <a16:creationId xmlns:a16="http://schemas.microsoft.com/office/drawing/2014/main" id="{FDDF7ED5-F339-427D-B8F5-5BBB4A25BE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453504"/>
            <a:ext cx="8435975" cy="750094"/>
          </a:xfrm>
        </p:spPr>
        <p:txBody>
          <a:bodyPr/>
          <a:lstStyle/>
          <a:p>
            <a:r>
              <a:rPr lang="de-DE" dirty="0"/>
              <a:t>Method</a:t>
            </a: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8CB05C8C-3990-41D2-B392-4B8A96328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1534" y="984771"/>
            <a:ext cx="4933950" cy="370522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DC7B-9A3E-4167-B5F5-A26B0CA28949}" type="datetime1">
              <a:rPr lang="de-DE" smtClean="0"/>
              <a:pPr/>
              <a:t>17.01.2022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André Wiggerich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B7F0D-506C-4BD9-B9D3-C05B69C61F73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7A74DB07-650B-4046-8DB2-E36DB71E5B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453504"/>
            <a:ext cx="8435975" cy="750094"/>
          </a:xfrm>
        </p:spPr>
        <p:txBody>
          <a:bodyPr/>
          <a:lstStyle/>
          <a:p>
            <a:r>
              <a:rPr lang="de-DE" dirty="0"/>
              <a:t>Method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EDA88964-ED21-45DC-9F6D-C367D76E45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1884" y="1203598"/>
            <a:ext cx="6953250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4895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DC7B-9A3E-4167-B5F5-A26B0CA28949}" type="datetime1">
              <a:rPr lang="de-DE" smtClean="0"/>
              <a:pPr/>
              <a:t>17.01.2022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André Wiggerich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B7F0D-506C-4BD9-B9D3-C05B69C61F73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FB4244B8-25ED-4187-B5F3-7FD99EC07B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453504"/>
            <a:ext cx="8435975" cy="750094"/>
          </a:xfrm>
        </p:spPr>
        <p:txBody>
          <a:bodyPr/>
          <a:lstStyle/>
          <a:p>
            <a:r>
              <a:rPr lang="de-DE" dirty="0" err="1"/>
              <a:t>Example</a:t>
            </a:r>
            <a:r>
              <a:rPr lang="de-DE" dirty="0"/>
              <a:t>: Level 2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42AD8CB2-35F4-47F0-8482-635F6F8E330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52" t="1588" b="446"/>
          <a:stretch/>
        </p:blipFill>
        <p:spPr>
          <a:xfrm>
            <a:off x="16635" y="1203598"/>
            <a:ext cx="9143999" cy="3554127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BC9B154-AB3D-4550-BB6B-50CBB43679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DC7B-9A3E-4167-B5F5-A26B0CA28949}" type="datetime1">
              <a:rPr lang="de-DE" smtClean="0"/>
              <a:pPr/>
              <a:t>17.01.2022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9C02804-AB2C-4522-9958-9970E5D1A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André Wiggerich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AC89688-790F-41C4-8A08-6BE19DCC4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B7F0D-506C-4BD9-B9D3-C05B69C61F73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65291848-B1CC-403F-B4D3-A21270E89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453504"/>
            <a:ext cx="8435975" cy="750094"/>
          </a:xfrm>
        </p:spPr>
        <p:txBody>
          <a:bodyPr/>
          <a:lstStyle/>
          <a:p>
            <a:r>
              <a:rPr lang="de-DE" dirty="0" err="1"/>
              <a:t>Example</a:t>
            </a:r>
            <a:r>
              <a:rPr lang="de-DE" dirty="0"/>
              <a:t>: </a:t>
            </a:r>
            <a:r>
              <a:rPr lang="de-DE" dirty="0" err="1"/>
              <a:t>Conventional</a:t>
            </a:r>
            <a:r>
              <a:rPr lang="de-DE" dirty="0"/>
              <a:t> </a:t>
            </a:r>
            <a:r>
              <a:rPr lang="de-DE" dirty="0" err="1"/>
              <a:t>Driving</a:t>
            </a:r>
            <a:endParaRPr 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0EEDB3F7-BAA7-4BA9-AC0B-6A7C240DAC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22252"/>
            <a:ext cx="9144000" cy="3625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439926"/>
      </p:ext>
    </p:extLst>
  </p:cSld>
  <p:clrMapOvr>
    <a:masterClrMapping/>
  </p:clrMapOvr>
</p:sld>
</file>

<file path=ppt/theme/theme1.xml><?xml version="1.0" encoding="utf-8"?>
<a:theme xmlns:a="http://schemas.openxmlformats.org/drawingml/2006/main" name="Euro NCAP HMI Planung">
  <a:themeElements>
    <a:clrScheme name="Larissa-Design 1">
      <a:dk1>
        <a:srgbClr val="000000"/>
      </a:dk1>
      <a:lt1>
        <a:srgbClr val="F4FAF4"/>
      </a:lt1>
      <a:dk2>
        <a:srgbClr val="000000"/>
      </a:dk2>
      <a:lt2>
        <a:srgbClr val="808080"/>
      </a:lt2>
      <a:accent1>
        <a:srgbClr val="54B631"/>
      </a:accent1>
      <a:accent2>
        <a:srgbClr val="CC8648"/>
      </a:accent2>
      <a:accent3>
        <a:srgbClr val="F8FCF8"/>
      </a:accent3>
      <a:accent4>
        <a:srgbClr val="000000"/>
      </a:accent4>
      <a:accent5>
        <a:srgbClr val="B3D7AD"/>
      </a:accent5>
      <a:accent6>
        <a:srgbClr val="B97940"/>
      </a:accent6>
      <a:hlink>
        <a:srgbClr val="667AB3"/>
      </a:hlink>
      <a:folHlink>
        <a:srgbClr val="FFF500"/>
      </a:folHlink>
    </a:clrScheme>
    <a:fontScheme name="Larissa-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4FAF4"/>
        </a:lt1>
        <a:dk2>
          <a:srgbClr val="000000"/>
        </a:dk2>
        <a:lt2>
          <a:srgbClr val="808080"/>
        </a:lt2>
        <a:accent1>
          <a:srgbClr val="54B631"/>
        </a:accent1>
        <a:accent2>
          <a:srgbClr val="CC8648"/>
        </a:accent2>
        <a:accent3>
          <a:srgbClr val="F8FCF8"/>
        </a:accent3>
        <a:accent4>
          <a:srgbClr val="000000"/>
        </a:accent4>
        <a:accent5>
          <a:srgbClr val="B3D7AD"/>
        </a:accent5>
        <a:accent6>
          <a:srgbClr val="B97940"/>
        </a:accent6>
        <a:hlink>
          <a:srgbClr val="667AB3"/>
        </a:hlink>
        <a:folHlink>
          <a:srgbClr val="FFF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54B631"/>
        </a:accent1>
        <a:accent2>
          <a:srgbClr val="CC8648"/>
        </a:accent2>
        <a:accent3>
          <a:srgbClr val="FFFFFF"/>
        </a:accent3>
        <a:accent4>
          <a:srgbClr val="000000"/>
        </a:accent4>
        <a:accent5>
          <a:srgbClr val="B3D7AD"/>
        </a:accent5>
        <a:accent6>
          <a:srgbClr val="B97940"/>
        </a:accent6>
        <a:hlink>
          <a:srgbClr val="667AB3"/>
        </a:hlink>
        <a:folHlink>
          <a:srgbClr val="FFF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4FAF4"/>
        </a:lt1>
        <a:dk2>
          <a:srgbClr val="6E6E6E"/>
        </a:dk2>
        <a:lt2>
          <a:srgbClr val="AAAAAA"/>
        </a:lt2>
        <a:accent1>
          <a:srgbClr val="8CD26E"/>
        </a:accent1>
        <a:accent2>
          <a:srgbClr val="DCB48C"/>
        </a:accent2>
        <a:accent3>
          <a:srgbClr val="F8FCF8"/>
        </a:accent3>
        <a:accent4>
          <a:srgbClr val="000000"/>
        </a:accent4>
        <a:accent5>
          <a:srgbClr val="C5E5BA"/>
        </a:accent5>
        <a:accent6>
          <a:srgbClr val="C7A37E"/>
        </a:accent6>
        <a:hlink>
          <a:srgbClr val="A0AAC8"/>
        </a:hlink>
        <a:folHlink>
          <a:srgbClr val="FAF05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F4FAF4"/>
        </a:lt1>
        <a:dk2>
          <a:srgbClr val="000000"/>
        </a:dk2>
        <a:lt2>
          <a:srgbClr val="808080"/>
        </a:lt2>
        <a:accent1>
          <a:srgbClr val="32641E"/>
        </a:accent1>
        <a:accent2>
          <a:srgbClr val="8C5A28"/>
        </a:accent2>
        <a:accent3>
          <a:srgbClr val="F8FCF8"/>
        </a:accent3>
        <a:accent4>
          <a:srgbClr val="000000"/>
        </a:accent4>
        <a:accent5>
          <a:srgbClr val="ADB8AB"/>
        </a:accent5>
        <a:accent6>
          <a:srgbClr val="7E5123"/>
        </a:accent6>
        <a:hlink>
          <a:srgbClr val="3C5078"/>
        </a:hlink>
        <a:folHlink>
          <a:srgbClr val="C8BE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96C896"/>
        </a:lt1>
        <a:dk2>
          <a:srgbClr val="000000"/>
        </a:dk2>
        <a:lt2>
          <a:srgbClr val="808080"/>
        </a:lt2>
        <a:accent1>
          <a:srgbClr val="32641E"/>
        </a:accent1>
        <a:accent2>
          <a:srgbClr val="8C5A28"/>
        </a:accent2>
        <a:accent3>
          <a:srgbClr val="C9E0C9"/>
        </a:accent3>
        <a:accent4>
          <a:srgbClr val="000000"/>
        </a:accent4>
        <a:accent5>
          <a:srgbClr val="ADB8AB"/>
        </a:accent5>
        <a:accent6>
          <a:srgbClr val="7E5123"/>
        </a:accent6>
        <a:hlink>
          <a:srgbClr val="3C5078"/>
        </a:hlink>
        <a:folHlink>
          <a:srgbClr val="C8BE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0000"/>
        </a:dk1>
        <a:lt1>
          <a:srgbClr val="3399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ADCA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8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Euro NCAP HMI Planung</Template>
  <TotalTime>0</TotalTime>
  <Words>839</Words>
  <Application>Microsoft Office PowerPoint</Application>
  <PresentationFormat>Bildschirmpräsentation (16:9)</PresentationFormat>
  <Paragraphs>175</Paragraphs>
  <Slides>19</Slides>
  <Notes>14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4" baseType="lpstr">
      <vt:lpstr>Arial</vt:lpstr>
      <vt:lpstr>Symbol</vt:lpstr>
      <vt:lpstr>Verdana</vt:lpstr>
      <vt:lpstr>Wingdings</vt:lpstr>
      <vt:lpstr>Euro NCAP HMI Planung</vt:lpstr>
      <vt:lpstr>Safety assessment of human-machine-interaction for assisted driving functions (SAE Level 2) – Validation study part 2</vt:lpstr>
      <vt:lpstr>Review of 1st validation study</vt:lpstr>
      <vt:lpstr>Aim of 2nd validation study</vt:lpstr>
      <vt:lpstr>PowerPoint-Präsentation</vt:lpstr>
      <vt:lpstr>Method</vt:lpstr>
      <vt:lpstr>Method</vt:lpstr>
      <vt:lpstr>Method</vt:lpstr>
      <vt:lpstr>Example: Level 2</vt:lpstr>
      <vt:lpstr>Example: Conventional Driving</vt:lpstr>
      <vt:lpstr>PowerPoint-Präsentation</vt:lpstr>
      <vt:lpstr>Measure for criticality</vt:lpstr>
      <vt:lpstr>Results</vt:lpstr>
      <vt:lpstr>Results</vt:lpstr>
      <vt:lpstr>Results</vt:lpstr>
      <vt:lpstr>Results</vt:lpstr>
      <vt:lpstr>Results</vt:lpstr>
      <vt:lpstr>Summary</vt:lpstr>
      <vt:lpstr>Additional initial findings</vt:lpstr>
      <vt:lpstr>Thank you for your kind attention!</vt:lpstr>
    </vt:vector>
  </TitlesOfParts>
  <Company>BASt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Veranstaltungsname</dc:title>
  <dc:subject>BASt MusterFolie</dc:subject>
  <dc:creator>André Wiggerich</dc:creator>
  <cp:keywords>BASt MusterFolie</cp:keywords>
  <dc:description>BASt MusterFolie_x000d_
20061221</dc:description>
  <cp:lastModifiedBy>Hoppe, Isabelle</cp:lastModifiedBy>
  <cp:revision>2432</cp:revision>
  <dcterms:created xsi:type="dcterms:W3CDTF">2017-08-25T06:51:11Z</dcterms:created>
  <dcterms:modified xsi:type="dcterms:W3CDTF">2022-01-17T14:07:20Z</dcterms:modified>
  <cp:category>BASt MusterFolie</cp:category>
</cp:coreProperties>
</file>