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578" r:id="rId5"/>
    <p:sldId id="275" r:id="rId6"/>
    <p:sldId id="575" r:id="rId7"/>
    <p:sldId id="576" r:id="rId8"/>
    <p:sldId id="577" r:id="rId9"/>
    <p:sldId id="262" r:id="rId10"/>
  </p:sldIdLst>
  <p:sldSz cx="12192000" cy="6858000"/>
  <p:notesSz cx="6858000" cy="9144000"/>
  <p:custDataLst>
    <p:tags r:id="rId12"/>
  </p:custDataLst>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792" autoAdjust="0"/>
  </p:normalViewPr>
  <p:slideViewPr>
    <p:cSldViewPr snapToGrid="0">
      <p:cViewPr varScale="1">
        <p:scale>
          <a:sx n="62" d="100"/>
          <a:sy n="62" d="100"/>
        </p:scale>
        <p:origin x="828"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B3ED2D-D42F-4B93-B650-26CC799E01CE}" type="datetimeFigureOut">
              <a:rPr lang="sv-SE" smtClean="0"/>
              <a:t>2022-01-04</a:t>
            </a:fld>
            <a:endParaRPr lang="sv-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8481F3-3343-4D9C-8634-45E1E7B344D1}" type="slidenum">
              <a:rPr lang="sv-SE" smtClean="0"/>
              <a:t>‹#›</a:t>
            </a:fld>
            <a:endParaRPr lang="sv-SE"/>
          </a:p>
        </p:txBody>
      </p:sp>
    </p:spTree>
    <p:extLst>
      <p:ext uri="{BB962C8B-B14F-4D97-AF65-F5344CB8AC3E}">
        <p14:creationId xmlns:p14="http://schemas.microsoft.com/office/powerpoint/2010/main" val="1554174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143D2D7-4F35-42F2-BD56-11CB094AF259}" type="slidenum">
              <a:rPr lang="de-DE" smtClean="0"/>
              <a:t>2</a:t>
            </a:fld>
            <a:endParaRPr lang="de-DE" dirty="0"/>
          </a:p>
        </p:txBody>
      </p:sp>
    </p:spTree>
    <p:extLst>
      <p:ext uri="{BB962C8B-B14F-4D97-AF65-F5344CB8AC3E}">
        <p14:creationId xmlns:p14="http://schemas.microsoft.com/office/powerpoint/2010/main" val="3228437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6723CF4-5F3F-48D1-B859-759DFE8781C5}" type="slidenum">
              <a:rPr lang="de-DE" smtClean="0"/>
              <a:pPr/>
              <a:t>3</a:t>
            </a:fld>
            <a:endParaRPr lang="de-DE" dirty="0"/>
          </a:p>
        </p:txBody>
      </p:sp>
    </p:spTree>
    <p:extLst>
      <p:ext uri="{BB962C8B-B14F-4D97-AF65-F5344CB8AC3E}">
        <p14:creationId xmlns:p14="http://schemas.microsoft.com/office/powerpoint/2010/main" val="2123609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6723CF4-5F3F-48D1-B859-759DFE8781C5}" type="slidenum">
              <a:rPr lang="de-DE" smtClean="0"/>
              <a:pPr/>
              <a:t>4</a:t>
            </a:fld>
            <a:endParaRPr lang="de-DE" dirty="0"/>
          </a:p>
        </p:txBody>
      </p:sp>
    </p:spTree>
    <p:extLst>
      <p:ext uri="{BB962C8B-B14F-4D97-AF65-F5344CB8AC3E}">
        <p14:creationId xmlns:p14="http://schemas.microsoft.com/office/powerpoint/2010/main" val="4263477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6723CF4-5F3F-48D1-B859-759DFE8781C5}" type="slidenum">
              <a:rPr lang="de-DE" smtClean="0"/>
              <a:pPr/>
              <a:t>5</a:t>
            </a:fld>
            <a:endParaRPr lang="de-DE" dirty="0"/>
          </a:p>
        </p:txBody>
      </p:sp>
    </p:spTree>
    <p:extLst>
      <p:ext uri="{BB962C8B-B14F-4D97-AF65-F5344CB8AC3E}">
        <p14:creationId xmlns:p14="http://schemas.microsoft.com/office/powerpoint/2010/main" val="1521645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CB70D-A39C-4C76-A438-4B53D8C96F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b-NO"/>
          </a:p>
        </p:txBody>
      </p:sp>
      <p:sp>
        <p:nvSpPr>
          <p:cNvPr id="3" name="Subtitle 2">
            <a:extLst>
              <a:ext uri="{FF2B5EF4-FFF2-40B4-BE49-F238E27FC236}">
                <a16:creationId xmlns:a16="http://schemas.microsoft.com/office/drawing/2014/main" id="{DA562F21-6CF2-40D0-8EB8-DFEB9D3571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b-NO"/>
          </a:p>
        </p:txBody>
      </p:sp>
      <p:sp>
        <p:nvSpPr>
          <p:cNvPr id="4" name="Date Placeholder 3">
            <a:extLst>
              <a:ext uri="{FF2B5EF4-FFF2-40B4-BE49-F238E27FC236}">
                <a16:creationId xmlns:a16="http://schemas.microsoft.com/office/drawing/2014/main" id="{227C0B69-121C-4AF3-A136-063A3A04457A}"/>
              </a:ext>
            </a:extLst>
          </p:cNvPr>
          <p:cNvSpPr>
            <a:spLocks noGrp="1"/>
          </p:cNvSpPr>
          <p:nvPr>
            <p:ph type="dt" sz="half" idx="10"/>
          </p:nvPr>
        </p:nvSpPr>
        <p:spPr/>
        <p:txBody>
          <a:bodyPr/>
          <a:lstStyle/>
          <a:p>
            <a:fld id="{B6389381-AA69-4583-B338-761E2434C0DF}" type="datetime1">
              <a:rPr lang="nb-NO" smtClean="0"/>
              <a:t>04.01.2022</a:t>
            </a:fld>
            <a:endParaRPr lang="nb-NO"/>
          </a:p>
        </p:txBody>
      </p:sp>
      <p:sp>
        <p:nvSpPr>
          <p:cNvPr id="5" name="Footer Placeholder 4">
            <a:extLst>
              <a:ext uri="{FF2B5EF4-FFF2-40B4-BE49-F238E27FC236}">
                <a16:creationId xmlns:a16="http://schemas.microsoft.com/office/drawing/2014/main" id="{5F2FF27A-6240-49CE-83E8-931F92D6BCBB}"/>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12165679-2400-47D9-8B9C-7520953E9E13}"/>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1132083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A5F47-39B1-4C72-B165-2D7431BE96B5}"/>
              </a:ext>
            </a:extLst>
          </p:cNvPr>
          <p:cNvSpPr>
            <a:spLocks noGrp="1"/>
          </p:cNvSpPr>
          <p:nvPr>
            <p:ph type="title"/>
          </p:nvPr>
        </p:nvSpPr>
        <p:spPr/>
        <p:txBody>
          <a:bodyPr/>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F15A6374-4C1C-4BEE-BFF7-353EC02BCA2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54AC40D8-911F-4A93-9361-6F32D308045F}"/>
              </a:ext>
            </a:extLst>
          </p:cNvPr>
          <p:cNvSpPr>
            <a:spLocks noGrp="1"/>
          </p:cNvSpPr>
          <p:nvPr>
            <p:ph type="dt" sz="half" idx="10"/>
          </p:nvPr>
        </p:nvSpPr>
        <p:spPr/>
        <p:txBody>
          <a:bodyPr/>
          <a:lstStyle/>
          <a:p>
            <a:fld id="{3DC277B5-9E8B-4401-9287-0EBB494EB9CF}" type="datetime1">
              <a:rPr lang="nb-NO" smtClean="0"/>
              <a:t>04.01.2022</a:t>
            </a:fld>
            <a:endParaRPr lang="nb-NO"/>
          </a:p>
        </p:txBody>
      </p:sp>
      <p:sp>
        <p:nvSpPr>
          <p:cNvPr id="5" name="Footer Placeholder 4">
            <a:extLst>
              <a:ext uri="{FF2B5EF4-FFF2-40B4-BE49-F238E27FC236}">
                <a16:creationId xmlns:a16="http://schemas.microsoft.com/office/drawing/2014/main" id="{B05C8629-6B84-476F-B926-DF6D04FBE604}"/>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E06601A4-58B2-4E65-A754-94DAC5FF66DC}"/>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2074181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7DE1D5-5C61-4CE1-A17D-1249E36390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2532CE30-2BBA-4DF6-BF49-217954B4A85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21999059-2D82-4328-88D4-DA2AB9036D82}"/>
              </a:ext>
            </a:extLst>
          </p:cNvPr>
          <p:cNvSpPr>
            <a:spLocks noGrp="1"/>
          </p:cNvSpPr>
          <p:nvPr>
            <p:ph type="dt" sz="half" idx="10"/>
          </p:nvPr>
        </p:nvSpPr>
        <p:spPr/>
        <p:txBody>
          <a:bodyPr/>
          <a:lstStyle/>
          <a:p>
            <a:fld id="{309FB749-B0ED-4187-9D4C-C93D7969D470}" type="datetime1">
              <a:rPr lang="nb-NO" smtClean="0"/>
              <a:t>04.01.2022</a:t>
            </a:fld>
            <a:endParaRPr lang="nb-NO"/>
          </a:p>
        </p:txBody>
      </p:sp>
      <p:sp>
        <p:nvSpPr>
          <p:cNvPr id="5" name="Footer Placeholder 4">
            <a:extLst>
              <a:ext uri="{FF2B5EF4-FFF2-40B4-BE49-F238E27FC236}">
                <a16:creationId xmlns:a16="http://schemas.microsoft.com/office/drawing/2014/main" id="{71549680-5972-4ADA-B095-09272499004A}"/>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92DCEE30-1D3C-46AE-A908-8856AB7BC851}"/>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4035639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D193D-C45E-44E0-804D-82883133DBB6}"/>
              </a:ext>
            </a:extLst>
          </p:cNvPr>
          <p:cNvSpPr>
            <a:spLocks noGrp="1"/>
          </p:cNvSpPr>
          <p:nvPr>
            <p:ph type="title"/>
          </p:nvPr>
        </p:nvSpPr>
        <p:spPr bwMode="gray"/>
        <p:txBody>
          <a:bodyPr/>
          <a:lstStyle/>
          <a:p>
            <a:r>
              <a:rPr lang="de-DE" dirty="0"/>
              <a:t>Mastertitelformat bearbeiten</a:t>
            </a:r>
          </a:p>
        </p:txBody>
      </p:sp>
      <p:sp>
        <p:nvSpPr>
          <p:cNvPr id="3" name="Textplatzhalter 5">
            <a:extLst>
              <a:ext uri="{FF2B5EF4-FFF2-40B4-BE49-F238E27FC236}">
                <a16:creationId xmlns:a16="http://schemas.microsoft.com/office/drawing/2014/main" id="{3DA8FBB8-F138-4EBE-B59C-7ACA0C1B5C55}"/>
              </a:ext>
            </a:extLst>
          </p:cNvPr>
          <p:cNvSpPr>
            <a:spLocks noGrp="1"/>
          </p:cNvSpPr>
          <p:nvPr>
            <p:ph type="body" sz="quarter" idx="12" hasCustomPrompt="1"/>
          </p:nvPr>
        </p:nvSpPr>
        <p:spPr>
          <a:xfrm>
            <a:off x="371475" y="5979600"/>
            <a:ext cx="11449050" cy="115200"/>
          </a:xfrm>
        </p:spPr>
        <p:txBody>
          <a:bodyPr anchor="b">
            <a:spAutoFit/>
          </a:bodyPr>
          <a:lstStyle>
            <a:lvl1pPr>
              <a:defRPr sz="800"/>
            </a:lvl1pPr>
            <a:lvl2pPr marL="0" indent="0">
              <a:buNone/>
              <a:defRPr sz="700"/>
            </a:lvl2pPr>
            <a:lvl3pPr>
              <a:defRPr sz="700"/>
            </a:lvl3pPr>
            <a:lvl4pPr>
              <a:defRPr sz="700"/>
            </a:lvl4pPr>
            <a:lvl5pPr>
              <a:defRPr sz="700"/>
            </a:lvl5pPr>
          </a:lstStyle>
          <a:p>
            <a:pPr lvl="0"/>
            <a:r>
              <a:rPr lang="de-DE" dirty="0"/>
              <a:t>Quelle &amp; Fußnote</a:t>
            </a:r>
          </a:p>
        </p:txBody>
      </p:sp>
    </p:spTree>
    <p:extLst>
      <p:ext uri="{BB962C8B-B14F-4D97-AF65-F5344CB8AC3E}">
        <p14:creationId xmlns:p14="http://schemas.microsoft.com/office/powerpoint/2010/main" val="1266451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97696-9543-4A3A-B7D9-000D2E83C74A}"/>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2A88788D-5574-43F5-9F6C-987CFE6639E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35343F4B-5A56-4C7F-96A6-2B1E6A5EC20B}"/>
              </a:ext>
            </a:extLst>
          </p:cNvPr>
          <p:cNvSpPr>
            <a:spLocks noGrp="1"/>
          </p:cNvSpPr>
          <p:nvPr>
            <p:ph type="dt" sz="half" idx="10"/>
          </p:nvPr>
        </p:nvSpPr>
        <p:spPr/>
        <p:txBody>
          <a:bodyPr/>
          <a:lstStyle/>
          <a:p>
            <a:fld id="{B8C0F13C-9117-453B-94B1-8999B3597591}" type="datetime1">
              <a:rPr lang="nb-NO" smtClean="0"/>
              <a:t>04.01.2022</a:t>
            </a:fld>
            <a:endParaRPr lang="nb-NO"/>
          </a:p>
        </p:txBody>
      </p:sp>
      <p:sp>
        <p:nvSpPr>
          <p:cNvPr id="5" name="Footer Placeholder 4">
            <a:extLst>
              <a:ext uri="{FF2B5EF4-FFF2-40B4-BE49-F238E27FC236}">
                <a16:creationId xmlns:a16="http://schemas.microsoft.com/office/drawing/2014/main" id="{3428DE35-7008-4358-A06A-D9624B7086AB}"/>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704DB03E-9ADE-42C7-8B9C-4C09A3266A98}"/>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3269413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5B7BE-6E2B-4E1D-A2F7-23FB298A01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b-NO"/>
          </a:p>
        </p:txBody>
      </p:sp>
      <p:sp>
        <p:nvSpPr>
          <p:cNvPr id="3" name="Text Placeholder 2">
            <a:extLst>
              <a:ext uri="{FF2B5EF4-FFF2-40B4-BE49-F238E27FC236}">
                <a16:creationId xmlns:a16="http://schemas.microsoft.com/office/drawing/2014/main" id="{117F01D1-E2BB-43FF-9B38-171F98713D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7165D2-DD4D-4A97-9AB1-BAE37B019F7E}"/>
              </a:ext>
            </a:extLst>
          </p:cNvPr>
          <p:cNvSpPr>
            <a:spLocks noGrp="1"/>
          </p:cNvSpPr>
          <p:nvPr>
            <p:ph type="dt" sz="half" idx="10"/>
          </p:nvPr>
        </p:nvSpPr>
        <p:spPr/>
        <p:txBody>
          <a:bodyPr/>
          <a:lstStyle/>
          <a:p>
            <a:fld id="{1F92C9E2-18D6-4B78-B542-17BDAFCA2AFD}" type="datetime1">
              <a:rPr lang="nb-NO" smtClean="0"/>
              <a:t>04.01.2022</a:t>
            </a:fld>
            <a:endParaRPr lang="nb-NO"/>
          </a:p>
        </p:txBody>
      </p:sp>
      <p:sp>
        <p:nvSpPr>
          <p:cNvPr id="5" name="Footer Placeholder 4">
            <a:extLst>
              <a:ext uri="{FF2B5EF4-FFF2-40B4-BE49-F238E27FC236}">
                <a16:creationId xmlns:a16="http://schemas.microsoft.com/office/drawing/2014/main" id="{0112D925-19F1-4025-8D19-130D671E7B0E}"/>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E2784A33-8D6F-4163-8A99-8B877C086EE6}"/>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3547306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740DB-BA4D-4162-B85C-85C6DA55DCDE}"/>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7B411E80-829D-451C-8BB1-16AACA9991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Content Placeholder 3">
            <a:extLst>
              <a:ext uri="{FF2B5EF4-FFF2-40B4-BE49-F238E27FC236}">
                <a16:creationId xmlns:a16="http://schemas.microsoft.com/office/drawing/2014/main" id="{DFDBA9A3-B577-4234-BF30-385835ABDD7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Date Placeholder 4">
            <a:extLst>
              <a:ext uri="{FF2B5EF4-FFF2-40B4-BE49-F238E27FC236}">
                <a16:creationId xmlns:a16="http://schemas.microsoft.com/office/drawing/2014/main" id="{35F6EEBE-326C-4B08-A8D6-A1989A13A876}"/>
              </a:ext>
            </a:extLst>
          </p:cNvPr>
          <p:cNvSpPr>
            <a:spLocks noGrp="1"/>
          </p:cNvSpPr>
          <p:nvPr>
            <p:ph type="dt" sz="half" idx="10"/>
          </p:nvPr>
        </p:nvSpPr>
        <p:spPr/>
        <p:txBody>
          <a:bodyPr/>
          <a:lstStyle/>
          <a:p>
            <a:fld id="{C8D7ED75-BF32-4D41-9A09-AEEDADF407D0}" type="datetime1">
              <a:rPr lang="nb-NO" smtClean="0"/>
              <a:t>04.01.2022</a:t>
            </a:fld>
            <a:endParaRPr lang="nb-NO"/>
          </a:p>
        </p:txBody>
      </p:sp>
      <p:sp>
        <p:nvSpPr>
          <p:cNvPr id="6" name="Footer Placeholder 5">
            <a:extLst>
              <a:ext uri="{FF2B5EF4-FFF2-40B4-BE49-F238E27FC236}">
                <a16:creationId xmlns:a16="http://schemas.microsoft.com/office/drawing/2014/main" id="{26CA11EC-18F4-4535-A537-4039B597B41B}"/>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E8D68B72-99C7-4603-99B8-B75F162B19A6}"/>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2722789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FADA4-C8A8-479F-A791-59D90A439066}"/>
              </a:ext>
            </a:extLst>
          </p:cNvPr>
          <p:cNvSpPr>
            <a:spLocks noGrp="1"/>
          </p:cNvSpPr>
          <p:nvPr>
            <p:ph type="title"/>
          </p:nvPr>
        </p:nvSpPr>
        <p:spPr>
          <a:xfrm>
            <a:off x="839788" y="365125"/>
            <a:ext cx="10515600" cy="1325563"/>
          </a:xfrm>
        </p:spPr>
        <p:txBody>
          <a:bodyPr/>
          <a:lstStyle/>
          <a:p>
            <a:r>
              <a:rPr lang="en-US"/>
              <a:t>Click to edit Master title style</a:t>
            </a:r>
            <a:endParaRPr lang="nb-NO"/>
          </a:p>
        </p:txBody>
      </p:sp>
      <p:sp>
        <p:nvSpPr>
          <p:cNvPr id="3" name="Text Placeholder 2">
            <a:extLst>
              <a:ext uri="{FF2B5EF4-FFF2-40B4-BE49-F238E27FC236}">
                <a16:creationId xmlns:a16="http://schemas.microsoft.com/office/drawing/2014/main" id="{B9B4130F-CE19-46B0-9E1B-7CF3FF3EF3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913648-48EA-4E94-BC61-C536EF3B41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Text Placeholder 4">
            <a:extLst>
              <a:ext uri="{FF2B5EF4-FFF2-40B4-BE49-F238E27FC236}">
                <a16:creationId xmlns:a16="http://schemas.microsoft.com/office/drawing/2014/main" id="{D24FC35C-F78F-48EA-97E5-DF2C8997F7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CC18F0-0D56-44A5-832D-7B0F6BD7F52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7" name="Date Placeholder 6">
            <a:extLst>
              <a:ext uri="{FF2B5EF4-FFF2-40B4-BE49-F238E27FC236}">
                <a16:creationId xmlns:a16="http://schemas.microsoft.com/office/drawing/2014/main" id="{596E2B4F-A7B9-4DF0-A57E-A6C385F67CC1}"/>
              </a:ext>
            </a:extLst>
          </p:cNvPr>
          <p:cNvSpPr>
            <a:spLocks noGrp="1"/>
          </p:cNvSpPr>
          <p:nvPr>
            <p:ph type="dt" sz="half" idx="10"/>
          </p:nvPr>
        </p:nvSpPr>
        <p:spPr/>
        <p:txBody>
          <a:bodyPr/>
          <a:lstStyle/>
          <a:p>
            <a:fld id="{C6417355-B70A-42D7-9570-98A917CBA393}" type="datetime1">
              <a:rPr lang="nb-NO" smtClean="0"/>
              <a:t>04.01.2022</a:t>
            </a:fld>
            <a:endParaRPr lang="nb-NO"/>
          </a:p>
        </p:txBody>
      </p:sp>
      <p:sp>
        <p:nvSpPr>
          <p:cNvPr id="8" name="Footer Placeholder 7">
            <a:extLst>
              <a:ext uri="{FF2B5EF4-FFF2-40B4-BE49-F238E27FC236}">
                <a16:creationId xmlns:a16="http://schemas.microsoft.com/office/drawing/2014/main" id="{01136CFE-1A00-4632-97B2-BD07F67E5973}"/>
              </a:ext>
            </a:extLst>
          </p:cNvPr>
          <p:cNvSpPr>
            <a:spLocks noGrp="1"/>
          </p:cNvSpPr>
          <p:nvPr>
            <p:ph type="ftr" sz="quarter" idx="11"/>
          </p:nvPr>
        </p:nvSpPr>
        <p:spPr/>
        <p:txBody>
          <a:bodyPr/>
          <a:lstStyle/>
          <a:p>
            <a:endParaRPr lang="nb-NO"/>
          </a:p>
        </p:txBody>
      </p:sp>
      <p:sp>
        <p:nvSpPr>
          <p:cNvPr id="9" name="Slide Number Placeholder 8">
            <a:extLst>
              <a:ext uri="{FF2B5EF4-FFF2-40B4-BE49-F238E27FC236}">
                <a16:creationId xmlns:a16="http://schemas.microsoft.com/office/drawing/2014/main" id="{953264AC-8820-404E-B12E-3E060F0F21DC}"/>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4070817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D8334-B522-4F7C-88E0-1F8517BB367F}"/>
              </a:ext>
            </a:extLst>
          </p:cNvPr>
          <p:cNvSpPr>
            <a:spLocks noGrp="1"/>
          </p:cNvSpPr>
          <p:nvPr>
            <p:ph type="title"/>
          </p:nvPr>
        </p:nvSpPr>
        <p:spPr/>
        <p:txBody>
          <a:bodyPr/>
          <a:lstStyle/>
          <a:p>
            <a:r>
              <a:rPr lang="en-US"/>
              <a:t>Click to edit Master title style</a:t>
            </a:r>
            <a:endParaRPr lang="nb-NO"/>
          </a:p>
        </p:txBody>
      </p:sp>
      <p:sp>
        <p:nvSpPr>
          <p:cNvPr id="3" name="Date Placeholder 2">
            <a:extLst>
              <a:ext uri="{FF2B5EF4-FFF2-40B4-BE49-F238E27FC236}">
                <a16:creationId xmlns:a16="http://schemas.microsoft.com/office/drawing/2014/main" id="{5AA66A47-6DC4-4241-80E6-84493F07AFB2}"/>
              </a:ext>
            </a:extLst>
          </p:cNvPr>
          <p:cNvSpPr>
            <a:spLocks noGrp="1"/>
          </p:cNvSpPr>
          <p:nvPr>
            <p:ph type="dt" sz="half" idx="10"/>
          </p:nvPr>
        </p:nvSpPr>
        <p:spPr/>
        <p:txBody>
          <a:bodyPr/>
          <a:lstStyle/>
          <a:p>
            <a:fld id="{5F5E9888-E330-48E6-B4E8-F3F424C4B937}" type="datetime1">
              <a:rPr lang="nb-NO" smtClean="0"/>
              <a:t>04.01.2022</a:t>
            </a:fld>
            <a:endParaRPr lang="nb-NO"/>
          </a:p>
        </p:txBody>
      </p:sp>
      <p:sp>
        <p:nvSpPr>
          <p:cNvPr id="4" name="Footer Placeholder 3">
            <a:extLst>
              <a:ext uri="{FF2B5EF4-FFF2-40B4-BE49-F238E27FC236}">
                <a16:creationId xmlns:a16="http://schemas.microsoft.com/office/drawing/2014/main" id="{0FB670F2-E3A0-4EB0-ADC5-8395100BD50F}"/>
              </a:ext>
            </a:extLst>
          </p:cNvPr>
          <p:cNvSpPr>
            <a:spLocks noGrp="1"/>
          </p:cNvSpPr>
          <p:nvPr>
            <p:ph type="ftr" sz="quarter" idx="11"/>
          </p:nvPr>
        </p:nvSpPr>
        <p:spPr/>
        <p:txBody>
          <a:bodyPr/>
          <a:lstStyle/>
          <a:p>
            <a:endParaRPr lang="nb-NO"/>
          </a:p>
        </p:txBody>
      </p:sp>
      <p:sp>
        <p:nvSpPr>
          <p:cNvPr id="5" name="Slide Number Placeholder 4">
            <a:extLst>
              <a:ext uri="{FF2B5EF4-FFF2-40B4-BE49-F238E27FC236}">
                <a16:creationId xmlns:a16="http://schemas.microsoft.com/office/drawing/2014/main" id="{BBFF0FAA-8058-4F59-A716-10178AACE9CD}"/>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2865184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62BD31-CDB5-46C8-A478-2F02B13B0351}"/>
              </a:ext>
            </a:extLst>
          </p:cNvPr>
          <p:cNvSpPr>
            <a:spLocks noGrp="1"/>
          </p:cNvSpPr>
          <p:nvPr>
            <p:ph type="dt" sz="half" idx="10"/>
          </p:nvPr>
        </p:nvSpPr>
        <p:spPr/>
        <p:txBody>
          <a:bodyPr/>
          <a:lstStyle/>
          <a:p>
            <a:fld id="{B46FE150-D5C5-4C22-8A62-9F1556A4DCC5}" type="datetime1">
              <a:rPr lang="nb-NO" smtClean="0"/>
              <a:t>04.01.2022</a:t>
            </a:fld>
            <a:endParaRPr lang="nb-NO"/>
          </a:p>
        </p:txBody>
      </p:sp>
      <p:sp>
        <p:nvSpPr>
          <p:cNvPr id="3" name="Footer Placeholder 2">
            <a:extLst>
              <a:ext uri="{FF2B5EF4-FFF2-40B4-BE49-F238E27FC236}">
                <a16:creationId xmlns:a16="http://schemas.microsoft.com/office/drawing/2014/main" id="{B10865E7-05B0-406D-AF05-2CE413A0C534}"/>
              </a:ext>
            </a:extLst>
          </p:cNvPr>
          <p:cNvSpPr>
            <a:spLocks noGrp="1"/>
          </p:cNvSpPr>
          <p:nvPr>
            <p:ph type="ftr" sz="quarter" idx="11"/>
          </p:nvPr>
        </p:nvSpPr>
        <p:spPr/>
        <p:txBody>
          <a:bodyPr/>
          <a:lstStyle/>
          <a:p>
            <a:endParaRPr lang="nb-NO"/>
          </a:p>
        </p:txBody>
      </p:sp>
      <p:sp>
        <p:nvSpPr>
          <p:cNvPr id="4" name="Slide Number Placeholder 3">
            <a:extLst>
              <a:ext uri="{FF2B5EF4-FFF2-40B4-BE49-F238E27FC236}">
                <a16:creationId xmlns:a16="http://schemas.microsoft.com/office/drawing/2014/main" id="{CB487D15-63F9-4488-8842-AC430B751DF6}"/>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3830494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E648A-4419-4F69-B88E-ADBF5F30FB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Content Placeholder 2">
            <a:extLst>
              <a:ext uri="{FF2B5EF4-FFF2-40B4-BE49-F238E27FC236}">
                <a16:creationId xmlns:a16="http://schemas.microsoft.com/office/drawing/2014/main" id="{5AC44B20-25BE-4AF5-A8A8-BCB7E5A5F2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Text Placeholder 3">
            <a:extLst>
              <a:ext uri="{FF2B5EF4-FFF2-40B4-BE49-F238E27FC236}">
                <a16:creationId xmlns:a16="http://schemas.microsoft.com/office/drawing/2014/main" id="{0EA8423F-8552-4CE2-87E9-5E0F2C300F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43C782-29F3-4A70-89B7-1DC794298B3F}"/>
              </a:ext>
            </a:extLst>
          </p:cNvPr>
          <p:cNvSpPr>
            <a:spLocks noGrp="1"/>
          </p:cNvSpPr>
          <p:nvPr>
            <p:ph type="dt" sz="half" idx="10"/>
          </p:nvPr>
        </p:nvSpPr>
        <p:spPr/>
        <p:txBody>
          <a:bodyPr/>
          <a:lstStyle/>
          <a:p>
            <a:fld id="{881E6A92-3D05-4BF7-B97B-9704CDA99AE0}" type="datetime1">
              <a:rPr lang="nb-NO" smtClean="0"/>
              <a:t>04.01.2022</a:t>
            </a:fld>
            <a:endParaRPr lang="nb-NO"/>
          </a:p>
        </p:txBody>
      </p:sp>
      <p:sp>
        <p:nvSpPr>
          <p:cNvPr id="6" name="Footer Placeholder 5">
            <a:extLst>
              <a:ext uri="{FF2B5EF4-FFF2-40B4-BE49-F238E27FC236}">
                <a16:creationId xmlns:a16="http://schemas.microsoft.com/office/drawing/2014/main" id="{C60D4493-8645-4228-A6BE-837D6999C7FE}"/>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A7C32DD1-2AEC-4081-9AFB-7AE43071FFC0}"/>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4253055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ED793-E951-4CEB-A461-F9BD234E7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Picture Placeholder 2">
            <a:extLst>
              <a:ext uri="{FF2B5EF4-FFF2-40B4-BE49-F238E27FC236}">
                <a16:creationId xmlns:a16="http://schemas.microsoft.com/office/drawing/2014/main" id="{5E5D0399-7B58-483D-A217-B2FBFD7993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a:extLst>
              <a:ext uri="{FF2B5EF4-FFF2-40B4-BE49-F238E27FC236}">
                <a16:creationId xmlns:a16="http://schemas.microsoft.com/office/drawing/2014/main" id="{BAC158AC-7B22-4B84-BEB8-A101AFDCD4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7A437D-6B6C-46C1-88C4-214A27140214}"/>
              </a:ext>
            </a:extLst>
          </p:cNvPr>
          <p:cNvSpPr>
            <a:spLocks noGrp="1"/>
          </p:cNvSpPr>
          <p:nvPr>
            <p:ph type="dt" sz="half" idx="10"/>
          </p:nvPr>
        </p:nvSpPr>
        <p:spPr/>
        <p:txBody>
          <a:bodyPr/>
          <a:lstStyle/>
          <a:p>
            <a:fld id="{6602E7EC-9A81-4371-AD0D-D0E48E9864BA}" type="datetime1">
              <a:rPr lang="nb-NO" smtClean="0"/>
              <a:t>04.01.2022</a:t>
            </a:fld>
            <a:endParaRPr lang="nb-NO"/>
          </a:p>
        </p:txBody>
      </p:sp>
      <p:sp>
        <p:nvSpPr>
          <p:cNvPr id="6" name="Footer Placeholder 5">
            <a:extLst>
              <a:ext uri="{FF2B5EF4-FFF2-40B4-BE49-F238E27FC236}">
                <a16:creationId xmlns:a16="http://schemas.microsoft.com/office/drawing/2014/main" id="{501C463F-6373-41D5-8ABC-CFC4CE9C8E36}"/>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2A7D0C45-6B4F-43C8-816D-865BE785AC9D}"/>
              </a:ext>
            </a:extLst>
          </p:cNvPr>
          <p:cNvSpPr>
            <a:spLocks noGrp="1"/>
          </p:cNvSpPr>
          <p:nvPr>
            <p:ph type="sldNum" sz="quarter" idx="12"/>
          </p:nvPr>
        </p:nvSpPr>
        <p:spPr/>
        <p:txBody>
          <a:bodyPr/>
          <a:lstStyle/>
          <a:p>
            <a:fld id="{32F358AF-5730-43DE-AF33-67BCA06BF621}" type="slidenum">
              <a:rPr lang="nb-NO" smtClean="0"/>
              <a:t>‹#›</a:t>
            </a:fld>
            <a:endParaRPr lang="nb-NO"/>
          </a:p>
        </p:txBody>
      </p:sp>
    </p:spTree>
    <p:extLst>
      <p:ext uri="{BB962C8B-B14F-4D97-AF65-F5344CB8AC3E}">
        <p14:creationId xmlns:p14="http://schemas.microsoft.com/office/powerpoint/2010/main" val="1178094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BA45714-C7CA-4F4C-A785-ACEBD6571309}"/>
              </a:ext>
            </a:extLst>
          </p:cNvPr>
          <p:cNvGraphicFramePr>
            <a:graphicFrameLocks noChangeAspect="1"/>
          </p:cNvGraphicFramePr>
          <p:nvPr userDrawn="1">
            <p:custDataLst>
              <p:tags r:id="rId15"/>
            </p:custDataLst>
            <p:extLst>
              <p:ext uri="{D42A27DB-BD31-4B8C-83A1-F6EECF244321}">
                <p14:modId xmlns:p14="http://schemas.microsoft.com/office/powerpoint/2010/main" val="7393559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0" name="think-cell Folie" r:id="rId16" imgW="400" imgH="396" progId="TCLayout.ActiveDocument.1">
                  <p:embed/>
                </p:oleObj>
              </mc:Choice>
              <mc:Fallback>
                <p:oleObj name="think-cell Folie" r:id="rId16" imgW="400" imgH="396" progId="TCLayout.ActiveDocument.1">
                  <p:embed/>
                  <p:pic>
                    <p:nvPicPr>
                      <p:cNvPr id="8" name="Objekt 7" hidden="1">
                        <a:extLst>
                          <a:ext uri="{FF2B5EF4-FFF2-40B4-BE49-F238E27FC236}">
                            <a16:creationId xmlns:a16="http://schemas.microsoft.com/office/drawing/2014/main" id="{4BA45714-C7CA-4F4C-A785-ACEBD6571309}"/>
                          </a:ext>
                        </a:extLst>
                      </p:cNvPr>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7ACE731D-847D-4A65-9DC6-317058EA88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b-NO"/>
          </a:p>
        </p:txBody>
      </p:sp>
      <p:sp>
        <p:nvSpPr>
          <p:cNvPr id="3" name="Text Placeholder 2">
            <a:extLst>
              <a:ext uri="{FF2B5EF4-FFF2-40B4-BE49-F238E27FC236}">
                <a16:creationId xmlns:a16="http://schemas.microsoft.com/office/drawing/2014/main" id="{A46B6B95-938C-4D59-B086-BB193DF4C9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4EA4DB8D-25B7-49E5-B7FF-83E0530F43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5F6F82-AE2E-4D13-96F7-A569B3B4EB67}" type="datetime1">
              <a:rPr lang="nb-NO" smtClean="0"/>
              <a:t>04.01.2022</a:t>
            </a:fld>
            <a:endParaRPr lang="nb-NO"/>
          </a:p>
        </p:txBody>
      </p:sp>
      <p:sp>
        <p:nvSpPr>
          <p:cNvPr id="5" name="Footer Placeholder 4">
            <a:extLst>
              <a:ext uri="{FF2B5EF4-FFF2-40B4-BE49-F238E27FC236}">
                <a16:creationId xmlns:a16="http://schemas.microsoft.com/office/drawing/2014/main" id="{6EB31C3C-2AAF-42C9-AB3E-1234F99DB9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Slide Number Placeholder 5">
            <a:extLst>
              <a:ext uri="{FF2B5EF4-FFF2-40B4-BE49-F238E27FC236}">
                <a16:creationId xmlns:a16="http://schemas.microsoft.com/office/drawing/2014/main" id="{F1ED5C54-F4F3-408F-AC93-685674D947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F358AF-5730-43DE-AF33-67BCA06BF621}" type="slidenum">
              <a:rPr lang="nb-NO" smtClean="0"/>
              <a:t>‹#›</a:t>
            </a:fld>
            <a:endParaRPr lang="nb-NO"/>
          </a:p>
        </p:txBody>
      </p:sp>
    </p:spTree>
    <p:extLst>
      <p:ext uri="{BB962C8B-B14F-4D97-AF65-F5344CB8AC3E}">
        <p14:creationId xmlns:p14="http://schemas.microsoft.com/office/powerpoint/2010/main" val="32999184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hyperlink" Target="https://wiki.unece.org/pages/viewpage.action?pageId=92012814" TargetMode="Externa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2.emf"/><Relationship Id="rId5" Type="http://schemas.openxmlformats.org/officeDocument/2006/relationships/oleObject" Target="../embeddings/oleObject3.bin"/><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slideLayout" Target="../slideLayouts/slideLayout12.xml"/><Relationship Id="rId7" Type="http://schemas.openxmlformats.org/officeDocument/2006/relationships/image" Target="../media/image3.png"/><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10" Type="http://schemas.openxmlformats.org/officeDocument/2006/relationships/image" Target="../media/image6.svg"/><Relationship Id="rId4" Type="http://schemas.openxmlformats.org/officeDocument/2006/relationships/notesSlide" Target="../notesSlides/notesSlide2.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72481ED-B8BA-4D76-A346-93BF1D61779F}"/>
              </a:ext>
            </a:extLst>
          </p:cNvPr>
          <p:cNvGraphicFramePr>
            <a:graphicFrameLocks noChangeAspect="1"/>
          </p:cNvGraphicFramePr>
          <p:nvPr>
            <p:custDataLst>
              <p:tags r:id="rId2"/>
            </p:custDataLst>
            <p:extLst>
              <p:ext uri="{D42A27DB-BD31-4B8C-83A1-F6EECF244321}">
                <p14:modId xmlns:p14="http://schemas.microsoft.com/office/powerpoint/2010/main" val="30731780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4" name="think-cell Folie" r:id="rId4" imgW="400" imgH="396" progId="TCLayout.ActiveDocument.1">
                  <p:embed/>
                </p:oleObj>
              </mc:Choice>
              <mc:Fallback>
                <p:oleObj name="think-cell Folie" r:id="rId4" imgW="400" imgH="396" progId="TCLayout.ActiveDocument.1">
                  <p:embed/>
                  <p:pic>
                    <p:nvPicPr>
                      <p:cNvPr id="8" name="Objekt 7" hidden="1">
                        <a:extLst>
                          <a:ext uri="{FF2B5EF4-FFF2-40B4-BE49-F238E27FC236}">
                            <a16:creationId xmlns:a16="http://schemas.microsoft.com/office/drawing/2014/main" id="{572481ED-B8BA-4D76-A346-93BF1D6177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A126C82-208A-4942-A7F6-8E5D375728F5}"/>
              </a:ext>
            </a:extLst>
          </p:cNvPr>
          <p:cNvSpPr>
            <a:spLocks noGrp="1"/>
          </p:cNvSpPr>
          <p:nvPr>
            <p:ph type="ctrTitle"/>
          </p:nvPr>
        </p:nvSpPr>
        <p:spPr/>
        <p:txBody>
          <a:bodyPr vert="horz">
            <a:normAutofit/>
          </a:bodyPr>
          <a:lstStyle/>
          <a:p>
            <a:r>
              <a:rPr lang="en-GB" sz="4000" b="1" dirty="0"/>
              <a:t>Status report to 75</a:t>
            </a:r>
            <a:r>
              <a:rPr lang="en-GB" sz="4000" b="1" baseline="30000" dirty="0"/>
              <a:t>th</a:t>
            </a:r>
            <a:r>
              <a:rPr lang="en-GB" sz="4000" b="1" dirty="0"/>
              <a:t>  session of GRBP</a:t>
            </a:r>
            <a:br>
              <a:rPr lang="en-GB" sz="4000" b="1" dirty="0"/>
            </a:br>
            <a:r>
              <a:rPr lang="en-GB" sz="4000" b="1" dirty="0"/>
              <a:t>(February 2022)</a:t>
            </a:r>
          </a:p>
        </p:txBody>
      </p:sp>
      <p:sp>
        <p:nvSpPr>
          <p:cNvPr id="3" name="Subtitle 2">
            <a:extLst>
              <a:ext uri="{FF2B5EF4-FFF2-40B4-BE49-F238E27FC236}">
                <a16:creationId xmlns:a16="http://schemas.microsoft.com/office/drawing/2014/main" id="{CAD92662-9D5D-46D5-9C8A-7E4B76847114}"/>
              </a:ext>
            </a:extLst>
          </p:cNvPr>
          <p:cNvSpPr>
            <a:spLocks noGrp="1"/>
          </p:cNvSpPr>
          <p:nvPr>
            <p:ph type="subTitle" idx="1"/>
          </p:nvPr>
        </p:nvSpPr>
        <p:spPr/>
        <p:txBody>
          <a:bodyPr>
            <a:normAutofit/>
          </a:bodyPr>
          <a:lstStyle/>
          <a:p>
            <a:r>
              <a:rPr lang="en-GB" sz="2800" dirty="0"/>
              <a:t>Informal Working Group on Measurement Uncertainty (IWGMU)</a:t>
            </a:r>
          </a:p>
        </p:txBody>
      </p:sp>
      <p:sp>
        <p:nvSpPr>
          <p:cNvPr id="6" name="Slide Number Placeholder 5">
            <a:extLst>
              <a:ext uri="{FF2B5EF4-FFF2-40B4-BE49-F238E27FC236}">
                <a16:creationId xmlns:a16="http://schemas.microsoft.com/office/drawing/2014/main" id="{5C32616F-596B-4CAC-BB2D-DE6D591EC782}"/>
              </a:ext>
            </a:extLst>
          </p:cNvPr>
          <p:cNvSpPr>
            <a:spLocks noGrp="1"/>
          </p:cNvSpPr>
          <p:nvPr>
            <p:ph type="sldNum" sz="quarter" idx="12"/>
          </p:nvPr>
        </p:nvSpPr>
        <p:spPr/>
        <p:txBody>
          <a:bodyPr/>
          <a:lstStyle/>
          <a:p>
            <a:fld id="{32F358AF-5730-43DE-AF33-67BCA06BF621}" type="slidenum">
              <a:rPr lang="nb-NO" smtClean="0"/>
              <a:t>1</a:t>
            </a:fld>
            <a:endParaRPr lang="nb-NO"/>
          </a:p>
        </p:txBody>
      </p:sp>
      <p:sp>
        <p:nvSpPr>
          <p:cNvPr id="4" name="TextBox 3">
            <a:extLst>
              <a:ext uri="{FF2B5EF4-FFF2-40B4-BE49-F238E27FC236}">
                <a16:creationId xmlns:a16="http://schemas.microsoft.com/office/drawing/2014/main" id="{5BA46932-961C-4162-8C77-9056444970D8}"/>
              </a:ext>
            </a:extLst>
          </p:cNvPr>
          <p:cNvSpPr txBox="1"/>
          <p:nvPr/>
        </p:nvSpPr>
        <p:spPr>
          <a:xfrm>
            <a:off x="833120" y="375920"/>
            <a:ext cx="3287247" cy="369332"/>
          </a:xfrm>
          <a:prstGeom prst="rect">
            <a:avLst/>
          </a:prstGeom>
          <a:noFill/>
        </p:spPr>
        <p:txBody>
          <a:bodyPr wrap="none" rtlCol="0">
            <a:spAutoFit/>
          </a:bodyPr>
          <a:lstStyle/>
          <a:p>
            <a:r>
              <a:rPr lang="en-GB" b="1" dirty="0"/>
              <a:t>Transmitted by Chair of IWG MU</a:t>
            </a:r>
          </a:p>
        </p:txBody>
      </p:sp>
      <p:sp>
        <p:nvSpPr>
          <p:cNvPr id="5" name="TextBox 4">
            <a:extLst>
              <a:ext uri="{FF2B5EF4-FFF2-40B4-BE49-F238E27FC236}">
                <a16:creationId xmlns:a16="http://schemas.microsoft.com/office/drawing/2014/main" id="{F6FC4AF4-E468-4466-AB2F-DF925A5E6D87}"/>
              </a:ext>
            </a:extLst>
          </p:cNvPr>
          <p:cNvSpPr txBox="1"/>
          <p:nvPr/>
        </p:nvSpPr>
        <p:spPr>
          <a:xfrm>
            <a:off x="7699739" y="283566"/>
            <a:ext cx="3371051" cy="923330"/>
          </a:xfrm>
          <a:prstGeom prst="rect">
            <a:avLst/>
          </a:prstGeom>
          <a:noFill/>
        </p:spPr>
        <p:txBody>
          <a:bodyPr wrap="none" rtlCol="0">
            <a:spAutoFit/>
          </a:bodyPr>
          <a:lstStyle/>
          <a:p>
            <a:r>
              <a:rPr lang="en-GB" dirty="0"/>
              <a:t>Informal Document </a:t>
            </a:r>
            <a:r>
              <a:rPr lang="en-GB" b="1" dirty="0"/>
              <a:t>GRBP 75-XX</a:t>
            </a:r>
          </a:p>
          <a:p>
            <a:r>
              <a:rPr lang="en-GB" dirty="0"/>
              <a:t>75</a:t>
            </a:r>
            <a:r>
              <a:rPr lang="en-GB" baseline="30000" dirty="0"/>
              <a:t>th</a:t>
            </a:r>
            <a:r>
              <a:rPr lang="en-GB" dirty="0"/>
              <a:t>  GRBP, February 8-11, 2022, </a:t>
            </a:r>
          </a:p>
          <a:p>
            <a:r>
              <a:rPr lang="en-GB" dirty="0"/>
              <a:t>agenda item 3</a:t>
            </a:r>
          </a:p>
        </p:txBody>
      </p:sp>
    </p:spTree>
    <p:extLst>
      <p:ext uri="{BB962C8B-B14F-4D97-AF65-F5344CB8AC3E}">
        <p14:creationId xmlns:p14="http://schemas.microsoft.com/office/powerpoint/2010/main" val="1800087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2"/>
            </p:custDataLst>
            <p:extLst>
              <p:ext uri="{D42A27DB-BD31-4B8C-83A1-F6EECF244321}">
                <p14:modId xmlns:p14="http://schemas.microsoft.com/office/powerpoint/2010/main" val="2052679927"/>
              </p:ext>
            </p:extLst>
          </p:nvPr>
        </p:nvGraphicFramePr>
        <p:xfrm>
          <a:off x="2010" y="1904"/>
          <a:ext cx="1903" cy="1903"/>
        </p:xfrm>
        <a:graphic>
          <a:graphicData uri="http://schemas.openxmlformats.org/presentationml/2006/ole">
            <mc:AlternateContent xmlns:mc="http://schemas.openxmlformats.org/markup-compatibility/2006">
              <mc:Choice xmlns:v="urn:schemas-microsoft-com:vml" Requires="v">
                <p:oleObj spid="_x0000_s3078" name="think-cell Folie" r:id="rId5" imgW="270" imgH="270" progId="TCLayout.ActiveDocument.1">
                  <p:embed/>
                </p:oleObj>
              </mc:Choice>
              <mc:Fallback>
                <p:oleObj name="think-cell Folie" r:id="rId5" imgW="270" imgH="270" progId="TCLayout.ActiveDocument.1">
                  <p:embed/>
                  <p:pic>
                    <p:nvPicPr>
                      <p:cNvPr id="7" name="Objekt 6" hidden="1"/>
                      <p:cNvPicPr/>
                      <p:nvPr/>
                    </p:nvPicPr>
                    <p:blipFill>
                      <a:blip r:embed="rId6"/>
                      <a:stretch>
                        <a:fillRect/>
                      </a:stretch>
                    </p:blipFill>
                    <p:spPr>
                      <a:xfrm>
                        <a:off x="2010" y="1904"/>
                        <a:ext cx="1903" cy="1903"/>
                      </a:xfrm>
                      <a:prstGeom prst="rect">
                        <a:avLst/>
                      </a:prstGeom>
                    </p:spPr>
                  </p:pic>
                </p:oleObj>
              </mc:Fallback>
            </mc:AlternateContent>
          </a:graphicData>
        </a:graphic>
      </p:graphicFrame>
      <p:sp>
        <p:nvSpPr>
          <p:cNvPr id="2" name="Titel 1"/>
          <p:cNvSpPr>
            <a:spLocks noGrp="1"/>
          </p:cNvSpPr>
          <p:nvPr>
            <p:ph type="title"/>
          </p:nvPr>
        </p:nvSpPr>
        <p:spPr/>
        <p:txBody>
          <a:bodyPr vert="horz">
            <a:normAutofit/>
          </a:bodyPr>
          <a:lstStyle/>
          <a:p>
            <a:r>
              <a:rPr lang="de-DE" sz="3600" b="1" dirty="0"/>
              <a:t>IWG Measurement Uncertainty (est. 2019)</a:t>
            </a:r>
          </a:p>
        </p:txBody>
      </p:sp>
      <p:cxnSp>
        <p:nvCxnSpPr>
          <p:cNvPr id="12" name="Gerader Verbinder 11"/>
          <p:cNvCxnSpPr>
            <a:cxnSpLocks/>
          </p:cNvCxnSpPr>
          <p:nvPr/>
        </p:nvCxnSpPr>
        <p:spPr>
          <a:xfrm>
            <a:off x="962704" y="2821846"/>
            <a:ext cx="9336850" cy="71893"/>
          </a:xfrm>
          <a:prstGeom prst="line">
            <a:avLst/>
          </a:prstGeom>
          <a:ln w="12700" cap="flat">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Gerader Verbinder 12"/>
          <p:cNvCxnSpPr>
            <a:cxnSpLocks/>
          </p:cNvCxnSpPr>
          <p:nvPr/>
        </p:nvCxnSpPr>
        <p:spPr>
          <a:xfrm>
            <a:off x="962704" y="4296266"/>
            <a:ext cx="9336850" cy="0"/>
          </a:xfrm>
          <a:prstGeom prst="line">
            <a:avLst/>
          </a:prstGeom>
          <a:ln w="12700" cap="flat">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Textplatzhalter 5">
            <a:extLst>
              <a:ext uri="{FF2B5EF4-FFF2-40B4-BE49-F238E27FC236}">
                <a16:creationId xmlns:a16="http://schemas.microsoft.com/office/drawing/2014/main" id="{91A32ED1-0F38-4920-88C4-FEEE96A42D55}"/>
              </a:ext>
            </a:extLst>
          </p:cNvPr>
          <p:cNvSpPr txBox="1">
            <a:spLocks/>
          </p:cNvSpPr>
          <p:nvPr/>
        </p:nvSpPr>
        <p:spPr bwMode="gray">
          <a:xfrm>
            <a:off x="4103435" y="1419320"/>
            <a:ext cx="6798531" cy="1296000"/>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improve test methods (UN Regulations No. 51 &amp; No. 117 as a start)</a:t>
            </a:r>
          </a:p>
          <a:p>
            <a:pPr marL="285750" indent="-285750">
              <a:buFont typeface="Arial" panose="020B0604020202020204" pitchFamily="34" charset="0"/>
              <a:buChar char="•"/>
            </a:pPr>
            <a:r>
              <a:rPr lang="en-US" dirty="0"/>
              <a:t>compensate systematic errors if possible</a:t>
            </a:r>
          </a:p>
          <a:p>
            <a:pPr marL="285750" indent="-285750">
              <a:buFont typeface="Arial" panose="020B0604020202020204" pitchFamily="34" charset="0"/>
              <a:buChar char="•"/>
            </a:pPr>
            <a:r>
              <a:rPr lang="en-US" dirty="0"/>
              <a:t>evaluate the influence of random errors (remaining quantities)</a:t>
            </a:r>
            <a:endParaRPr lang="de-DE" dirty="0"/>
          </a:p>
        </p:txBody>
      </p:sp>
      <p:sp>
        <p:nvSpPr>
          <p:cNvPr id="24" name="Textplatzhalter 5">
            <a:extLst>
              <a:ext uri="{FF2B5EF4-FFF2-40B4-BE49-F238E27FC236}">
                <a16:creationId xmlns:a16="http://schemas.microsoft.com/office/drawing/2014/main" id="{CF7E269A-B478-4446-88CA-62675960C32C}"/>
              </a:ext>
            </a:extLst>
          </p:cNvPr>
          <p:cNvSpPr txBox="1">
            <a:spLocks/>
          </p:cNvSpPr>
          <p:nvPr/>
        </p:nvSpPr>
        <p:spPr bwMode="gray">
          <a:xfrm>
            <a:off x="962706" y="1419320"/>
            <a:ext cx="3024000" cy="1296000"/>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b="1" dirty="0"/>
              <a:t>Targets</a:t>
            </a:r>
          </a:p>
        </p:txBody>
      </p:sp>
      <p:sp>
        <p:nvSpPr>
          <p:cNvPr id="25" name="Textplatzhalter 5">
            <a:extLst>
              <a:ext uri="{FF2B5EF4-FFF2-40B4-BE49-F238E27FC236}">
                <a16:creationId xmlns:a16="http://schemas.microsoft.com/office/drawing/2014/main" id="{607F7AB3-AE7E-42CF-AA23-558AA578F65D}"/>
              </a:ext>
            </a:extLst>
          </p:cNvPr>
          <p:cNvSpPr txBox="1">
            <a:spLocks/>
          </p:cNvSpPr>
          <p:nvPr/>
        </p:nvSpPr>
        <p:spPr bwMode="gray">
          <a:xfrm>
            <a:off x="4103435" y="2911057"/>
            <a:ext cx="6196119" cy="1296000"/>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Chair: 		Norway</a:t>
            </a:r>
          </a:p>
          <a:p>
            <a:pPr marL="285750" indent="-285750">
              <a:buFont typeface="Arial" panose="020B0604020202020204" pitchFamily="34" charset="0"/>
              <a:buChar char="•"/>
            </a:pPr>
            <a:r>
              <a:rPr lang="en-US" dirty="0"/>
              <a:t>Secretariat: 	OICA </a:t>
            </a:r>
            <a:br>
              <a:rPr lang="en-US" dirty="0"/>
            </a:br>
            <a:r>
              <a:rPr lang="en-US" sz="1600" i="1" dirty="0"/>
              <a:t>Note that Manfred Klopotek has retired from Scania and </a:t>
            </a:r>
            <a:br>
              <a:rPr lang="en-US" sz="1600" i="1" dirty="0"/>
            </a:br>
            <a:r>
              <a:rPr lang="en-US" sz="1600" i="1" dirty="0"/>
              <a:t>therefore, replaced by Klaus Neuhaus from July 2021.</a:t>
            </a:r>
            <a:endParaRPr lang="en-US" i="1" dirty="0"/>
          </a:p>
        </p:txBody>
      </p:sp>
      <p:sp>
        <p:nvSpPr>
          <p:cNvPr id="26" name="Textplatzhalter 5">
            <a:extLst>
              <a:ext uri="{FF2B5EF4-FFF2-40B4-BE49-F238E27FC236}">
                <a16:creationId xmlns:a16="http://schemas.microsoft.com/office/drawing/2014/main" id="{94B5F1EE-866A-456F-A5BE-726FDA92B813}"/>
              </a:ext>
            </a:extLst>
          </p:cNvPr>
          <p:cNvSpPr txBox="1">
            <a:spLocks/>
          </p:cNvSpPr>
          <p:nvPr/>
        </p:nvSpPr>
        <p:spPr bwMode="gray">
          <a:xfrm>
            <a:off x="962706" y="2893739"/>
            <a:ext cx="3024000" cy="1296000"/>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Roles</a:t>
            </a:r>
          </a:p>
        </p:txBody>
      </p:sp>
      <p:sp>
        <p:nvSpPr>
          <p:cNvPr id="27" name="Textplatzhalter 5">
            <a:extLst>
              <a:ext uri="{FF2B5EF4-FFF2-40B4-BE49-F238E27FC236}">
                <a16:creationId xmlns:a16="http://schemas.microsoft.com/office/drawing/2014/main" id="{8C7B6592-CEFA-4143-9572-F92488549D28}"/>
              </a:ext>
            </a:extLst>
          </p:cNvPr>
          <p:cNvSpPr txBox="1">
            <a:spLocks/>
          </p:cNvSpPr>
          <p:nvPr/>
        </p:nvSpPr>
        <p:spPr bwMode="gray">
          <a:xfrm>
            <a:off x="4103436" y="4402794"/>
            <a:ext cx="6426198" cy="1296000"/>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hlinkClick r:id="rId7"/>
              </a:rPr>
              <a:t>https://wiki.unece.org/pages/viewpage.action?pageId=92012814</a:t>
            </a:r>
            <a:endParaRPr lang="de-DE" dirty="0"/>
          </a:p>
        </p:txBody>
      </p:sp>
      <p:sp>
        <p:nvSpPr>
          <p:cNvPr id="28" name="Textplatzhalter 5">
            <a:extLst>
              <a:ext uri="{FF2B5EF4-FFF2-40B4-BE49-F238E27FC236}">
                <a16:creationId xmlns:a16="http://schemas.microsoft.com/office/drawing/2014/main" id="{6D55C6C9-0A12-4552-9DF9-779ABFBB81CF}"/>
              </a:ext>
            </a:extLst>
          </p:cNvPr>
          <p:cNvSpPr txBox="1">
            <a:spLocks/>
          </p:cNvSpPr>
          <p:nvPr/>
        </p:nvSpPr>
        <p:spPr bwMode="gray">
          <a:xfrm>
            <a:off x="962706" y="4402794"/>
            <a:ext cx="3024000" cy="1296000"/>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b="1" dirty="0"/>
              <a:t>IWG MU </a:t>
            </a:r>
            <a:r>
              <a:rPr lang="en-GB" b="1" dirty="0"/>
              <a:t>homepage</a:t>
            </a:r>
          </a:p>
        </p:txBody>
      </p:sp>
    </p:spTree>
    <p:extLst>
      <p:ext uri="{BB962C8B-B14F-4D97-AF65-F5344CB8AC3E}">
        <p14:creationId xmlns:p14="http://schemas.microsoft.com/office/powerpoint/2010/main" val="3539588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EF135556-57D5-4700-B547-FBC840431EE2}"/>
              </a:ext>
            </a:extLst>
          </p:cNvPr>
          <p:cNvGraphicFramePr>
            <a:graphicFrameLocks noChangeAspect="1"/>
          </p:cNvGraphicFramePr>
          <p:nvPr>
            <p:custDataLst>
              <p:tags r:id="rId2"/>
            </p:custDataLst>
            <p:extLst>
              <p:ext uri="{D42A27DB-BD31-4B8C-83A1-F6EECF244321}">
                <p14:modId xmlns:p14="http://schemas.microsoft.com/office/powerpoint/2010/main" val="8011902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02" name="think-cell Folie" r:id="rId5" imgW="400" imgH="396" progId="TCLayout.ActiveDocument.1">
                  <p:embed/>
                </p:oleObj>
              </mc:Choice>
              <mc:Fallback>
                <p:oleObj name="think-cell Folie" r:id="rId5" imgW="400" imgH="396" progId="TCLayout.ActiveDocument.1">
                  <p:embed/>
                  <p:pic>
                    <p:nvPicPr>
                      <p:cNvPr id="5" name="Objekt 4" hidden="1">
                        <a:extLst>
                          <a:ext uri="{FF2B5EF4-FFF2-40B4-BE49-F238E27FC236}">
                            <a16:creationId xmlns:a16="http://schemas.microsoft.com/office/drawing/2014/main" id="{EF135556-57D5-4700-B547-FBC840431EE2}"/>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18" name="Graphic 4">
            <a:extLst>
              <a:ext uri="{FF2B5EF4-FFF2-40B4-BE49-F238E27FC236}">
                <a16:creationId xmlns:a16="http://schemas.microsoft.com/office/drawing/2014/main" id="{81A678D5-EEBC-4910-810D-5929FE09284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437997" y="1462860"/>
            <a:ext cx="739170" cy="739170"/>
          </a:xfrm>
          <a:prstGeom prst="rect">
            <a:avLst/>
          </a:prstGeom>
        </p:spPr>
      </p:pic>
      <p:pic>
        <p:nvPicPr>
          <p:cNvPr id="22" name="Graphic 4">
            <a:extLst>
              <a:ext uri="{FF2B5EF4-FFF2-40B4-BE49-F238E27FC236}">
                <a16:creationId xmlns:a16="http://schemas.microsoft.com/office/drawing/2014/main" id="{CC1073DC-7990-4B94-9279-36641FBF049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014834" y="1411960"/>
            <a:ext cx="720000" cy="720000"/>
          </a:xfrm>
          <a:prstGeom prst="rect">
            <a:avLst/>
          </a:prstGeom>
        </p:spPr>
      </p:pic>
      <p:sp>
        <p:nvSpPr>
          <p:cNvPr id="2" name="Titel 1">
            <a:extLst>
              <a:ext uri="{FF2B5EF4-FFF2-40B4-BE49-F238E27FC236}">
                <a16:creationId xmlns:a16="http://schemas.microsoft.com/office/drawing/2014/main" id="{CD59B033-64B8-4D6D-85A6-CF858094F61B}"/>
              </a:ext>
            </a:extLst>
          </p:cNvPr>
          <p:cNvSpPr>
            <a:spLocks noGrp="1"/>
          </p:cNvSpPr>
          <p:nvPr>
            <p:ph type="title"/>
          </p:nvPr>
        </p:nvSpPr>
        <p:spPr/>
        <p:txBody>
          <a:bodyPr vert="horz"/>
          <a:lstStyle/>
          <a:p>
            <a:r>
              <a:rPr lang="de-DE" sz="3600" b="1" dirty="0"/>
              <a:t>IWG Measurement Uncertainty: Facts and </a:t>
            </a:r>
            <a:r>
              <a:rPr lang="en-GB" sz="3600" b="1" dirty="0"/>
              <a:t>Figures</a:t>
            </a:r>
          </a:p>
        </p:txBody>
      </p:sp>
      <p:sp>
        <p:nvSpPr>
          <p:cNvPr id="4" name="Textplatzhalter 5">
            <a:extLst>
              <a:ext uri="{FF2B5EF4-FFF2-40B4-BE49-F238E27FC236}">
                <a16:creationId xmlns:a16="http://schemas.microsoft.com/office/drawing/2014/main" id="{C79531C2-2CFC-4A0B-8928-D8E319474525}"/>
              </a:ext>
            </a:extLst>
          </p:cNvPr>
          <p:cNvSpPr txBox="1">
            <a:spLocks/>
          </p:cNvSpPr>
          <p:nvPr/>
        </p:nvSpPr>
        <p:spPr>
          <a:xfrm>
            <a:off x="1776325" y="2384359"/>
            <a:ext cx="4068242" cy="648000"/>
          </a:xfrm>
          <a:prstGeom prst="rect">
            <a:avLst/>
          </a:prstGeom>
        </p:spPr>
        <p:txBody>
          <a:bodyPr vert="horz" wrap="square" lIns="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de-DE" sz="4000" b="1" dirty="0"/>
              <a:t>7</a:t>
            </a:r>
          </a:p>
        </p:txBody>
      </p:sp>
      <p:sp>
        <p:nvSpPr>
          <p:cNvPr id="17" name="Textplatzhalter 5">
            <a:extLst>
              <a:ext uri="{FF2B5EF4-FFF2-40B4-BE49-F238E27FC236}">
                <a16:creationId xmlns:a16="http://schemas.microsoft.com/office/drawing/2014/main" id="{DE1272F1-BAD9-4626-BB3A-C7D24E76C749}"/>
              </a:ext>
            </a:extLst>
          </p:cNvPr>
          <p:cNvSpPr txBox="1">
            <a:spLocks/>
          </p:cNvSpPr>
          <p:nvPr/>
        </p:nvSpPr>
        <p:spPr>
          <a:xfrm>
            <a:off x="6348566" y="2384359"/>
            <a:ext cx="4068242" cy="648000"/>
          </a:xfrm>
          <a:prstGeom prst="rect">
            <a:avLst/>
          </a:prstGeom>
        </p:spPr>
        <p:txBody>
          <a:bodyPr vert="horz" wrap="square" lIns="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de-DE" sz="4000" b="1" dirty="0"/>
              <a:t>&gt;27</a:t>
            </a:r>
          </a:p>
        </p:txBody>
      </p:sp>
      <p:sp>
        <p:nvSpPr>
          <p:cNvPr id="26" name="Textplatzhalter 5">
            <a:extLst>
              <a:ext uri="{FF2B5EF4-FFF2-40B4-BE49-F238E27FC236}">
                <a16:creationId xmlns:a16="http://schemas.microsoft.com/office/drawing/2014/main" id="{0594F41B-9D0D-4CBE-9BCB-50762C56A99B}"/>
              </a:ext>
            </a:extLst>
          </p:cNvPr>
          <p:cNvSpPr txBox="1">
            <a:spLocks/>
          </p:cNvSpPr>
          <p:nvPr/>
        </p:nvSpPr>
        <p:spPr>
          <a:xfrm>
            <a:off x="1788416" y="2954215"/>
            <a:ext cx="4062196" cy="651905"/>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2000" b="1" dirty="0"/>
              <a:t>Number of Meetings </a:t>
            </a:r>
            <a:br>
              <a:rPr lang="en-US" sz="2000" b="1" dirty="0"/>
            </a:br>
            <a:r>
              <a:rPr lang="en-US" sz="2000" b="1" dirty="0"/>
              <a:t>since 74th GRBP in Sept. 2021 </a:t>
            </a:r>
            <a:r>
              <a:rPr lang="de-DE" sz="2000" b="1" dirty="0"/>
              <a:t> </a:t>
            </a:r>
          </a:p>
        </p:txBody>
      </p:sp>
      <p:cxnSp>
        <p:nvCxnSpPr>
          <p:cNvPr id="27" name="Gerader Verbinder 26">
            <a:extLst>
              <a:ext uri="{FF2B5EF4-FFF2-40B4-BE49-F238E27FC236}">
                <a16:creationId xmlns:a16="http://schemas.microsoft.com/office/drawing/2014/main" id="{1403BA6E-E1A1-4C4C-8E93-B6744ADA80D9}"/>
              </a:ext>
            </a:extLst>
          </p:cNvPr>
          <p:cNvCxnSpPr/>
          <p:nvPr/>
        </p:nvCxnSpPr>
        <p:spPr>
          <a:xfrm>
            <a:off x="1788416"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8" name="Textplatzhalter 5">
            <a:extLst>
              <a:ext uri="{FF2B5EF4-FFF2-40B4-BE49-F238E27FC236}">
                <a16:creationId xmlns:a16="http://schemas.microsoft.com/office/drawing/2014/main" id="{A8B83019-EFCE-41EA-B332-F508EC147135}"/>
              </a:ext>
            </a:extLst>
          </p:cNvPr>
          <p:cNvSpPr txBox="1">
            <a:spLocks/>
          </p:cNvSpPr>
          <p:nvPr/>
        </p:nvSpPr>
        <p:spPr bwMode="gray">
          <a:xfrm>
            <a:off x="1788416" y="3703570"/>
            <a:ext cx="4062196" cy="3724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14</a:t>
            </a:r>
            <a:r>
              <a:rPr lang="en-GB" baseline="30000" dirty="0"/>
              <a:t>th</a:t>
            </a:r>
            <a:r>
              <a:rPr lang="en-GB" dirty="0"/>
              <a:t> IWG MU: 11</a:t>
            </a:r>
            <a:r>
              <a:rPr lang="en-GB" baseline="30000" dirty="0"/>
              <a:t>th</a:t>
            </a:r>
            <a:r>
              <a:rPr lang="en-GB" dirty="0"/>
              <a:t> October 2021</a:t>
            </a:r>
          </a:p>
          <a:p>
            <a:r>
              <a:rPr lang="en-GB" dirty="0"/>
              <a:t>14,5</a:t>
            </a:r>
            <a:r>
              <a:rPr lang="en-GB" baseline="30000" dirty="0"/>
              <a:t>th</a:t>
            </a:r>
            <a:r>
              <a:rPr lang="en-GB" dirty="0"/>
              <a:t> IWG MU: 15</a:t>
            </a:r>
            <a:r>
              <a:rPr lang="en-GB" baseline="30000" dirty="0"/>
              <a:t>th</a:t>
            </a:r>
            <a:r>
              <a:rPr lang="en-GB" dirty="0"/>
              <a:t> November 2021</a:t>
            </a:r>
          </a:p>
          <a:p>
            <a:r>
              <a:rPr lang="en-GB" dirty="0"/>
              <a:t>14,75</a:t>
            </a:r>
            <a:r>
              <a:rPr lang="en-GB" baseline="30000" dirty="0"/>
              <a:t>th</a:t>
            </a:r>
            <a:r>
              <a:rPr lang="en-GB" dirty="0"/>
              <a:t> IWG MU: 16</a:t>
            </a:r>
            <a:r>
              <a:rPr lang="en-GB" baseline="30000" dirty="0"/>
              <a:t>th</a:t>
            </a:r>
            <a:r>
              <a:rPr lang="en-GB" dirty="0"/>
              <a:t> November 2021</a:t>
            </a:r>
          </a:p>
          <a:p>
            <a:r>
              <a:rPr lang="en-GB" dirty="0"/>
              <a:t>15</a:t>
            </a:r>
            <a:r>
              <a:rPr lang="en-GB" baseline="30000" dirty="0"/>
              <a:t>th</a:t>
            </a:r>
            <a:r>
              <a:rPr lang="en-GB" dirty="0"/>
              <a:t> IWG MU: 29</a:t>
            </a:r>
            <a:r>
              <a:rPr lang="en-GB" baseline="30000" dirty="0"/>
              <a:t>th</a:t>
            </a:r>
            <a:r>
              <a:rPr lang="en-GB" dirty="0"/>
              <a:t> November 2021</a:t>
            </a:r>
          </a:p>
          <a:p>
            <a:r>
              <a:rPr lang="en-GB" dirty="0"/>
              <a:t>15,5</a:t>
            </a:r>
            <a:r>
              <a:rPr lang="en-GB" baseline="30000" dirty="0"/>
              <a:t>th</a:t>
            </a:r>
            <a:r>
              <a:rPr lang="en-GB" dirty="0"/>
              <a:t> IWG MU: 10</a:t>
            </a:r>
            <a:r>
              <a:rPr lang="en-GB" baseline="30000" dirty="0"/>
              <a:t>th</a:t>
            </a:r>
            <a:r>
              <a:rPr lang="en-GB" dirty="0"/>
              <a:t> January 2022</a:t>
            </a:r>
          </a:p>
          <a:p>
            <a:r>
              <a:rPr lang="en-GB" dirty="0"/>
              <a:t>16</a:t>
            </a:r>
            <a:r>
              <a:rPr lang="en-GB" baseline="30000" dirty="0"/>
              <a:t>th</a:t>
            </a:r>
            <a:r>
              <a:rPr lang="en-GB" dirty="0"/>
              <a:t> IWG MU: 17</a:t>
            </a:r>
            <a:r>
              <a:rPr lang="en-GB" baseline="30000" dirty="0"/>
              <a:t>th</a:t>
            </a:r>
            <a:r>
              <a:rPr lang="en-GB" dirty="0"/>
              <a:t> January 2022</a:t>
            </a:r>
          </a:p>
          <a:p>
            <a:endParaRPr lang="en-GB" dirty="0"/>
          </a:p>
          <a:p>
            <a:endParaRPr lang="en-GB" dirty="0"/>
          </a:p>
          <a:p>
            <a:endParaRPr lang="en-GB" dirty="0"/>
          </a:p>
          <a:p>
            <a:endParaRPr lang="en-GB" dirty="0"/>
          </a:p>
        </p:txBody>
      </p:sp>
      <p:sp>
        <p:nvSpPr>
          <p:cNvPr id="29" name="Textplatzhalter 5">
            <a:extLst>
              <a:ext uri="{FF2B5EF4-FFF2-40B4-BE49-F238E27FC236}">
                <a16:creationId xmlns:a16="http://schemas.microsoft.com/office/drawing/2014/main" id="{6D6E929A-F7AA-4F27-ADEB-EC0BAADB5EAE}"/>
              </a:ext>
            </a:extLst>
          </p:cNvPr>
          <p:cNvSpPr txBox="1">
            <a:spLocks/>
          </p:cNvSpPr>
          <p:nvPr/>
        </p:nvSpPr>
        <p:spPr bwMode="gray">
          <a:xfrm>
            <a:off x="6354611" y="3703570"/>
            <a:ext cx="4547355" cy="18898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de-DE" dirty="0"/>
              <a:t>CPs:</a:t>
            </a:r>
            <a:br>
              <a:rPr lang="de-DE" dirty="0"/>
            </a:br>
            <a:r>
              <a:rPr lang="en-GB" dirty="0"/>
              <a:t>Netherlands, Italy, UK, China, Norway, Germany, France, Russian Federation, India, Spain, Japan, European Commission</a:t>
            </a:r>
          </a:p>
          <a:p>
            <a:pPr marL="285750" indent="-285750">
              <a:buFont typeface="Arial" panose="020B0604020202020204" pitchFamily="34" charset="0"/>
              <a:buChar char="•"/>
            </a:pPr>
            <a:r>
              <a:rPr lang="en-GB" dirty="0"/>
              <a:t>NGO‘s: </a:t>
            </a:r>
            <a:br>
              <a:rPr lang="de-DE" dirty="0"/>
            </a:br>
            <a:r>
              <a:rPr lang="de-DE" dirty="0"/>
              <a:t>OICA, ETRTO, CLEPA, ISO, ETO, IMMA</a:t>
            </a:r>
          </a:p>
        </p:txBody>
      </p:sp>
      <p:sp>
        <p:nvSpPr>
          <p:cNvPr id="30" name="Textplatzhalter 5">
            <a:extLst>
              <a:ext uri="{FF2B5EF4-FFF2-40B4-BE49-F238E27FC236}">
                <a16:creationId xmlns:a16="http://schemas.microsoft.com/office/drawing/2014/main" id="{A92E1CA3-7411-4C7F-90FC-C2DF1E85A8CE}"/>
              </a:ext>
            </a:extLst>
          </p:cNvPr>
          <p:cNvSpPr txBox="1">
            <a:spLocks/>
          </p:cNvSpPr>
          <p:nvPr/>
        </p:nvSpPr>
        <p:spPr>
          <a:xfrm>
            <a:off x="6731600" y="2868880"/>
            <a:ext cx="4888900" cy="651905"/>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GB" sz="2000" b="1" dirty="0"/>
              <a:t>Participants </a:t>
            </a:r>
            <a:br>
              <a:rPr lang="en-GB" sz="2000" b="1" dirty="0"/>
            </a:br>
            <a:r>
              <a:rPr lang="en-GB" sz="2000" b="1" dirty="0"/>
              <a:t>(Contracting Parties &amp; NGOs)</a:t>
            </a:r>
          </a:p>
        </p:txBody>
      </p:sp>
      <p:cxnSp>
        <p:nvCxnSpPr>
          <p:cNvPr id="31" name="Gerader Verbinder 30">
            <a:extLst>
              <a:ext uri="{FF2B5EF4-FFF2-40B4-BE49-F238E27FC236}">
                <a16:creationId xmlns:a16="http://schemas.microsoft.com/office/drawing/2014/main" id="{48D21C12-79C4-42D2-B183-359B3FEC3E79}"/>
              </a:ext>
            </a:extLst>
          </p:cNvPr>
          <p:cNvCxnSpPr/>
          <p:nvPr/>
        </p:nvCxnSpPr>
        <p:spPr>
          <a:xfrm>
            <a:off x="6354612"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2" name="Textplatzhalter 5">
            <a:extLst>
              <a:ext uri="{FF2B5EF4-FFF2-40B4-BE49-F238E27FC236}">
                <a16:creationId xmlns:a16="http://schemas.microsoft.com/office/drawing/2014/main" id="{2F0E889F-BEED-41B2-901D-F661F7210D37}"/>
              </a:ext>
            </a:extLst>
          </p:cNvPr>
          <p:cNvSpPr txBox="1">
            <a:spLocks/>
          </p:cNvSpPr>
          <p:nvPr/>
        </p:nvSpPr>
        <p:spPr>
          <a:xfrm>
            <a:off x="1888868" y="5952662"/>
            <a:ext cx="4062196" cy="344128"/>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GB" sz="2000" b="1" dirty="0">
                <a:solidFill>
                  <a:schemeClr val="accent6"/>
                </a:solidFill>
              </a:rPr>
              <a:t>Only Web-meetings possible</a:t>
            </a:r>
          </a:p>
        </p:txBody>
      </p:sp>
    </p:spTree>
    <p:extLst>
      <p:ext uri="{BB962C8B-B14F-4D97-AF65-F5344CB8AC3E}">
        <p14:creationId xmlns:p14="http://schemas.microsoft.com/office/powerpoint/2010/main" val="3107221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022D9FF3-E611-440A-B2F8-32779DEA0B66}"/>
              </a:ext>
            </a:extLst>
          </p:cNvPr>
          <p:cNvGraphicFramePr>
            <a:graphicFrameLocks noChangeAspect="1"/>
          </p:cNvGraphicFramePr>
          <p:nvPr>
            <p:custDataLst>
              <p:tags r:id="rId2"/>
            </p:custDataLst>
            <p:extLst>
              <p:ext uri="{D42A27DB-BD31-4B8C-83A1-F6EECF244321}">
                <p14:modId xmlns:p14="http://schemas.microsoft.com/office/powerpoint/2010/main" val="36821522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6" name="think-cell Folie" r:id="rId5" imgW="400" imgH="396" progId="TCLayout.ActiveDocument.1">
                  <p:embed/>
                </p:oleObj>
              </mc:Choice>
              <mc:Fallback>
                <p:oleObj name="think-cell Folie" r:id="rId5" imgW="400" imgH="396" progId="TCLayout.ActiveDocument.1">
                  <p:embed/>
                  <p:pic>
                    <p:nvPicPr>
                      <p:cNvPr id="3" name="Objekt 2" hidden="1">
                        <a:extLst>
                          <a:ext uri="{FF2B5EF4-FFF2-40B4-BE49-F238E27FC236}">
                            <a16:creationId xmlns:a16="http://schemas.microsoft.com/office/drawing/2014/main" id="{022D9FF3-E611-440A-B2F8-32779DEA0B6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6B564F3A-122F-4E5E-B7BD-563025EA4D9B}"/>
              </a:ext>
            </a:extLst>
          </p:cNvPr>
          <p:cNvSpPr>
            <a:spLocks noGrp="1"/>
          </p:cNvSpPr>
          <p:nvPr>
            <p:ph type="title"/>
          </p:nvPr>
        </p:nvSpPr>
        <p:spPr>
          <a:xfrm>
            <a:off x="405764" y="-55164"/>
            <a:ext cx="10515600" cy="1325563"/>
          </a:xfrm>
        </p:spPr>
        <p:txBody>
          <a:bodyPr vert="horz"/>
          <a:lstStyle/>
          <a:p>
            <a:r>
              <a:rPr lang="de-DE" sz="3600" b="1" dirty="0"/>
              <a:t>IWG MU – Work </a:t>
            </a:r>
            <a:r>
              <a:rPr lang="de-DE" sz="3600" b="1" dirty="0" err="1"/>
              <a:t>since</a:t>
            </a:r>
            <a:r>
              <a:rPr lang="de-DE" sz="3600" b="1" dirty="0"/>
              <a:t> 74th GRBP (Sept. 2021)</a:t>
            </a:r>
          </a:p>
        </p:txBody>
      </p:sp>
      <p:sp>
        <p:nvSpPr>
          <p:cNvPr id="12" name="Freihandform: Form 11">
            <a:extLst>
              <a:ext uri="{FF2B5EF4-FFF2-40B4-BE49-F238E27FC236}">
                <a16:creationId xmlns:a16="http://schemas.microsoft.com/office/drawing/2014/main" id="{5EAFE4CF-35AE-4439-B12C-2308BA6522CD}"/>
              </a:ext>
            </a:extLst>
          </p:cNvPr>
          <p:cNvSpPr>
            <a:spLocks noChangeAspect="1"/>
          </p:cNvSpPr>
          <p:nvPr/>
        </p:nvSpPr>
        <p:spPr>
          <a:xfrm flipH="1" flipV="1">
            <a:off x="7716639" y="1928883"/>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de-DE" sz="1700" dirty="0">
              <a:solidFill>
                <a:schemeClr val="tx1"/>
              </a:solidFill>
            </a:endParaRPr>
          </a:p>
        </p:txBody>
      </p:sp>
      <p:sp>
        <p:nvSpPr>
          <p:cNvPr id="18" name="Freihandform: Form 17">
            <a:extLst>
              <a:ext uri="{FF2B5EF4-FFF2-40B4-BE49-F238E27FC236}">
                <a16:creationId xmlns:a16="http://schemas.microsoft.com/office/drawing/2014/main" id="{F03A3806-2690-443A-B0E0-21CF0F7C1187}"/>
              </a:ext>
            </a:extLst>
          </p:cNvPr>
          <p:cNvSpPr>
            <a:spLocks noChangeAspect="1"/>
          </p:cNvSpPr>
          <p:nvPr/>
        </p:nvSpPr>
        <p:spPr>
          <a:xfrm flipH="1" flipV="1">
            <a:off x="7716639" y="3464899"/>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de-DE" sz="1700" dirty="0">
              <a:solidFill>
                <a:schemeClr val="tx1"/>
              </a:solidFill>
            </a:endParaRPr>
          </a:p>
        </p:txBody>
      </p:sp>
      <p:sp>
        <p:nvSpPr>
          <p:cNvPr id="19" name="Freihandform: Form 18">
            <a:extLst>
              <a:ext uri="{FF2B5EF4-FFF2-40B4-BE49-F238E27FC236}">
                <a16:creationId xmlns:a16="http://schemas.microsoft.com/office/drawing/2014/main" id="{EE31D6BB-F8D3-4EBA-AB54-C38D52CCC207}"/>
              </a:ext>
            </a:extLst>
          </p:cNvPr>
          <p:cNvSpPr>
            <a:spLocks noChangeAspect="1"/>
          </p:cNvSpPr>
          <p:nvPr/>
        </p:nvSpPr>
        <p:spPr>
          <a:xfrm flipH="1" flipV="1">
            <a:off x="7716639" y="5000915"/>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de-DE" sz="1700" dirty="0">
              <a:solidFill>
                <a:schemeClr val="tx1"/>
              </a:solidFill>
            </a:endParaRPr>
          </a:p>
        </p:txBody>
      </p:sp>
      <p:cxnSp>
        <p:nvCxnSpPr>
          <p:cNvPr id="8" name="Gerader Verbinder 7">
            <a:extLst>
              <a:ext uri="{FF2B5EF4-FFF2-40B4-BE49-F238E27FC236}">
                <a16:creationId xmlns:a16="http://schemas.microsoft.com/office/drawing/2014/main" id="{EF566A19-3C48-4BE6-AB14-0DBBB1BC45FF}"/>
              </a:ext>
            </a:extLst>
          </p:cNvPr>
          <p:cNvCxnSpPr>
            <a:cxnSpLocks/>
          </p:cNvCxnSpPr>
          <p:nvPr/>
        </p:nvCxnSpPr>
        <p:spPr>
          <a:xfrm>
            <a:off x="408386" y="2876890"/>
            <a:ext cx="11403278" cy="0"/>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548BBEC0-06B9-4908-82E5-B2C15A7610F4}"/>
              </a:ext>
            </a:extLst>
          </p:cNvPr>
          <p:cNvCxnSpPr>
            <a:cxnSpLocks/>
          </p:cNvCxnSpPr>
          <p:nvPr/>
        </p:nvCxnSpPr>
        <p:spPr>
          <a:xfrm>
            <a:off x="408386" y="4412906"/>
            <a:ext cx="11403278" cy="0"/>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Inhaltsplatzhalter 2">
            <a:extLst>
              <a:ext uri="{FF2B5EF4-FFF2-40B4-BE49-F238E27FC236}">
                <a16:creationId xmlns:a16="http://schemas.microsoft.com/office/drawing/2014/main" id="{9E4D1B3C-90CB-4910-A0A8-FB41069CD057}"/>
              </a:ext>
            </a:extLst>
          </p:cNvPr>
          <p:cNvSpPr txBox="1">
            <a:spLocks/>
          </p:cNvSpPr>
          <p:nvPr/>
        </p:nvSpPr>
        <p:spPr bwMode="gray">
          <a:xfrm>
            <a:off x="756110" y="1473383"/>
            <a:ext cx="7070920" cy="815499"/>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Work on Systematic error in </a:t>
            </a:r>
            <a:r>
              <a:rPr lang="en-GB" sz="1600" b="1" dirty="0"/>
              <a:t>UN Regulation No. 51.03</a:t>
            </a:r>
            <a:r>
              <a:rPr lang="en-GB" sz="1600" dirty="0"/>
              <a:t>: </a:t>
            </a:r>
            <a:br>
              <a:rPr lang="en-GB" sz="1600" b="1" dirty="0"/>
            </a:br>
            <a:r>
              <a:rPr lang="en-GB" sz="1600" b="1" dirty="0"/>
              <a:t>T</a:t>
            </a:r>
            <a:r>
              <a:rPr lang="en-GB" sz="1600" dirty="0"/>
              <a:t>emperature correction due to tyre rolling sound for M1, M2 (&lt; 3500 kg)  &amp; N1 vehicles </a:t>
            </a:r>
          </a:p>
          <a:p>
            <a:pPr marL="285750" indent="-285750">
              <a:lnSpc>
                <a:spcPct val="100000"/>
              </a:lnSpc>
              <a:spcBef>
                <a:spcPts val="0"/>
              </a:spcBef>
              <a:buFont typeface="Arial" panose="020B0604020202020204" pitchFamily="34" charset="0"/>
              <a:buChar char="•"/>
            </a:pPr>
            <a:r>
              <a:rPr lang="en-GB" sz="1600" dirty="0"/>
              <a:t>Proposals for temperature corrections (air temperature)  for C1 and C2 tyres, for the tyre/noise contribution to the constant speed test.  CASE 1 (pass-by test in junction with Annex 3) and CASE 2 (separate measurements of tyre rolling sound and correction for temperature and test track)</a:t>
            </a:r>
          </a:p>
        </p:txBody>
      </p:sp>
      <p:sp>
        <p:nvSpPr>
          <p:cNvPr id="26" name="Inhaltsplatzhalter 2">
            <a:extLst>
              <a:ext uri="{FF2B5EF4-FFF2-40B4-BE49-F238E27FC236}">
                <a16:creationId xmlns:a16="http://schemas.microsoft.com/office/drawing/2014/main" id="{65D875EF-7473-4E96-B182-5FA3A9B52374}"/>
              </a:ext>
            </a:extLst>
          </p:cNvPr>
          <p:cNvSpPr txBox="1">
            <a:spLocks/>
          </p:cNvSpPr>
          <p:nvPr/>
        </p:nvSpPr>
        <p:spPr bwMode="gray">
          <a:xfrm>
            <a:off x="645719" y="3199365"/>
            <a:ext cx="7070920" cy="1392016"/>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Work on </a:t>
            </a:r>
            <a:r>
              <a:rPr lang="en-GB" sz="1600" b="1" dirty="0"/>
              <a:t>UN Regulation No. 51.03</a:t>
            </a:r>
            <a:r>
              <a:rPr lang="en-US" sz="1600" dirty="0"/>
              <a:t>: </a:t>
            </a:r>
          </a:p>
          <a:p>
            <a:pPr marL="342900" indent="-342900">
              <a:buFont typeface="Arial" panose="020B0604020202020204" pitchFamily="34" charset="0"/>
              <a:buChar char="•"/>
            </a:pPr>
            <a:r>
              <a:rPr lang="en-US" sz="1600" dirty="0"/>
              <a:t>Development of Working Document on proposals for reducing test variability.  Some changes of text in Annex 3, and new Appendix 2: Correction for the tyre rolling sound component of pass-by sound measurements</a:t>
            </a:r>
          </a:p>
          <a:p>
            <a:pPr marL="342900" indent="-342900">
              <a:buFont typeface="Arial" panose="020B0604020202020204" pitchFamily="34" charset="0"/>
              <a:buChar char="•"/>
            </a:pPr>
            <a:endParaRPr lang="en-US" sz="1600" dirty="0"/>
          </a:p>
          <a:p>
            <a:endParaRPr lang="en-US" sz="1600" dirty="0"/>
          </a:p>
        </p:txBody>
      </p:sp>
      <p:sp>
        <p:nvSpPr>
          <p:cNvPr id="27" name="Inhaltsplatzhalter 2">
            <a:extLst>
              <a:ext uri="{FF2B5EF4-FFF2-40B4-BE49-F238E27FC236}">
                <a16:creationId xmlns:a16="http://schemas.microsoft.com/office/drawing/2014/main" id="{2C5C5BB9-7142-4203-AD0D-F11B2B261346}"/>
              </a:ext>
            </a:extLst>
          </p:cNvPr>
          <p:cNvSpPr txBox="1">
            <a:spLocks/>
          </p:cNvSpPr>
          <p:nvPr/>
        </p:nvSpPr>
        <p:spPr bwMode="gray">
          <a:xfrm>
            <a:off x="448060" y="4492489"/>
            <a:ext cx="7378970" cy="1826118"/>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en-US" sz="1600" dirty="0"/>
              <a:t>Work on </a:t>
            </a:r>
            <a:r>
              <a:rPr lang="en-US" sz="1600" b="1" dirty="0"/>
              <a:t>UN Regulation No.117:</a:t>
            </a:r>
          </a:p>
          <a:p>
            <a:pPr lvl="1"/>
            <a:r>
              <a:rPr lang="en-US" sz="1600" dirty="0"/>
              <a:t>A proposal from ETRTO on amendments to reduce measurement uncertainties was expected in 2021 in time to present an Informal Paper to the 75</a:t>
            </a:r>
            <a:r>
              <a:rPr lang="en-US" sz="1600" baseline="30000" dirty="0"/>
              <a:t>th</a:t>
            </a:r>
            <a:r>
              <a:rPr lang="en-US" sz="1600" dirty="0"/>
              <a:t> Session of GRPB. However, due to lack of input data for storage time of some categories of tyres, which affects the uncertainties in Reg.117 (worn tyre test). ETRTO are still committed to work on MU for Reg.117 with a longer-term approach, e.g. in light of the TF Vehicle Sound and indoor testing (ISO 20908) </a:t>
            </a:r>
            <a:r>
              <a:rPr lang="en-US" sz="1600" dirty="0" err="1"/>
              <a:t>developement</a:t>
            </a:r>
            <a:endParaRPr lang="en-US" sz="1600" b="1" dirty="0"/>
          </a:p>
        </p:txBody>
      </p:sp>
      <p:sp>
        <p:nvSpPr>
          <p:cNvPr id="23" name="Textplatzhalter 5">
            <a:extLst>
              <a:ext uri="{FF2B5EF4-FFF2-40B4-BE49-F238E27FC236}">
                <a16:creationId xmlns:a16="http://schemas.microsoft.com/office/drawing/2014/main" id="{1FBC4FF2-EECC-4611-9D78-CAD3209A5508}"/>
              </a:ext>
            </a:extLst>
          </p:cNvPr>
          <p:cNvSpPr txBox="1">
            <a:spLocks/>
          </p:cNvSpPr>
          <p:nvPr/>
        </p:nvSpPr>
        <p:spPr bwMode="gray">
          <a:xfrm>
            <a:off x="8220526" y="3033588"/>
            <a:ext cx="3600000" cy="1379318"/>
          </a:xfrm>
          <a:prstGeom prst="rect">
            <a:avLst/>
          </a:prstGeom>
          <a:solidFill>
            <a:schemeClr val="bg2"/>
          </a:solidFill>
        </p:spPr>
        <p:txBody>
          <a:bodyPr vert="horz" wrap="square"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Working Document </a:t>
            </a:r>
            <a:br>
              <a:rPr lang="en-US" b="1" dirty="0"/>
            </a:br>
            <a:r>
              <a:rPr lang="en-US" b="1" dirty="0"/>
              <a:t>(ECE-TRANS-WP.29-GRBP-2022-8): </a:t>
            </a:r>
            <a:br>
              <a:rPr lang="en-US" dirty="0"/>
            </a:br>
            <a:r>
              <a:rPr lang="en-US" dirty="0"/>
              <a:t>Proposal to Suppl. 8 to UN-R51.03</a:t>
            </a:r>
            <a:endParaRPr lang="de-DE" dirty="0"/>
          </a:p>
        </p:txBody>
      </p:sp>
      <p:sp>
        <p:nvSpPr>
          <p:cNvPr id="24" name="Textplatzhalter 5">
            <a:extLst>
              <a:ext uri="{FF2B5EF4-FFF2-40B4-BE49-F238E27FC236}">
                <a16:creationId xmlns:a16="http://schemas.microsoft.com/office/drawing/2014/main" id="{367DCB9B-24FE-48F6-87BE-84A506AAC070}"/>
              </a:ext>
            </a:extLst>
          </p:cNvPr>
          <p:cNvSpPr txBox="1">
            <a:spLocks/>
          </p:cNvSpPr>
          <p:nvPr/>
        </p:nvSpPr>
        <p:spPr bwMode="gray">
          <a:xfrm>
            <a:off x="8220526" y="1383223"/>
            <a:ext cx="3600000" cy="1379318"/>
          </a:xfrm>
          <a:prstGeom prst="rect">
            <a:avLst/>
          </a:prstGeom>
          <a:solidFill>
            <a:schemeClr val="bg2"/>
          </a:solidFill>
        </p:spPr>
        <p:txBody>
          <a:bodyPr vert="horz" wrap="square"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Documents IWGMU-14-03Rev.1, IWGMU-14-05, IWGMU-14.75-01 and IWGMU-14.75-02 (all OICA), IWGMU-14.75-04 (ETRTO)</a:t>
            </a:r>
            <a:endParaRPr lang="de-DE" dirty="0"/>
          </a:p>
        </p:txBody>
      </p:sp>
      <p:sp>
        <p:nvSpPr>
          <p:cNvPr id="28" name="Textplatzhalter 5">
            <a:extLst>
              <a:ext uri="{FF2B5EF4-FFF2-40B4-BE49-F238E27FC236}">
                <a16:creationId xmlns:a16="http://schemas.microsoft.com/office/drawing/2014/main" id="{8275D7D5-79C7-479C-A424-587D83B7C1EC}"/>
              </a:ext>
            </a:extLst>
          </p:cNvPr>
          <p:cNvSpPr txBox="1">
            <a:spLocks/>
          </p:cNvSpPr>
          <p:nvPr/>
        </p:nvSpPr>
        <p:spPr bwMode="gray">
          <a:xfrm>
            <a:off x="8186236" y="4569603"/>
            <a:ext cx="3600000" cy="1379318"/>
          </a:xfrm>
          <a:prstGeom prst="rect">
            <a:avLst/>
          </a:prstGeom>
          <a:solidFill>
            <a:schemeClr val="bg2"/>
          </a:solidFill>
        </p:spPr>
        <p:txBody>
          <a:bodyPr vert="horz" wrap="square"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br>
              <a:rPr lang="en-US" dirty="0"/>
            </a:br>
            <a:r>
              <a:rPr lang="en-US" dirty="0"/>
              <a:t>No Informal Paper on amendments of Reg.117 for the 75</a:t>
            </a:r>
            <a:r>
              <a:rPr lang="en-US" baseline="30000" dirty="0"/>
              <a:t>th</a:t>
            </a:r>
            <a:r>
              <a:rPr lang="en-US" dirty="0"/>
              <a:t> session of GRBP. Revised </a:t>
            </a:r>
            <a:r>
              <a:rPr lang="en-US" dirty="0" err="1"/>
              <a:t>ToR</a:t>
            </a:r>
            <a:r>
              <a:rPr lang="en-US" dirty="0"/>
              <a:t> for IWG MU</a:t>
            </a:r>
            <a:endParaRPr lang="en-US" sz="1600" i="1" dirty="0"/>
          </a:p>
        </p:txBody>
      </p:sp>
    </p:spTree>
    <p:extLst>
      <p:ext uri="{BB962C8B-B14F-4D97-AF65-F5344CB8AC3E}">
        <p14:creationId xmlns:p14="http://schemas.microsoft.com/office/powerpoint/2010/main" val="3928021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022D9FF3-E611-440A-B2F8-32779DEA0B66}"/>
              </a:ext>
            </a:extLst>
          </p:cNvPr>
          <p:cNvGraphicFramePr>
            <a:graphicFrameLocks noChangeAspect="1"/>
          </p:cNvGraphicFramePr>
          <p:nvPr>
            <p:custDataLst>
              <p:tags r:id="rId2"/>
            </p:custDataLst>
            <p:extLst>
              <p:ext uri="{D42A27DB-BD31-4B8C-83A1-F6EECF244321}">
                <p14:modId xmlns:p14="http://schemas.microsoft.com/office/powerpoint/2010/main" val="42309172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50" name="think-cell Folie" r:id="rId5" imgW="400" imgH="396" progId="TCLayout.ActiveDocument.1">
                  <p:embed/>
                </p:oleObj>
              </mc:Choice>
              <mc:Fallback>
                <p:oleObj name="think-cell Folie" r:id="rId5" imgW="400" imgH="396" progId="TCLayout.ActiveDocument.1">
                  <p:embed/>
                  <p:pic>
                    <p:nvPicPr>
                      <p:cNvPr id="3" name="Objekt 2" hidden="1">
                        <a:extLst>
                          <a:ext uri="{FF2B5EF4-FFF2-40B4-BE49-F238E27FC236}">
                            <a16:creationId xmlns:a16="http://schemas.microsoft.com/office/drawing/2014/main" id="{022D9FF3-E611-440A-B2F8-32779DEA0B6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6B564F3A-122F-4E5E-B7BD-563025EA4D9B}"/>
              </a:ext>
            </a:extLst>
          </p:cNvPr>
          <p:cNvSpPr>
            <a:spLocks noGrp="1"/>
          </p:cNvSpPr>
          <p:nvPr>
            <p:ph type="title"/>
          </p:nvPr>
        </p:nvSpPr>
        <p:spPr/>
        <p:txBody>
          <a:bodyPr vert="horz"/>
          <a:lstStyle/>
          <a:p>
            <a:r>
              <a:rPr lang="de-DE" sz="3600" b="1" dirty="0"/>
              <a:t>IWG MU – Work </a:t>
            </a:r>
            <a:r>
              <a:rPr lang="de-DE" sz="3600" b="1" dirty="0" err="1"/>
              <a:t>since</a:t>
            </a:r>
            <a:r>
              <a:rPr lang="de-DE" sz="3600" b="1" dirty="0"/>
              <a:t> 74th GRBP (Sept. 2021)</a:t>
            </a:r>
          </a:p>
        </p:txBody>
      </p:sp>
      <p:sp>
        <p:nvSpPr>
          <p:cNvPr id="12" name="Freihandform: Form 11">
            <a:extLst>
              <a:ext uri="{FF2B5EF4-FFF2-40B4-BE49-F238E27FC236}">
                <a16:creationId xmlns:a16="http://schemas.microsoft.com/office/drawing/2014/main" id="{5EAFE4CF-35AE-4439-B12C-2308BA6522CD}"/>
              </a:ext>
            </a:extLst>
          </p:cNvPr>
          <p:cNvSpPr>
            <a:spLocks noChangeAspect="1"/>
          </p:cNvSpPr>
          <p:nvPr/>
        </p:nvSpPr>
        <p:spPr>
          <a:xfrm flipH="1" flipV="1">
            <a:off x="7716639" y="1928883"/>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de-DE" sz="1700" dirty="0">
              <a:solidFill>
                <a:schemeClr val="tx1"/>
              </a:solidFill>
            </a:endParaRPr>
          </a:p>
        </p:txBody>
      </p:sp>
      <p:sp>
        <p:nvSpPr>
          <p:cNvPr id="18" name="Freihandform: Form 17">
            <a:extLst>
              <a:ext uri="{FF2B5EF4-FFF2-40B4-BE49-F238E27FC236}">
                <a16:creationId xmlns:a16="http://schemas.microsoft.com/office/drawing/2014/main" id="{F03A3806-2690-443A-B0E0-21CF0F7C1187}"/>
              </a:ext>
            </a:extLst>
          </p:cNvPr>
          <p:cNvSpPr>
            <a:spLocks noChangeAspect="1"/>
          </p:cNvSpPr>
          <p:nvPr/>
        </p:nvSpPr>
        <p:spPr>
          <a:xfrm flipH="1" flipV="1">
            <a:off x="7716639" y="3464899"/>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de-DE" sz="1700" dirty="0">
              <a:solidFill>
                <a:schemeClr val="tx1"/>
              </a:solidFill>
            </a:endParaRPr>
          </a:p>
        </p:txBody>
      </p:sp>
      <p:sp>
        <p:nvSpPr>
          <p:cNvPr id="19" name="Freihandform: Form 18">
            <a:extLst>
              <a:ext uri="{FF2B5EF4-FFF2-40B4-BE49-F238E27FC236}">
                <a16:creationId xmlns:a16="http://schemas.microsoft.com/office/drawing/2014/main" id="{EE31D6BB-F8D3-4EBA-AB54-C38D52CCC207}"/>
              </a:ext>
            </a:extLst>
          </p:cNvPr>
          <p:cNvSpPr>
            <a:spLocks noChangeAspect="1"/>
          </p:cNvSpPr>
          <p:nvPr/>
        </p:nvSpPr>
        <p:spPr>
          <a:xfrm flipH="1" flipV="1">
            <a:off x="7716639" y="5000915"/>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de-DE" sz="1700" dirty="0">
              <a:solidFill>
                <a:schemeClr val="tx1"/>
              </a:solidFill>
            </a:endParaRPr>
          </a:p>
        </p:txBody>
      </p:sp>
      <p:cxnSp>
        <p:nvCxnSpPr>
          <p:cNvPr id="8" name="Gerader Verbinder 7">
            <a:extLst>
              <a:ext uri="{FF2B5EF4-FFF2-40B4-BE49-F238E27FC236}">
                <a16:creationId xmlns:a16="http://schemas.microsoft.com/office/drawing/2014/main" id="{EF566A19-3C48-4BE6-AB14-0DBBB1BC45FF}"/>
              </a:ext>
            </a:extLst>
          </p:cNvPr>
          <p:cNvCxnSpPr>
            <a:cxnSpLocks/>
          </p:cNvCxnSpPr>
          <p:nvPr/>
        </p:nvCxnSpPr>
        <p:spPr>
          <a:xfrm>
            <a:off x="408386" y="2876890"/>
            <a:ext cx="11403278" cy="0"/>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548BBEC0-06B9-4908-82E5-B2C15A7610F4}"/>
              </a:ext>
            </a:extLst>
          </p:cNvPr>
          <p:cNvCxnSpPr>
            <a:cxnSpLocks/>
          </p:cNvCxnSpPr>
          <p:nvPr/>
        </p:nvCxnSpPr>
        <p:spPr>
          <a:xfrm>
            <a:off x="408386" y="4412906"/>
            <a:ext cx="11403278" cy="0"/>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Inhaltsplatzhalter 2">
            <a:extLst>
              <a:ext uri="{FF2B5EF4-FFF2-40B4-BE49-F238E27FC236}">
                <a16:creationId xmlns:a16="http://schemas.microsoft.com/office/drawing/2014/main" id="{9E4D1B3C-90CB-4910-A0A8-FB41069CD057}"/>
              </a:ext>
            </a:extLst>
          </p:cNvPr>
          <p:cNvSpPr txBox="1">
            <a:spLocks/>
          </p:cNvSpPr>
          <p:nvPr/>
        </p:nvSpPr>
        <p:spPr bwMode="gray">
          <a:xfrm>
            <a:off x="549151" y="4484900"/>
            <a:ext cx="7070920" cy="1392016"/>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 Additional </a:t>
            </a:r>
            <a:r>
              <a:rPr lang="en-GB" sz="1600" b="1" dirty="0"/>
              <a:t>Document of Reference: </a:t>
            </a:r>
            <a:r>
              <a:rPr lang="en-GB" sz="1600" dirty="0"/>
              <a:t>How to handle Measurement Uncertainties due to its Regulatory Impact? </a:t>
            </a:r>
          </a:p>
        </p:txBody>
      </p:sp>
      <p:sp>
        <p:nvSpPr>
          <p:cNvPr id="26" name="Inhaltsplatzhalter 2">
            <a:extLst>
              <a:ext uri="{FF2B5EF4-FFF2-40B4-BE49-F238E27FC236}">
                <a16:creationId xmlns:a16="http://schemas.microsoft.com/office/drawing/2014/main" id="{65D875EF-7473-4E96-B182-5FA3A9B52374}"/>
              </a:ext>
            </a:extLst>
          </p:cNvPr>
          <p:cNvSpPr txBox="1">
            <a:spLocks/>
          </p:cNvSpPr>
          <p:nvPr/>
        </p:nvSpPr>
        <p:spPr bwMode="gray">
          <a:xfrm>
            <a:off x="371474" y="1412875"/>
            <a:ext cx="7070920" cy="1392016"/>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Update Timeline in </a:t>
            </a:r>
            <a:r>
              <a:rPr lang="en-GB" sz="1600" b="1" dirty="0"/>
              <a:t>Terms of Reference </a:t>
            </a:r>
            <a:r>
              <a:rPr lang="en-GB" sz="1600" dirty="0"/>
              <a:t>(GRBP-74-12):</a:t>
            </a:r>
          </a:p>
          <a:p>
            <a:pPr marL="285750" indent="-285750">
              <a:buFont typeface="Arial" panose="020B0604020202020204" pitchFamily="34" charset="0"/>
              <a:buChar char="•"/>
            </a:pPr>
            <a:r>
              <a:rPr lang="en-GB" sz="1600" dirty="0"/>
              <a:t>Informal document for amendments of </a:t>
            </a:r>
            <a:r>
              <a:rPr lang="en-GB" sz="1600" b="1" dirty="0"/>
              <a:t>UN Regulation No. 117</a:t>
            </a:r>
            <a:r>
              <a:rPr lang="en-GB" sz="1600" dirty="0"/>
              <a:t> has to be shifted from 75</a:t>
            </a:r>
            <a:r>
              <a:rPr lang="en-GB" sz="1600" baseline="30000" dirty="0"/>
              <a:t>th</a:t>
            </a:r>
            <a:r>
              <a:rPr lang="en-GB" sz="1600" dirty="0"/>
              <a:t> (</a:t>
            </a:r>
            <a:r>
              <a:rPr lang="en-GB" sz="1600" dirty="0" err="1"/>
              <a:t>Febr</a:t>
            </a:r>
            <a:r>
              <a:rPr lang="en-GB" sz="1600" dirty="0"/>
              <a:t>. 2022) to 76</a:t>
            </a:r>
            <a:r>
              <a:rPr lang="en-GB" sz="1600" baseline="30000" dirty="0"/>
              <a:t>th</a:t>
            </a:r>
            <a:r>
              <a:rPr lang="en-GB" sz="1600" dirty="0"/>
              <a:t> (Sept. 2022) session of GRBP due industry priorities</a:t>
            </a:r>
          </a:p>
        </p:txBody>
      </p:sp>
      <p:sp>
        <p:nvSpPr>
          <p:cNvPr id="27" name="Inhaltsplatzhalter 2">
            <a:extLst>
              <a:ext uri="{FF2B5EF4-FFF2-40B4-BE49-F238E27FC236}">
                <a16:creationId xmlns:a16="http://schemas.microsoft.com/office/drawing/2014/main" id="{2C5C5BB9-7142-4203-AD0D-F11B2B261346}"/>
              </a:ext>
            </a:extLst>
          </p:cNvPr>
          <p:cNvSpPr txBox="1">
            <a:spLocks/>
          </p:cNvSpPr>
          <p:nvPr/>
        </p:nvSpPr>
        <p:spPr bwMode="gray">
          <a:xfrm>
            <a:off x="645719" y="2830731"/>
            <a:ext cx="7070920" cy="1654169"/>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SzPct val="100000"/>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SzPct val="100000"/>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Update </a:t>
            </a:r>
            <a:r>
              <a:rPr lang="en-GB" sz="1600" b="1" dirty="0"/>
              <a:t>Document of Reference </a:t>
            </a:r>
            <a:r>
              <a:rPr lang="en-GB" sz="1600" dirty="0"/>
              <a:t>(IWGMU-10-02)</a:t>
            </a:r>
            <a:br>
              <a:rPr lang="en-GB" sz="1600" dirty="0"/>
            </a:br>
            <a:r>
              <a:rPr lang="en-GB" sz="1600" dirty="0"/>
              <a:t>“</a:t>
            </a:r>
            <a:r>
              <a:rPr lang="en-US" sz="1600" i="1" dirty="0"/>
              <a:t>A General Approach to Estimate Measurement Uncertainties</a:t>
            </a:r>
            <a:r>
              <a:rPr lang="en-US" sz="1600" dirty="0"/>
              <a:t>”:</a:t>
            </a:r>
            <a:endParaRPr lang="en-GB" sz="1600" dirty="0"/>
          </a:p>
          <a:p>
            <a:pPr marL="285750" indent="-285750">
              <a:buFont typeface="Arial" panose="020B0604020202020204" pitchFamily="34" charset="0"/>
              <a:buChar char="•"/>
            </a:pPr>
            <a:r>
              <a:rPr lang="en-GB" sz="1600" dirty="0"/>
              <a:t>Chair has incorporated the feedback from members of IWG MU.</a:t>
            </a:r>
          </a:p>
          <a:p>
            <a:pPr marL="285750" indent="-285750">
              <a:buFont typeface="Arial" panose="020B0604020202020204" pitchFamily="34" charset="0"/>
              <a:buChar char="•"/>
            </a:pPr>
            <a:r>
              <a:rPr lang="en-GB" sz="1600" dirty="0"/>
              <a:t>aimed to help others dealing with measurement uncertainties in regulations</a:t>
            </a:r>
          </a:p>
          <a:p>
            <a:pPr marL="285750" indent="-285750">
              <a:buFont typeface="Arial" panose="020B0604020202020204" pitchFamily="34" charset="0"/>
              <a:buChar char="•"/>
            </a:pPr>
            <a:r>
              <a:rPr lang="en-GB" sz="1600" dirty="0"/>
              <a:t>Document  prepared and submitted as Working Document</a:t>
            </a:r>
          </a:p>
        </p:txBody>
      </p:sp>
      <p:sp>
        <p:nvSpPr>
          <p:cNvPr id="23" name="Textplatzhalter 5">
            <a:extLst>
              <a:ext uri="{FF2B5EF4-FFF2-40B4-BE49-F238E27FC236}">
                <a16:creationId xmlns:a16="http://schemas.microsoft.com/office/drawing/2014/main" id="{1FBC4FF2-EECC-4611-9D78-CAD3209A5508}"/>
              </a:ext>
            </a:extLst>
          </p:cNvPr>
          <p:cNvSpPr txBox="1">
            <a:spLocks/>
          </p:cNvSpPr>
          <p:nvPr/>
        </p:nvSpPr>
        <p:spPr bwMode="gray">
          <a:xfrm>
            <a:off x="8211665" y="1425573"/>
            <a:ext cx="3600000" cy="1379318"/>
          </a:xfrm>
          <a:prstGeom prst="rect">
            <a:avLst/>
          </a:prstGeom>
          <a:solidFill>
            <a:schemeClr val="bg2"/>
          </a:solidFill>
        </p:spPr>
        <p:txBody>
          <a:bodyPr vert="horz" wrap="square"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Update of Terms of Reference </a:t>
            </a:r>
            <a:r>
              <a:rPr lang="en-US" dirty="0"/>
              <a:t>presented to the 75</a:t>
            </a:r>
            <a:r>
              <a:rPr lang="en-US" baseline="30000" dirty="0"/>
              <a:t>th</a:t>
            </a:r>
            <a:r>
              <a:rPr lang="en-US" dirty="0"/>
              <a:t> GRBP (GRBP-75-</a:t>
            </a:r>
            <a:r>
              <a:rPr lang="en-US" dirty="0">
                <a:highlight>
                  <a:srgbClr val="FFFF00"/>
                </a:highlight>
              </a:rPr>
              <a:t>xx</a:t>
            </a:r>
            <a:r>
              <a:rPr lang="en-US" dirty="0"/>
              <a:t>, agenda item 7)</a:t>
            </a:r>
            <a:endParaRPr lang="de-DE" dirty="0"/>
          </a:p>
        </p:txBody>
      </p:sp>
      <p:sp>
        <p:nvSpPr>
          <p:cNvPr id="24" name="Textplatzhalter 5">
            <a:extLst>
              <a:ext uri="{FF2B5EF4-FFF2-40B4-BE49-F238E27FC236}">
                <a16:creationId xmlns:a16="http://schemas.microsoft.com/office/drawing/2014/main" id="{367DCB9B-24FE-48F6-87BE-84A506AAC070}"/>
              </a:ext>
            </a:extLst>
          </p:cNvPr>
          <p:cNvSpPr txBox="1">
            <a:spLocks/>
          </p:cNvSpPr>
          <p:nvPr/>
        </p:nvSpPr>
        <p:spPr bwMode="gray">
          <a:xfrm>
            <a:off x="8211665" y="2948891"/>
            <a:ext cx="3600000" cy="1379318"/>
          </a:xfrm>
          <a:prstGeom prst="rect">
            <a:avLst/>
          </a:prstGeom>
          <a:solidFill>
            <a:schemeClr val="bg2"/>
          </a:solidFill>
        </p:spPr>
        <p:txBody>
          <a:bodyPr vert="horz" wrap="square"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Working Document</a:t>
            </a:r>
          </a:p>
          <a:p>
            <a:r>
              <a:rPr lang="en-GB" b="1" dirty="0"/>
              <a:t>(ECE-TRANS-WP.29-GRBP-2022-9)</a:t>
            </a:r>
          </a:p>
          <a:p>
            <a:r>
              <a:rPr lang="en-GB" b="1" dirty="0"/>
              <a:t>(agenda item 7) </a:t>
            </a:r>
            <a:endParaRPr lang="en-GB" dirty="0"/>
          </a:p>
        </p:txBody>
      </p:sp>
      <p:sp>
        <p:nvSpPr>
          <p:cNvPr id="28" name="Textplatzhalter 5">
            <a:extLst>
              <a:ext uri="{FF2B5EF4-FFF2-40B4-BE49-F238E27FC236}">
                <a16:creationId xmlns:a16="http://schemas.microsoft.com/office/drawing/2014/main" id="{8275D7D5-79C7-479C-A424-587D83B7C1EC}"/>
              </a:ext>
            </a:extLst>
          </p:cNvPr>
          <p:cNvSpPr txBox="1">
            <a:spLocks/>
          </p:cNvSpPr>
          <p:nvPr/>
        </p:nvSpPr>
        <p:spPr bwMode="gray">
          <a:xfrm>
            <a:off x="8211665" y="4484907"/>
            <a:ext cx="3600000" cy="1379318"/>
          </a:xfrm>
          <a:prstGeom prst="rect">
            <a:avLst/>
          </a:prstGeom>
          <a:solidFill>
            <a:schemeClr val="bg2"/>
          </a:solidFill>
        </p:spPr>
        <p:txBody>
          <a:bodyPr vert="horz" wrap="square"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prstClr val="black"/>
                </a:solidFill>
              </a:rPr>
              <a:t>Informal Document of Reference</a:t>
            </a:r>
            <a:br>
              <a:rPr lang="en-US" dirty="0">
                <a:solidFill>
                  <a:prstClr val="black"/>
                </a:solidFill>
              </a:rPr>
            </a:br>
            <a:r>
              <a:rPr lang="en-US" dirty="0">
                <a:solidFill>
                  <a:prstClr val="black"/>
                </a:solidFill>
              </a:rPr>
              <a:t>presented to the 75</a:t>
            </a:r>
            <a:r>
              <a:rPr lang="en-US" baseline="30000" dirty="0">
                <a:solidFill>
                  <a:prstClr val="black"/>
                </a:solidFill>
              </a:rPr>
              <a:t>th</a:t>
            </a:r>
            <a:r>
              <a:rPr lang="en-US" dirty="0">
                <a:solidFill>
                  <a:prstClr val="black"/>
                </a:solidFill>
              </a:rPr>
              <a:t> GRBP (GRBP-75-</a:t>
            </a:r>
            <a:r>
              <a:rPr lang="en-US" dirty="0">
                <a:solidFill>
                  <a:prstClr val="black"/>
                </a:solidFill>
                <a:highlight>
                  <a:srgbClr val="FFFF00"/>
                </a:highlight>
              </a:rPr>
              <a:t>xx</a:t>
            </a:r>
            <a:r>
              <a:rPr lang="en-US" dirty="0">
                <a:solidFill>
                  <a:prstClr val="black"/>
                </a:solidFill>
              </a:rPr>
              <a:t>, agenda item 7)</a:t>
            </a:r>
            <a:endParaRPr lang="en-US" sz="1600" dirty="0"/>
          </a:p>
        </p:txBody>
      </p:sp>
    </p:spTree>
    <p:extLst>
      <p:ext uri="{BB962C8B-B14F-4D97-AF65-F5344CB8AC3E}">
        <p14:creationId xmlns:p14="http://schemas.microsoft.com/office/powerpoint/2010/main" val="671952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2174B0-794C-4460-BC29-5336BD041ABC}"/>
              </a:ext>
            </a:extLst>
          </p:cNvPr>
          <p:cNvSpPr txBox="1"/>
          <p:nvPr/>
        </p:nvSpPr>
        <p:spPr>
          <a:xfrm>
            <a:off x="3686175" y="2943225"/>
            <a:ext cx="3386633" cy="830997"/>
          </a:xfrm>
          <a:prstGeom prst="rect">
            <a:avLst/>
          </a:prstGeom>
          <a:noFill/>
        </p:spPr>
        <p:txBody>
          <a:bodyPr wrap="none" rtlCol="0">
            <a:spAutoFit/>
          </a:bodyPr>
          <a:lstStyle/>
          <a:p>
            <a:r>
              <a:rPr lang="nb-NO" sz="4800" dirty="0"/>
              <a:t>   </a:t>
            </a:r>
            <a:r>
              <a:rPr lang="nb-NO" sz="4800" dirty="0" err="1"/>
              <a:t>Thank</a:t>
            </a:r>
            <a:r>
              <a:rPr lang="nb-NO" sz="4800" dirty="0"/>
              <a:t> </a:t>
            </a:r>
            <a:r>
              <a:rPr lang="nb-NO" sz="4800" dirty="0" err="1"/>
              <a:t>you</a:t>
            </a:r>
            <a:r>
              <a:rPr lang="nb-NO" sz="4800" dirty="0"/>
              <a:t>!</a:t>
            </a:r>
          </a:p>
        </p:txBody>
      </p:sp>
      <p:sp>
        <p:nvSpPr>
          <p:cNvPr id="3" name="Slide Number Placeholder 2">
            <a:extLst>
              <a:ext uri="{FF2B5EF4-FFF2-40B4-BE49-F238E27FC236}">
                <a16:creationId xmlns:a16="http://schemas.microsoft.com/office/drawing/2014/main" id="{7FE0C16C-9DF8-4992-8828-2A8863FB23EE}"/>
              </a:ext>
            </a:extLst>
          </p:cNvPr>
          <p:cNvSpPr>
            <a:spLocks noGrp="1"/>
          </p:cNvSpPr>
          <p:nvPr>
            <p:ph type="sldNum" sz="quarter" idx="12"/>
          </p:nvPr>
        </p:nvSpPr>
        <p:spPr/>
        <p:txBody>
          <a:bodyPr/>
          <a:lstStyle/>
          <a:p>
            <a:fld id="{32F358AF-5730-43DE-AF33-67BCA06BF621}" type="slidenum">
              <a:rPr lang="nb-NO" smtClean="0"/>
              <a:t>6</a:t>
            </a:fld>
            <a:endParaRPr lang="nb-NO"/>
          </a:p>
        </p:txBody>
      </p:sp>
    </p:spTree>
    <p:extLst>
      <p:ext uri="{BB962C8B-B14F-4D97-AF65-F5344CB8AC3E}">
        <p14:creationId xmlns:p14="http://schemas.microsoft.com/office/powerpoint/2010/main" val="29402719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B8C314500969478205C9B80FF82035" ma:contentTypeVersion="9" ma:contentTypeDescription="Create a new document." ma:contentTypeScope="" ma:versionID="274f1edcdf3b3f1d3027a7c9a63beade">
  <xsd:schema xmlns:xsd="http://www.w3.org/2001/XMLSchema" xmlns:xs="http://www.w3.org/2001/XMLSchema" xmlns:p="http://schemas.microsoft.com/office/2006/metadata/properties" xmlns:ns3="bbaba591-5868-4d92-94c5-d3e565773f09" targetNamespace="http://schemas.microsoft.com/office/2006/metadata/properties" ma:root="true" ma:fieldsID="70eee9dc8506094c2f7088f6db1e67ea" ns3:_="">
    <xsd:import namespace="bbaba591-5868-4d92-94c5-d3e565773f0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AutoKeyPoints" minOccurs="0"/>
                <xsd:element ref="ns3:MediaServiceKeyPoints" minOccurs="0"/>
                <xsd:element ref="ns3:MediaServiceDateTake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aba591-5868-4d92-94c5-d3e565773f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E18F0FE-C82F-45C4-9E84-19E3F680AFCC}">
  <ds:schemaRefs>
    <ds:schemaRef ds:uri="http://schemas.microsoft.com/sharepoint/v3/contenttype/forms"/>
  </ds:schemaRefs>
</ds:datastoreItem>
</file>

<file path=customXml/itemProps2.xml><?xml version="1.0" encoding="utf-8"?>
<ds:datastoreItem xmlns:ds="http://schemas.openxmlformats.org/officeDocument/2006/customXml" ds:itemID="{762FF2A7-D60C-4449-8199-0DC421187482}">
  <ds:schemaRefs>
    <ds:schemaRef ds:uri="http://www.w3.org/XML/1998/namespace"/>
    <ds:schemaRef ds:uri="http://schemas.openxmlformats.org/package/2006/metadata/core-properties"/>
    <ds:schemaRef ds:uri="http://schemas.microsoft.com/office/2006/documentManagement/types"/>
    <ds:schemaRef ds:uri="http://purl.org/dc/dcmitype/"/>
    <ds:schemaRef ds:uri="http://purl.org/dc/terms/"/>
    <ds:schemaRef ds:uri="http://schemas.microsoft.com/office/2006/metadata/properties"/>
    <ds:schemaRef ds:uri="bbaba591-5868-4d92-94c5-d3e565773f09"/>
    <ds:schemaRef ds:uri="http://schemas.microsoft.com/office/infopath/2007/PartnerControls"/>
    <ds:schemaRef ds:uri="http://purl.org/dc/elements/1.1/"/>
  </ds:schemaRefs>
</ds:datastoreItem>
</file>

<file path=customXml/itemProps3.xml><?xml version="1.0" encoding="utf-8"?>
<ds:datastoreItem xmlns:ds="http://schemas.openxmlformats.org/officeDocument/2006/customXml" ds:itemID="{810225E7-4E22-44E8-A41D-DD84F768DB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aba591-5868-4d92-94c5-d3e565773f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228</TotalTime>
  <Words>723</Words>
  <Application>Microsoft Office PowerPoint</Application>
  <PresentationFormat>Widescreen</PresentationFormat>
  <Paragraphs>62</Paragraphs>
  <Slides>6</Slides>
  <Notes>4</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1" baseType="lpstr">
      <vt:lpstr>Arial</vt:lpstr>
      <vt:lpstr>Calibri</vt:lpstr>
      <vt:lpstr>Calibri Light</vt:lpstr>
      <vt:lpstr>Office Theme</vt:lpstr>
      <vt:lpstr>think-cell Folie</vt:lpstr>
      <vt:lpstr>Status report to 75th  session of GRBP (February 2022)</vt:lpstr>
      <vt:lpstr>IWG Measurement Uncertainty (est. 2019)</vt:lpstr>
      <vt:lpstr>IWG Measurement Uncertainty: Facts and Figures</vt:lpstr>
      <vt:lpstr>IWG MU – Work since 74th GRBP (Sept. 2021)</vt:lpstr>
      <vt:lpstr>IWG MU – Work since 74th GRBP (Sept. 2021)</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report to GRBP 73rd session</dc:title>
  <dc:creator>Truls Berge</dc:creator>
  <cp:lastModifiedBy>Truls Berge</cp:lastModifiedBy>
  <cp:revision>51</cp:revision>
  <dcterms:created xsi:type="dcterms:W3CDTF">2021-01-13T10:15:45Z</dcterms:created>
  <dcterms:modified xsi:type="dcterms:W3CDTF">2022-01-04T10:57:57Z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0x010100DEB8C314500969478205C9B80FF82035</vt:lpwstr>
  </property>
  <property fmtid="{D5CDD505-2E9C-101B-9397-08002B2CF9AE}" pid="4" name="MSIP_Label_a7f2ec83-e677-438d-afb7-4c7c0dbc872b_Enabled">
    <vt:lpwstr>True</vt:lpwstr>
  </property>
  <property fmtid="{D5CDD505-2E9C-101B-9397-08002B2CF9AE}" pid="5" name="MSIP_Label_a7f2ec83-e677-438d-afb7-4c7c0dbc872b_SiteId">
    <vt:lpwstr>3bc062e4-ac9d-4c17-b4dd-3aad637ff1ac</vt:lpwstr>
  </property>
  <property fmtid="{D5CDD505-2E9C-101B-9397-08002B2CF9AE}" pid="6" name="MSIP_Label_a7f2ec83-e677-438d-afb7-4c7c0dbc872b_Ref">
    <vt:lpwstr>https://api.informationprotection.azure.com/api/3bc062e4-ac9d-4c17-b4dd-3aad637ff1ac</vt:lpwstr>
  </property>
  <property fmtid="{D5CDD505-2E9C-101B-9397-08002B2CF9AE}" pid="7" name="MSIP_Label_a7f2ec83-e677-438d-afb7-4c7c0dbc872b_Owner">
    <vt:lpwstr>manfred.klopotek@scania.com</vt:lpwstr>
  </property>
  <property fmtid="{D5CDD505-2E9C-101B-9397-08002B2CF9AE}" pid="8" name="MSIP_Label_a7f2ec83-e677-438d-afb7-4c7c0dbc872b_SetDate">
    <vt:lpwstr>2021-01-17T11:50:37.9731108+01:00</vt:lpwstr>
  </property>
  <property fmtid="{D5CDD505-2E9C-101B-9397-08002B2CF9AE}" pid="9" name="MSIP_Label_a7f2ec83-e677-438d-afb7-4c7c0dbc872b_Name">
    <vt:lpwstr>Internal</vt:lpwstr>
  </property>
  <property fmtid="{D5CDD505-2E9C-101B-9397-08002B2CF9AE}" pid="10" name="MSIP_Label_a7f2ec83-e677-438d-afb7-4c7c0dbc872b_Application">
    <vt:lpwstr>Microsoft Azure Information Protection</vt:lpwstr>
  </property>
  <property fmtid="{D5CDD505-2E9C-101B-9397-08002B2CF9AE}" pid="11" name="MSIP_Label_a7f2ec83-e677-438d-afb7-4c7c0dbc872b_Extended_MSFT_Method">
    <vt:lpwstr>Automatic</vt:lpwstr>
  </property>
  <property fmtid="{D5CDD505-2E9C-101B-9397-08002B2CF9AE}" pid="12" name="Sensitivity">
    <vt:lpwstr>Internal</vt:lpwstr>
  </property>
  <property fmtid="{D5CDD505-2E9C-101B-9397-08002B2CF9AE}" pid="13" name="_AdHocReviewCycleID">
    <vt:i4>-109600138</vt:i4>
  </property>
  <property fmtid="{D5CDD505-2E9C-101B-9397-08002B2CF9AE}" pid="14" name="_EmailSubject">
    <vt:lpwstr>Proposed UN GRBP informal document on ISO 16254</vt:lpwstr>
  </property>
  <property fmtid="{D5CDD505-2E9C-101B-9397-08002B2CF9AE}" pid="15" name="_AuthorEmail">
    <vt:lpwstr>Truls.Berge@sintef.no</vt:lpwstr>
  </property>
  <property fmtid="{D5CDD505-2E9C-101B-9397-08002B2CF9AE}" pid="16" name="_AuthorEmailDisplayName">
    <vt:lpwstr>Truls Berge</vt:lpwstr>
  </property>
  <property fmtid="{D5CDD505-2E9C-101B-9397-08002B2CF9AE}" pid="17" name="_PreviousAdHocReviewCycleID">
    <vt:i4>-2071731573</vt:i4>
  </property>
</Properties>
</file>