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61" r:id="rId6"/>
    <p:sldId id="257" r:id="rId7"/>
    <p:sldId id="265" r:id="rId8"/>
    <p:sldId id="266" r:id="rId9"/>
    <p:sldId id="267" r:id="rId10"/>
    <p:sldId id="262" r:id="rId11"/>
    <p:sldId id="258" r:id="rId12"/>
    <p:sldId id="259" r:id="rId13"/>
    <p:sldId id="260" r:id="rId14"/>
    <p:sldId id="272" r:id="rId15"/>
    <p:sldId id="263" r:id="rId16"/>
    <p:sldId id="264" r:id="rId17"/>
    <p:sldId id="282" r:id="rId18"/>
    <p:sldId id="268" r:id="rId19"/>
    <p:sldId id="269" r:id="rId20"/>
    <p:sldId id="273" r:id="rId21"/>
    <p:sldId id="271" r:id="rId22"/>
    <p:sldId id="283" r:id="rId23"/>
    <p:sldId id="270" r:id="rId24"/>
    <p:sldId id="274" r:id="rId25"/>
    <p:sldId id="275" r:id="rId26"/>
    <p:sldId id="284" r:id="rId27"/>
    <p:sldId id="276" r:id="rId28"/>
    <p:sldId id="281" r:id="rId29"/>
    <p:sldId id="285" r:id="rId30"/>
    <p:sldId id="286" r:id="rId31"/>
    <p:sldId id="278" r:id="rId32"/>
    <p:sldId id="277" r:id="rId33"/>
    <p:sldId id="279" r:id="rId34"/>
    <p:sldId id="289" r:id="rId35"/>
    <p:sldId id="287" r:id="rId36"/>
    <p:sldId id="280" r:id="rId37"/>
    <p:sldId id="288"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16952E7-20D8-4C80-AB63-A9F9433A19A7}" v="5" dt="2021-09-24T12:26:31.743"/>
    <p1510:client id="{2E144A3D-C920-488A-BA4B-45BD83378705}" v="69" dt="2021-10-22T18:16:08.546"/>
    <p1510:client id="{C19DFDDD-7810-4218-807C-A55E96CCD904}" v="60" dt="2021-10-22T17:25:5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3" d="100"/>
          <a:sy n="83" d="100"/>
        </p:scale>
        <p:origin x="658" y="8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microsoft.com/office/2016/11/relationships/changesInfo" Target="changesInfos/changesInfo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drew Schulte" userId="S::schultea_trcpg.com#ext#@saeinternational.onmicrosoft.com::724c6268-822a-432b-813e-71736a56932e" providerId="AD" clId="Web-{C19DFDDD-7810-4218-807C-A55E96CCD904}"/>
    <pc:docChg chg="modSld">
      <pc:chgData name="Andrew Schulte" userId="S::schultea_trcpg.com#ext#@saeinternational.onmicrosoft.com::724c6268-822a-432b-813e-71736a56932e" providerId="AD" clId="Web-{C19DFDDD-7810-4218-807C-A55E96CCD904}" dt="2021-10-22T17:25:50.765" v="58" actId="20577"/>
      <pc:docMkLst>
        <pc:docMk/>
      </pc:docMkLst>
      <pc:sldChg chg="modSp">
        <pc:chgData name="Andrew Schulte" userId="S::schultea_trcpg.com#ext#@saeinternational.onmicrosoft.com::724c6268-822a-432b-813e-71736a56932e" providerId="AD" clId="Web-{C19DFDDD-7810-4218-807C-A55E96CCD904}" dt="2021-10-22T17:25:50.765" v="58" actId="20577"/>
        <pc:sldMkLst>
          <pc:docMk/>
          <pc:sldMk cId="2077454395" sldId="267"/>
        </pc:sldMkLst>
        <pc:spChg chg="mod">
          <ac:chgData name="Andrew Schulte" userId="S::schultea_trcpg.com#ext#@saeinternational.onmicrosoft.com::724c6268-822a-432b-813e-71736a56932e" providerId="AD" clId="Web-{C19DFDDD-7810-4218-807C-A55E96CCD904}" dt="2021-10-22T17:25:50.765" v="58" actId="20577"/>
          <ac:spMkLst>
            <pc:docMk/>
            <pc:sldMk cId="2077454395" sldId="267"/>
            <ac:spMk id="3" creationId="{754D217B-C3D4-4018-96D9-E3D0BCFE8667}"/>
          </ac:spMkLst>
        </pc:spChg>
      </pc:sldChg>
    </pc:docChg>
  </pc:docChgLst>
  <pc:docChgLst>
    <pc:chgData name="Andrew Schulte" userId="S::schultea_trcpg.com#ext#@saeinternational.onmicrosoft.com::724c6268-822a-432b-813e-71736a56932e" providerId="AD" clId="Web-{016952E7-20D8-4C80-AB63-A9F9433A19A7}"/>
    <pc:docChg chg="modSld">
      <pc:chgData name="Andrew Schulte" userId="S::schultea_trcpg.com#ext#@saeinternational.onmicrosoft.com::724c6268-822a-432b-813e-71736a56932e" providerId="AD" clId="Web-{016952E7-20D8-4C80-AB63-A9F9433A19A7}" dt="2021-09-24T12:26:31.743" v="4" actId="20577"/>
      <pc:docMkLst>
        <pc:docMk/>
      </pc:docMkLst>
      <pc:sldChg chg="modSp">
        <pc:chgData name="Andrew Schulte" userId="S::schultea_trcpg.com#ext#@saeinternational.onmicrosoft.com::724c6268-822a-432b-813e-71736a56932e" providerId="AD" clId="Web-{016952E7-20D8-4C80-AB63-A9F9433A19A7}" dt="2021-09-24T12:26:31.743" v="4" actId="20577"/>
        <pc:sldMkLst>
          <pc:docMk/>
          <pc:sldMk cId="2167942005" sldId="264"/>
        </pc:sldMkLst>
        <pc:spChg chg="mod">
          <ac:chgData name="Andrew Schulte" userId="S::schultea_trcpg.com#ext#@saeinternational.onmicrosoft.com::724c6268-822a-432b-813e-71736a56932e" providerId="AD" clId="Web-{016952E7-20D8-4C80-AB63-A9F9433A19A7}" dt="2021-09-24T12:26:31.743" v="4" actId="20577"/>
          <ac:spMkLst>
            <pc:docMk/>
            <pc:sldMk cId="2167942005" sldId="264"/>
            <ac:spMk id="3" creationId="{EE1B8712-714E-4D8B-994F-8467F2E948E7}"/>
          </ac:spMkLst>
        </pc:spChg>
      </pc:sldChg>
    </pc:docChg>
  </pc:docChgLst>
  <pc:docChgLst>
    <pc:chgData name="Andrew Schulte" userId="S::schultea_trcpg.com#ext#@saeinternational.onmicrosoft.com::724c6268-822a-432b-813e-71736a56932e" providerId="AD" clId="Web-{2E144A3D-C920-488A-BA4B-45BD83378705}"/>
    <pc:docChg chg="modSld">
      <pc:chgData name="Andrew Schulte" userId="S::schultea_trcpg.com#ext#@saeinternational.onmicrosoft.com::724c6268-822a-432b-813e-71736a56932e" providerId="AD" clId="Web-{2E144A3D-C920-488A-BA4B-45BD83378705}" dt="2021-10-22T18:16:08.390" v="65" actId="20577"/>
      <pc:docMkLst>
        <pc:docMk/>
      </pc:docMkLst>
      <pc:sldChg chg="modSp">
        <pc:chgData name="Andrew Schulte" userId="S::schultea_trcpg.com#ext#@saeinternational.onmicrosoft.com::724c6268-822a-432b-813e-71736a56932e" providerId="AD" clId="Web-{2E144A3D-C920-488A-BA4B-45BD83378705}" dt="2021-10-22T18:16:08.390" v="65" actId="20577"/>
        <pc:sldMkLst>
          <pc:docMk/>
          <pc:sldMk cId="1863682867" sldId="259"/>
        </pc:sldMkLst>
        <pc:spChg chg="mod">
          <ac:chgData name="Andrew Schulte" userId="S::schultea_trcpg.com#ext#@saeinternational.onmicrosoft.com::724c6268-822a-432b-813e-71736a56932e" providerId="AD" clId="Web-{2E144A3D-C920-488A-BA4B-45BD83378705}" dt="2021-10-22T18:16:00.984" v="60" actId="20577"/>
          <ac:spMkLst>
            <pc:docMk/>
            <pc:sldMk cId="1863682867" sldId="259"/>
            <ac:spMk id="3" creationId="{DEFB8947-3879-4C25-87EC-8A2B05EAAB87}"/>
          </ac:spMkLst>
        </pc:spChg>
        <pc:spChg chg="mod">
          <ac:chgData name="Andrew Schulte" userId="S::schultea_trcpg.com#ext#@saeinternational.onmicrosoft.com::724c6268-822a-432b-813e-71736a56932e" providerId="AD" clId="Web-{2E144A3D-C920-488A-BA4B-45BD83378705}" dt="2021-10-22T18:16:08.390" v="65" actId="20577"/>
          <ac:spMkLst>
            <pc:docMk/>
            <pc:sldMk cId="1863682867" sldId="259"/>
            <ac:spMk id="8" creationId="{FBFE4454-0F1F-4F05-8B13-DF7E4E00F81F}"/>
          </ac:spMkLst>
        </pc:spChg>
      </pc:sldChg>
      <pc:sldChg chg="modSp">
        <pc:chgData name="Andrew Schulte" userId="S::schultea_trcpg.com#ext#@saeinternational.onmicrosoft.com::724c6268-822a-432b-813e-71736a56932e" providerId="AD" clId="Web-{2E144A3D-C920-488A-BA4B-45BD83378705}" dt="2021-10-22T18:07:20.977" v="57" actId="20577"/>
        <pc:sldMkLst>
          <pc:docMk/>
          <pc:sldMk cId="2377921070" sldId="265"/>
        </pc:sldMkLst>
        <pc:spChg chg="mod">
          <ac:chgData name="Andrew Schulte" userId="S::schultea_trcpg.com#ext#@saeinternational.onmicrosoft.com::724c6268-822a-432b-813e-71736a56932e" providerId="AD" clId="Web-{2E144A3D-C920-488A-BA4B-45BD83378705}" dt="2021-10-22T18:07:20.977" v="57" actId="20577"/>
          <ac:spMkLst>
            <pc:docMk/>
            <pc:sldMk cId="2377921070" sldId="265"/>
            <ac:spMk id="3" creationId="{A1129994-3129-4894-96D8-02E0FC2EF2A5}"/>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166049-DE4F-42AC-97A8-F8B43E28AE2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A28007E-493C-4FCB-A49F-3C8C22C5B39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FCBAA8E-A62A-4A90-A721-6C7095D8BDD3}"/>
              </a:ext>
            </a:extLst>
          </p:cNvPr>
          <p:cNvSpPr>
            <a:spLocks noGrp="1"/>
          </p:cNvSpPr>
          <p:nvPr>
            <p:ph type="dt" sz="half" idx="10"/>
          </p:nvPr>
        </p:nvSpPr>
        <p:spPr/>
        <p:txBody>
          <a:bodyPr/>
          <a:lstStyle/>
          <a:p>
            <a:fld id="{AF3FDB8E-F93B-45B7-8226-479B2D003641}" type="datetimeFigureOut">
              <a:rPr lang="en-US" smtClean="0"/>
              <a:t>10/22/2021</a:t>
            </a:fld>
            <a:endParaRPr lang="en-US"/>
          </a:p>
        </p:txBody>
      </p:sp>
      <p:sp>
        <p:nvSpPr>
          <p:cNvPr id="5" name="Footer Placeholder 4">
            <a:extLst>
              <a:ext uri="{FF2B5EF4-FFF2-40B4-BE49-F238E27FC236}">
                <a16:creationId xmlns:a16="http://schemas.microsoft.com/office/drawing/2014/main" id="{EA4F9667-EF9C-4E72-9277-6307FD4AD2B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35C007F-3BAE-4D9D-93B3-E22918E6B386}"/>
              </a:ext>
            </a:extLst>
          </p:cNvPr>
          <p:cNvSpPr>
            <a:spLocks noGrp="1"/>
          </p:cNvSpPr>
          <p:nvPr>
            <p:ph type="sldNum" sz="quarter" idx="12"/>
          </p:nvPr>
        </p:nvSpPr>
        <p:spPr/>
        <p:txBody>
          <a:bodyPr/>
          <a:lstStyle/>
          <a:p>
            <a:fld id="{F28DD7C4-C68B-4228-A80A-FFCA6934D821}" type="slidenum">
              <a:rPr lang="en-US" smtClean="0"/>
              <a:t>‹#›</a:t>
            </a:fld>
            <a:endParaRPr lang="en-US"/>
          </a:p>
        </p:txBody>
      </p:sp>
    </p:spTree>
    <p:extLst>
      <p:ext uri="{BB962C8B-B14F-4D97-AF65-F5344CB8AC3E}">
        <p14:creationId xmlns:p14="http://schemas.microsoft.com/office/powerpoint/2010/main" val="33689777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993553-EA6C-430E-9C9D-B3C730C7E4A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C1E649D-B16C-4CFA-8372-5463C064B69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D915E0C-AB32-44DD-B5F9-2CF928059D4C}"/>
              </a:ext>
            </a:extLst>
          </p:cNvPr>
          <p:cNvSpPr>
            <a:spLocks noGrp="1"/>
          </p:cNvSpPr>
          <p:nvPr>
            <p:ph type="dt" sz="half" idx="10"/>
          </p:nvPr>
        </p:nvSpPr>
        <p:spPr/>
        <p:txBody>
          <a:bodyPr/>
          <a:lstStyle/>
          <a:p>
            <a:fld id="{AF3FDB8E-F93B-45B7-8226-479B2D003641}" type="datetimeFigureOut">
              <a:rPr lang="en-US" smtClean="0"/>
              <a:t>10/22/2021</a:t>
            </a:fld>
            <a:endParaRPr lang="en-US"/>
          </a:p>
        </p:txBody>
      </p:sp>
      <p:sp>
        <p:nvSpPr>
          <p:cNvPr id="5" name="Footer Placeholder 4">
            <a:extLst>
              <a:ext uri="{FF2B5EF4-FFF2-40B4-BE49-F238E27FC236}">
                <a16:creationId xmlns:a16="http://schemas.microsoft.com/office/drawing/2014/main" id="{CE806D86-010D-4021-8073-5223777210C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9C5BA00-0620-4EC7-B289-EAD58C1D3C47}"/>
              </a:ext>
            </a:extLst>
          </p:cNvPr>
          <p:cNvSpPr>
            <a:spLocks noGrp="1"/>
          </p:cNvSpPr>
          <p:nvPr>
            <p:ph type="sldNum" sz="quarter" idx="12"/>
          </p:nvPr>
        </p:nvSpPr>
        <p:spPr/>
        <p:txBody>
          <a:bodyPr/>
          <a:lstStyle/>
          <a:p>
            <a:fld id="{F28DD7C4-C68B-4228-A80A-FFCA6934D821}" type="slidenum">
              <a:rPr lang="en-US" smtClean="0"/>
              <a:t>‹#›</a:t>
            </a:fld>
            <a:endParaRPr lang="en-US"/>
          </a:p>
        </p:txBody>
      </p:sp>
    </p:spTree>
    <p:extLst>
      <p:ext uri="{BB962C8B-B14F-4D97-AF65-F5344CB8AC3E}">
        <p14:creationId xmlns:p14="http://schemas.microsoft.com/office/powerpoint/2010/main" val="40788206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D4AE895-DA4C-4C78-8B21-ADB0F045CE1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2106D41-EDEB-4142-BFE5-CF4DBF84A36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AF8231A-5C6E-4382-B233-E589C6510A37}"/>
              </a:ext>
            </a:extLst>
          </p:cNvPr>
          <p:cNvSpPr>
            <a:spLocks noGrp="1"/>
          </p:cNvSpPr>
          <p:nvPr>
            <p:ph type="dt" sz="half" idx="10"/>
          </p:nvPr>
        </p:nvSpPr>
        <p:spPr/>
        <p:txBody>
          <a:bodyPr/>
          <a:lstStyle/>
          <a:p>
            <a:fld id="{AF3FDB8E-F93B-45B7-8226-479B2D003641}" type="datetimeFigureOut">
              <a:rPr lang="en-US" smtClean="0"/>
              <a:t>10/22/2021</a:t>
            </a:fld>
            <a:endParaRPr lang="en-US"/>
          </a:p>
        </p:txBody>
      </p:sp>
      <p:sp>
        <p:nvSpPr>
          <p:cNvPr id="5" name="Footer Placeholder 4">
            <a:extLst>
              <a:ext uri="{FF2B5EF4-FFF2-40B4-BE49-F238E27FC236}">
                <a16:creationId xmlns:a16="http://schemas.microsoft.com/office/drawing/2014/main" id="{95A75052-636B-4C12-801F-07237DF5527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5F8C240-EE5D-41E5-A610-CB1D3BB622DD}"/>
              </a:ext>
            </a:extLst>
          </p:cNvPr>
          <p:cNvSpPr>
            <a:spLocks noGrp="1"/>
          </p:cNvSpPr>
          <p:nvPr>
            <p:ph type="sldNum" sz="quarter" idx="12"/>
          </p:nvPr>
        </p:nvSpPr>
        <p:spPr/>
        <p:txBody>
          <a:bodyPr/>
          <a:lstStyle/>
          <a:p>
            <a:fld id="{F28DD7C4-C68B-4228-A80A-FFCA6934D821}" type="slidenum">
              <a:rPr lang="en-US" smtClean="0"/>
              <a:t>‹#›</a:t>
            </a:fld>
            <a:endParaRPr lang="en-US"/>
          </a:p>
        </p:txBody>
      </p:sp>
    </p:spTree>
    <p:extLst>
      <p:ext uri="{BB962C8B-B14F-4D97-AF65-F5344CB8AC3E}">
        <p14:creationId xmlns:p14="http://schemas.microsoft.com/office/powerpoint/2010/main" val="29735911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F7C955-2277-4D10-B53F-DB0480B7B40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6C4AE2B-EAE9-416F-B6EC-348807F02DB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405C234-1EE4-45D3-B6B7-A4868C2FE8DB}"/>
              </a:ext>
            </a:extLst>
          </p:cNvPr>
          <p:cNvSpPr>
            <a:spLocks noGrp="1"/>
          </p:cNvSpPr>
          <p:nvPr>
            <p:ph type="dt" sz="half" idx="10"/>
          </p:nvPr>
        </p:nvSpPr>
        <p:spPr/>
        <p:txBody>
          <a:bodyPr/>
          <a:lstStyle/>
          <a:p>
            <a:fld id="{AF3FDB8E-F93B-45B7-8226-479B2D003641}" type="datetimeFigureOut">
              <a:rPr lang="en-US" smtClean="0"/>
              <a:t>10/22/2021</a:t>
            </a:fld>
            <a:endParaRPr lang="en-US"/>
          </a:p>
        </p:txBody>
      </p:sp>
      <p:sp>
        <p:nvSpPr>
          <p:cNvPr id="5" name="Footer Placeholder 4">
            <a:extLst>
              <a:ext uri="{FF2B5EF4-FFF2-40B4-BE49-F238E27FC236}">
                <a16:creationId xmlns:a16="http://schemas.microsoft.com/office/drawing/2014/main" id="{F5DA77FB-D9BA-44EE-8C46-E5E2C90D46D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4FE65C7-0060-4867-9EBB-C6D1D90554A3}"/>
              </a:ext>
            </a:extLst>
          </p:cNvPr>
          <p:cNvSpPr>
            <a:spLocks noGrp="1"/>
          </p:cNvSpPr>
          <p:nvPr>
            <p:ph type="sldNum" sz="quarter" idx="12"/>
          </p:nvPr>
        </p:nvSpPr>
        <p:spPr/>
        <p:txBody>
          <a:bodyPr/>
          <a:lstStyle/>
          <a:p>
            <a:fld id="{F28DD7C4-C68B-4228-A80A-FFCA6934D821}" type="slidenum">
              <a:rPr lang="en-US" smtClean="0"/>
              <a:t>‹#›</a:t>
            </a:fld>
            <a:endParaRPr lang="en-US"/>
          </a:p>
        </p:txBody>
      </p:sp>
    </p:spTree>
    <p:extLst>
      <p:ext uri="{BB962C8B-B14F-4D97-AF65-F5344CB8AC3E}">
        <p14:creationId xmlns:p14="http://schemas.microsoft.com/office/powerpoint/2010/main" val="8579138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F1C73F-5AFD-4C13-9E1B-1292847985E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5921A9A-71CE-4A36-96C2-9EB20E41C24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2C7AA11-7595-42CB-965D-F09C5145673F}"/>
              </a:ext>
            </a:extLst>
          </p:cNvPr>
          <p:cNvSpPr>
            <a:spLocks noGrp="1"/>
          </p:cNvSpPr>
          <p:nvPr>
            <p:ph type="dt" sz="half" idx="10"/>
          </p:nvPr>
        </p:nvSpPr>
        <p:spPr/>
        <p:txBody>
          <a:bodyPr/>
          <a:lstStyle/>
          <a:p>
            <a:fld id="{AF3FDB8E-F93B-45B7-8226-479B2D003641}" type="datetimeFigureOut">
              <a:rPr lang="en-US" smtClean="0"/>
              <a:t>10/22/2021</a:t>
            </a:fld>
            <a:endParaRPr lang="en-US"/>
          </a:p>
        </p:txBody>
      </p:sp>
      <p:sp>
        <p:nvSpPr>
          <p:cNvPr id="5" name="Footer Placeholder 4">
            <a:extLst>
              <a:ext uri="{FF2B5EF4-FFF2-40B4-BE49-F238E27FC236}">
                <a16:creationId xmlns:a16="http://schemas.microsoft.com/office/drawing/2014/main" id="{015BD673-1C71-4969-84E4-2B55C9E28C8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672D21B-F798-4A16-BF5A-14AAF06BEA12}"/>
              </a:ext>
            </a:extLst>
          </p:cNvPr>
          <p:cNvSpPr>
            <a:spLocks noGrp="1"/>
          </p:cNvSpPr>
          <p:nvPr>
            <p:ph type="sldNum" sz="quarter" idx="12"/>
          </p:nvPr>
        </p:nvSpPr>
        <p:spPr/>
        <p:txBody>
          <a:bodyPr/>
          <a:lstStyle/>
          <a:p>
            <a:fld id="{F28DD7C4-C68B-4228-A80A-FFCA6934D821}" type="slidenum">
              <a:rPr lang="en-US" smtClean="0"/>
              <a:t>‹#›</a:t>
            </a:fld>
            <a:endParaRPr lang="en-US"/>
          </a:p>
        </p:txBody>
      </p:sp>
    </p:spTree>
    <p:extLst>
      <p:ext uri="{BB962C8B-B14F-4D97-AF65-F5344CB8AC3E}">
        <p14:creationId xmlns:p14="http://schemas.microsoft.com/office/powerpoint/2010/main" val="12163046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A48B3A-2260-4E16-88B6-A496FCF4853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29C875A-228B-4958-A4A2-0039BB7796A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F6393F8-2C35-4DF4-B96F-81B52277BEC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8834EC4-8327-4F6D-B641-A29FDAB9919F}"/>
              </a:ext>
            </a:extLst>
          </p:cNvPr>
          <p:cNvSpPr>
            <a:spLocks noGrp="1"/>
          </p:cNvSpPr>
          <p:nvPr>
            <p:ph type="dt" sz="half" idx="10"/>
          </p:nvPr>
        </p:nvSpPr>
        <p:spPr/>
        <p:txBody>
          <a:bodyPr/>
          <a:lstStyle/>
          <a:p>
            <a:fld id="{AF3FDB8E-F93B-45B7-8226-479B2D003641}" type="datetimeFigureOut">
              <a:rPr lang="en-US" smtClean="0"/>
              <a:t>10/22/2021</a:t>
            </a:fld>
            <a:endParaRPr lang="en-US"/>
          </a:p>
        </p:txBody>
      </p:sp>
      <p:sp>
        <p:nvSpPr>
          <p:cNvPr id="6" name="Footer Placeholder 5">
            <a:extLst>
              <a:ext uri="{FF2B5EF4-FFF2-40B4-BE49-F238E27FC236}">
                <a16:creationId xmlns:a16="http://schemas.microsoft.com/office/drawing/2014/main" id="{315BF02E-D6FB-46EC-8E12-F3483C8FC36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D565674-7BB5-4F75-B58C-AE07E52A2546}"/>
              </a:ext>
            </a:extLst>
          </p:cNvPr>
          <p:cNvSpPr>
            <a:spLocks noGrp="1"/>
          </p:cNvSpPr>
          <p:nvPr>
            <p:ph type="sldNum" sz="quarter" idx="12"/>
          </p:nvPr>
        </p:nvSpPr>
        <p:spPr/>
        <p:txBody>
          <a:bodyPr/>
          <a:lstStyle/>
          <a:p>
            <a:fld id="{F28DD7C4-C68B-4228-A80A-FFCA6934D821}" type="slidenum">
              <a:rPr lang="en-US" smtClean="0"/>
              <a:t>‹#›</a:t>
            </a:fld>
            <a:endParaRPr lang="en-US"/>
          </a:p>
        </p:txBody>
      </p:sp>
    </p:spTree>
    <p:extLst>
      <p:ext uri="{BB962C8B-B14F-4D97-AF65-F5344CB8AC3E}">
        <p14:creationId xmlns:p14="http://schemas.microsoft.com/office/powerpoint/2010/main" val="20423351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03EF2-1B7C-4D6D-93D4-619CE9F1B81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AAC0216-186E-418A-920F-A28DA26B1F5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CC44B8C-C970-4A41-9E6B-01F7109E14A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F0BC116-96BD-45FB-8472-5026CDE14D5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607C3F6-58E4-478A-AC20-084C1150372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9F302E5-F99C-4B57-93DE-7F7CC561DA97}"/>
              </a:ext>
            </a:extLst>
          </p:cNvPr>
          <p:cNvSpPr>
            <a:spLocks noGrp="1"/>
          </p:cNvSpPr>
          <p:nvPr>
            <p:ph type="dt" sz="half" idx="10"/>
          </p:nvPr>
        </p:nvSpPr>
        <p:spPr/>
        <p:txBody>
          <a:bodyPr/>
          <a:lstStyle/>
          <a:p>
            <a:fld id="{AF3FDB8E-F93B-45B7-8226-479B2D003641}" type="datetimeFigureOut">
              <a:rPr lang="en-US" smtClean="0"/>
              <a:t>10/22/2021</a:t>
            </a:fld>
            <a:endParaRPr lang="en-US"/>
          </a:p>
        </p:txBody>
      </p:sp>
      <p:sp>
        <p:nvSpPr>
          <p:cNvPr id="8" name="Footer Placeholder 7">
            <a:extLst>
              <a:ext uri="{FF2B5EF4-FFF2-40B4-BE49-F238E27FC236}">
                <a16:creationId xmlns:a16="http://schemas.microsoft.com/office/drawing/2014/main" id="{E19D3B28-F583-49C3-9B05-21CBF1D040B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2B8D353-0CC2-4EC9-8424-404FF4086F7E}"/>
              </a:ext>
            </a:extLst>
          </p:cNvPr>
          <p:cNvSpPr>
            <a:spLocks noGrp="1"/>
          </p:cNvSpPr>
          <p:nvPr>
            <p:ph type="sldNum" sz="quarter" idx="12"/>
          </p:nvPr>
        </p:nvSpPr>
        <p:spPr/>
        <p:txBody>
          <a:bodyPr/>
          <a:lstStyle/>
          <a:p>
            <a:fld id="{F28DD7C4-C68B-4228-A80A-FFCA6934D821}" type="slidenum">
              <a:rPr lang="en-US" smtClean="0"/>
              <a:t>‹#›</a:t>
            </a:fld>
            <a:endParaRPr lang="en-US"/>
          </a:p>
        </p:txBody>
      </p:sp>
    </p:spTree>
    <p:extLst>
      <p:ext uri="{BB962C8B-B14F-4D97-AF65-F5344CB8AC3E}">
        <p14:creationId xmlns:p14="http://schemas.microsoft.com/office/powerpoint/2010/main" val="25303495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B0E8CD-1A69-416F-9016-DF99C2C4C34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04A1340-104D-42C8-8233-1B724EECD907}"/>
              </a:ext>
            </a:extLst>
          </p:cNvPr>
          <p:cNvSpPr>
            <a:spLocks noGrp="1"/>
          </p:cNvSpPr>
          <p:nvPr>
            <p:ph type="dt" sz="half" idx="10"/>
          </p:nvPr>
        </p:nvSpPr>
        <p:spPr/>
        <p:txBody>
          <a:bodyPr/>
          <a:lstStyle/>
          <a:p>
            <a:fld id="{AF3FDB8E-F93B-45B7-8226-479B2D003641}" type="datetimeFigureOut">
              <a:rPr lang="en-US" smtClean="0"/>
              <a:t>10/22/2021</a:t>
            </a:fld>
            <a:endParaRPr lang="en-US"/>
          </a:p>
        </p:txBody>
      </p:sp>
      <p:sp>
        <p:nvSpPr>
          <p:cNvPr id="4" name="Footer Placeholder 3">
            <a:extLst>
              <a:ext uri="{FF2B5EF4-FFF2-40B4-BE49-F238E27FC236}">
                <a16:creationId xmlns:a16="http://schemas.microsoft.com/office/drawing/2014/main" id="{BC12F212-7995-48FF-9794-7E4A7068983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11B1C0B-C096-4EFD-9177-AD23EE53639B}"/>
              </a:ext>
            </a:extLst>
          </p:cNvPr>
          <p:cNvSpPr>
            <a:spLocks noGrp="1"/>
          </p:cNvSpPr>
          <p:nvPr>
            <p:ph type="sldNum" sz="quarter" idx="12"/>
          </p:nvPr>
        </p:nvSpPr>
        <p:spPr/>
        <p:txBody>
          <a:bodyPr/>
          <a:lstStyle/>
          <a:p>
            <a:fld id="{F28DD7C4-C68B-4228-A80A-FFCA6934D821}" type="slidenum">
              <a:rPr lang="en-US" smtClean="0"/>
              <a:t>‹#›</a:t>
            </a:fld>
            <a:endParaRPr lang="en-US"/>
          </a:p>
        </p:txBody>
      </p:sp>
    </p:spTree>
    <p:extLst>
      <p:ext uri="{BB962C8B-B14F-4D97-AF65-F5344CB8AC3E}">
        <p14:creationId xmlns:p14="http://schemas.microsoft.com/office/powerpoint/2010/main" val="29325162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1AAA7CA-6CE0-4F0F-AA98-3E1B86E6C92C}"/>
              </a:ext>
            </a:extLst>
          </p:cNvPr>
          <p:cNvSpPr>
            <a:spLocks noGrp="1"/>
          </p:cNvSpPr>
          <p:nvPr>
            <p:ph type="dt" sz="half" idx="10"/>
          </p:nvPr>
        </p:nvSpPr>
        <p:spPr/>
        <p:txBody>
          <a:bodyPr/>
          <a:lstStyle/>
          <a:p>
            <a:fld id="{AF3FDB8E-F93B-45B7-8226-479B2D003641}" type="datetimeFigureOut">
              <a:rPr lang="en-US" smtClean="0"/>
              <a:t>10/22/2021</a:t>
            </a:fld>
            <a:endParaRPr lang="en-US"/>
          </a:p>
        </p:txBody>
      </p:sp>
      <p:sp>
        <p:nvSpPr>
          <p:cNvPr id="3" name="Footer Placeholder 2">
            <a:extLst>
              <a:ext uri="{FF2B5EF4-FFF2-40B4-BE49-F238E27FC236}">
                <a16:creationId xmlns:a16="http://schemas.microsoft.com/office/drawing/2014/main" id="{6E7BE1B3-2D36-47FA-BEAE-5CEE974574B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A48C607-ABBD-43BF-93D9-8F3ED9024E67}"/>
              </a:ext>
            </a:extLst>
          </p:cNvPr>
          <p:cNvSpPr>
            <a:spLocks noGrp="1"/>
          </p:cNvSpPr>
          <p:nvPr>
            <p:ph type="sldNum" sz="quarter" idx="12"/>
          </p:nvPr>
        </p:nvSpPr>
        <p:spPr/>
        <p:txBody>
          <a:bodyPr/>
          <a:lstStyle/>
          <a:p>
            <a:fld id="{F28DD7C4-C68B-4228-A80A-FFCA6934D821}" type="slidenum">
              <a:rPr lang="en-US" smtClean="0"/>
              <a:t>‹#›</a:t>
            </a:fld>
            <a:endParaRPr lang="en-US"/>
          </a:p>
        </p:txBody>
      </p:sp>
    </p:spTree>
    <p:extLst>
      <p:ext uri="{BB962C8B-B14F-4D97-AF65-F5344CB8AC3E}">
        <p14:creationId xmlns:p14="http://schemas.microsoft.com/office/powerpoint/2010/main" val="2296797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21229C-1DBF-4A2A-B36E-04762CBD532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E901D37-4EA3-44E2-BBBE-BA58EBB1959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563B1D4-FD1F-4266-8169-0288665B60A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A3B7EAD-3363-4B46-9044-F7B783AE4B90}"/>
              </a:ext>
            </a:extLst>
          </p:cNvPr>
          <p:cNvSpPr>
            <a:spLocks noGrp="1"/>
          </p:cNvSpPr>
          <p:nvPr>
            <p:ph type="dt" sz="half" idx="10"/>
          </p:nvPr>
        </p:nvSpPr>
        <p:spPr/>
        <p:txBody>
          <a:bodyPr/>
          <a:lstStyle/>
          <a:p>
            <a:fld id="{AF3FDB8E-F93B-45B7-8226-479B2D003641}" type="datetimeFigureOut">
              <a:rPr lang="en-US" smtClean="0"/>
              <a:t>10/22/2021</a:t>
            </a:fld>
            <a:endParaRPr lang="en-US"/>
          </a:p>
        </p:txBody>
      </p:sp>
      <p:sp>
        <p:nvSpPr>
          <p:cNvPr id="6" name="Footer Placeholder 5">
            <a:extLst>
              <a:ext uri="{FF2B5EF4-FFF2-40B4-BE49-F238E27FC236}">
                <a16:creationId xmlns:a16="http://schemas.microsoft.com/office/drawing/2014/main" id="{08D5711D-BE63-4D1D-A3FF-8A91D7A53E8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E4A7B6F-C94A-43BB-A973-2B8A038C5452}"/>
              </a:ext>
            </a:extLst>
          </p:cNvPr>
          <p:cNvSpPr>
            <a:spLocks noGrp="1"/>
          </p:cNvSpPr>
          <p:nvPr>
            <p:ph type="sldNum" sz="quarter" idx="12"/>
          </p:nvPr>
        </p:nvSpPr>
        <p:spPr/>
        <p:txBody>
          <a:bodyPr/>
          <a:lstStyle/>
          <a:p>
            <a:fld id="{F28DD7C4-C68B-4228-A80A-FFCA6934D821}" type="slidenum">
              <a:rPr lang="en-US" smtClean="0"/>
              <a:t>‹#›</a:t>
            </a:fld>
            <a:endParaRPr lang="en-US"/>
          </a:p>
        </p:txBody>
      </p:sp>
    </p:spTree>
    <p:extLst>
      <p:ext uri="{BB962C8B-B14F-4D97-AF65-F5344CB8AC3E}">
        <p14:creationId xmlns:p14="http://schemas.microsoft.com/office/powerpoint/2010/main" val="20183132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3D30EA-42B1-4500-A590-9C7BE381450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7A8663E-D40F-49C3-80DD-DF78F537786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BB608B1-1474-415F-95BC-86097A30762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93BB409-CFAD-4C9A-B5FD-F41FD1EDE01D}"/>
              </a:ext>
            </a:extLst>
          </p:cNvPr>
          <p:cNvSpPr>
            <a:spLocks noGrp="1"/>
          </p:cNvSpPr>
          <p:nvPr>
            <p:ph type="dt" sz="half" idx="10"/>
          </p:nvPr>
        </p:nvSpPr>
        <p:spPr/>
        <p:txBody>
          <a:bodyPr/>
          <a:lstStyle/>
          <a:p>
            <a:fld id="{AF3FDB8E-F93B-45B7-8226-479B2D003641}" type="datetimeFigureOut">
              <a:rPr lang="en-US" smtClean="0"/>
              <a:t>10/22/2021</a:t>
            </a:fld>
            <a:endParaRPr lang="en-US"/>
          </a:p>
        </p:txBody>
      </p:sp>
      <p:sp>
        <p:nvSpPr>
          <p:cNvPr id="6" name="Footer Placeholder 5">
            <a:extLst>
              <a:ext uri="{FF2B5EF4-FFF2-40B4-BE49-F238E27FC236}">
                <a16:creationId xmlns:a16="http://schemas.microsoft.com/office/drawing/2014/main" id="{2635B464-98F1-4D0B-8F10-BB5E0F1CE8D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9B72822-95AC-4434-94AF-A916B754E9BD}"/>
              </a:ext>
            </a:extLst>
          </p:cNvPr>
          <p:cNvSpPr>
            <a:spLocks noGrp="1"/>
          </p:cNvSpPr>
          <p:nvPr>
            <p:ph type="sldNum" sz="quarter" idx="12"/>
          </p:nvPr>
        </p:nvSpPr>
        <p:spPr/>
        <p:txBody>
          <a:bodyPr/>
          <a:lstStyle/>
          <a:p>
            <a:fld id="{F28DD7C4-C68B-4228-A80A-FFCA6934D821}" type="slidenum">
              <a:rPr lang="en-US" smtClean="0"/>
              <a:t>‹#›</a:t>
            </a:fld>
            <a:endParaRPr lang="en-US"/>
          </a:p>
        </p:txBody>
      </p:sp>
    </p:spTree>
    <p:extLst>
      <p:ext uri="{BB962C8B-B14F-4D97-AF65-F5344CB8AC3E}">
        <p14:creationId xmlns:p14="http://schemas.microsoft.com/office/powerpoint/2010/main" val="25806398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ADFBFAF-86C7-47A2-BC50-EDF7A208F3C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90570AF-C101-486F-A912-D067BCD74CD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DE4A392-7918-4F77-97BA-A78E2FDCB52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F3FDB8E-F93B-45B7-8226-479B2D003641}" type="datetimeFigureOut">
              <a:rPr lang="en-US" smtClean="0"/>
              <a:t>10/22/2021</a:t>
            </a:fld>
            <a:endParaRPr lang="en-US"/>
          </a:p>
        </p:txBody>
      </p:sp>
      <p:sp>
        <p:nvSpPr>
          <p:cNvPr id="5" name="Footer Placeholder 4">
            <a:extLst>
              <a:ext uri="{FF2B5EF4-FFF2-40B4-BE49-F238E27FC236}">
                <a16:creationId xmlns:a16="http://schemas.microsoft.com/office/drawing/2014/main" id="{C8D34DB2-9424-4A44-938B-5F8284D4AA5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BF26120-3D6E-4E55-BE25-C2BB53A212A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8DD7C4-C68B-4228-A80A-FFCA6934D821}" type="slidenum">
              <a:rPr lang="en-US" smtClean="0"/>
              <a:t>‹#›</a:t>
            </a:fld>
            <a:endParaRPr lang="en-US"/>
          </a:p>
        </p:txBody>
      </p:sp>
    </p:spTree>
    <p:extLst>
      <p:ext uri="{BB962C8B-B14F-4D97-AF65-F5344CB8AC3E}">
        <p14:creationId xmlns:p14="http://schemas.microsoft.com/office/powerpoint/2010/main" val="31803845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C24D31-49F5-4DBE-A7A7-9C034D87CBEF}"/>
              </a:ext>
            </a:extLst>
          </p:cNvPr>
          <p:cNvSpPr>
            <a:spLocks noGrp="1"/>
          </p:cNvSpPr>
          <p:nvPr>
            <p:ph type="ctrTitle"/>
          </p:nvPr>
        </p:nvSpPr>
        <p:spPr/>
        <p:txBody>
          <a:bodyPr/>
          <a:lstStyle/>
          <a:p>
            <a:r>
              <a:rPr lang="en-US"/>
              <a:t>SAE Cooperative Research Project – FMVSS 141</a:t>
            </a:r>
          </a:p>
        </p:txBody>
      </p:sp>
      <p:sp>
        <p:nvSpPr>
          <p:cNvPr id="3" name="Subtitle 2">
            <a:extLst>
              <a:ext uri="{FF2B5EF4-FFF2-40B4-BE49-F238E27FC236}">
                <a16:creationId xmlns:a16="http://schemas.microsoft.com/office/drawing/2014/main" id="{3238F917-ABA2-48F2-9D65-C62498D7FA36}"/>
              </a:ext>
            </a:extLst>
          </p:cNvPr>
          <p:cNvSpPr>
            <a:spLocks noGrp="1"/>
          </p:cNvSpPr>
          <p:nvPr>
            <p:ph type="subTitle" idx="1"/>
          </p:nvPr>
        </p:nvSpPr>
        <p:spPr>
          <a:xfrm>
            <a:off x="1524000" y="3852908"/>
            <a:ext cx="9144000" cy="1404891"/>
          </a:xfrm>
        </p:spPr>
        <p:txBody>
          <a:bodyPr/>
          <a:lstStyle/>
          <a:p>
            <a:r>
              <a:rPr lang="en-US"/>
              <a:t>Overview</a:t>
            </a:r>
          </a:p>
          <a:p>
            <a:r>
              <a:rPr lang="en-US"/>
              <a:t>July 2021</a:t>
            </a:r>
          </a:p>
        </p:txBody>
      </p:sp>
    </p:spTree>
    <p:extLst>
      <p:ext uri="{BB962C8B-B14F-4D97-AF65-F5344CB8AC3E}">
        <p14:creationId xmlns:p14="http://schemas.microsoft.com/office/powerpoint/2010/main" val="17063103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1E6148-7D12-42D8-A82A-E0F565D4AA58}"/>
              </a:ext>
            </a:extLst>
          </p:cNvPr>
          <p:cNvSpPr>
            <a:spLocks noGrp="1"/>
          </p:cNvSpPr>
          <p:nvPr>
            <p:ph type="title"/>
          </p:nvPr>
        </p:nvSpPr>
        <p:spPr/>
        <p:txBody>
          <a:bodyPr/>
          <a:lstStyle/>
          <a:p>
            <a:r>
              <a:rPr lang="en-US"/>
              <a:t>Test Locations</a:t>
            </a:r>
          </a:p>
        </p:txBody>
      </p:sp>
      <p:sp>
        <p:nvSpPr>
          <p:cNvPr id="3" name="Content Placeholder 2">
            <a:extLst>
              <a:ext uri="{FF2B5EF4-FFF2-40B4-BE49-F238E27FC236}">
                <a16:creationId xmlns:a16="http://schemas.microsoft.com/office/drawing/2014/main" id="{3F980B95-8F2D-49E7-95AD-C7D55C0B98A6}"/>
              </a:ext>
            </a:extLst>
          </p:cNvPr>
          <p:cNvSpPr>
            <a:spLocks noGrp="1"/>
          </p:cNvSpPr>
          <p:nvPr>
            <p:ph idx="1"/>
          </p:nvPr>
        </p:nvSpPr>
        <p:spPr>
          <a:xfrm>
            <a:off x="247650" y="1690688"/>
            <a:ext cx="4562475" cy="4351338"/>
          </a:xfrm>
        </p:spPr>
        <p:txBody>
          <a:bodyPr/>
          <a:lstStyle/>
          <a:p>
            <a:pPr marL="0" lvl="0" indent="0">
              <a:buNone/>
            </a:pPr>
            <a:r>
              <a:rPr lang="en-US"/>
              <a:t>Transportation Research Center, East Liberty, Ohio </a:t>
            </a:r>
          </a:p>
          <a:p>
            <a:pPr marL="0" lvl="0" indent="0">
              <a:buNone/>
            </a:pPr>
            <a:r>
              <a:rPr lang="en-US"/>
              <a:t>GM Milford Proving Grounds Milford, Michigan </a:t>
            </a:r>
          </a:p>
          <a:p>
            <a:pPr marL="0" lvl="0" indent="0">
              <a:buNone/>
            </a:pPr>
            <a:r>
              <a:rPr lang="en-US"/>
              <a:t>GM Yuma Proving Grounds Yuma, Arizona </a:t>
            </a:r>
          </a:p>
          <a:p>
            <a:pPr marL="0" lvl="0" indent="0">
              <a:buNone/>
            </a:pPr>
            <a:r>
              <a:rPr lang="en-US"/>
              <a:t>Nissan Technical Center Arizona Testing Center, Stanfield, Arizona </a:t>
            </a:r>
          </a:p>
          <a:p>
            <a:endParaRPr lang="en-US"/>
          </a:p>
        </p:txBody>
      </p:sp>
      <p:pic>
        <p:nvPicPr>
          <p:cNvPr id="4" name="Picture 3">
            <a:extLst>
              <a:ext uri="{FF2B5EF4-FFF2-40B4-BE49-F238E27FC236}">
                <a16:creationId xmlns:a16="http://schemas.microsoft.com/office/drawing/2014/main" id="{8A0BA0D7-9CAD-40E8-956B-1ECD5E240522}"/>
              </a:ext>
            </a:extLst>
          </p:cNvPr>
          <p:cNvPicPr>
            <a:picLocks noChangeAspect="1"/>
          </p:cNvPicPr>
          <p:nvPr/>
        </p:nvPicPr>
        <p:blipFill>
          <a:blip r:embed="rId2"/>
          <a:stretch>
            <a:fillRect/>
          </a:stretch>
        </p:blipFill>
        <p:spPr>
          <a:xfrm>
            <a:off x="4705350" y="1690688"/>
            <a:ext cx="7486650" cy="4136460"/>
          </a:xfrm>
          <a:prstGeom prst="rect">
            <a:avLst/>
          </a:prstGeom>
        </p:spPr>
      </p:pic>
    </p:spTree>
    <p:extLst>
      <p:ext uri="{BB962C8B-B14F-4D97-AF65-F5344CB8AC3E}">
        <p14:creationId xmlns:p14="http://schemas.microsoft.com/office/powerpoint/2010/main" val="6350904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B87B33-4855-4657-A3E9-0D3D76DE2E6C}"/>
              </a:ext>
            </a:extLst>
          </p:cNvPr>
          <p:cNvSpPr>
            <a:spLocks noGrp="1"/>
          </p:cNvSpPr>
          <p:nvPr>
            <p:ph type="title"/>
          </p:nvPr>
        </p:nvSpPr>
        <p:spPr/>
        <p:txBody>
          <a:bodyPr/>
          <a:lstStyle/>
          <a:p>
            <a:r>
              <a:rPr lang="en-US"/>
              <a:t>Test Equipment</a:t>
            </a:r>
          </a:p>
        </p:txBody>
      </p:sp>
      <p:sp>
        <p:nvSpPr>
          <p:cNvPr id="3" name="Content Placeholder 2">
            <a:extLst>
              <a:ext uri="{FF2B5EF4-FFF2-40B4-BE49-F238E27FC236}">
                <a16:creationId xmlns:a16="http://schemas.microsoft.com/office/drawing/2014/main" id="{8AC10D86-EB12-4D01-8076-00EB00AC21BF}"/>
              </a:ext>
            </a:extLst>
          </p:cNvPr>
          <p:cNvSpPr>
            <a:spLocks noGrp="1"/>
          </p:cNvSpPr>
          <p:nvPr>
            <p:ph idx="1"/>
          </p:nvPr>
        </p:nvSpPr>
        <p:spPr>
          <a:xfrm>
            <a:off x="838200" y="1825625"/>
            <a:ext cx="5105400" cy="4351338"/>
          </a:xfrm>
        </p:spPr>
        <p:txBody>
          <a:bodyPr/>
          <a:lstStyle/>
          <a:p>
            <a:r>
              <a:rPr lang="en-US"/>
              <a:t>Common test equipment was provided by </a:t>
            </a:r>
            <a:r>
              <a:rPr lang="en-US" err="1"/>
              <a:t>Bruel</a:t>
            </a:r>
            <a:r>
              <a:rPr lang="en-US"/>
              <a:t> and </a:t>
            </a:r>
            <a:r>
              <a:rPr lang="en-US" err="1"/>
              <a:t>Kjaer</a:t>
            </a:r>
            <a:r>
              <a:rPr lang="en-US"/>
              <a:t> (B&amp;K) to remove the test variation due to different test equipment at each site. Test equipment was configured to conduct FMVSS 141 as well as ISO/CD 16254. </a:t>
            </a:r>
          </a:p>
        </p:txBody>
      </p:sp>
      <p:pic>
        <p:nvPicPr>
          <p:cNvPr id="4" name="Picture 3">
            <a:extLst>
              <a:ext uri="{FF2B5EF4-FFF2-40B4-BE49-F238E27FC236}">
                <a16:creationId xmlns:a16="http://schemas.microsoft.com/office/drawing/2014/main" id="{09FD0DBC-EC5B-4852-9418-68421D2F7DA0}"/>
              </a:ext>
            </a:extLst>
          </p:cNvPr>
          <p:cNvPicPr/>
          <p:nvPr/>
        </p:nvPicPr>
        <p:blipFill>
          <a:blip r:embed="rId2"/>
          <a:stretch>
            <a:fillRect/>
          </a:stretch>
        </p:blipFill>
        <p:spPr>
          <a:xfrm>
            <a:off x="5616892" y="1027906"/>
            <a:ext cx="6120765" cy="4805680"/>
          </a:xfrm>
          <a:prstGeom prst="rect">
            <a:avLst/>
          </a:prstGeom>
        </p:spPr>
      </p:pic>
    </p:spTree>
    <p:extLst>
      <p:ext uri="{BB962C8B-B14F-4D97-AF65-F5344CB8AC3E}">
        <p14:creationId xmlns:p14="http://schemas.microsoft.com/office/powerpoint/2010/main" val="9411078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E00851-1EB9-4AD8-8A7D-EA12FDE9134E}"/>
              </a:ext>
            </a:extLst>
          </p:cNvPr>
          <p:cNvSpPr>
            <a:spLocks noGrp="1"/>
          </p:cNvSpPr>
          <p:nvPr>
            <p:ph type="title"/>
          </p:nvPr>
        </p:nvSpPr>
        <p:spPr/>
        <p:txBody>
          <a:bodyPr/>
          <a:lstStyle/>
          <a:p>
            <a:r>
              <a:rPr lang="en-US"/>
              <a:t>Tests Conducted </a:t>
            </a:r>
          </a:p>
        </p:txBody>
      </p:sp>
      <p:sp>
        <p:nvSpPr>
          <p:cNvPr id="3" name="Content Placeholder 2">
            <a:extLst>
              <a:ext uri="{FF2B5EF4-FFF2-40B4-BE49-F238E27FC236}">
                <a16:creationId xmlns:a16="http://schemas.microsoft.com/office/drawing/2014/main" id="{DE7FD745-2D92-47CE-8DC2-387F1963EB2B}"/>
              </a:ext>
            </a:extLst>
          </p:cNvPr>
          <p:cNvSpPr>
            <a:spLocks noGrp="1"/>
          </p:cNvSpPr>
          <p:nvPr>
            <p:ph idx="1"/>
          </p:nvPr>
        </p:nvSpPr>
        <p:spPr/>
        <p:txBody>
          <a:bodyPr>
            <a:normAutofit lnSpcReduction="10000"/>
          </a:bodyPr>
          <a:lstStyle/>
          <a:p>
            <a:pPr marL="0" indent="0">
              <a:buNone/>
            </a:pPr>
            <a:r>
              <a:rPr lang="en-US"/>
              <a:t>As specified in FMVSS 141, the following test conditions were evaluated:</a:t>
            </a:r>
          </a:p>
          <a:p>
            <a:pPr marL="0" indent="0">
              <a:buNone/>
            </a:pPr>
            <a:r>
              <a:rPr lang="en-US"/>
              <a:t> </a:t>
            </a:r>
          </a:p>
          <a:p>
            <a:pPr marL="0" lvl="0" indent="0">
              <a:buNone/>
            </a:pPr>
            <a:r>
              <a:rPr lang="en-US"/>
              <a:t>Stationary Forward</a:t>
            </a:r>
          </a:p>
          <a:p>
            <a:pPr marL="0" lvl="0" indent="0">
              <a:buNone/>
            </a:pPr>
            <a:r>
              <a:rPr lang="en-US"/>
              <a:t>Stationary Reverse</a:t>
            </a:r>
          </a:p>
          <a:p>
            <a:pPr marL="0" lvl="0" indent="0">
              <a:buNone/>
            </a:pPr>
            <a:r>
              <a:rPr lang="en-US"/>
              <a:t>Forward 10 km/h (11 km/h)</a:t>
            </a:r>
          </a:p>
          <a:p>
            <a:pPr marL="0" lvl="0" indent="0">
              <a:buNone/>
            </a:pPr>
            <a:r>
              <a:rPr lang="en-US"/>
              <a:t>Forward 20 km/h (21 km/h)</a:t>
            </a:r>
          </a:p>
          <a:p>
            <a:pPr marL="0" lvl="0" indent="0">
              <a:buNone/>
            </a:pPr>
            <a:r>
              <a:rPr lang="en-US"/>
              <a:t>Forward 30 km/h (31 km/h)</a:t>
            </a:r>
          </a:p>
          <a:p>
            <a:pPr marL="0" indent="0">
              <a:buNone/>
            </a:pPr>
            <a:r>
              <a:rPr lang="en-US"/>
              <a:t> </a:t>
            </a:r>
          </a:p>
          <a:p>
            <a:endParaRPr lang="en-US"/>
          </a:p>
        </p:txBody>
      </p:sp>
    </p:spTree>
    <p:extLst>
      <p:ext uri="{BB962C8B-B14F-4D97-AF65-F5344CB8AC3E}">
        <p14:creationId xmlns:p14="http://schemas.microsoft.com/office/powerpoint/2010/main" val="41779276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769977-425B-4AAA-B161-DCCB77ABB7B6}"/>
              </a:ext>
            </a:extLst>
          </p:cNvPr>
          <p:cNvSpPr>
            <a:spLocks noGrp="1"/>
          </p:cNvSpPr>
          <p:nvPr>
            <p:ph type="title"/>
          </p:nvPr>
        </p:nvSpPr>
        <p:spPr>
          <a:xfrm>
            <a:off x="838200" y="365126"/>
            <a:ext cx="10515600" cy="726828"/>
          </a:xfrm>
        </p:spPr>
        <p:txBody>
          <a:bodyPr/>
          <a:lstStyle/>
          <a:p>
            <a:r>
              <a:rPr lang="en-US"/>
              <a:t>Test data</a:t>
            </a:r>
          </a:p>
        </p:txBody>
      </p:sp>
      <p:sp>
        <p:nvSpPr>
          <p:cNvPr id="3" name="Content Placeholder 2">
            <a:extLst>
              <a:ext uri="{FF2B5EF4-FFF2-40B4-BE49-F238E27FC236}">
                <a16:creationId xmlns:a16="http://schemas.microsoft.com/office/drawing/2014/main" id="{EE1B8712-714E-4D8B-994F-8467F2E948E7}"/>
              </a:ext>
            </a:extLst>
          </p:cNvPr>
          <p:cNvSpPr>
            <a:spLocks noGrp="1"/>
          </p:cNvSpPr>
          <p:nvPr>
            <p:ph idx="1"/>
          </p:nvPr>
        </p:nvSpPr>
        <p:spPr>
          <a:xfrm>
            <a:off x="838200" y="1393794"/>
            <a:ext cx="10515600" cy="4783169"/>
          </a:xfrm>
        </p:spPr>
        <p:txBody>
          <a:bodyPr vert="horz" lIns="91440" tIns="45720" rIns="91440" bIns="45720" rtlCol="0" anchor="t">
            <a:normAutofit fontScale="85000" lnSpcReduction="20000"/>
          </a:bodyPr>
          <a:lstStyle/>
          <a:p>
            <a:pPr marL="0" indent="0">
              <a:buNone/>
            </a:pPr>
            <a:r>
              <a:rPr lang="en-US"/>
              <a:t>A complete vehicle test consists of a minimum of four (4) acceptable runs at each test condition for a total of 20 runs for a complete vehicle test.</a:t>
            </a:r>
          </a:p>
          <a:p>
            <a:pPr marL="0" indent="0">
              <a:buNone/>
            </a:pPr>
            <a:r>
              <a:rPr lang="en-US"/>
              <a:t>  </a:t>
            </a:r>
          </a:p>
          <a:p>
            <a:pPr marL="0" indent="0">
              <a:buNone/>
            </a:pPr>
            <a:r>
              <a:rPr lang="en-US"/>
              <a:t>To help with measurement variation assessment, six (6) runs at each test condition were conducted when possible to help insure four acceptable runs for each test condition.</a:t>
            </a:r>
          </a:p>
          <a:p>
            <a:pPr marL="0" indent="0">
              <a:buNone/>
            </a:pPr>
            <a:r>
              <a:rPr lang="en-US"/>
              <a:t>  </a:t>
            </a:r>
          </a:p>
          <a:p>
            <a:pPr marL="0" indent="0">
              <a:buNone/>
            </a:pPr>
            <a:r>
              <a:rPr lang="en-US"/>
              <a:t>Each vehicle was tested four times at each test facility.</a:t>
            </a:r>
          </a:p>
          <a:p>
            <a:pPr marL="0" indent="0">
              <a:buNone/>
            </a:pPr>
            <a:r>
              <a:rPr lang="en-US"/>
              <a:t>  </a:t>
            </a:r>
          </a:p>
          <a:p>
            <a:pPr marL="0" indent="0">
              <a:buNone/>
            </a:pPr>
            <a:r>
              <a:rPr lang="en-US"/>
              <a:t>This results in 80 test runs for each vehicle at each test site, 320 test runs for each test site, and 1280 total runs possible.</a:t>
            </a:r>
          </a:p>
          <a:p>
            <a:pPr marL="0" indent="0">
              <a:buNone/>
            </a:pPr>
            <a:r>
              <a:rPr lang="en-US"/>
              <a:t>  </a:t>
            </a:r>
          </a:p>
          <a:p>
            <a:pPr marL="0" indent="0">
              <a:buNone/>
            </a:pPr>
            <a:r>
              <a:rPr lang="en-US"/>
              <a:t>Based on test acceptance criteria, a total of 1240 test runs were usable for further processing.</a:t>
            </a:r>
          </a:p>
          <a:p>
            <a:endParaRPr lang="en-US"/>
          </a:p>
        </p:txBody>
      </p:sp>
    </p:spTree>
    <p:extLst>
      <p:ext uri="{BB962C8B-B14F-4D97-AF65-F5344CB8AC3E}">
        <p14:creationId xmlns:p14="http://schemas.microsoft.com/office/powerpoint/2010/main" val="21679420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CEBF3A-776B-4244-A75F-806F64826F37}"/>
              </a:ext>
            </a:extLst>
          </p:cNvPr>
          <p:cNvSpPr>
            <a:spLocks noGrp="1"/>
          </p:cNvSpPr>
          <p:nvPr>
            <p:ph type="title"/>
          </p:nvPr>
        </p:nvSpPr>
        <p:spPr/>
        <p:txBody>
          <a:bodyPr/>
          <a:lstStyle/>
          <a:p>
            <a:r>
              <a:rPr lang="en-US"/>
              <a:t>Test Results – Compliance overview</a:t>
            </a:r>
          </a:p>
        </p:txBody>
      </p:sp>
    </p:spTree>
    <p:extLst>
      <p:ext uri="{BB962C8B-B14F-4D97-AF65-F5344CB8AC3E}">
        <p14:creationId xmlns:p14="http://schemas.microsoft.com/office/powerpoint/2010/main" val="14630422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85B84C-BC7A-4AC6-95E3-963397E6E617}"/>
              </a:ext>
            </a:extLst>
          </p:cNvPr>
          <p:cNvSpPr>
            <a:spLocks noGrp="1"/>
          </p:cNvSpPr>
          <p:nvPr>
            <p:ph type="title"/>
          </p:nvPr>
        </p:nvSpPr>
        <p:spPr/>
        <p:txBody>
          <a:bodyPr/>
          <a:lstStyle/>
          <a:p>
            <a:r>
              <a:rPr lang="en-US"/>
              <a:t>Preliminary test results – FMVSS 141 4-band Compliance</a:t>
            </a:r>
          </a:p>
        </p:txBody>
      </p:sp>
      <p:pic>
        <p:nvPicPr>
          <p:cNvPr id="4" name="Content Placeholder 3">
            <a:extLst>
              <a:ext uri="{FF2B5EF4-FFF2-40B4-BE49-F238E27FC236}">
                <a16:creationId xmlns:a16="http://schemas.microsoft.com/office/drawing/2014/main" id="{A8B0EBDF-25C8-42EC-A16B-DDF02A23D7C9}"/>
              </a:ext>
            </a:extLst>
          </p:cNvPr>
          <p:cNvPicPr>
            <a:picLocks noGrp="1"/>
          </p:cNvPicPr>
          <p:nvPr>
            <p:ph idx="1"/>
          </p:nvPr>
        </p:nvPicPr>
        <p:blipFill>
          <a:blip r:embed="rId2"/>
          <a:stretch>
            <a:fillRect/>
          </a:stretch>
        </p:blipFill>
        <p:spPr>
          <a:xfrm>
            <a:off x="1823441" y="1929317"/>
            <a:ext cx="8545118" cy="4143953"/>
          </a:xfrm>
          <a:prstGeom prst="rect">
            <a:avLst/>
          </a:prstGeom>
        </p:spPr>
      </p:pic>
    </p:spTree>
    <p:extLst>
      <p:ext uri="{BB962C8B-B14F-4D97-AF65-F5344CB8AC3E}">
        <p14:creationId xmlns:p14="http://schemas.microsoft.com/office/powerpoint/2010/main" val="27990728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E2E42C-F359-4294-83EA-F12DDD44F093}"/>
              </a:ext>
            </a:extLst>
          </p:cNvPr>
          <p:cNvSpPr>
            <a:spLocks noGrp="1"/>
          </p:cNvSpPr>
          <p:nvPr>
            <p:ph type="title"/>
          </p:nvPr>
        </p:nvSpPr>
        <p:spPr/>
        <p:txBody>
          <a:bodyPr/>
          <a:lstStyle/>
          <a:p>
            <a:r>
              <a:rPr lang="en-US"/>
              <a:t>Preliminary test results – FMVSS 141 2-band Compliance</a:t>
            </a:r>
          </a:p>
        </p:txBody>
      </p:sp>
      <p:pic>
        <p:nvPicPr>
          <p:cNvPr id="4" name="Content Placeholder 3">
            <a:extLst>
              <a:ext uri="{FF2B5EF4-FFF2-40B4-BE49-F238E27FC236}">
                <a16:creationId xmlns:a16="http://schemas.microsoft.com/office/drawing/2014/main" id="{ED7AA16B-F8E6-4ECF-A168-29BC50725570}"/>
              </a:ext>
            </a:extLst>
          </p:cNvPr>
          <p:cNvPicPr>
            <a:picLocks noGrp="1"/>
          </p:cNvPicPr>
          <p:nvPr>
            <p:ph idx="1"/>
          </p:nvPr>
        </p:nvPicPr>
        <p:blipFill>
          <a:blip r:embed="rId2"/>
          <a:stretch>
            <a:fillRect/>
          </a:stretch>
        </p:blipFill>
        <p:spPr>
          <a:xfrm>
            <a:off x="1847257" y="1929317"/>
            <a:ext cx="8497486" cy="4143953"/>
          </a:xfrm>
          <a:prstGeom prst="rect">
            <a:avLst/>
          </a:prstGeom>
        </p:spPr>
      </p:pic>
    </p:spTree>
    <p:extLst>
      <p:ext uri="{BB962C8B-B14F-4D97-AF65-F5344CB8AC3E}">
        <p14:creationId xmlns:p14="http://schemas.microsoft.com/office/powerpoint/2010/main" val="36449152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8C14DC-6803-4CFF-AB09-FF62EF14D123}"/>
              </a:ext>
            </a:extLst>
          </p:cNvPr>
          <p:cNvSpPr>
            <a:spLocks noGrp="1"/>
          </p:cNvSpPr>
          <p:nvPr>
            <p:ph type="title"/>
          </p:nvPr>
        </p:nvSpPr>
        <p:spPr/>
        <p:txBody>
          <a:bodyPr/>
          <a:lstStyle/>
          <a:p>
            <a:r>
              <a:rPr lang="en-US"/>
              <a:t>Preliminary test results: 4-band compliance when assessed using ISO/CD 16254</a:t>
            </a:r>
          </a:p>
        </p:txBody>
      </p:sp>
      <p:pic>
        <p:nvPicPr>
          <p:cNvPr id="5" name="Picture 4">
            <a:extLst>
              <a:ext uri="{FF2B5EF4-FFF2-40B4-BE49-F238E27FC236}">
                <a16:creationId xmlns:a16="http://schemas.microsoft.com/office/drawing/2014/main" id="{2BFA060B-360C-441D-9316-98169111EDED}"/>
              </a:ext>
            </a:extLst>
          </p:cNvPr>
          <p:cNvPicPr/>
          <p:nvPr/>
        </p:nvPicPr>
        <p:blipFill>
          <a:blip r:embed="rId2"/>
          <a:stretch>
            <a:fillRect/>
          </a:stretch>
        </p:blipFill>
        <p:spPr>
          <a:xfrm>
            <a:off x="1447800" y="2229167"/>
            <a:ext cx="8534400" cy="3457258"/>
          </a:xfrm>
          <a:prstGeom prst="rect">
            <a:avLst/>
          </a:prstGeom>
        </p:spPr>
      </p:pic>
    </p:spTree>
    <p:extLst>
      <p:ext uri="{BB962C8B-B14F-4D97-AF65-F5344CB8AC3E}">
        <p14:creationId xmlns:p14="http://schemas.microsoft.com/office/powerpoint/2010/main" val="18921290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C32E3A-0BC8-418E-8085-CCF6F151AFC0}"/>
              </a:ext>
            </a:extLst>
          </p:cNvPr>
          <p:cNvSpPr>
            <a:spLocks noGrp="1"/>
          </p:cNvSpPr>
          <p:nvPr>
            <p:ph type="title"/>
          </p:nvPr>
        </p:nvSpPr>
        <p:spPr/>
        <p:txBody>
          <a:bodyPr/>
          <a:lstStyle/>
          <a:p>
            <a:r>
              <a:rPr lang="en-US"/>
              <a:t>Preliminary test results: 2-band compliance when assessed using ISO/CD 16254</a:t>
            </a:r>
          </a:p>
        </p:txBody>
      </p:sp>
      <p:pic>
        <p:nvPicPr>
          <p:cNvPr id="7" name="Picture 6">
            <a:extLst>
              <a:ext uri="{FF2B5EF4-FFF2-40B4-BE49-F238E27FC236}">
                <a16:creationId xmlns:a16="http://schemas.microsoft.com/office/drawing/2014/main" id="{6F322588-5659-4239-AA0C-9F2A1C728AE2}"/>
              </a:ext>
            </a:extLst>
          </p:cNvPr>
          <p:cNvPicPr/>
          <p:nvPr/>
        </p:nvPicPr>
        <p:blipFill>
          <a:blip r:embed="rId2"/>
          <a:stretch>
            <a:fillRect/>
          </a:stretch>
        </p:blipFill>
        <p:spPr>
          <a:xfrm>
            <a:off x="1495425" y="2409825"/>
            <a:ext cx="8343900" cy="3038475"/>
          </a:xfrm>
          <a:prstGeom prst="rect">
            <a:avLst/>
          </a:prstGeom>
        </p:spPr>
      </p:pic>
    </p:spTree>
    <p:extLst>
      <p:ext uri="{BB962C8B-B14F-4D97-AF65-F5344CB8AC3E}">
        <p14:creationId xmlns:p14="http://schemas.microsoft.com/office/powerpoint/2010/main" val="16199032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A4B3AA-5757-47C8-901A-C33B161C78D1}"/>
              </a:ext>
            </a:extLst>
          </p:cNvPr>
          <p:cNvSpPr>
            <a:spLocks noGrp="1"/>
          </p:cNvSpPr>
          <p:nvPr>
            <p:ph type="title"/>
          </p:nvPr>
        </p:nvSpPr>
        <p:spPr/>
        <p:txBody>
          <a:bodyPr/>
          <a:lstStyle/>
          <a:p>
            <a:r>
              <a:rPr lang="en-US"/>
              <a:t>Test Results – sound level data sample</a:t>
            </a:r>
          </a:p>
        </p:txBody>
      </p:sp>
    </p:spTree>
    <p:extLst>
      <p:ext uri="{BB962C8B-B14F-4D97-AF65-F5344CB8AC3E}">
        <p14:creationId xmlns:p14="http://schemas.microsoft.com/office/powerpoint/2010/main" val="41412152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620ADC-472B-4692-BB99-BAFB599D277F}"/>
              </a:ext>
            </a:extLst>
          </p:cNvPr>
          <p:cNvSpPr>
            <a:spLocks noGrp="1"/>
          </p:cNvSpPr>
          <p:nvPr>
            <p:ph type="title"/>
          </p:nvPr>
        </p:nvSpPr>
        <p:spPr/>
        <p:txBody>
          <a:bodyPr/>
          <a:lstStyle/>
          <a:p>
            <a:r>
              <a:rPr lang="en-US"/>
              <a:t>SAE Cooperative Research Project</a:t>
            </a:r>
          </a:p>
        </p:txBody>
      </p:sp>
      <p:sp>
        <p:nvSpPr>
          <p:cNvPr id="3" name="Content Placeholder 2">
            <a:extLst>
              <a:ext uri="{FF2B5EF4-FFF2-40B4-BE49-F238E27FC236}">
                <a16:creationId xmlns:a16="http://schemas.microsoft.com/office/drawing/2014/main" id="{E5DBE5C7-79EA-4BDC-AB08-06A095629C50}"/>
              </a:ext>
            </a:extLst>
          </p:cNvPr>
          <p:cNvSpPr>
            <a:spLocks noGrp="1"/>
          </p:cNvSpPr>
          <p:nvPr>
            <p:ph idx="1"/>
          </p:nvPr>
        </p:nvSpPr>
        <p:spPr/>
        <p:txBody>
          <a:bodyPr>
            <a:normAutofit lnSpcReduction="10000"/>
          </a:bodyPr>
          <a:lstStyle/>
          <a:p>
            <a:r>
              <a:rPr lang="en-US"/>
              <a:t>Overview and Goals</a:t>
            </a:r>
          </a:p>
          <a:p>
            <a:r>
              <a:rPr lang="en-US"/>
              <a:t>Summary of draft recommendations</a:t>
            </a:r>
          </a:p>
          <a:p>
            <a:r>
              <a:rPr lang="en-US"/>
              <a:t>Participants</a:t>
            </a:r>
          </a:p>
          <a:p>
            <a:r>
              <a:rPr lang="en-US"/>
              <a:t>Vehicles Tested</a:t>
            </a:r>
          </a:p>
          <a:p>
            <a:r>
              <a:rPr lang="en-US"/>
              <a:t>Test Locations</a:t>
            </a:r>
          </a:p>
          <a:p>
            <a:r>
              <a:rPr lang="en-US"/>
              <a:t>Test Equipment</a:t>
            </a:r>
          </a:p>
          <a:p>
            <a:r>
              <a:rPr lang="en-US"/>
              <a:t>Tests Conducted</a:t>
            </a:r>
          </a:p>
          <a:p>
            <a:r>
              <a:rPr lang="en-US"/>
              <a:t>Preliminary test results</a:t>
            </a:r>
          </a:p>
          <a:p>
            <a:r>
              <a:rPr lang="en-US"/>
              <a:t>Conclusions and Recommendations</a:t>
            </a:r>
          </a:p>
        </p:txBody>
      </p:sp>
    </p:spTree>
    <p:extLst>
      <p:ext uri="{BB962C8B-B14F-4D97-AF65-F5344CB8AC3E}">
        <p14:creationId xmlns:p14="http://schemas.microsoft.com/office/powerpoint/2010/main" val="37954968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2B5E75-65CE-4FD5-888D-EB7B06158873}"/>
              </a:ext>
            </a:extLst>
          </p:cNvPr>
          <p:cNvSpPr>
            <a:spLocks noGrp="1"/>
          </p:cNvSpPr>
          <p:nvPr>
            <p:ph type="title"/>
          </p:nvPr>
        </p:nvSpPr>
        <p:spPr/>
        <p:txBody>
          <a:bodyPr/>
          <a:lstStyle/>
          <a:p>
            <a:r>
              <a:rPr lang="en-US"/>
              <a:t>Preliminary test results – Overall SPL</a:t>
            </a:r>
          </a:p>
        </p:txBody>
      </p:sp>
      <p:pic>
        <p:nvPicPr>
          <p:cNvPr id="4" name="Content Placeholder 3">
            <a:extLst>
              <a:ext uri="{FF2B5EF4-FFF2-40B4-BE49-F238E27FC236}">
                <a16:creationId xmlns:a16="http://schemas.microsoft.com/office/drawing/2014/main" id="{39FA3190-BFB3-4E1C-8145-DAB00CB5CF3F}"/>
              </a:ext>
            </a:extLst>
          </p:cNvPr>
          <p:cNvPicPr>
            <a:picLocks noGrp="1"/>
          </p:cNvPicPr>
          <p:nvPr>
            <p:ph idx="1"/>
          </p:nvPr>
        </p:nvPicPr>
        <p:blipFill>
          <a:blip r:embed="rId2"/>
          <a:stretch>
            <a:fillRect/>
          </a:stretch>
        </p:blipFill>
        <p:spPr>
          <a:xfrm>
            <a:off x="1327767" y="1825625"/>
            <a:ext cx="9536465" cy="4351338"/>
          </a:xfrm>
          <a:prstGeom prst="rect">
            <a:avLst/>
          </a:prstGeom>
        </p:spPr>
      </p:pic>
    </p:spTree>
    <p:extLst>
      <p:ext uri="{BB962C8B-B14F-4D97-AF65-F5344CB8AC3E}">
        <p14:creationId xmlns:p14="http://schemas.microsoft.com/office/powerpoint/2010/main" val="28035157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FA603C-E2B1-4F6E-BF9A-5ABF8D5255FA}"/>
              </a:ext>
            </a:extLst>
          </p:cNvPr>
          <p:cNvSpPr>
            <a:spLocks noGrp="1"/>
          </p:cNvSpPr>
          <p:nvPr>
            <p:ph type="title"/>
          </p:nvPr>
        </p:nvSpPr>
        <p:spPr>
          <a:xfrm>
            <a:off x="838200" y="110971"/>
            <a:ext cx="10515600" cy="1325563"/>
          </a:xfrm>
        </p:spPr>
        <p:txBody>
          <a:bodyPr/>
          <a:lstStyle/>
          <a:p>
            <a:pPr algn="ctr"/>
            <a:r>
              <a:rPr lang="en-US"/>
              <a:t>Example of one-third octave data</a:t>
            </a:r>
          </a:p>
        </p:txBody>
      </p:sp>
      <p:pic>
        <p:nvPicPr>
          <p:cNvPr id="4" name="Picture 3">
            <a:extLst>
              <a:ext uri="{FF2B5EF4-FFF2-40B4-BE49-F238E27FC236}">
                <a16:creationId xmlns:a16="http://schemas.microsoft.com/office/drawing/2014/main" id="{099DD45F-8A44-4E0B-B816-46CB79729CA9}"/>
              </a:ext>
            </a:extLst>
          </p:cNvPr>
          <p:cNvPicPr/>
          <p:nvPr/>
        </p:nvPicPr>
        <p:blipFill>
          <a:blip r:embed="rId2"/>
          <a:stretch>
            <a:fillRect/>
          </a:stretch>
        </p:blipFill>
        <p:spPr>
          <a:xfrm>
            <a:off x="1633491" y="1233996"/>
            <a:ext cx="8611340" cy="5513033"/>
          </a:xfrm>
          <a:prstGeom prst="rect">
            <a:avLst/>
          </a:prstGeom>
        </p:spPr>
      </p:pic>
    </p:spTree>
    <p:extLst>
      <p:ext uri="{BB962C8B-B14F-4D97-AF65-F5344CB8AC3E}">
        <p14:creationId xmlns:p14="http://schemas.microsoft.com/office/powerpoint/2010/main" val="3625839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C5824B-4909-4CA4-9F24-CC71F1A3BD5B}"/>
              </a:ext>
            </a:extLst>
          </p:cNvPr>
          <p:cNvSpPr>
            <a:spLocks noGrp="1"/>
          </p:cNvSpPr>
          <p:nvPr>
            <p:ph type="title"/>
          </p:nvPr>
        </p:nvSpPr>
        <p:spPr/>
        <p:txBody>
          <a:bodyPr/>
          <a:lstStyle/>
          <a:p>
            <a:r>
              <a:rPr lang="en-US"/>
              <a:t>Example of Normalized band level data</a:t>
            </a:r>
          </a:p>
        </p:txBody>
      </p:sp>
      <p:pic>
        <p:nvPicPr>
          <p:cNvPr id="4" name="Content Placeholder 3">
            <a:extLst>
              <a:ext uri="{FF2B5EF4-FFF2-40B4-BE49-F238E27FC236}">
                <a16:creationId xmlns:a16="http://schemas.microsoft.com/office/drawing/2014/main" id="{C53BCCC4-A3AF-4815-82FF-6C01052618C6}"/>
              </a:ext>
            </a:extLst>
          </p:cNvPr>
          <p:cNvPicPr>
            <a:picLocks noGrp="1"/>
          </p:cNvPicPr>
          <p:nvPr>
            <p:ph idx="1"/>
          </p:nvPr>
        </p:nvPicPr>
        <p:blipFill>
          <a:blip r:embed="rId2"/>
          <a:stretch>
            <a:fillRect/>
          </a:stretch>
        </p:blipFill>
        <p:spPr>
          <a:xfrm>
            <a:off x="1269507" y="1509204"/>
            <a:ext cx="9516862" cy="4983671"/>
          </a:xfrm>
          <a:prstGeom prst="rect">
            <a:avLst/>
          </a:prstGeom>
        </p:spPr>
      </p:pic>
      <p:cxnSp>
        <p:nvCxnSpPr>
          <p:cNvPr id="6" name="Straight Connector 5">
            <a:extLst>
              <a:ext uri="{FF2B5EF4-FFF2-40B4-BE49-F238E27FC236}">
                <a16:creationId xmlns:a16="http://schemas.microsoft.com/office/drawing/2014/main" id="{90EC588D-3022-4801-A708-AAF7E0AC487F}"/>
              </a:ext>
            </a:extLst>
          </p:cNvPr>
          <p:cNvCxnSpPr/>
          <p:nvPr/>
        </p:nvCxnSpPr>
        <p:spPr>
          <a:xfrm>
            <a:off x="1544715" y="4607511"/>
            <a:ext cx="9081856" cy="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EF49231C-207D-4E4D-84A5-A54E59445C4B}"/>
              </a:ext>
            </a:extLst>
          </p:cNvPr>
          <p:cNvCxnSpPr/>
          <p:nvPr/>
        </p:nvCxnSpPr>
        <p:spPr>
          <a:xfrm>
            <a:off x="1544715" y="6188661"/>
            <a:ext cx="9081856" cy="0"/>
          </a:xfrm>
          <a:prstGeom prst="line">
            <a:avLst/>
          </a:prstGeom>
          <a:ln w="31750">
            <a:solidFill>
              <a:srgbClr val="00B050"/>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43A926F4-4AB4-466A-A819-14D67023B400}"/>
              </a:ext>
            </a:extLst>
          </p:cNvPr>
          <p:cNvSpPr txBox="1"/>
          <p:nvPr/>
        </p:nvSpPr>
        <p:spPr>
          <a:xfrm>
            <a:off x="1666875" y="4810125"/>
            <a:ext cx="3636380" cy="646331"/>
          </a:xfrm>
          <a:prstGeom prst="rect">
            <a:avLst/>
          </a:prstGeom>
          <a:noFill/>
        </p:spPr>
        <p:txBody>
          <a:bodyPr wrap="none" rtlCol="0">
            <a:spAutoFit/>
          </a:bodyPr>
          <a:lstStyle/>
          <a:p>
            <a:r>
              <a:rPr lang="en-US"/>
              <a:t>Band level where individual band</a:t>
            </a:r>
          </a:p>
          <a:p>
            <a:r>
              <a:rPr lang="en-US"/>
              <a:t> contributes to normalized band sum</a:t>
            </a:r>
          </a:p>
        </p:txBody>
      </p:sp>
      <p:cxnSp>
        <p:nvCxnSpPr>
          <p:cNvPr id="10" name="Straight Arrow Connector 9">
            <a:extLst>
              <a:ext uri="{FF2B5EF4-FFF2-40B4-BE49-F238E27FC236}">
                <a16:creationId xmlns:a16="http://schemas.microsoft.com/office/drawing/2014/main" id="{A838F31E-F7D7-4A38-BC4B-86B0D8191806}"/>
              </a:ext>
            </a:extLst>
          </p:cNvPr>
          <p:cNvCxnSpPr/>
          <p:nvPr/>
        </p:nvCxnSpPr>
        <p:spPr>
          <a:xfrm flipV="1">
            <a:off x="5029200" y="4607511"/>
            <a:ext cx="200025" cy="307389"/>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BCCF5885-F472-4BAE-A2A1-7D329CAFC916}"/>
              </a:ext>
            </a:extLst>
          </p:cNvPr>
          <p:cNvSpPr txBox="1"/>
          <p:nvPr/>
        </p:nvSpPr>
        <p:spPr>
          <a:xfrm>
            <a:off x="10797281" y="5041330"/>
            <a:ext cx="1426353" cy="1754326"/>
          </a:xfrm>
          <a:prstGeom prst="rect">
            <a:avLst/>
          </a:prstGeom>
          <a:noFill/>
        </p:spPr>
        <p:txBody>
          <a:bodyPr wrap="none" rtlCol="0">
            <a:spAutoFit/>
          </a:bodyPr>
          <a:lstStyle/>
          <a:p>
            <a:r>
              <a:rPr lang="en-US"/>
              <a:t>Band level</a:t>
            </a:r>
          </a:p>
          <a:p>
            <a:r>
              <a:rPr lang="en-US"/>
              <a:t> required for</a:t>
            </a:r>
          </a:p>
          <a:p>
            <a:r>
              <a:rPr lang="en-US"/>
              <a:t> aggregate</a:t>
            </a:r>
          </a:p>
          <a:p>
            <a:r>
              <a:rPr lang="en-US"/>
              <a:t>non signal</a:t>
            </a:r>
          </a:p>
          <a:p>
            <a:r>
              <a:rPr lang="en-US"/>
              <a:t> bands not to</a:t>
            </a:r>
          </a:p>
          <a:p>
            <a:r>
              <a:rPr lang="en-US"/>
              <a:t> contribute </a:t>
            </a:r>
          </a:p>
        </p:txBody>
      </p:sp>
      <p:cxnSp>
        <p:nvCxnSpPr>
          <p:cNvPr id="13" name="Straight Arrow Connector 12">
            <a:extLst>
              <a:ext uri="{FF2B5EF4-FFF2-40B4-BE49-F238E27FC236}">
                <a16:creationId xmlns:a16="http://schemas.microsoft.com/office/drawing/2014/main" id="{10C6EB53-A5B4-4CCB-9622-74E6CC75EDFE}"/>
              </a:ext>
            </a:extLst>
          </p:cNvPr>
          <p:cNvCxnSpPr/>
          <p:nvPr/>
        </p:nvCxnSpPr>
        <p:spPr>
          <a:xfrm flipH="1">
            <a:off x="10153092" y="5648325"/>
            <a:ext cx="473479" cy="540336"/>
          </a:xfrm>
          <a:prstGeom prst="straightConnector1">
            <a:avLst/>
          </a:prstGeom>
          <a:ln w="3492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9406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DB4A6B-158A-44A8-88FB-85E10F15816F}"/>
              </a:ext>
            </a:extLst>
          </p:cNvPr>
          <p:cNvSpPr>
            <a:spLocks noGrp="1"/>
          </p:cNvSpPr>
          <p:nvPr>
            <p:ph type="title"/>
          </p:nvPr>
        </p:nvSpPr>
        <p:spPr/>
        <p:txBody>
          <a:bodyPr/>
          <a:lstStyle/>
          <a:p>
            <a:r>
              <a:rPr lang="en-US"/>
              <a:t>Background sound</a:t>
            </a:r>
          </a:p>
        </p:txBody>
      </p:sp>
    </p:spTree>
    <p:extLst>
      <p:ext uri="{BB962C8B-B14F-4D97-AF65-F5344CB8AC3E}">
        <p14:creationId xmlns:p14="http://schemas.microsoft.com/office/powerpoint/2010/main" val="36509080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3CC1D8-31D0-4D31-A846-86D88EF2A4AC}"/>
              </a:ext>
            </a:extLst>
          </p:cNvPr>
          <p:cNvSpPr>
            <a:spLocks noGrp="1"/>
          </p:cNvSpPr>
          <p:nvPr>
            <p:ph type="title"/>
          </p:nvPr>
        </p:nvSpPr>
        <p:spPr/>
        <p:txBody>
          <a:bodyPr/>
          <a:lstStyle/>
          <a:p>
            <a:r>
              <a:rPr lang="en-US"/>
              <a:t>Example of background sound</a:t>
            </a:r>
          </a:p>
        </p:txBody>
      </p:sp>
      <p:pic>
        <p:nvPicPr>
          <p:cNvPr id="4" name="Content Placeholder 3">
            <a:extLst>
              <a:ext uri="{FF2B5EF4-FFF2-40B4-BE49-F238E27FC236}">
                <a16:creationId xmlns:a16="http://schemas.microsoft.com/office/drawing/2014/main" id="{CA43C1B2-3AC4-49B2-B69C-DAB32B97A23A}"/>
              </a:ext>
            </a:extLst>
          </p:cNvPr>
          <p:cNvPicPr>
            <a:picLocks noGrp="1" noChangeAspect="1"/>
          </p:cNvPicPr>
          <p:nvPr>
            <p:ph idx="1"/>
          </p:nvPr>
        </p:nvPicPr>
        <p:blipFill>
          <a:blip r:embed="rId2"/>
          <a:stretch>
            <a:fillRect/>
          </a:stretch>
        </p:blipFill>
        <p:spPr>
          <a:xfrm>
            <a:off x="2857048" y="2034107"/>
            <a:ext cx="6477904" cy="3934374"/>
          </a:xfrm>
          <a:prstGeom prst="rect">
            <a:avLst/>
          </a:prstGeom>
        </p:spPr>
      </p:pic>
    </p:spTree>
    <p:extLst>
      <p:ext uri="{BB962C8B-B14F-4D97-AF65-F5344CB8AC3E}">
        <p14:creationId xmlns:p14="http://schemas.microsoft.com/office/powerpoint/2010/main" val="29895264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74B786-E772-4F06-A5DB-3390480853C1}"/>
              </a:ext>
            </a:extLst>
          </p:cNvPr>
          <p:cNvSpPr>
            <a:spLocks noGrp="1"/>
          </p:cNvSpPr>
          <p:nvPr>
            <p:ph type="title"/>
          </p:nvPr>
        </p:nvSpPr>
        <p:spPr/>
        <p:txBody>
          <a:bodyPr/>
          <a:lstStyle/>
          <a:p>
            <a:r>
              <a:rPr lang="en-US"/>
              <a:t>Background sound</a:t>
            </a:r>
          </a:p>
        </p:txBody>
      </p:sp>
      <p:sp>
        <p:nvSpPr>
          <p:cNvPr id="3" name="Content Placeholder 2">
            <a:extLst>
              <a:ext uri="{FF2B5EF4-FFF2-40B4-BE49-F238E27FC236}">
                <a16:creationId xmlns:a16="http://schemas.microsoft.com/office/drawing/2014/main" id="{19BB4431-C8AF-42F4-AF55-7685EFBD1D1C}"/>
              </a:ext>
            </a:extLst>
          </p:cNvPr>
          <p:cNvSpPr>
            <a:spLocks noGrp="1"/>
          </p:cNvSpPr>
          <p:nvPr>
            <p:ph idx="1"/>
          </p:nvPr>
        </p:nvSpPr>
        <p:spPr/>
        <p:txBody>
          <a:bodyPr/>
          <a:lstStyle/>
          <a:p>
            <a:r>
              <a:rPr lang="en-US"/>
              <a:t>Current correction procedure can be simplified with limited practical influence on measurement variation – and a maximum theoretical error of 1.0 </a:t>
            </a:r>
            <a:r>
              <a:rPr lang="en-US" err="1"/>
              <a:t>dB.</a:t>
            </a:r>
            <a:endParaRPr lang="en-US"/>
          </a:p>
          <a:p>
            <a:r>
              <a:rPr lang="en-US"/>
              <a:t>Propose simplified criteria of 6dB minimum signal to noise between the maximum overall SPL of the background and the overall SPL of the test result.</a:t>
            </a:r>
          </a:p>
          <a:p>
            <a:pPr marL="457200" lvl="1" indent="0">
              <a:buNone/>
            </a:pPr>
            <a:endParaRPr lang="en-US"/>
          </a:p>
        </p:txBody>
      </p:sp>
    </p:spTree>
    <p:extLst>
      <p:ext uri="{BB962C8B-B14F-4D97-AF65-F5344CB8AC3E}">
        <p14:creationId xmlns:p14="http://schemas.microsoft.com/office/powerpoint/2010/main" val="33781009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344861-0D70-484F-93AE-430D0A588714}"/>
              </a:ext>
            </a:extLst>
          </p:cNvPr>
          <p:cNvSpPr>
            <a:spLocks noGrp="1"/>
          </p:cNvSpPr>
          <p:nvPr>
            <p:ph type="title"/>
          </p:nvPr>
        </p:nvSpPr>
        <p:spPr/>
        <p:txBody>
          <a:bodyPr/>
          <a:lstStyle/>
          <a:p>
            <a:r>
              <a:rPr lang="en-US"/>
              <a:t>Tonal Loudness</a:t>
            </a:r>
          </a:p>
        </p:txBody>
      </p:sp>
      <p:sp>
        <p:nvSpPr>
          <p:cNvPr id="3" name="Content Placeholder 2">
            <a:extLst>
              <a:ext uri="{FF2B5EF4-FFF2-40B4-BE49-F238E27FC236}">
                <a16:creationId xmlns:a16="http://schemas.microsoft.com/office/drawing/2014/main" id="{029E9368-D486-4DEF-BB5E-4EB2244C6160}"/>
              </a:ext>
            </a:extLst>
          </p:cNvPr>
          <p:cNvSpPr>
            <a:spLocks noGrp="1"/>
          </p:cNvSpPr>
          <p:nvPr>
            <p:ph idx="1"/>
          </p:nvPr>
        </p:nvSpPr>
        <p:spPr/>
        <p:txBody>
          <a:bodyPr/>
          <a:lstStyle/>
          <a:p>
            <a:pPr marL="0" indent="0">
              <a:buNone/>
            </a:pPr>
            <a:r>
              <a:rPr lang="en-US"/>
              <a:t>Psychoacoustic Tonality is an analysis that provides results on how human beings perceive signals containing tonal components. It is based on the Hearing Model of Sottek that is also used for the calculation of other metrics such as loudness and roughness. The technical implementation of these algorithms is described in ECMA-418-2. </a:t>
            </a:r>
          </a:p>
        </p:txBody>
      </p:sp>
    </p:spTree>
    <p:extLst>
      <p:ext uri="{BB962C8B-B14F-4D97-AF65-F5344CB8AC3E}">
        <p14:creationId xmlns:p14="http://schemas.microsoft.com/office/powerpoint/2010/main" val="490275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BF732D-40E8-4AB5-A1EC-CC0D7F184329}"/>
              </a:ext>
            </a:extLst>
          </p:cNvPr>
          <p:cNvSpPr>
            <a:spLocks noGrp="1"/>
          </p:cNvSpPr>
          <p:nvPr>
            <p:ph type="title"/>
          </p:nvPr>
        </p:nvSpPr>
        <p:spPr/>
        <p:txBody>
          <a:bodyPr/>
          <a:lstStyle/>
          <a:p>
            <a:r>
              <a:rPr lang="en-US"/>
              <a:t>Tonal Loudness calculation overview</a:t>
            </a:r>
          </a:p>
        </p:txBody>
      </p:sp>
      <p:pic>
        <p:nvPicPr>
          <p:cNvPr id="4" name="Grafik 1">
            <a:extLst>
              <a:ext uri="{FF2B5EF4-FFF2-40B4-BE49-F238E27FC236}">
                <a16:creationId xmlns:a16="http://schemas.microsoft.com/office/drawing/2014/main" id="{2526371E-73B2-4450-B648-C12CB787A732}"/>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167335" y="1825625"/>
            <a:ext cx="3857329" cy="4351338"/>
          </a:xfrm>
          <a:prstGeom prst="rect">
            <a:avLst/>
          </a:prstGeom>
          <a:noFill/>
          <a:ln>
            <a:solidFill>
              <a:schemeClr val="tx1"/>
            </a:solidFill>
          </a:ln>
        </p:spPr>
      </p:pic>
    </p:spTree>
    <p:extLst>
      <p:ext uri="{BB962C8B-B14F-4D97-AF65-F5344CB8AC3E}">
        <p14:creationId xmlns:p14="http://schemas.microsoft.com/office/powerpoint/2010/main" val="26749152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7199D7-3182-4379-A0C0-A9EDBA1B121B}"/>
              </a:ext>
            </a:extLst>
          </p:cNvPr>
          <p:cNvSpPr>
            <a:spLocks noGrp="1"/>
          </p:cNvSpPr>
          <p:nvPr>
            <p:ph type="title"/>
          </p:nvPr>
        </p:nvSpPr>
        <p:spPr/>
        <p:txBody>
          <a:bodyPr/>
          <a:lstStyle/>
          <a:p>
            <a:r>
              <a:rPr lang="en-US"/>
              <a:t>Determining Frequency Shift</a:t>
            </a:r>
          </a:p>
        </p:txBody>
      </p:sp>
      <p:pic>
        <p:nvPicPr>
          <p:cNvPr id="4" name="Content Placeholder 3">
            <a:extLst>
              <a:ext uri="{FF2B5EF4-FFF2-40B4-BE49-F238E27FC236}">
                <a16:creationId xmlns:a16="http://schemas.microsoft.com/office/drawing/2014/main" id="{D9B8E032-3E28-425A-A124-5212C74049CA}"/>
              </a:ext>
            </a:extLst>
          </p:cNvPr>
          <p:cNvPicPr>
            <a:picLocks noGrp="1" noChangeAspect="1"/>
          </p:cNvPicPr>
          <p:nvPr>
            <p:ph idx="1"/>
          </p:nvPr>
        </p:nvPicPr>
        <p:blipFill>
          <a:blip r:embed="rId2"/>
          <a:stretch>
            <a:fillRect/>
          </a:stretch>
        </p:blipFill>
        <p:spPr>
          <a:xfrm>
            <a:off x="3085680" y="2072212"/>
            <a:ext cx="6020640" cy="3858163"/>
          </a:xfrm>
          <a:prstGeom prst="rect">
            <a:avLst/>
          </a:prstGeom>
        </p:spPr>
      </p:pic>
    </p:spTree>
    <p:extLst>
      <p:ext uri="{BB962C8B-B14F-4D97-AF65-F5344CB8AC3E}">
        <p14:creationId xmlns:p14="http://schemas.microsoft.com/office/powerpoint/2010/main" val="15542887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78A4E6-7D7E-4D56-A1B7-66A8374884E5}"/>
              </a:ext>
            </a:extLst>
          </p:cNvPr>
          <p:cNvSpPr>
            <a:spLocks noGrp="1"/>
          </p:cNvSpPr>
          <p:nvPr>
            <p:ph type="title"/>
          </p:nvPr>
        </p:nvSpPr>
        <p:spPr/>
        <p:txBody>
          <a:bodyPr/>
          <a:lstStyle/>
          <a:p>
            <a:r>
              <a:rPr lang="en-US"/>
              <a:t>Frequency Shift</a:t>
            </a:r>
          </a:p>
        </p:txBody>
      </p:sp>
      <p:pic>
        <p:nvPicPr>
          <p:cNvPr id="4" name="Content Placeholder 3">
            <a:extLst>
              <a:ext uri="{FF2B5EF4-FFF2-40B4-BE49-F238E27FC236}">
                <a16:creationId xmlns:a16="http://schemas.microsoft.com/office/drawing/2014/main" id="{56903FB9-02DD-440B-820E-667FBC796ED8}"/>
              </a:ext>
            </a:extLst>
          </p:cNvPr>
          <p:cNvPicPr>
            <a:picLocks noGrp="1" noChangeAspect="1"/>
          </p:cNvPicPr>
          <p:nvPr>
            <p:ph idx="1"/>
          </p:nvPr>
        </p:nvPicPr>
        <p:blipFill>
          <a:blip r:embed="rId2"/>
          <a:stretch>
            <a:fillRect/>
          </a:stretch>
        </p:blipFill>
        <p:spPr>
          <a:xfrm>
            <a:off x="1373810" y="1825625"/>
            <a:ext cx="9444380" cy="4351338"/>
          </a:xfrm>
          <a:prstGeom prst="rect">
            <a:avLst/>
          </a:prstGeom>
        </p:spPr>
      </p:pic>
    </p:spTree>
    <p:extLst>
      <p:ext uri="{BB962C8B-B14F-4D97-AF65-F5344CB8AC3E}">
        <p14:creationId xmlns:p14="http://schemas.microsoft.com/office/powerpoint/2010/main" val="32409999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BEA721-2DC7-4BD7-8352-B97CBD165FBA}"/>
              </a:ext>
            </a:extLst>
          </p:cNvPr>
          <p:cNvSpPr>
            <a:spLocks noGrp="1"/>
          </p:cNvSpPr>
          <p:nvPr>
            <p:ph type="title"/>
          </p:nvPr>
        </p:nvSpPr>
        <p:spPr/>
        <p:txBody>
          <a:bodyPr/>
          <a:lstStyle/>
          <a:p>
            <a:r>
              <a:rPr lang="en-US"/>
              <a:t>Overview and Goals</a:t>
            </a:r>
          </a:p>
        </p:txBody>
      </p:sp>
      <p:sp>
        <p:nvSpPr>
          <p:cNvPr id="3" name="Content Placeholder 2">
            <a:extLst>
              <a:ext uri="{FF2B5EF4-FFF2-40B4-BE49-F238E27FC236}">
                <a16:creationId xmlns:a16="http://schemas.microsoft.com/office/drawing/2014/main" id="{CC3F7381-CE16-450E-9DF8-F017233C307D}"/>
              </a:ext>
            </a:extLst>
          </p:cNvPr>
          <p:cNvSpPr>
            <a:spLocks noGrp="1"/>
          </p:cNvSpPr>
          <p:nvPr>
            <p:ph idx="1"/>
          </p:nvPr>
        </p:nvSpPr>
        <p:spPr/>
        <p:txBody>
          <a:bodyPr>
            <a:normAutofit fontScale="70000" lnSpcReduction="20000"/>
          </a:bodyPr>
          <a:lstStyle/>
          <a:p>
            <a:pPr lvl="0"/>
            <a:r>
              <a:rPr lang="en-US"/>
              <a:t>Evaluate sources and amount of measurement uncertainty in the test procedures of FMVSS 141, SAE J2889-1, and ISO 16254.</a:t>
            </a:r>
          </a:p>
          <a:p>
            <a:pPr lvl="0"/>
            <a:endParaRPr lang="en-US"/>
          </a:p>
          <a:p>
            <a:r>
              <a:rPr lang="en-US"/>
              <a:t>Evaluate proposals in ISO/CD 16254 to reduce the measurement bias and variation.</a:t>
            </a:r>
          </a:p>
          <a:p>
            <a:endParaRPr lang="en-US"/>
          </a:p>
          <a:p>
            <a:r>
              <a:rPr lang="en-US"/>
              <a:t>Evaluate the use of psychoacoustic Tonal Loudness as a method to assess detection as an alternative criteria to one-third octave band levels.</a:t>
            </a:r>
          </a:p>
          <a:p>
            <a:pPr lvl="0"/>
            <a:endParaRPr lang="en-US"/>
          </a:p>
          <a:p>
            <a:pPr lvl="0"/>
            <a:r>
              <a:rPr lang="en-US"/>
              <a:t>Evaluate the concerns raised by NHTSA in the FMVSS 141 final rule of why frequency shift was not chosen as a performance criteria.</a:t>
            </a:r>
          </a:p>
          <a:p>
            <a:pPr marL="0" lvl="0" indent="0">
              <a:buNone/>
            </a:pPr>
            <a:endParaRPr lang="en-US"/>
          </a:p>
          <a:p>
            <a:pPr lvl="0"/>
            <a:r>
              <a:rPr lang="en-US"/>
              <a:t>Evaluate the use of psychoacoustic Tonal Loudness as a method to assess the frequency content of a signal for use to calculate frequency shift as defined in ISO 16254 or SAE J2889-1.</a:t>
            </a:r>
          </a:p>
          <a:p>
            <a:endParaRPr lang="en-US"/>
          </a:p>
        </p:txBody>
      </p:sp>
    </p:spTree>
    <p:extLst>
      <p:ext uri="{BB962C8B-B14F-4D97-AF65-F5344CB8AC3E}">
        <p14:creationId xmlns:p14="http://schemas.microsoft.com/office/powerpoint/2010/main" val="358974698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D4EC2B-5DDB-4ABC-BD5E-22BF1ABA9C79}"/>
              </a:ext>
            </a:extLst>
          </p:cNvPr>
          <p:cNvSpPr>
            <a:spLocks noGrp="1"/>
          </p:cNvSpPr>
          <p:nvPr>
            <p:ph type="title"/>
          </p:nvPr>
        </p:nvSpPr>
        <p:spPr/>
        <p:txBody>
          <a:bodyPr/>
          <a:lstStyle/>
          <a:p>
            <a:r>
              <a:rPr lang="en-US"/>
              <a:t>Tonal loudness for frequency identification</a:t>
            </a:r>
          </a:p>
        </p:txBody>
      </p:sp>
      <p:sp>
        <p:nvSpPr>
          <p:cNvPr id="3" name="Content Placeholder 2">
            <a:extLst>
              <a:ext uri="{FF2B5EF4-FFF2-40B4-BE49-F238E27FC236}">
                <a16:creationId xmlns:a16="http://schemas.microsoft.com/office/drawing/2014/main" id="{BA345FFA-9F00-45C0-866C-D1B334C0719F}"/>
              </a:ext>
            </a:extLst>
          </p:cNvPr>
          <p:cNvSpPr>
            <a:spLocks noGrp="1"/>
          </p:cNvSpPr>
          <p:nvPr>
            <p:ph idx="1"/>
          </p:nvPr>
        </p:nvSpPr>
        <p:spPr/>
        <p:txBody>
          <a:bodyPr/>
          <a:lstStyle/>
          <a:p>
            <a:r>
              <a:rPr lang="en-US"/>
              <a:t>Procedure required no prior knowledge of signal.</a:t>
            </a:r>
          </a:p>
          <a:p>
            <a:r>
              <a:rPr lang="en-US"/>
              <a:t>Frequencies are identified only if they meet audibility thresholds</a:t>
            </a:r>
          </a:p>
          <a:p>
            <a:r>
              <a:rPr lang="en-US"/>
              <a:t>Eliminates possible errors due to existing frequency shift calculations</a:t>
            </a:r>
          </a:p>
        </p:txBody>
      </p:sp>
    </p:spTree>
    <p:extLst>
      <p:ext uri="{BB962C8B-B14F-4D97-AF65-F5344CB8AC3E}">
        <p14:creationId xmlns:p14="http://schemas.microsoft.com/office/powerpoint/2010/main" val="101593908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355F3A-354F-4815-8704-9C9CC864A264}"/>
              </a:ext>
            </a:extLst>
          </p:cNvPr>
          <p:cNvSpPr>
            <a:spLocks noGrp="1"/>
          </p:cNvSpPr>
          <p:nvPr>
            <p:ph type="title"/>
          </p:nvPr>
        </p:nvSpPr>
        <p:spPr/>
        <p:txBody>
          <a:bodyPr/>
          <a:lstStyle/>
          <a:p>
            <a:r>
              <a:rPr lang="en-US"/>
              <a:t>Other issues studied</a:t>
            </a:r>
          </a:p>
        </p:txBody>
      </p:sp>
      <p:sp>
        <p:nvSpPr>
          <p:cNvPr id="3" name="Content Placeholder 2">
            <a:extLst>
              <a:ext uri="{FF2B5EF4-FFF2-40B4-BE49-F238E27FC236}">
                <a16:creationId xmlns:a16="http://schemas.microsoft.com/office/drawing/2014/main" id="{57D084BD-D674-4F2D-919A-C09065227236}"/>
              </a:ext>
            </a:extLst>
          </p:cNvPr>
          <p:cNvSpPr>
            <a:spLocks noGrp="1"/>
          </p:cNvSpPr>
          <p:nvPr>
            <p:ph idx="1"/>
          </p:nvPr>
        </p:nvSpPr>
        <p:spPr/>
        <p:txBody>
          <a:bodyPr/>
          <a:lstStyle/>
          <a:p>
            <a:r>
              <a:rPr lang="en-US"/>
              <a:t>Variation due to different implementation of software</a:t>
            </a:r>
          </a:p>
          <a:p>
            <a:pPr lvl="1"/>
            <a:r>
              <a:rPr lang="en-US"/>
              <a:t>FINDING: Not a significant source of variation compared to other existing sources of variation</a:t>
            </a:r>
          </a:p>
          <a:p>
            <a:r>
              <a:rPr lang="en-US"/>
              <a:t>Variation due to different tires</a:t>
            </a:r>
          </a:p>
          <a:p>
            <a:pPr lvl="1"/>
            <a:r>
              <a:rPr lang="en-US"/>
              <a:t>FINDING: Not a significant source of variation compared to other existing sources of variation -&gt; </a:t>
            </a:r>
            <a:r>
              <a:rPr lang="en-US" b="1"/>
              <a:t>Assuming standard tires (No off-road, winter tires, etc.)</a:t>
            </a:r>
          </a:p>
          <a:p>
            <a:pPr lvl="1"/>
            <a:endParaRPr lang="en-US"/>
          </a:p>
        </p:txBody>
      </p:sp>
    </p:spTree>
    <p:extLst>
      <p:ext uri="{BB962C8B-B14F-4D97-AF65-F5344CB8AC3E}">
        <p14:creationId xmlns:p14="http://schemas.microsoft.com/office/powerpoint/2010/main" val="36721205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4EEDE5-CE78-4448-B078-024BD5D8014C}"/>
              </a:ext>
            </a:extLst>
          </p:cNvPr>
          <p:cNvSpPr>
            <a:spLocks noGrp="1"/>
          </p:cNvSpPr>
          <p:nvPr>
            <p:ph type="title"/>
          </p:nvPr>
        </p:nvSpPr>
        <p:spPr/>
        <p:txBody>
          <a:bodyPr/>
          <a:lstStyle/>
          <a:p>
            <a:r>
              <a:rPr lang="en-US"/>
              <a:t>Work still in progress</a:t>
            </a:r>
          </a:p>
        </p:txBody>
      </p:sp>
      <p:sp>
        <p:nvSpPr>
          <p:cNvPr id="3" name="Content Placeholder 2">
            <a:extLst>
              <a:ext uri="{FF2B5EF4-FFF2-40B4-BE49-F238E27FC236}">
                <a16:creationId xmlns:a16="http://schemas.microsoft.com/office/drawing/2014/main" id="{ED802983-2D8A-4B27-A44B-C910D310900F}"/>
              </a:ext>
            </a:extLst>
          </p:cNvPr>
          <p:cNvSpPr>
            <a:spLocks noGrp="1"/>
          </p:cNvSpPr>
          <p:nvPr>
            <p:ph idx="1"/>
          </p:nvPr>
        </p:nvSpPr>
        <p:spPr/>
        <p:txBody>
          <a:bodyPr/>
          <a:lstStyle/>
          <a:p>
            <a:r>
              <a:rPr lang="en-US"/>
              <a:t>Indoor test compared to outdoor</a:t>
            </a:r>
          </a:p>
        </p:txBody>
      </p:sp>
    </p:spTree>
    <p:extLst>
      <p:ext uri="{BB962C8B-B14F-4D97-AF65-F5344CB8AC3E}">
        <p14:creationId xmlns:p14="http://schemas.microsoft.com/office/powerpoint/2010/main" val="33345523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2776D-91A7-4303-9C8C-B43A59E90C66}"/>
              </a:ext>
            </a:extLst>
          </p:cNvPr>
          <p:cNvSpPr>
            <a:spLocks noGrp="1"/>
          </p:cNvSpPr>
          <p:nvPr>
            <p:ph type="title"/>
          </p:nvPr>
        </p:nvSpPr>
        <p:spPr/>
        <p:txBody>
          <a:bodyPr/>
          <a:lstStyle/>
          <a:p>
            <a:r>
              <a:rPr lang="en-US"/>
              <a:t>Conclusions and recommendations</a:t>
            </a:r>
          </a:p>
        </p:txBody>
      </p:sp>
      <p:sp>
        <p:nvSpPr>
          <p:cNvPr id="3" name="Content Placeholder 2">
            <a:extLst>
              <a:ext uri="{FF2B5EF4-FFF2-40B4-BE49-F238E27FC236}">
                <a16:creationId xmlns:a16="http://schemas.microsoft.com/office/drawing/2014/main" id="{E3EF677C-F103-4B53-883B-8CD12F6B4E2E}"/>
              </a:ext>
            </a:extLst>
          </p:cNvPr>
          <p:cNvSpPr>
            <a:spLocks noGrp="1"/>
          </p:cNvSpPr>
          <p:nvPr>
            <p:ph idx="1"/>
          </p:nvPr>
        </p:nvSpPr>
        <p:spPr/>
        <p:txBody>
          <a:bodyPr/>
          <a:lstStyle/>
          <a:p>
            <a:r>
              <a:rPr lang="en-US"/>
              <a:t>Update SAE and ISO standards to incorporate multi-microphone array</a:t>
            </a:r>
          </a:p>
          <a:p>
            <a:r>
              <a:rPr lang="en-US"/>
              <a:t>Update SAE and ISO Standards to update 1/3 octave signal processing methods</a:t>
            </a:r>
          </a:p>
          <a:p>
            <a:r>
              <a:rPr lang="en-US"/>
              <a:t>Update SAE and ISO standards to simplify treatment of background noise acceptance criteria.</a:t>
            </a:r>
          </a:p>
          <a:p>
            <a:r>
              <a:rPr lang="en-US"/>
              <a:t>Update ISO and SAE standards to include tonal loudness for frequency identification</a:t>
            </a:r>
          </a:p>
          <a:p>
            <a:r>
              <a:rPr lang="en-US"/>
              <a:t>Update FMVSS 141 and UN R138 to align test procedures to revised SAE and ISO standards</a:t>
            </a:r>
          </a:p>
        </p:txBody>
      </p:sp>
    </p:spTree>
    <p:extLst>
      <p:ext uri="{BB962C8B-B14F-4D97-AF65-F5344CB8AC3E}">
        <p14:creationId xmlns:p14="http://schemas.microsoft.com/office/powerpoint/2010/main" val="325226258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0B6A6E-EAFB-4E68-867C-5BE00AC712B1}"/>
              </a:ext>
            </a:extLst>
          </p:cNvPr>
          <p:cNvSpPr>
            <a:spLocks noGrp="1"/>
          </p:cNvSpPr>
          <p:nvPr>
            <p:ph type="title"/>
          </p:nvPr>
        </p:nvSpPr>
        <p:spPr/>
        <p:txBody>
          <a:bodyPr/>
          <a:lstStyle/>
          <a:p>
            <a:r>
              <a:rPr lang="en-US"/>
              <a:t>Thank you</a:t>
            </a:r>
          </a:p>
        </p:txBody>
      </p:sp>
      <p:sp>
        <p:nvSpPr>
          <p:cNvPr id="3" name="Content Placeholder 2">
            <a:extLst>
              <a:ext uri="{FF2B5EF4-FFF2-40B4-BE49-F238E27FC236}">
                <a16:creationId xmlns:a16="http://schemas.microsoft.com/office/drawing/2014/main" id="{D9335746-E996-436B-9E0F-6B1AFB5440D2}"/>
              </a:ext>
            </a:extLst>
          </p:cNvPr>
          <p:cNvSpPr>
            <a:spLocks noGrp="1"/>
          </p:cNvSpPr>
          <p:nvPr>
            <p:ph idx="1"/>
          </p:nvPr>
        </p:nvSpPr>
        <p:spPr/>
        <p:txBody>
          <a:bodyPr/>
          <a:lstStyle/>
          <a:p>
            <a:r>
              <a:rPr lang="en-US"/>
              <a:t>Questions?</a:t>
            </a:r>
          </a:p>
        </p:txBody>
      </p:sp>
    </p:spTree>
    <p:extLst>
      <p:ext uri="{BB962C8B-B14F-4D97-AF65-F5344CB8AC3E}">
        <p14:creationId xmlns:p14="http://schemas.microsoft.com/office/powerpoint/2010/main" val="37697122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631FC-3A0C-431A-9504-8047F71C822C}"/>
              </a:ext>
            </a:extLst>
          </p:cNvPr>
          <p:cNvSpPr>
            <a:spLocks noGrp="1"/>
          </p:cNvSpPr>
          <p:nvPr>
            <p:ph type="title"/>
          </p:nvPr>
        </p:nvSpPr>
        <p:spPr/>
        <p:txBody>
          <a:bodyPr/>
          <a:lstStyle/>
          <a:p>
            <a:r>
              <a:rPr lang="en-US"/>
              <a:t>Summary of draft recommendations</a:t>
            </a:r>
          </a:p>
        </p:txBody>
      </p:sp>
      <p:sp>
        <p:nvSpPr>
          <p:cNvPr id="3" name="Content Placeholder 2">
            <a:extLst>
              <a:ext uri="{FF2B5EF4-FFF2-40B4-BE49-F238E27FC236}">
                <a16:creationId xmlns:a16="http://schemas.microsoft.com/office/drawing/2014/main" id="{A1129994-3129-4894-96D8-02E0FC2EF2A5}"/>
              </a:ext>
            </a:extLst>
          </p:cNvPr>
          <p:cNvSpPr>
            <a:spLocks noGrp="1"/>
          </p:cNvSpPr>
          <p:nvPr>
            <p:ph idx="1"/>
          </p:nvPr>
        </p:nvSpPr>
        <p:spPr/>
        <p:txBody>
          <a:bodyPr>
            <a:normAutofit fontScale="70000" lnSpcReduction="20000"/>
          </a:bodyPr>
          <a:lstStyle/>
          <a:p>
            <a:pPr marL="0" indent="0">
              <a:buNone/>
            </a:pPr>
            <a:r>
              <a:rPr lang="en-US" b="1" dirty="0"/>
              <a:t>Improvements proposed for all standards and regulations (FMVSS 141, ECE R138, ISO 16254, SAE J2889-1):</a:t>
            </a:r>
          </a:p>
          <a:p>
            <a:pPr marL="0" indent="0">
              <a:buNone/>
            </a:pPr>
            <a:endParaRPr lang="en-US"/>
          </a:p>
          <a:p>
            <a:pPr lvl="0"/>
            <a:r>
              <a:rPr lang="en-US"/>
              <a:t>Revise measurement microphones to include a five-microphone array as described in ISO/CD 16254 to replace the single microphone of current test standards.</a:t>
            </a:r>
          </a:p>
          <a:p>
            <a:pPr lvl="0"/>
            <a:endParaRPr lang="en-US"/>
          </a:p>
          <a:p>
            <a:pPr lvl="0"/>
            <a:r>
              <a:rPr lang="en-US"/>
              <a:t>Revise the one-third octave signal processing to use a max hold method as described in ISO/CD 16254 in each individual one-third octave band.</a:t>
            </a:r>
          </a:p>
          <a:p>
            <a:pPr lvl="0"/>
            <a:endParaRPr lang="en-US"/>
          </a:p>
          <a:p>
            <a:pPr lvl="0"/>
            <a:r>
              <a:rPr lang="en-US"/>
              <a:t>Add Tonal Loudness methods to calculate detection by one-third octave frequency bands as an option to the existing sound pressure level (SPL) based methods.</a:t>
            </a:r>
          </a:p>
          <a:p>
            <a:pPr lvl="0"/>
            <a:endParaRPr lang="en-US"/>
          </a:p>
          <a:p>
            <a:pPr lvl="0"/>
            <a:r>
              <a:rPr lang="en-US"/>
              <a:t>Revise the background noise requirements to eliminate background noise correction and establish a simplified signal to noise criteria which will limit maximum error from the background noise to no more than 1.0 dB</a:t>
            </a:r>
          </a:p>
          <a:p>
            <a:pPr marL="0" indent="0">
              <a:buNone/>
            </a:pPr>
            <a:endParaRPr lang="en-US"/>
          </a:p>
        </p:txBody>
      </p:sp>
    </p:spTree>
    <p:extLst>
      <p:ext uri="{BB962C8B-B14F-4D97-AF65-F5344CB8AC3E}">
        <p14:creationId xmlns:p14="http://schemas.microsoft.com/office/powerpoint/2010/main" val="23779210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AF3699-84ED-4530-8B71-1B641C892AE1}"/>
              </a:ext>
            </a:extLst>
          </p:cNvPr>
          <p:cNvSpPr>
            <a:spLocks noGrp="1"/>
          </p:cNvSpPr>
          <p:nvPr>
            <p:ph type="title"/>
          </p:nvPr>
        </p:nvSpPr>
        <p:spPr/>
        <p:txBody>
          <a:bodyPr/>
          <a:lstStyle/>
          <a:p>
            <a:r>
              <a:rPr lang="en-US"/>
              <a:t>Summary of draft recommendations (cont.)</a:t>
            </a:r>
          </a:p>
        </p:txBody>
      </p:sp>
      <p:sp>
        <p:nvSpPr>
          <p:cNvPr id="3" name="Content Placeholder 2">
            <a:extLst>
              <a:ext uri="{FF2B5EF4-FFF2-40B4-BE49-F238E27FC236}">
                <a16:creationId xmlns:a16="http://schemas.microsoft.com/office/drawing/2014/main" id="{0487F10E-2BE7-422D-8860-88DC20E942EB}"/>
              </a:ext>
            </a:extLst>
          </p:cNvPr>
          <p:cNvSpPr>
            <a:spLocks noGrp="1"/>
          </p:cNvSpPr>
          <p:nvPr>
            <p:ph idx="1"/>
          </p:nvPr>
        </p:nvSpPr>
        <p:spPr/>
        <p:txBody>
          <a:bodyPr>
            <a:normAutofit fontScale="92500" lnSpcReduction="10000"/>
          </a:bodyPr>
          <a:lstStyle/>
          <a:p>
            <a:pPr marL="0" indent="0">
              <a:buNone/>
            </a:pPr>
            <a:r>
              <a:rPr lang="en-US" b="1"/>
              <a:t>Improvements specific to SAE J2889-1, ISO 16254, and ECE R138</a:t>
            </a:r>
          </a:p>
          <a:p>
            <a:pPr marL="0" indent="0">
              <a:buNone/>
            </a:pPr>
            <a:endParaRPr lang="en-US" b="1"/>
          </a:p>
          <a:p>
            <a:pPr lvl="0"/>
            <a:r>
              <a:rPr lang="en-US"/>
              <a:t>Revise background noise criteria required for acceptance of one-third octave band data.  Recommend to remove procedure for correcting overall sound pressure levels and replace it with a requirement that there shall be a minimum of 6dB of difference between the maximum sound pressure level of the background ambient noise and the reported vehicle overall sound pressure level.</a:t>
            </a:r>
          </a:p>
          <a:p>
            <a:pPr lvl="0"/>
            <a:endParaRPr lang="en-US"/>
          </a:p>
          <a:p>
            <a:pPr lvl="0"/>
            <a:r>
              <a:rPr lang="en-US"/>
              <a:t>Add Tonal Loudness methods to calculate frequency shift as an option to the existing methods.</a:t>
            </a:r>
          </a:p>
          <a:p>
            <a:endParaRPr lang="en-US"/>
          </a:p>
        </p:txBody>
      </p:sp>
    </p:spTree>
    <p:extLst>
      <p:ext uri="{BB962C8B-B14F-4D97-AF65-F5344CB8AC3E}">
        <p14:creationId xmlns:p14="http://schemas.microsoft.com/office/powerpoint/2010/main" val="3648137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126EFB-5114-4476-A80B-5493881B37B9}"/>
              </a:ext>
            </a:extLst>
          </p:cNvPr>
          <p:cNvSpPr>
            <a:spLocks noGrp="1"/>
          </p:cNvSpPr>
          <p:nvPr>
            <p:ph type="title"/>
          </p:nvPr>
        </p:nvSpPr>
        <p:spPr/>
        <p:txBody>
          <a:bodyPr/>
          <a:lstStyle/>
          <a:p>
            <a:r>
              <a:rPr lang="en-US"/>
              <a:t>Summary of draft recommendations (cont.)</a:t>
            </a:r>
          </a:p>
        </p:txBody>
      </p:sp>
      <p:sp>
        <p:nvSpPr>
          <p:cNvPr id="3" name="Content Placeholder 2">
            <a:extLst>
              <a:ext uri="{FF2B5EF4-FFF2-40B4-BE49-F238E27FC236}">
                <a16:creationId xmlns:a16="http://schemas.microsoft.com/office/drawing/2014/main" id="{754D217B-C3D4-4018-96D9-E3D0BCFE8667}"/>
              </a:ext>
            </a:extLst>
          </p:cNvPr>
          <p:cNvSpPr>
            <a:spLocks noGrp="1"/>
          </p:cNvSpPr>
          <p:nvPr>
            <p:ph idx="1"/>
          </p:nvPr>
        </p:nvSpPr>
        <p:spPr/>
        <p:txBody>
          <a:bodyPr vert="horz" lIns="91440" tIns="45720" rIns="91440" bIns="45720" rtlCol="0" anchor="t">
            <a:normAutofit/>
          </a:bodyPr>
          <a:lstStyle/>
          <a:p>
            <a:pPr marL="0" indent="0">
              <a:buNone/>
            </a:pPr>
            <a:r>
              <a:rPr lang="en-US" b="1" dirty="0"/>
              <a:t>Improvements specific to United States FMVSS 141:</a:t>
            </a:r>
          </a:p>
          <a:p>
            <a:pPr marL="0" indent="0">
              <a:buNone/>
            </a:pPr>
            <a:endParaRPr lang="en-US" b="1"/>
          </a:p>
          <a:p>
            <a:pPr lvl="0"/>
            <a:r>
              <a:rPr lang="en-US" dirty="0"/>
              <a:t>Revise background noise measurement and acceptance criteria to be aligned with updated ISO 16254 and SAE J2889-1 standards.</a:t>
            </a:r>
            <a:endParaRPr lang="en-US" dirty="0">
              <a:cs typeface="Calibri"/>
            </a:endParaRPr>
          </a:p>
          <a:p>
            <a:pPr lvl="0"/>
            <a:endParaRPr lang="en-US"/>
          </a:p>
          <a:p>
            <a:r>
              <a:rPr lang="en-US" dirty="0"/>
              <a:t>After completion of revision for ISO16254 and/or SAE J2889-1 (expected 2022), replace volume change requirement with frequency shift requirement.   </a:t>
            </a:r>
            <a:endParaRPr lang="en-US" dirty="0">
              <a:cs typeface="Calibri"/>
            </a:endParaRPr>
          </a:p>
          <a:p>
            <a:endParaRPr lang="en-US"/>
          </a:p>
        </p:txBody>
      </p:sp>
    </p:spTree>
    <p:extLst>
      <p:ext uri="{BB962C8B-B14F-4D97-AF65-F5344CB8AC3E}">
        <p14:creationId xmlns:p14="http://schemas.microsoft.com/office/powerpoint/2010/main" val="20774543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4CC0B8-4015-4BF1-A82A-D040CB13990F}"/>
              </a:ext>
            </a:extLst>
          </p:cNvPr>
          <p:cNvSpPr>
            <a:spLocks noGrp="1"/>
          </p:cNvSpPr>
          <p:nvPr>
            <p:ph type="title"/>
          </p:nvPr>
        </p:nvSpPr>
        <p:spPr/>
        <p:txBody>
          <a:bodyPr/>
          <a:lstStyle/>
          <a:p>
            <a:r>
              <a:rPr lang="en-US"/>
              <a:t>Variation items studied</a:t>
            </a:r>
          </a:p>
        </p:txBody>
      </p:sp>
      <p:sp>
        <p:nvSpPr>
          <p:cNvPr id="3" name="Content Placeholder 2">
            <a:extLst>
              <a:ext uri="{FF2B5EF4-FFF2-40B4-BE49-F238E27FC236}">
                <a16:creationId xmlns:a16="http://schemas.microsoft.com/office/drawing/2014/main" id="{DA99CAC2-ED0E-4516-83A4-2FBBE2DA1D90}"/>
              </a:ext>
            </a:extLst>
          </p:cNvPr>
          <p:cNvSpPr>
            <a:spLocks noGrp="1"/>
          </p:cNvSpPr>
          <p:nvPr>
            <p:ph idx="1"/>
          </p:nvPr>
        </p:nvSpPr>
        <p:spPr/>
        <p:txBody>
          <a:bodyPr>
            <a:normAutofit fontScale="92500" lnSpcReduction="20000"/>
          </a:bodyPr>
          <a:lstStyle/>
          <a:p>
            <a:pPr lvl="0"/>
            <a:r>
              <a:rPr lang="en-US"/>
              <a:t>Variation and error due to background noise levels and the specific treatment of background noise levels within FMVSS 141.</a:t>
            </a:r>
          </a:p>
          <a:p>
            <a:pPr lvl="0"/>
            <a:endParaRPr lang="en-US"/>
          </a:p>
          <a:p>
            <a:pPr lvl="0"/>
            <a:r>
              <a:rPr lang="en-US"/>
              <a:t>Variation due to spatial variation of a local sound field when measuring with a single microphone.</a:t>
            </a:r>
          </a:p>
          <a:p>
            <a:pPr lvl="0"/>
            <a:endParaRPr lang="en-US"/>
          </a:p>
          <a:p>
            <a:r>
              <a:rPr lang="en-US"/>
              <a:t>Variation due to different test sites.</a:t>
            </a:r>
          </a:p>
          <a:p>
            <a:pPr lvl="0"/>
            <a:endParaRPr lang="en-US"/>
          </a:p>
          <a:p>
            <a:pPr lvl="0"/>
            <a:r>
              <a:rPr lang="en-US"/>
              <a:t>Variation due to processing algorithms used.</a:t>
            </a:r>
          </a:p>
          <a:p>
            <a:pPr lvl="0"/>
            <a:endParaRPr lang="en-US"/>
          </a:p>
          <a:p>
            <a:pPr lvl="0"/>
            <a:r>
              <a:rPr lang="en-US"/>
              <a:t>Variation due to the use of different tires.</a:t>
            </a:r>
          </a:p>
          <a:p>
            <a:endParaRPr lang="en-US"/>
          </a:p>
        </p:txBody>
      </p:sp>
    </p:spTree>
    <p:extLst>
      <p:ext uri="{BB962C8B-B14F-4D97-AF65-F5344CB8AC3E}">
        <p14:creationId xmlns:p14="http://schemas.microsoft.com/office/powerpoint/2010/main" val="11052878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25881D-954D-480B-964C-5D069613B97B}"/>
              </a:ext>
            </a:extLst>
          </p:cNvPr>
          <p:cNvSpPr>
            <a:spLocks noGrp="1"/>
          </p:cNvSpPr>
          <p:nvPr>
            <p:ph type="title"/>
          </p:nvPr>
        </p:nvSpPr>
        <p:spPr/>
        <p:txBody>
          <a:bodyPr/>
          <a:lstStyle/>
          <a:p>
            <a:r>
              <a:rPr lang="en-US"/>
              <a:t>Participants</a:t>
            </a:r>
          </a:p>
        </p:txBody>
      </p:sp>
      <p:sp>
        <p:nvSpPr>
          <p:cNvPr id="3" name="Content Placeholder 2">
            <a:extLst>
              <a:ext uri="{FF2B5EF4-FFF2-40B4-BE49-F238E27FC236}">
                <a16:creationId xmlns:a16="http://schemas.microsoft.com/office/drawing/2014/main" id="{7DD80FDF-6241-43BD-9558-D7B488AD9E1E}"/>
              </a:ext>
            </a:extLst>
          </p:cNvPr>
          <p:cNvSpPr>
            <a:spLocks noGrp="1"/>
          </p:cNvSpPr>
          <p:nvPr>
            <p:ph idx="1"/>
          </p:nvPr>
        </p:nvSpPr>
        <p:spPr/>
        <p:txBody>
          <a:bodyPr>
            <a:normAutofit fontScale="85000" lnSpcReduction="20000"/>
          </a:bodyPr>
          <a:lstStyle/>
          <a:p>
            <a:r>
              <a:rPr lang="en-US" dirty="0"/>
              <a:t>BMW (Germany) </a:t>
            </a:r>
          </a:p>
          <a:p>
            <a:r>
              <a:rPr lang="en-US" dirty="0"/>
              <a:t>Bruel &amp; Kjaer (Denmark) </a:t>
            </a:r>
          </a:p>
          <a:p>
            <a:r>
              <a:rPr lang="en-US" dirty="0"/>
              <a:t>Mercedes-Benz (Germany) </a:t>
            </a:r>
          </a:p>
          <a:p>
            <a:r>
              <a:rPr lang="en-US" dirty="0"/>
              <a:t>General Motors (United States) </a:t>
            </a:r>
          </a:p>
          <a:p>
            <a:r>
              <a:rPr lang="en-US" dirty="0"/>
              <a:t>Head Acoustics (Germany) </a:t>
            </a:r>
          </a:p>
          <a:p>
            <a:r>
              <a:rPr lang="en-US" dirty="0"/>
              <a:t>Honda (Japan) </a:t>
            </a:r>
          </a:p>
          <a:p>
            <a:r>
              <a:rPr lang="en-US" dirty="0"/>
              <a:t>Mitsubishi (Japan)</a:t>
            </a:r>
          </a:p>
          <a:p>
            <a:r>
              <a:rPr lang="en-US" dirty="0"/>
              <a:t>Nissan (Japan) </a:t>
            </a:r>
          </a:p>
          <a:p>
            <a:r>
              <a:rPr lang="en-US" dirty="0"/>
              <a:t>Siemens (Belgium)</a:t>
            </a:r>
          </a:p>
          <a:p>
            <a:r>
              <a:rPr lang="en-US" dirty="0"/>
              <a:t>Transportation Research Center (United States)</a:t>
            </a:r>
          </a:p>
          <a:p>
            <a:r>
              <a:rPr lang="en-US" dirty="0"/>
              <a:t>Virginia Tech University (United States)</a:t>
            </a:r>
          </a:p>
        </p:txBody>
      </p:sp>
    </p:spTree>
    <p:extLst>
      <p:ext uri="{BB962C8B-B14F-4D97-AF65-F5344CB8AC3E}">
        <p14:creationId xmlns:p14="http://schemas.microsoft.com/office/powerpoint/2010/main" val="15258927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276F14-E1F4-4E01-B01E-779DE5973013}"/>
              </a:ext>
            </a:extLst>
          </p:cNvPr>
          <p:cNvSpPr>
            <a:spLocks noGrp="1"/>
          </p:cNvSpPr>
          <p:nvPr>
            <p:ph type="title"/>
          </p:nvPr>
        </p:nvSpPr>
        <p:spPr>
          <a:xfrm>
            <a:off x="838200" y="245851"/>
            <a:ext cx="10515600" cy="735706"/>
          </a:xfrm>
        </p:spPr>
        <p:txBody>
          <a:bodyPr/>
          <a:lstStyle/>
          <a:p>
            <a:r>
              <a:rPr lang="en-US"/>
              <a:t>Vehicles Tested</a:t>
            </a:r>
          </a:p>
        </p:txBody>
      </p:sp>
      <p:sp>
        <p:nvSpPr>
          <p:cNvPr id="3" name="Content Placeholder 2">
            <a:extLst>
              <a:ext uri="{FF2B5EF4-FFF2-40B4-BE49-F238E27FC236}">
                <a16:creationId xmlns:a16="http://schemas.microsoft.com/office/drawing/2014/main" id="{DEFB8947-3879-4C25-87EC-8A2B05EAAB87}"/>
              </a:ext>
            </a:extLst>
          </p:cNvPr>
          <p:cNvSpPr>
            <a:spLocks noGrp="1"/>
          </p:cNvSpPr>
          <p:nvPr>
            <p:ph idx="1"/>
          </p:nvPr>
        </p:nvSpPr>
        <p:spPr>
          <a:xfrm>
            <a:off x="838200" y="987260"/>
            <a:ext cx="10223377" cy="735706"/>
          </a:xfrm>
        </p:spPr>
        <p:txBody>
          <a:bodyPr vert="horz" lIns="91440" tIns="45720" rIns="91440" bIns="45720" rtlCol="0" anchor="t">
            <a:normAutofit fontScale="92500"/>
          </a:bodyPr>
          <a:lstStyle/>
          <a:p>
            <a:pPr marL="0" indent="0">
              <a:buNone/>
            </a:pPr>
            <a:r>
              <a:rPr lang="en-US" dirty="0"/>
              <a:t>Honda Accord Prototype, Mercedes EQC, Chevrolet Volt, Chevrolet Camaro</a:t>
            </a:r>
          </a:p>
        </p:txBody>
      </p:sp>
      <p:pic>
        <p:nvPicPr>
          <p:cNvPr id="4" name="Picture 3">
            <a:extLst>
              <a:ext uri="{FF2B5EF4-FFF2-40B4-BE49-F238E27FC236}">
                <a16:creationId xmlns:a16="http://schemas.microsoft.com/office/drawing/2014/main" id="{F10E4F96-619E-4254-8CE6-30EEF3EB89E4}"/>
              </a:ext>
            </a:extLst>
          </p:cNvPr>
          <p:cNvPicPr/>
          <p:nvPr/>
        </p:nvPicPr>
        <p:blipFill>
          <a:blip r:embed="rId2" cstate="hqprint">
            <a:extLst>
              <a:ext uri="{28A0092B-C50C-407E-A947-70E740481C1C}">
                <a14:useLocalDpi xmlns:a14="http://schemas.microsoft.com/office/drawing/2010/main" val="0"/>
              </a:ext>
            </a:extLst>
          </a:blip>
          <a:srcRect/>
          <a:stretch>
            <a:fillRect/>
          </a:stretch>
        </p:blipFill>
        <p:spPr bwMode="auto">
          <a:xfrm>
            <a:off x="1147217" y="1384764"/>
            <a:ext cx="3390900" cy="2215619"/>
          </a:xfrm>
          <a:prstGeom prst="rect">
            <a:avLst/>
          </a:prstGeom>
          <a:noFill/>
          <a:ln>
            <a:noFill/>
          </a:ln>
        </p:spPr>
      </p:pic>
      <p:pic>
        <p:nvPicPr>
          <p:cNvPr id="5" name="Picture 4">
            <a:extLst>
              <a:ext uri="{FF2B5EF4-FFF2-40B4-BE49-F238E27FC236}">
                <a16:creationId xmlns:a16="http://schemas.microsoft.com/office/drawing/2014/main" id="{A0FBACF2-D29E-4C55-A36E-B35A1CDCD824}"/>
              </a:ext>
            </a:extLst>
          </p:cNvPr>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5949887" y="1384764"/>
            <a:ext cx="3390899" cy="2266949"/>
          </a:xfrm>
          <a:prstGeom prst="rect">
            <a:avLst/>
          </a:prstGeom>
          <a:noFill/>
          <a:ln>
            <a:noFill/>
          </a:ln>
        </p:spPr>
      </p:pic>
      <p:pic>
        <p:nvPicPr>
          <p:cNvPr id="6" name="Picture 5">
            <a:extLst>
              <a:ext uri="{FF2B5EF4-FFF2-40B4-BE49-F238E27FC236}">
                <a16:creationId xmlns:a16="http://schemas.microsoft.com/office/drawing/2014/main" id="{E4BD1227-8300-42D0-8E6C-4DB2E37DBFC7}"/>
              </a:ext>
            </a:extLst>
          </p:cNvPr>
          <p:cNvPicPr/>
          <p:nvPr/>
        </p:nvPicPr>
        <p:blipFill>
          <a:blip r:embed="rId4" cstate="hqprint">
            <a:extLst>
              <a:ext uri="{28A0092B-C50C-407E-A947-70E740481C1C}">
                <a14:useLocalDpi xmlns:a14="http://schemas.microsoft.com/office/drawing/2010/main" val="0"/>
              </a:ext>
            </a:extLst>
          </a:blip>
          <a:srcRect/>
          <a:stretch>
            <a:fillRect/>
          </a:stretch>
        </p:blipFill>
        <p:spPr bwMode="auto">
          <a:xfrm>
            <a:off x="5464113" y="3675291"/>
            <a:ext cx="3390900" cy="2266949"/>
          </a:xfrm>
          <a:prstGeom prst="rect">
            <a:avLst/>
          </a:prstGeom>
          <a:noFill/>
          <a:ln>
            <a:noFill/>
          </a:ln>
        </p:spPr>
      </p:pic>
      <p:pic>
        <p:nvPicPr>
          <p:cNvPr id="7" name="Picture 6">
            <a:extLst>
              <a:ext uri="{FF2B5EF4-FFF2-40B4-BE49-F238E27FC236}">
                <a16:creationId xmlns:a16="http://schemas.microsoft.com/office/drawing/2014/main" id="{943A05D3-4201-4C05-A132-0AD4A23A11F1}"/>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237782" y="3698868"/>
            <a:ext cx="3263197" cy="2266949"/>
          </a:xfrm>
          <a:prstGeom prst="rect">
            <a:avLst/>
          </a:prstGeom>
          <a:noFill/>
          <a:ln>
            <a:noFill/>
          </a:ln>
        </p:spPr>
      </p:pic>
      <p:sp>
        <p:nvSpPr>
          <p:cNvPr id="8" name="TextBox 7">
            <a:extLst>
              <a:ext uri="{FF2B5EF4-FFF2-40B4-BE49-F238E27FC236}">
                <a16:creationId xmlns:a16="http://schemas.microsoft.com/office/drawing/2014/main" id="{FBFE4454-0F1F-4F05-8B13-DF7E4E00F81F}"/>
              </a:ext>
            </a:extLst>
          </p:cNvPr>
          <p:cNvSpPr txBox="1"/>
          <p:nvPr/>
        </p:nvSpPr>
        <p:spPr>
          <a:xfrm>
            <a:off x="372826" y="5965818"/>
            <a:ext cx="11586698" cy="646331"/>
          </a:xfrm>
          <a:prstGeom prst="rect">
            <a:avLst/>
          </a:prstGeom>
          <a:noFill/>
        </p:spPr>
        <p:txBody>
          <a:bodyPr wrap="none" lIns="91440" tIns="45720" rIns="91440" bIns="45720" rtlCol="0" anchor="t">
            <a:spAutoFit/>
          </a:bodyPr>
          <a:lstStyle/>
          <a:p>
            <a:r>
              <a:rPr lang="en-US" dirty="0"/>
              <a:t>The Accord Prototype, EQC, and Volt all have electric operation modes. The Camaro is a V8 internal combustion sports car</a:t>
            </a:r>
          </a:p>
          <a:p>
            <a:r>
              <a:rPr lang="en-US" dirty="0"/>
              <a:t>							with a performance exhaust system</a:t>
            </a:r>
            <a:endParaRPr lang="en-US" dirty="0">
              <a:cs typeface="Calibri"/>
            </a:endParaRPr>
          </a:p>
        </p:txBody>
      </p:sp>
    </p:spTree>
    <p:extLst>
      <p:ext uri="{BB962C8B-B14F-4D97-AF65-F5344CB8AC3E}">
        <p14:creationId xmlns:p14="http://schemas.microsoft.com/office/powerpoint/2010/main" val="186368286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55E9B33E4347A4AA6FAB0FDDAD8C6FE" ma:contentTypeVersion="11" ma:contentTypeDescription="Create a new document." ma:contentTypeScope="" ma:versionID="c01f5a14b84b0c046bc59abb975f780c">
  <xsd:schema xmlns:xsd="http://www.w3.org/2001/XMLSchema" xmlns:xs="http://www.w3.org/2001/XMLSchema" xmlns:p="http://schemas.microsoft.com/office/2006/metadata/properties" xmlns:ns2="eb098da4-6fe5-422e-a982-c585fb24b15a" targetNamespace="http://schemas.microsoft.com/office/2006/metadata/properties" ma:root="true" ma:fieldsID="9a8157fcbefef62999735ff37200bf11" ns2:_="">
    <xsd:import namespace="eb098da4-6fe5-422e-a982-c585fb24b15a"/>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MediaServiceAutoKeyPoints" minOccurs="0"/>
                <xsd:element ref="ns2:MediaServiceKeyPoint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b098da4-6fe5-422e-a982-c585fb24b15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18"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97F02AE-D24E-418B-B2DB-289F2EA1EEC6}">
  <ds:schemaRefs>
    <ds:schemaRef ds:uri="eb098da4-6fe5-422e-a982-c585fb24b15a"/>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6B63A8FC-527A-48E9-8AE1-35B6CA537D43}">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77E15DE7-5A94-48CC-BE03-D3A194966D2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1224</Words>
  <Application>Microsoft Office PowerPoint</Application>
  <PresentationFormat>Widescreen</PresentationFormat>
  <Paragraphs>143</Paragraphs>
  <Slides>34</Slides>
  <Notes>0</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Office Theme</vt:lpstr>
      <vt:lpstr>SAE Cooperative Research Project – FMVSS 141</vt:lpstr>
      <vt:lpstr>SAE Cooperative Research Project</vt:lpstr>
      <vt:lpstr>Overview and Goals</vt:lpstr>
      <vt:lpstr>Summary of draft recommendations</vt:lpstr>
      <vt:lpstr>Summary of draft recommendations (cont.)</vt:lpstr>
      <vt:lpstr>Summary of draft recommendations (cont.)</vt:lpstr>
      <vt:lpstr>Variation items studied</vt:lpstr>
      <vt:lpstr>Participants</vt:lpstr>
      <vt:lpstr>Vehicles Tested</vt:lpstr>
      <vt:lpstr>Test Locations</vt:lpstr>
      <vt:lpstr>Test Equipment</vt:lpstr>
      <vt:lpstr>Tests Conducted </vt:lpstr>
      <vt:lpstr>Test data</vt:lpstr>
      <vt:lpstr>Test Results – Compliance overview</vt:lpstr>
      <vt:lpstr>Preliminary test results – FMVSS 141 4-band Compliance</vt:lpstr>
      <vt:lpstr>Preliminary test results – FMVSS 141 2-band Compliance</vt:lpstr>
      <vt:lpstr>Preliminary test results: 4-band compliance when assessed using ISO/CD 16254</vt:lpstr>
      <vt:lpstr>Preliminary test results: 2-band compliance when assessed using ISO/CD 16254</vt:lpstr>
      <vt:lpstr>Test Results – sound level data sample</vt:lpstr>
      <vt:lpstr>Preliminary test results – Overall SPL</vt:lpstr>
      <vt:lpstr>Example of one-third octave data</vt:lpstr>
      <vt:lpstr>Example of Normalized band level data</vt:lpstr>
      <vt:lpstr>Background sound</vt:lpstr>
      <vt:lpstr>Example of background sound</vt:lpstr>
      <vt:lpstr>Background sound</vt:lpstr>
      <vt:lpstr>Tonal Loudness</vt:lpstr>
      <vt:lpstr>Tonal Loudness calculation overview</vt:lpstr>
      <vt:lpstr>Determining Frequency Shift</vt:lpstr>
      <vt:lpstr>Frequency Shift</vt:lpstr>
      <vt:lpstr>Tonal loudness for frequency identification</vt:lpstr>
      <vt:lpstr>Other issues studied</vt:lpstr>
      <vt:lpstr>Work still in progress</vt:lpstr>
      <vt:lpstr>Conclusions and recommendations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SAE Cooperative Research Project – FMVSS 141</dc:title>
  <dc:creator>Douglas Moore</dc:creator>
  <cp:lastModifiedBy>Andrew Schulte</cp:lastModifiedBy>
  <cp:revision>19</cp:revision>
  <dcterms:created xsi:type="dcterms:W3CDTF">2021-07-12T17:35:09Z</dcterms:created>
  <dcterms:modified xsi:type="dcterms:W3CDTF">2021-10-22T18:16:09Z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0x010100F55E9B33E4347A4AA6FAB0FDDAD8C6FE</vt:lpwstr>
  </property>
</Properties>
</file>