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0" r:id="rId4"/>
    <p:sldId id="257" r:id="rId5"/>
    <p:sldId id="262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5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2B28A-2C93-47A1-A5DB-9D3705C990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0A0333-9C7B-410A-89CF-5E29480ADF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05C79B-63D3-4E8F-BA29-18D714A0C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20DE-9283-4DA6-A5A7-D4DD79651C80}" type="datetimeFigureOut">
              <a:rPr lang="en-CH" smtClean="0"/>
              <a:t>01/18/2022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42277E-FA29-432E-B691-2D4B0B19B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7BE06-E617-4C65-8AB9-41C52DD13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502D-11CB-4643-A9B8-1350A1D8C2A2}" type="slidenum">
              <a:rPr lang="en-CH" smtClean="0"/>
              <a:t>‹N›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49258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000E7-85BB-4B8F-8AC3-46FC48E20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FE656A-6205-47A3-AF87-6E200006C5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EAA315-ACA9-480A-8A32-671432C06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20DE-9283-4DA6-A5A7-D4DD79651C80}" type="datetimeFigureOut">
              <a:rPr lang="en-CH" smtClean="0"/>
              <a:t>01/18/2022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C7670-3133-47D5-ACFF-5924B7073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900FB-3C66-457B-A264-1113E7A95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502D-11CB-4643-A9B8-1350A1D8C2A2}" type="slidenum">
              <a:rPr lang="en-CH" smtClean="0"/>
              <a:t>‹N›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64793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F7752D-AF41-468B-AC69-A87D5F7B27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4A136F-1A05-49EE-B5D2-8A803A8DF9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A1570-950F-45C5-ACD0-BE0D75EDA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20DE-9283-4DA6-A5A7-D4DD79651C80}" type="datetimeFigureOut">
              <a:rPr lang="en-CH" smtClean="0"/>
              <a:t>01/18/2022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8B8E5-D32F-404D-A3B6-3D16BBC99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FDC276-906E-4B5B-BF23-AEE06E7CB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502D-11CB-4643-A9B8-1350A1D8C2A2}" type="slidenum">
              <a:rPr lang="en-CH" smtClean="0"/>
              <a:t>‹N›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22360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6ACB5-82FA-4FE8-B555-739113B2C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DA72CF-B9B2-4C19-99F0-D389CD24E6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2C20A-8B9F-45DE-806D-4188424BD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20DE-9283-4DA6-A5A7-D4DD79651C80}" type="datetimeFigureOut">
              <a:rPr lang="en-CH" smtClean="0"/>
              <a:t>01/18/2022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DB3B8-9891-4025-AB59-3430BB2FE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27E7BC-10FC-4D51-82A7-FDBBE231B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502D-11CB-4643-A9B8-1350A1D8C2A2}" type="slidenum">
              <a:rPr lang="en-CH" smtClean="0"/>
              <a:t>‹N›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58533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28CCC-2E41-480D-9197-14E8A47D6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14358E-39F4-4E03-802C-19B5E168E9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C3F0B-AB97-476E-856B-C0C9CB92E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20DE-9283-4DA6-A5A7-D4DD79651C80}" type="datetimeFigureOut">
              <a:rPr lang="en-CH" smtClean="0"/>
              <a:t>01/18/2022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292B1-545F-44BA-A328-96A955158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1482F-C0D7-4BA1-B9BA-B13228361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502D-11CB-4643-A9B8-1350A1D8C2A2}" type="slidenum">
              <a:rPr lang="en-CH" smtClean="0"/>
              <a:t>‹N›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8650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8DD1E-699A-4A5C-99CE-789BAE06D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5C1CB-635C-46A0-84D4-BAF95DB488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9C75A5-9D11-4DF9-9586-F628683DAE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506803-6F7D-45EE-B6AA-5D5DC8DB7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20DE-9283-4DA6-A5A7-D4DD79651C80}" type="datetimeFigureOut">
              <a:rPr lang="en-CH" smtClean="0"/>
              <a:t>01/18/2022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5005B5-E093-4186-9A33-CB2768E68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C864D3-C25E-4732-8372-0B8370380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502D-11CB-4643-A9B8-1350A1D8C2A2}" type="slidenum">
              <a:rPr lang="en-CH" smtClean="0"/>
              <a:t>‹N›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91013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7F001-EEDC-47CA-9C34-C81EA13F9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50D9A2-5D3D-41F8-AB4B-83192A5A2A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229D8C-18CA-4FFE-8CF6-19AFAF04B1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E845D3-9A88-44E2-808A-ED68A4C5A6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B4E7CA-512F-4DB1-ABAA-DB484D201C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F88C20-B2B8-4C04-A20C-EC6E5983D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20DE-9283-4DA6-A5A7-D4DD79651C80}" type="datetimeFigureOut">
              <a:rPr lang="en-CH" smtClean="0"/>
              <a:t>01/18/2022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56CDFF-ADC0-4713-BD5C-C71904E51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DCE1D5-611D-425F-BD71-DCD7C1079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502D-11CB-4643-A9B8-1350A1D8C2A2}" type="slidenum">
              <a:rPr lang="en-CH" smtClean="0"/>
              <a:t>‹N›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43498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9DCA1-8D61-4544-A94A-F0600DBBE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B25EB0-DB60-4FD4-B2A0-643BEA9E0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20DE-9283-4DA6-A5A7-D4DD79651C80}" type="datetimeFigureOut">
              <a:rPr lang="en-CH" smtClean="0"/>
              <a:t>01/18/2022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4B433A-8202-40E4-84B8-6E2419147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53EB33-F88E-410D-B64C-403584A5E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502D-11CB-4643-A9B8-1350A1D8C2A2}" type="slidenum">
              <a:rPr lang="en-CH" smtClean="0"/>
              <a:t>‹N›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2703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3B28B9-54C2-435D-8427-5DB2DCD93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20DE-9283-4DA6-A5A7-D4DD79651C80}" type="datetimeFigureOut">
              <a:rPr lang="en-CH" smtClean="0"/>
              <a:t>01/18/2022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B6C429-BFE4-4EEC-B0C2-1B769E12B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752572-A2C3-475F-A913-7DDE21B7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502D-11CB-4643-A9B8-1350A1D8C2A2}" type="slidenum">
              <a:rPr lang="en-CH" smtClean="0"/>
              <a:t>‹N›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22213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FB02D-2E72-41B3-BA04-6BC41A2FE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4D0A0-CBE4-4C5C-B847-6927AEE60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335993-187B-4BB9-BAD1-71178F1570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EF85FB-33BC-47A2-92B0-E8CD82F4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20DE-9283-4DA6-A5A7-D4DD79651C80}" type="datetimeFigureOut">
              <a:rPr lang="en-CH" smtClean="0"/>
              <a:t>01/18/2022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A1B1F-9F85-4CE6-8D74-54FD7ECF2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E63EAE-E361-4C10-8F1B-AC7BA78D7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502D-11CB-4643-A9B8-1350A1D8C2A2}" type="slidenum">
              <a:rPr lang="en-CH" smtClean="0"/>
              <a:t>‹N›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05039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DA46F-11A7-4394-955D-3FF3226F3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67DC23-70DF-49A0-9EE3-2DBE7AAFA4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1BF760-AC99-4E76-B586-AD8F288943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7E6FEF-4770-4042-8595-43BD0A3F5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20DE-9283-4DA6-A5A7-D4DD79651C80}" type="datetimeFigureOut">
              <a:rPr lang="en-CH" smtClean="0"/>
              <a:t>01/18/2022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94A0D4-16BD-4588-BBA2-A51B96B82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0915F0-04A7-44A4-831F-037584DFD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502D-11CB-4643-A9B8-1350A1D8C2A2}" type="slidenum">
              <a:rPr lang="en-CH" smtClean="0"/>
              <a:t>‹N›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6056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D34ECA-209D-4B9F-BCD1-77CB4D634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365E5E-C6A7-46FE-8D6B-A3B8DB6E08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031D3-D282-4564-8952-7FD2558343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B20DE-9283-4DA6-A5A7-D4DD79651C80}" type="datetimeFigureOut">
              <a:rPr lang="en-CH" smtClean="0"/>
              <a:t>01/18/2022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F7FEC7-FB82-443C-8220-7076AC832E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54270-D7C6-4D1F-9B8E-962F822C4B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A502D-11CB-4643-A9B8-1350A1D8C2A2}" type="slidenum">
              <a:rPr lang="en-CH" smtClean="0"/>
              <a:t>‹N›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36161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unece.org/sites/default/files/2021-03/ECE-TRANS-WP29-1044-Rev3e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unece.org/fileadmin/DAM/trans/main/wp29/wp29regs/2017/E-ECE-TRANS-505-Rev.3e.pdf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download/attachments/140707646/SLR-52-10.docx?api=v2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png"/><Relationship Id="rId9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5B43FA9-A198-47A6-A72A-7F66E351C755}"/>
              </a:ext>
            </a:extLst>
          </p:cNvPr>
          <p:cNvSpPr txBox="1"/>
          <p:nvPr/>
        </p:nvSpPr>
        <p:spPr>
          <a:xfrm>
            <a:off x="706143" y="2667339"/>
            <a:ext cx="10779713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Univers" panose="020B0503020202020204" pitchFamily="34" charset="0"/>
              </a:rPr>
              <a:t>Comments on SLR-52-10</a:t>
            </a:r>
          </a:p>
          <a:p>
            <a:pPr algn="ctr"/>
            <a:endParaRPr lang="en-US" sz="4000" b="1" dirty="0">
              <a:latin typeface="Univers" panose="020B0503020202020204" pitchFamily="34" charset="0"/>
            </a:endParaRPr>
          </a:p>
          <a:p>
            <a:pPr algn="ctr"/>
            <a:r>
              <a:rPr lang="en-US" sz="2800" dirty="0">
                <a:latin typeface="Univers" panose="020B0503020202020204" pitchFamily="34" charset="0"/>
              </a:rPr>
              <a:t>Transition of component type-approvals </a:t>
            </a:r>
          </a:p>
          <a:p>
            <a:pPr algn="ctr"/>
            <a:r>
              <a:rPr lang="en-US" sz="2800" dirty="0">
                <a:latin typeface="Univers" panose="020B0503020202020204" pitchFamily="34" charset="0"/>
              </a:rPr>
              <a:t>in lighting installation regulations</a:t>
            </a:r>
          </a:p>
          <a:p>
            <a:pPr algn="ctr"/>
            <a:endParaRPr lang="en-US" sz="2800" b="1" dirty="0">
              <a:latin typeface="Univers" panose="020B0503020202020204" pitchFamily="34" charset="0"/>
            </a:endParaRPr>
          </a:p>
          <a:p>
            <a:pPr algn="ctr"/>
            <a:r>
              <a:rPr lang="en-US" sz="2000" dirty="0">
                <a:latin typeface="Univers" panose="020B0503020202020204" pitchFamily="34" charset="0"/>
              </a:rPr>
              <a:t>53</a:t>
            </a:r>
            <a:r>
              <a:rPr lang="en-US" sz="2000" baseline="30000" dirty="0">
                <a:latin typeface="Univers" panose="020B0503020202020204" pitchFamily="34" charset="0"/>
              </a:rPr>
              <a:t>rd</a:t>
            </a:r>
            <a:r>
              <a:rPr lang="en-US" sz="2000" dirty="0">
                <a:latin typeface="Univers" panose="020B0503020202020204" pitchFamily="34" charset="0"/>
              </a:rPr>
              <a:t> SLR – January 2022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5E953FB-F1FF-418F-9AB1-FD0A8DD79C70}"/>
              </a:ext>
            </a:extLst>
          </p:cNvPr>
          <p:cNvSpPr txBox="1"/>
          <p:nvPr/>
        </p:nvSpPr>
        <p:spPr>
          <a:xfrm>
            <a:off x="10058400" y="444137"/>
            <a:ext cx="1741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SLR-53-09/Rev.1</a:t>
            </a:r>
          </a:p>
        </p:txBody>
      </p:sp>
    </p:spTree>
    <p:extLst>
      <p:ext uri="{BB962C8B-B14F-4D97-AF65-F5344CB8AC3E}">
        <p14:creationId xmlns:p14="http://schemas.microsoft.com/office/powerpoint/2010/main" val="2726617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952A347-BE53-493B-9F96-66179F217188}"/>
              </a:ext>
            </a:extLst>
          </p:cNvPr>
          <p:cNvSpPr txBox="1"/>
          <p:nvPr/>
        </p:nvSpPr>
        <p:spPr>
          <a:xfrm>
            <a:off x="2641600" y="658227"/>
            <a:ext cx="690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Univers" panose="020B0503020202020204" pitchFamily="34" charset="0"/>
              </a:rPr>
              <a:t>Summary of the main issue </a:t>
            </a:r>
            <a:endParaRPr lang="en-CH" sz="4000" b="1" dirty="0">
              <a:latin typeface="Univers" panose="020B0503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256977-E57C-4E00-ADCA-8CCDAF8F15A8}"/>
              </a:ext>
            </a:extLst>
          </p:cNvPr>
          <p:cNvSpPr txBox="1"/>
          <p:nvPr/>
        </p:nvSpPr>
        <p:spPr>
          <a:xfrm>
            <a:off x="787400" y="2270125"/>
            <a:ext cx="109093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Univers" panose="020B0503020202020204" pitchFamily="34" charset="0"/>
              </a:rPr>
              <a:t>The </a:t>
            </a:r>
            <a:r>
              <a:rPr lang="en-US" sz="2800" u="sng" dirty="0">
                <a:latin typeface="Univers" panose="020B0503020202020204" pitchFamily="34" charset="0"/>
              </a:rPr>
              <a:t>“sunset clause” to mandate the 01 series</a:t>
            </a:r>
            <a:r>
              <a:rPr lang="en-US" sz="2800" dirty="0">
                <a:latin typeface="Univers" panose="020B0503020202020204" pitchFamily="34" charset="0"/>
              </a:rPr>
              <a:t> of R148, R149 and R150 in the transitional provisions of R48 (and R53, R74, R86) as proposed in last SLR </a:t>
            </a:r>
            <a:r>
              <a:rPr lang="en-US" sz="2800" b="1" dirty="0">
                <a:solidFill>
                  <a:srgbClr val="0070C0"/>
                </a:solidFill>
                <a:latin typeface="Univers" panose="020B0503020202020204" pitchFamily="34" charset="0"/>
              </a:rPr>
              <a:t>should be converted into new requirements in installation regulations</a:t>
            </a:r>
            <a:r>
              <a:rPr lang="en-US" sz="2800" dirty="0">
                <a:latin typeface="Univers" panose="020B0503020202020204" pitchFamily="34" charset="0"/>
              </a:rPr>
              <a:t>, resulting into </a:t>
            </a:r>
            <a:r>
              <a:rPr lang="en-US" sz="2800" u="sng" dirty="0">
                <a:latin typeface="Univers" panose="020B0503020202020204" pitchFamily="34" charset="0"/>
              </a:rPr>
              <a:t>new series of amendments</a:t>
            </a:r>
            <a:r>
              <a:rPr lang="en-US" sz="2800" dirty="0">
                <a:latin typeface="Univers" panose="020B0503020202020204" pitchFamily="34" charset="0"/>
              </a:rPr>
              <a:t>, to avoid conflicts with 1958 Agreement Mutual Recognition principle.</a:t>
            </a:r>
          </a:p>
        </p:txBody>
      </p:sp>
    </p:spTree>
    <p:extLst>
      <p:ext uri="{BB962C8B-B14F-4D97-AF65-F5344CB8AC3E}">
        <p14:creationId xmlns:p14="http://schemas.microsoft.com/office/powerpoint/2010/main" val="38630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952A347-BE53-493B-9F96-66179F217188}"/>
              </a:ext>
            </a:extLst>
          </p:cNvPr>
          <p:cNvSpPr txBox="1"/>
          <p:nvPr/>
        </p:nvSpPr>
        <p:spPr>
          <a:xfrm>
            <a:off x="2457450" y="603123"/>
            <a:ext cx="7277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Univers" panose="020B0503020202020204" pitchFamily="34" charset="0"/>
              </a:rPr>
              <a:t>Mutual Recognition Principle</a:t>
            </a:r>
            <a:endParaRPr lang="en-CH" sz="4000" b="1" dirty="0">
              <a:latin typeface="Univers" panose="020B0503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1D8317-102A-4100-97F5-2BE00985D71B}"/>
              </a:ext>
            </a:extLst>
          </p:cNvPr>
          <p:cNvSpPr txBox="1"/>
          <p:nvPr/>
        </p:nvSpPr>
        <p:spPr>
          <a:xfrm>
            <a:off x="774700" y="1571625"/>
            <a:ext cx="10909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Univers" panose="020B0503020202020204" pitchFamily="34" charset="0"/>
              </a:rPr>
              <a:t>A type approval granted to the </a:t>
            </a:r>
            <a:r>
              <a:rPr lang="en-US" sz="2800" b="1" dirty="0">
                <a:latin typeface="Univers" panose="020B0503020202020204" pitchFamily="34" charset="0"/>
              </a:rPr>
              <a:t>latest version </a:t>
            </a:r>
            <a:r>
              <a:rPr lang="en-US" sz="2800" dirty="0">
                <a:latin typeface="Univers" panose="020B0503020202020204" pitchFamily="34" charset="0"/>
              </a:rPr>
              <a:t>of a UN Regulation, </a:t>
            </a:r>
            <a:r>
              <a:rPr lang="en-US" sz="2800" b="1" u="sng" dirty="0">
                <a:latin typeface="Univers" panose="020B0503020202020204" pitchFamily="34" charset="0"/>
              </a:rPr>
              <a:t>shall be accepted </a:t>
            </a:r>
            <a:r>
              <a:rPr lang="en-US" sz="2800" u="sng" dirty="0">
                <a:latin typeface="Univers" panose="020B0503020202020204" pitchFamily="34" charset="0"/>
              </a:rPr>
              <a:t>by all Contracting Parties</a:t>
            </a:r>
            <a:r>
              <a:rPr lang="en-US" sz="2800" dirty="0">
                <a:latin typeface="Univers" panose="020B0503020202020204" pitchFamily="34" charset="0"/>
              </a:rPr>
              <a:t>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47B39A-F659-40DC-8432-CFEE3CC0D497}"/>
              </a:ext>
            </a:extLst>
          </p:cNvPr>
          <p:cNvSpPr txBox="1"/>
          <p:nvPr/>
        </p:nvSpPr>
        <p:spPr>
          <a:xfrm>
            <a:off x="195229" y="4978598"/>
            <a:ext cx="528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Univers" panose="020B0503020202020204" pitchFamily="34" charset="0"/>
              </a:rPr>
              <a:t>Extract from </a:t>
            </a:r>
            <a:r>
              <a:rPr lang="en-US" sz="1400" dirty="0">
                <a:latin typeface="Univers" panose="020B0503020202020204" pitchFamily="34" charset="0"/>
                <a:hlinkClick r:id="rId2"/>
              </a:rPr>
              <a:t>UN Guidelines for Transitional Provisions</a:t>
            </a:r>
            <a:endParaRPr lang="en-CH" sz="1400" dirty="0">
              <a:latin typeface="Univers" panose="020B0503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79531E-7A5B-4B99-8926-8EC3693421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5386" y="3001846"/>
            <a:ext cx="6395541" cy="105729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A82BE4D-D499-452F-916A-E1547C4EA4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690" y="3001846"/>
            <a:ext cx="5067739" cy="19127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7C08D20-8FB5-4A1B-B3A8-3AD4BC6AB3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5385" y="4176725"/>
            <a:ext cx="6395541" cy="14810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D795FEE-B3B4-4ABB-95BB-DB05CA0EFC54}"/>
              </a:ext>
            </a:extLst>
          </p:cNvPr>
          <p:cNvSpPr txBox="1"/>
          <p:nvPr/>
        </p:nvSpPr>
        <p:spPr>
          <a:xfrm>
            <a:off x="5549901" y="5749980"/>
            <a:ext cx="6629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Univers" panose="020B0503020202020204" pitchFamily="34" charset="0"/>
              </a:rPr>
              <a:t>Extracts from Articles 3 and 12, respectively, of the </a:t>
            </a:r>
            <a:r>
              <a:rPr lang="en-US" sz="1400" dirty="0">
                <a:latin typeface="Univers" panose="020B0503020202020204" pitchFamily="34" charset="0"/>
                <a:hlinkClick r:id="rId6"/>
              </a:rPr>
              <a:t>1958 Agreement (Rev. 3)</a:t>
            </a:r>
            <a:endParaRPr lang="en-CH" sz="1400" dirty="0">
              <a:latin typeface="Univers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203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952A347-BE53-493B-9F96-66179F217188}"/>
              </a:ext>
            </a:extLst>
          </p:cNvPr>
          <p:cNvSpPr txBox="1"/>
          <p:nvPr/>
        </p:nvSpPr>
        <p:spPr>
          <a:xfrm>
            <a:off x="1459328" y="599003"/>
            <a:ext cx="9273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Univers" panose="020B0503020202020204" pitchFamily="34" charset="0"/>
              </a:rPr>
              <a:t>Potential Mutual Recognition Conflict</a:t>
            </a:r>
            <a:endParaRPr lang="en-CH" sz="4000" b="1" dirty="0">
              <a:latin typeface="Univers" panose="020B0503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B2A65F-E208-41D4-B589-788F80A140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275726"/>
            <a:ext cx="7670800" cy="111329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DCBCFB3-D039-4732-BCDC-D1FFB3629EB3}"/>
              </a:ext>
            </a:extLst>
          </p:cNvPr>
          <p:cNvSpPr txBox="1"/>
          <p:nvPr/>
        </p:nvSpPr>
        <p:spPr>
          <a:xfrm>
            <a:off x="552449" y="1660143"/>
            <a:ext cx="109093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Univers" panose="020B0503020202020204" pitchFamily="34" charset="0"/>
              </a:rPr>
              <a:t>Proposed clause in the TPs of R48 (</a:t>
            </a:r>
            <a:r>
              <a:rPr lang="en-US" sz="2800" dirty="0">
                <a:latin typeface="Univers" panose="020B0503020202020204" pitchFamily="34" charset="0"/>
                <a:hlinkClick r:id="rId3"/>
              </a:rPr>
              <a:t>SLR-52-10</a:t>
            </a:r>
            <a:r>
              <a:rPr lang="en-US" sz="2800" dirty="0">
                <a:latin typeface="Univers" panose="020B0503020202020204" pitchFamily="34" charset="0"/>
              </a:rPr>
              <a:t>):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latin typeface="Univers" panose="020B05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latin typeface="Univers" panose="020B05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latin typeface="Univers" panose="020B05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latin typeface="Univers" panose="020B05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Univers" panose="020B0503020202020204" pitchFamily="34" charset="0"/>
              </a:rPr>
              <a:t>From 1 September [202X], Contracting Parties </a:t>
            </a:r>
            <a:r>
              <a:rPr lang="en-US" sz="2800" b="1" dirty="0">
                <a:solidFill>
                  <a:srgbClr val="FF0000"/>
                </a:solidFill>
                <a:latin typeface="Univers" panose="020B0503020202020204" pitchFamily="34" charset="0"/>
              </a:rPr>
              <a:t>may reject </a:t>
            </a:r>
            <a:r>
              <a:rPr lang="en-US" sz="2800" b="1" dirty="0">
                <a:latin typeface="Univers" panose="020B0503020202020204" pitchFamily="34" charset="0"/>
              </a:rPr>
              <a:t>type approvals to the </a:t>
            </a:r>
            <a:r>
              <a:rPr lang="en-US" sz="2800" b="1" dirty="0">
                <a:solidFill>
                  <a:srgbClr val="FF0000"/>
                </a:solidFill>
                <a:latin typeface="Univers" panose="020B0503020202020204" pitchFamily="34" charset="0"/>
              </a:rPr>
              <a:t>latest series of R48 </a:t>
            </a:r>
            <a:r>
              <a:rPr lang="en-US" sz="2800" dirty="0">
                <a:latin typeface="Univers" panose="020B0503020202020204" pitchFamily="34" charset="0"/>
              </a:rPr>
              <a:t>if they contain </a:t>
            </a:r>
            <a:r>
              <a:rPr lang="en-US" sz="2800" b="1" u="sng" dirty="0">
                <a:latin typeface="Univers" panose="020B0503020202020204" pitchFamily="34" charset="0"/>
              </a:rPr>
              <a:t>any device</a:t>
            </a:r>
            <a:r>
              <a:rPr lang="en-US" sz="2800" u="sng" dirty="0">
                <a:latin typeface="Univers" panose="020B0503020202020204" pitchFamily="34" charset="0"/>
              </a:rPr>
              <a:t> approved to the 00 series</a:t>
            </a:r>
            <a:r>
              <a:rPr lang="en-US" sz="2800" dirty="0">
                <a:latin typeface="Univers" panose="020B0503020202020204" pitchFamily="34" charset="0"/>
              </a:rPr>
              <a:t> to R148/149/150, which would result in </a:t>
            </a:r>
            <a:r>
              <a:rPr lang="en-US" sz="2800" b="1" u="sng" dirty="0">
                <a:latin typeface="Univers" panose="020B0503020202020204" pitchFamily="34" charset="0"/>
              </a:rPr>
              <a:t>potential Mutual Recognition issues</a:t>
            </a:r>
            <a:r>
              <a:rPr lang="en-US" sz="2800" dirty="0">
                <a:latin typeface="Univers" panose="020B0503020202020204" pitchFamily="34" charset="0"/>
              </a:rPr>
              <a:t>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75EBFD7-C8A0-4DF5-94EF-C1D988371E41}"/>
              </a:ext>
            </a:extLst>
          </p:cNvPr>
          <p:cNvSpPr/>
          <p:nvPr/>
        </p:nvSpPr>
        <p:spPr>
          <a:xfrm>
            <a:off x="2273300" y="2540000"/>
            <a:ext cx="2489200" cy="2667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49013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952A347-BE53-493B-9F96-66179F217188}"/>
              </a:ext>
            </a:extLst>
          </p:cNvPr>
          <p:cNvSpPr txBox="1"/>
          <p:nvPr/>
        </p:nvSpPr>
        <p:spPr>
          <a:xfrm>
            <a:off x="1390650" y="565150"/>
            <a:ext cx="9410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Univers" panose="020B0503020202020204" pitchFamily="34" charset="0"/>
              </a:rPr>
              <a:t>Example: Mutual Recognition Conflict </a:t>
            </a:r>
            <a:endParaRPr lang="en-CH" sz="4000" b="1" dirty="0">
              <a:latin typeface="Univers" panose="020B0503020202020204" pitchFamily="34" charset="0"/>
            </a:endParaRPr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222E5F15-1EA3-45CE-9DEC-291E88F46C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70" y="1528445"/>
            <a:ext cx="2272030" cy="2272030"/>
          </a:xfrm>
          <a:prstGeom prst="rect">
            <a:avLst/>
          </a:prstGeom>
        </p:spPr>
      </p:pic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58C5423B-5D79-40D6-9724-212F640B1A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785" y="1932935"/>
            <a:ext cx="1662430" cy="16624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5DFA5A2-2E02-4810-A4CC-2C3039CC78F6}"/>
              </a:ext>
            </a:extLst>
          </p:cNvPr>
          <p:cNvSpPr txBox="1"/>
          <p:nvPr/>
        </p:nvSpPr>
        <p:spPr>
          <a:xfrm>
            <a:off x="2371725" y="2533655"/>
            <a:ext cx="3524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70C0"/>
                </a:solidFill>
              </a:rPr>
              <a:t>01</a:t>
            </a:r>
            <a:endParaRPr lang="en-CH" sz="1100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F12191-FA0B-4852-B79A-72DA51EF9B35}"/>
              </a:ext>
            </a:extLst>
          </p:cNvPr>
          <p:cNvSpPr txBox="1"/>
          <p:nvPr/>
        </p:nvSpPr>
        <p:spPr>
          <a:xfrm>
            <a:off x="2599055" y="2502540"/>
            <a:ext cx="3524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00B050"/>
                </a:solidFill>
              </a:rPr>
              <a:t>00</a:t>
            </a:r>
            <a:endParaRPr lang="en-CH" sz="1100" b="1" dirty="0">
              <a:solidFill>
                <a:srgbClr val="00B05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8EE3C7-D7C7-4E45-B661-64DAB4B68E56}"/>
              </a:ext>
            </a:extLst>
          </p:cNvPr>
          <p:cNvSpPr txBox="1"/>
          <p:nvPr/>
        </p:nvSpPr>
        <p:spPr>
          <a:xfrm>
            <a:off x="1108709" y="2543175"/>
            <a:ext cx="3524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70C0"/>
                </a:solidFill>
              </a:rPr>
              <a:t>01</a:t>
            </a:r>
            <a:endParaRPr lang="en-CH" sz="1100" dirty="0">
              <a:solidFill>
                <a:srgbClr val="0070C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5F9C95C-2487-4B24-B89C-4BE3554AB368}"/>
              </a:ext>
            </a:extLst>
          </p:cNvPr>
          <p:cNvSpPr txBox="1"/>
          <p:nvPr/>
        </p:nvSpPr>
        <p:spPr>
          <a:xfrm>
            <a:off x="884871" y="2502540"/>
            <a:ext cx="3524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00B050"/>
                </a:solidFill>
              </a:rPr>
              <a:t>00</a:t>
            </a:r>
            <a:endParaRPr lang="en-CH" sz="1100" b="1" dirty="0">
              <a:solidFill>
                <a:srgbClr val="00B05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42F77F-399D-4F39-BC7E-4EAB388D649F}"/>
              </a:ext>
            </a:extLst>
          </p:cNvPr>
          <p:cNvSpPr txBox="1"/>
          <p:nvPr/>
        </p:nvSpPr>
        <p:spPr>
          <a:xfrm>
            <a:off x="961229" y="2959735"/>
            <a:ext cx="3524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70C0"/>
                </a:solidFill>
              </a:rPr>
              <a:t>01</a:t>
            </a:r>
            <a:endParaRPr lang="en-CH" sz="1100" dirty="0">
              <a:solidFill>
                <a:srgbClr val="0070C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7EE1E8-356D-4F6F-A820-93FD21943ADF}"/>
              </a:ext>
            </a:extLst>
          </p:cNvPr>
          <p:cNvSpPr txBox="1"/>
          <p:nvPr/>
        </p:nvSpPr>
        <p:spPr>
          <a:xfrm>
            <a:off x="2551904" y="2950210"/>
            <a:ext cx="3524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70C0"/>
                </a:solidFill>
              </a:rPr>
              <a:t>01</a:t>
            </a:r>
            <a:endParaRPr lang="en-CH" sz="1100" dirty="0">
              <a:solidFill>
                <a:srgbClr val="0070C0"/>
              </a:solidFill>
            </a:endParaRPr>
          </a:p>
        </p:txBody>
      </p:sp>
      <p:pic>
        <p:nvPicPr>
          <p:cNvPr id="26" name="Picture 25" descr="Shape, arrow&#10;&#10;Description automatically generated">
            <a:extLst>
              <a:ext uri="{FF2B5EF4-FFF2-40B4-BE49-F238E27FC236}">
                <a16:creationId xmlns:a16="http://schemas.microsoft.com/office/drawing/2014/main" id="{DD065EED-4E10-4381-ACA5-2849DD5E4F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967" y="1477660"/>
            <a:ext cx="1011236" cy="1007865"/>
          </a:xfrm>
          <a:prstGeom prst="rect">
            <a:avLst/>
          </a:prstGeom>
        </p:spPr>
      </p:pic>
      <p:sp>
        <p:nvSpPr>
          <p:cNvPr id="27" name="Arrow: Right 26">
            <a:extLst>
              <a:ext uri="{FF2B5EF4-FFF2-40B4-BE49-F238E27FC236}">
                <a16:creationId xmlns:a16="http://schemas.microsoft.com/office/drawing/2014/main" id="{4EA5D7A6-3582-4477-9BAA-9A5936A15805}"/>
              </a:ext>
            </a:extLst>
          </p:cNvPr>
          <p:cNvSpPr/>
          <p:nvPr/>
        </p:nvSpPr>
        <p:spPr>
          <a:xfrm>
            <a:off x="5956918" y="2452370"/>
            <a:ext cx="1104900" cy="42418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C3999A3-6886-477F-9FD7-A925E66E972C}"/>
              </a:ext>
            </a:extLst>
          </p:cNvPr>
          <p:cNvSpPr/>
          <p:nvPr/>
        </p:nvSpPr>
        <p:spPr>
          <a:xfrm>
            <a:off x="7433161" y="1833245"/>
            <a:ext cx="1190625" cy="166243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4B35937-5DCA-4D0B-AFCF-41DB19FA8AF0}"/>
              </a:ext>
            </a:extLst>
          </p:cNvPr>
          <p:cNvSpPr/>
          <p:nvPr/>
        </p:nvSpPr>
        <p:spPr>
          <a:xfrm>
            <a:off x="7572375" y="1954640"/>
            <a:ext cx="458453" cy="4476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B1D4A5D-C701-4A65-B5FA-88A6F532985B}"/>
              </a:ext>
            </a:extLst>
          </p:cNvPr>
          <p:cNvSpPr txBox="1"/>
          <p:nvPr/>
        </p:nvSpPr>
        <p:spPr>
          <a:xfrm>
            <a:off x="7572375" y="1973690"/>
            <a:ext cx="258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  <a:endParaRPr lang="en-CH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C71263-ECDE-4B19-AD9F-6C3F237A40C4}"/>
              </a:ext>
            </a:extLst>
          </p:cNvPr>
          <p:cNvSpPr txBox="1"/>
          <p:nvPr/>
        </p:nvSpPr>
        <p:spPr>
          <a:xfrm>
            <a:off x="7692063" y="2077691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XY</a:t>
            </a:r>
            <a:endParaRPr lang="en-CH" sz="14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95ACA14-4ACB-44C0-84FC-685F3ED3E397}"/>
              </a:ext>
            </a:extLst>
          </p:cNvPr>
          <p:cNvSpPr txBox="1"/>
          <p:nvPr/>
        </p:nvSpPr>
        <p:spPr>
          <a:xfrm>
            <a:off x="400050" y="3881766"/>
            <a:ext cx="58034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66700" algn="l"/>
              </a:tabLst>
            </a:pPr>
            <a:r>
              <a:rPr lang="en-US" sz="1400" dirty="0">
                <a:latin typeface="Univers" panose="020B0503020202020204" pitchFamily="34" charset="0"/>
              </a:rPr>
              <a:t>1. 	After 1 September [202X], a vehicle equipped with direction 	indicators approved to </a:t>
            </a:r>
            <a:r>
              <a:rPr lang="en-US" sz="1400" b="1" dirty="0">
                <a:latin typeface="Univers" panose="020B0503020202020204" pitchFamily="34" charset="0"/>
              </a:rPr>
              <a:t>R148.00</a:t>
            </a:r>
            <a:r>
              <a:rPr lang="en-US" sz="1400" dirty="0">
                <a:latin typeface="Univers" panose="020B0503020202020204" pitchFamily="34" charset="0"/>
              </a:rPr>
              <a:t> is submitted for approval to the 	</a:t>
            </a:r>
            <a:r>
              <a:rPr lang="en-US" sz="1400" b="1" dirty="0">
                <a:latin typeface="Univers" panose="020B0503020202020204" pitchFamily="34" charset="0"/>
              </a:rPr>
              <a:t>latest series of R48 </a:t>
            </a:r>
            <a:r>
              <a:rPr lang="en-US" sz="1400" dirty="0">
                <a:latin typeface="Univers" panose="020B0503020202020204" pitchFamily="34" charset="0"/>
              </a:rPr>
              <a:t>in CP1.</a:t>
            </a:r>
            <a:endParaRPr lang="en-CH" sz="1400" dirty="0">
              <a:latin typeface="Univers" panose="020B0503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FB2719-EF2B-4AF8-A5B7-E5B46CE44CAE}"/>
              </a:ext>
            </a:extLst>
          </p:cNvPr>
          <p:cNvSpPr txBox="1"/>
          <p:nvPr/>
        </p:nvSpPr>
        <p:spPr>
          <a:xfrm>
            <a:off x="400049" y="4601354"/>
            <a:ext cx="58034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66700" algn="l"/>
              </a:tabLst>
            </a:pPr>
            <a:r>
              <a:rPr lang="en-US" sz="1400" dirty="0">
                <a:latin typeface="Univers" panose="020B0503020202020204" pitchFamily="34" charset="0"/>
              </a:rPr>
              <a:t>2. 	CP1 verifies that the </a:t>
            </a:r>
            <a:r>
              <a:rPr lang="en-US" sz="1400" b="1" dirty="0">
                <a:latin typeface="Univers" panose="020B0503020202020204" pitchFamily="34" charset="0"/>
              </a:rPr>
              <a:t>vehicle complies with the latest 	series of R48</a:t>
            </a:r>
            <a:r>
              <a:rPr lang="en-US" sz="1400" dirty="0">
                <a:latin typeface="Univers" panose="020B0503020202020204" pitchFamily="34" charset="0"/>
              </a:rPr>
              <a:t> and issues the corresponding certificate which, 	according to the 1958 Agreement Mutual Recognition, </a:t>
            </a:r>
            <a:r>
              <a:rPr lang="en-US" sz="1400" b="1" dirty="0">
                <a:solidFill>
                  <a:srgbClr val="0070C0"/>
                </a:solidFill>
                <a:latin typeface="Univers" panose="020B0503020202020204" pitchFamily="34" charset="0"/>
              </a:rPr>
              <a:t>shall be 	accepted by all Contracting Parties</a:t>
            </a:r>
            <a:r>
              <a:rPr lang="en-US" sz="1400" dirty="0">
                <a:latin typeface="Univers" panose="020B0503020202020204" pitchFamily="34" charset="0"/>
              </a:rPr>
              <a:t>.</a:t>
            </a:r>
            <a:endParaRPr lang="en-CH" sz="1400" dirty="0">
              <a:latin typeface="Univers" panose="020B0503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AFB9BF6-C6FA-4E65-9266-261D44260AC4}"/>
              </a:ext>
            </a:extLst>
          </p:cNvPr>
          <p:cNvSpPr txBox="1"/>
          <p:nvPr/>
        </p:nvSpPr>
        <p:spPr>
          <a:xfrm>
            <a:off x="7596812" y="2409830"/>
            <a:ext cx="832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R48.0X</a:t>
            </a:r>
            <a:endParaRPr lang="en-CH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7401DD1-87F1-4A3C-B75B-0EB1E0783077}"/>
              </a:ext>
            </a:extLst>
          </p:cNvPr>
          <p:cNvSpPr txBox="1"/>
          <p:nvPr/>
        </p:nvSpPr>
        <p:spPr>
          <a:xfrm>
            <a:off x="7433161" y="2672496"/>
            <a:ext cx="12573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66700" algn="l"/>
              </a:tabLst>
            </a:pPr>
            <a:r>
              <a:rPr lang="en-US" sz="1400" dirty="0">
                <a:latin typeface="Univers" panose="020B0503020202020204" pitchFamily="34" charset="0"/>
              </a:rPr>
              <a:t>latest series</a:t>
            </a:r>
            <a:endParaRPr lang="en-CH" sz="1400" dirty="0">
              <a:latin typeface="Univers" panose="020B0503020202020204" pitchFamily="34" charset="0"/>
            </a:endParaRPr>
          </a:p>
        </p:txBody>
      </p:sp>
      <p:pic>
        <p:nvPicPr>
          <p:cNvPr id="44" name="Picture 43" descr="Icon&#10;&#10;Description automatically generated">
            <a:extLst>
              <a:ext uri="{FF2B5EF4-FFF2-40B4-BE49-F238E27FC236}">
                <a16:creationId xmlns:a16="http://schemas.microsoft.com/office/drawing/2014/main" id="{2D7FA858-8847-43AE-AB1A-DF9B00CE3C8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54" t="21678" r="25570" b="21136"/>
          <a:stretch/>
        </p:blipFill>
        <p:spPr>
          <a:xfrm>
            <a:off x="8169181" y="2980273"/>
            <a:ext cx="369746" cy="424792"/>
          </a:xfrm>
          <a:prstGeom prst="rect">
            <a:avLst/>
          </a:prstGeom>
        </p:spPr>
      </p:pic>
      <p:pic>
        <p:nvPicPr>
          <p:cNvPr id="46" name="Picture 45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BA74672F-6338-4B75-9181-1E96C6FAFF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5553" y="2111875"/>
            <a:ext cx="2166089" cy="1218425"/>
          </a:xfrm>
          <a:prstGeom prst="rect">
            <a:avLst/>
          </a:prstGeom>
        </p:spPr>
      </p:pic>
      <p:sp>
        <p:nvSpPr>
          <p:cNvPr id="48" name="Arrow: Right 47">
            <a:extLst>
              <a:ext uri="{FF2B5EF4-FFF2-40B4-BE49-F238E27FC236}">
                <a16:creationId xmlns:a16="http://schemas.microsoft.com/office/drawing/2014/main" id="{EBEC42F8-932E-44A4-93A3-C78DD9A570C4}"/>
              </a:ext>
            </a:extLst>
          </p:cNvPr>
          <p:cNvSpPr/>
          <p:nvPr/>
        </p:nvSpPr>
        <p:spPr>
          <a:xfrm rot="5400000">
            <a:off x="7490441" y="4159884"/>
            <a:ext cx="1104900" cy="42418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51" name="Picture 50" descr="Logo, company name&#10;&#10;Description automatically generated">
            <a:extLst>
              <a:ext uri="{FF2B5EF4-FFF2-40B4-BE49-F238E27FC236}">
                <a16:creationId xmlns:a16="http://schemas.microsoft.com/office/drawing/2014/main" id="{3541A922-A4D8-4C09-8BBA-621D225D0AE0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578" y="2084676"/>
            <a:ext cx="1751313" cy="116754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C2FB10EC-15E0-4B8A-8920-78CB4CD58B49}"/>
              </a:ext>
            </a:extLst>
          </p:cNvPr>
          <p:cNvSpPr txBox="1"/>
          <p:nvPr/>
        </p:nvSpPr>
        <p:spPr>
          <a:xfrm>
            <a:off x="400048" y="5577981"/>
            <a:ext cx="5924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66700" algn="l"/>
              </a:tabLst>
            </a:pPr>
            <a:r>
              <a:rPr lang="en-US" sz="1400" dirty="0">
                <a:latin typeface="Univers" panose="020B0503020202020204" pitchFamily="34" charset="0"/>
              </a:rPr>
              <a:t>3. 	The type approval certificate is submitted to CP2 but, 	subject to the proposed clause, CP2 </a:t>
            </a:r>
            <a:r>
              <a:rPr lang="en-US" sz="1400" b="1" dirty="0">
                <a:solidFill>
                  <a:srgbClr val="FF0000"/>
                </a:solidFill>
                <a:latin typeface="Univers" panose="020B0503020202020204" pitchFamily="34" charset="0"/>
              </a:rPr>
              <a:t>does not accept 	the type approval certificate to the latest series of R48 	</a:t>
            </a:r>
            <a:r>
              <a:rPr lang="en-US" sz="1400" dirty="0">
                <a:latin typeface="Univers" panose="020B0503020202020204" pitchFamily="34" charset="0"/>
              </a:rPr>
              <a:t>issued by CP1, in contradiction with 1958 Agreement Principles.</a:t>
            </a:r>
            <a:endParaRPr lang="en-CH" sz="1400" dirty="0">
              <a:latin typeface="Univers" panose="020B0503020202020204" pitchFamily="34" charset="0"/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DBD5D69A-7985-4234-9171-1DC65D01EA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63050" y="5951592"/>
            <a:ext cx="2847975" cy="4133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</p:pic>
      <p:sp>
        <p:nvSpPr>
          <p:cNvPr id="62" name="Multiplication Sign 61">
            <a:extLst>
              <a:ext uri="{FF2B5EF4-FFF2-40B4-BE49-F238E27FC236}">
                <a16:creationId xmlns:a16="http://schemas.microsoft.com/office/drawing/2014/main" id="{7EB61A6E-E2D4-4F5B-AB21-821779499013}"/>
              </a:ext>
            </a:extLst>
          </p:cNvPr>
          <p:cNvSpPr/>
          <p:nvPr/>
        </p:nvSpPr>
        <p:spPr>
          <a:xfrm>
            <a:off x="7701232" y="3872893"/>
            <a:ext cx="683317" cy="798667"/>
          </a:xfrm>
          <a:prstGeom prst="mathMultiply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120" name="Arrow: Up 5119">
            <a:extLst>
              <a:ext uri="{FF2B5EF4-FFF2-40B4-BE49-F238E27FC236}">
                <a16:creationId xmlns:a16="http://schemas.microsoft.com/office/drawing/2014/main" id="{EA3B5DFB-6CB1-401D-9A32-C40B98DA50F3}"/>
              </a:ext>
            </a:extLst>
          </p:cNvPr>
          <p:cNvSpPr/>
          <p:nvPr/>
        </p:nvSpPr>
        <p:spPr>
          <a:xfrm>
            <a:off x="9317880" y="4615234"/>
            <a:ext cx="633754" cy="1167543"/>
          </a:xfrm>
          <a:prstGeom prst="up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7" name="Arrow: Up 66">
            <a:extLst>
              <a:ext uri="{FF2B5EF4-FFF2-40B4-BE49-F238E27FC236}">
                <a16:creationId xmlns:a16="http://schemas.microsoft.com/office/drawing/2014/main" id="{5BE335E1-D49E-47D1-A3AD-AFA894B9129F}"/>
              </a:ext>
            </a:extLst>
          </p:cNvPr>
          <p:cNvSpPr/>
          <p:nvPr/>
        </p:nvSpPr>
        <p:spPr>
          <a:xfrm rot="10800000">
            <a:off x="9317880" y="3419930"/>
            <a:ext cx="633754" cy="1181424"/>
          </a:xfrm>
          <a:prstGeom prst="up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5121" name="TextBox 5120">
            <a:extLst>
              <a:ext uri="{FF2B5EF4-FFF2-40B4-BE49-F238E27FC236}">
                <a16:creationId xmlns:a16="http://schemas.microsoft.com/office/drawing/2014/main" id="{FA6653F6-0F2A-4F8A-B231-453F31145065}"/>
              </a:ext>
            </a:extLst>
          </p:cNvPr>
          <p:cNvSpPr txBox="1"/>
          <p:nvPr/>
        </p:nvSpPr>
        <p:spPr>
          <a:xfrm>
            <a:off x="10077888" y="3894328"/>
            <a:ext cx="63375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/>
              <a:t>!</a:t>
            </a:r>
            <a:endParaRPr lang="en-CH" sz="28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06FB36-EE7A-457B-B5BB-EC41051B245C}"/>
              </a:ext>
            </a:extLst>
          </p:cNvPr>
          <p:cNvSpPr/>
          <p:nvPr/>
        </p:nvSpPr>
        <p:spPr>
          <a:xfrm>
            <a:off x="7147992" y="5248273"/>
            <a:ext cx="1827638" cy="10445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328D65-B227-45FD-A500-A2004446379B}"/>
              </a:ext>
            </a:extLst>
          </p:cNvPr>
          <p:cNvSpPr txBox="1"/>
          <p:nvPr/>
        </p:nvSpPr>
        <p:spPr>
          <a:xfrm>
            <a:off x="5553075" y="6524625"/>
            <a:ext cx="6486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Note</a:t>
            </a:r>
            <a:r>
              <a:rPr lang="en-US" sz="1200" dirty="0"/>
              <a:t>: Contracting Parties shown in this slide were chosen randomly for illustrative purposes only.  </a:t>
            </a:r>
            <a:endParaRPr lang="en-CH" sz="1200" dirty="0"/>
          </a:p>
        </p:txBody>
      </p:sp>
      <p:pic>
        <p:nvPicPr>
          <p:cNvPr id="17" name="Picture 16" descr="A red and white flag&#10;&#10;Description automatically generated with medium confidence">
            <a:extLst>
              <a:ext uri="{FF2B5EF4-FFF2-40B4-BE49-F238E27FC236}">
                <a16:creationId xmlns:a16="http://schemas.microsoft.com/office/drawing/2014/main" id="{737FB303-5702-4EAD-AABE-F7B09BD1D240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5266317"/>
            <a:ext cx="1800225" cy="102018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528F649-23AE-42D5-BC36-D9B774C1AF7B}"/>
              </a:ext>
            </a:extLst>
          </p:cNvPr>
          <p:cNvSpPr txBox="1"/>
          <p:nvPr/>
        </p:nvSpPr>
        <p:spPr>
          <a:xfrm>
            <a:off x="4400420" y="2310517"/>
            <a:ext cx="11066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CP1</a:t>
            </a:r>
            <a:endParaRPr lang="en-CH" sz="40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4E34171-7FFE-40BA-9F6F-55F208190ADD}"/>
              </a:ext>
            </a:extLst>
          </p:cNvPr>
          <p:cNvSpPr txBox="1"/>
          <p:nvPr/>
        </p:nvSpPr>
        <p:spPr>
          <a:xfrm>
            <a:off x="7589703" y="5428834"/>
            <a:ext cx="11066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CP2</a:t>
            </a:r>
            <a:endParaRPr lang="en-CH" sz="4000" dirty="0"/>
          </a:p>
        </p:txBody>
      </p:sp>
    </p:spTree>
    <p:extLst>
      <p:ext uri="{BB962C8B-B14F-4D97-AF65-F5344CB8AC3E}">
        <p14:creationId xmlns:p14="http://schemas.microsoft.com/office/powerpoint/2010/main" val="94389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0" grpId="0" animBg="1"/>
      <p:bldP spid="31" grpId="0"/>
      <p:bldP spid="32" grpId="0"/>
      <p:bldP spid="38" grpId="0"/>
      <p:bldP spid="41" grpId="0"/>
      <p:bldP spid="40" grpId="0"/>
      <p:bldP spid="43" grpId="0"/>
      <p:bldP spid="48" grpId="0" animBg="1"/>
      <p:bldP spid="53" grpId="0"/>
      <p:bldP spid="62" grpId="0" animBg="1"/>
      <p:bldP spid="5120" grpId="0" animBg="1"/>
      <p:bldP spid="67" grpId="0" animBg="1"/>
      <p:bldP spid="5121" grpId="0"/>
      <p:bldP spid="5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952A347-BE53-493B-9F96-66179F217188}"/>
              </a:ext>
            </a:extLst>
          </p:cNvPr>
          <p:cNvSpPr txBox="1"/>
          <p:nvPr/>
        </p:nvSpPr>
        <p:spPr>
          <a:xfrm>
            <a:off x="1794509" y="589895"/>
            <a:ext cx="84366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Univers" panose="020B0503020202020204" pitchFamily="34" charset="0"/>
              </a:rPr>
              <a:t>Concern: Indiscriminate approach</a:t>
            </a:r>
            <a:endParaRPr lang="en-CH" sz="4000" b="1" dirty="0">
              <a:latin typeface="Univers" panose="020B0503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E66302-4EC0-47AF-9262-058DBFEF20D7}"/>
              </a:ext>
            </a:extLst>
          </p:cNvPr>
          <p:cNvSpPr txBox="1"/>
          <p:nvPr/>
        </p:nvSpPr>
        <p:spPr>
          <a:xfrm>
            <a:off x="698500" y="1866900"/>
            <a:ext cx="10795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Univers" panose="020B0503020202020204" pitchFamily="34" charset="0"/>
              </a:rPr>
              <a:t>The proposed approach would require </a:t>
            </a:r>
            <a:r>
              <a:rPr lang="en-US" sz="2400" b="1" dirty="0">
                <a:latin typeface="Univers" panose="020B0503020202020204" pitchFamily="34" charset="0"/>
              </a:rPr>
              <a:t>to </a:t>
            </a:r>
            <a:r>
              <a:rPr lang="en-US" sz="2400" b="1" u="sng" dirty="0">
                <a:latin typeface="Univers" panose="020B0503020202020204" pitchFamily="34" charset="0"/>
              </a:rPr>
              <a:t>re-approve every single device</a:t>
            </a:r>
            <a:r>
              <a:rPr lang="en-US" sz="2400" b="1" dirty="0">
                <a:latin typeface="Univers" panose="020B0503020202020204" pitchFamily="34" charset="0"/>
              </a:rPr>
              <a:t> to the 01 series of R148/149/150</a:t>
            </a:r>
            <a:r>
              <a:rPr lang="en-US" sz="2400" dirty="0">
                <a:latin typeface="Univers" panose="020B0503020202020204" pitchFamily="34" charset="0"/>
              </a:rPr>
              <a:t>, regardless of whether it is technically affected by the 01 series or not, resulting in an </a:t>
            </a:r>
            <a:r>
              <a:rPr lang="en-US" sz="2400" b="1" dirty="0">
                <a:latin typeface="Univers" panose="020B0503020202020204" pitchFamily="34" charset="0"/>
              </a:rPr>
              <a:t>unreasonable and enormous burden</a:t>
            </a:r>
            <a:r>
              <a:rPr lang="en-US" sz="2400" dirty="0">
                <a:latin typeface="Univers" panose="020B0503020202020204" pitchFamily="34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Univers" panose="020B05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Univers" panose="020B0503020202020204" pitchFamily="34" charset="0"/>
              </a:rPr>
              <a:t>Not every function covered by the 01 series to R148/149/150 provides a higher level of vehicle safety.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Univers" panose="020B05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Univers" panose="020B0503020202020204" pitchFamily="34" charset="0"/>
              </a:rPr>
              <a:t>The need to require the 01 series in installation regulations </a:t>
            </a:r>
            <a:r>
              <a:rPr lang="en-US" sz="2400" b="1" dirty="0">
                <a:latin typeface="Univers" panose="020B0503020202020204" pitchFamily="34" charset="0"/>
              </a:rPr>
              <a:t>should be assessed for each function separately</a:t>
            </a:r>
            <a:r>
              <a:rPr lang="en-US" sz="2400" dirty="0">
                <a:latin typeface="Univers" panose="020B0503020202020204" pitchFamily="34" charset="0"/>
              </a:rPr>
              <a:t>, based on safety benefit.</a:t>
            </a:r>
            <a:endParaRPr lang="en-CH" sz="2400" dirty="0">
              <a:latin typeface="Univers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13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952A347-BE53-493B-9F96-66179F217188}"/>
              </a:ext>
            </a:extLst>
          </p:cNvPr>
          <p:cNvSpPr txBox="1"/>
          <p:nvPr/>
        </p:nvSpPr>
        <p:spPr>
          <a:xfrm>
            <a:off x="2082800" y="711200"/>
            <a:ext cx="802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Univers" panose="020B0503020202020204" pitchFamily="34" charset="0"/>
              </a:rPr>
              <a:t>Proposed transition to 01 series</a:t>
            </a:r>
            <a:endParaRPr lang="en-CH" sz="4000" b="1" dirty="0">
              <a:latin typeface="Univers" panose="020B0503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FF9949-7589-40F0-819E-AB9A46B00952}"/>
              </a:ext>
            </a:extLst>
          </p:cNvPr>
          <p:cNvSpPr txBox="1"/>
          <p:nvPr/>
        </p:nvSpPr>
        <p:spPr>
          <a:xfrm>
            <a:off x="698500" y="1905000"/>
            <a:ext cx="10795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Univers" panose="020B0503020202020204" pitchFamily="34" charset="0"/>
              </a:rPr>
              <a:t>References to specific series for devices should not be specified in the Transitional Provisions of installation regulations. </a:t>
            </a:r>
            <a:r>
              <a:rPr lang="en-US" sz="2400" b="1" u="sng" dirty="0">
                <a:latin typeface="Univers" panose="020B0503020202020204" pitchFamily="34" charset="0"/>
              </a:rPr>
              <a:t>This should be addressed in the requirements</a:t>
            </a:r>
            <a:r>
              <a:rPr lang="en-US" sz="2400" u="sng" dirty="0">
                <a:latin typeface="Univers" panose="020B0503020202020204" pitchFamily="34" charset="0"/>
              </a:rPr>
              <a:t> of installation regulations</a:t>
            </a:r>
            <a:r>
              <a:rPr lang="en-US" sz="2400" dirty="0">
                <a:latin typeface="Univers" panose="020B0503020202020204" pitchFamily="34" charset="0"/>
              </a:rPr>
              <a:t> (to avoid potential Mutual Recognition conflicts).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Univers" panose="020B05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Univers" panose="020B0503020202020204" pitchFamily="34" charset="0"/>
              </a:rPr>
              <a:t>These </a:t>
            </a:r>
            <a:r>
              <a:rPr lang="en-US" sz="2400" b="1" u="sng" dirty="0">
                <a:latin typeface="Univers" panose="020B0503020202020204" pitchFamily="34" charset="0"/>
              </a:rPr>
              <a:t>new requirements </a:t>
            </a:r>
            <a:r>
              <a:rPr lang="en-US" sz="2400" u="sng" dirty="0">
                <a:latin typeface="Univers" panose="020B0503020202020204" pitchFamily="34" charset="0"/>
              </a:rPr>
              <a:t>would increase the level of stringency</a:t>
            </a:r>
            <a:r>
              <a:rPr lang="en-US" sz="2400" dirty="0">
                <a:latin typeface="Univers" panose="020B0503020202020204" pitchFamily="34" charset="0"/>
              </a:rPr>
              <a:t> of the regulations, so it should result in a </a:t>
            </a:r>
            <a:r>
              <a:rPr lang="en-US" sz="2400" b="1" dirty="0">
                <a:latin typeface="Univers" panose="020B0503020202020204" pitchFamily="34" charset="0"/>
              </a:rPr>
              <a:t>new series </a:t>
            </a:r>
            <a:r>
              <a:rPr lang="en-US" sz="2400" dirty="0">
                <a:latin typeface="Univers" panose="020B0503020202020204" pitchFamily="34" charset="0"/>
              </a:rPr>
              <a:t>of amendments to installation regulations, according to the UN Guidelines. This new series would have </a:t>
            </a:r>
            <a:r>
              <a:rPr lang="en-US" sz="2400" b="1" dirty="0">
                <a:latin typeface="Univers" panose="020B0503020202020204" pitchFamily="34" charset="0"/>
              </a:rPr>
              <a:t>its own Transitional Provisions</a:t>
            </a:r>
            <a:r>
              <a:rPr lang="en-US" sz="2400" dirty="0">
                <a:latin typeface="Univers" panose="020B0503020202020204" pitchFamily="34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Univers" panose="020B05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Univers" panose="020B0503020202020204" pitchFamily="34" charset="0"/>
              </a:rPr>
              <a:t>The </a:t>
            </a:r>
            <a:r>
              <a:rPr lang="en-US" sz="2400" u="sng" dirty="0">
                <a:latin typeface="Univers" panose="020B0503020202020204" pitchFamily="34" charset="0"/>
              </a:rPr>
              <a:t>01 series should be required </a:t>
            </a:r>
            <a:r>
              <a:rPr lang="en-US" sz="2400" b="1" u="sng" dirty="0">
                <a:latin typeface="Univers" panose="020B0503020202020204" pitchFamily="34" charset="0"/>
              </a:rPr>
              <a:t>only for functions which provide higher vehicle safety</a:t>
            </a:r>
            <a:r>
              <a:rPr lang="en-US" sz="2400" dirty="0">
                <a:latin typeface="Univers" panose="020B0503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50887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952A347-BE53-493B-9F96-66179F217188}"/>
              </a:ext>
            </a:extLst>
          </p:cNvPr>
          <p:cNvSpPr txBox="1"/>
          <p:nvPr/>
        </p:nvSpPr>
        <p:spPr>
          <a:xfrm>
            <a:off x="2082800" y="711200"/>
            <a:ext cx="802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Univers" panose="020B0503020202020204" pitchFamily="34" charset="0"/>
              </a:rPr>
              <a:t>Proposed transition to 01 series</a:t>
            </a:r>
            <a:endParaRPr lang="en-CH" sz="4000" b="1" dirty="0">
              <a:latin typeface="Univers" panose="020B0503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FF9949-7589-40F0-819E-AB9A46B00952}"/>
              </a:ext>
            </a:extLst>
          </p:cNvPr>
          <p:cNvSpPr txBox="1"/>
          <p:nvPr/>
        </p:nvSpPr>
        <p:spPr>
          <a:xfrm>
            <a:off x="698500" y="1905000"/>
            <a:ext cx="111633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Univers" panose="020B0503020202020204" pitchFamily="34" charset="0"/>
              </a:rPr>
              <a:t>Generic example based on R48: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Univers" panose="020B0503020202020204" pitchFamily="34" charset="0"/>
            </a:endParaRPr>
          </a:p>
          <a:p>
            <a:pPr marL="457200" lvl="1" indent="0" defTabSz="715963">
              <a:spcAft>
                <a:spcPts val="600"/>
              </a:spcAft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		Individual specifications</a:t>
            </a:r>
          </a:p>
          <a:p>
            <a:pPr marL="457200" lvl="1" indent="0" defTabSz="715963">
              <a:spcAft>
                <a:spcPts val="600"/>
              </a:spcAft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(…) </a:t>
            </a:r>
          </a:p>
          <a:p>
            <a:pPr marL="457200" lvl="1" indent="0" defTabSz="715963">
              <a:spcAft>
                <a:spcPts val="600"/>
              </a:spcAft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6.X.2.	Number</a:t>
            </a:r>
          </a:p>
          <a:p>
            <a:pPr marL="457200" lvl="1" indent="0" defTabSz="1431925">
              <a:spcAft>
                <a:spcPts val="600"/>
              </a:spcAft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Two, </a:t>
            </a:r>
            <a:r>
              <a:rPr lang="en-GB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complying with the requirements of the 01 and subsequent series of	amendments to UN Regulation No. 149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>
                  <a:lumMod val="65000"/>
                </a:schemeClr>
              </a:solidFill>
              <a:latin typeface="Univers" panose="020B05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Univers" panose="020B0503020202020204" pitchFamily="34" charset="0"/>
              </a:rPr>
              <a:t>This activity requires careful consideration and </a:t>
            </a:r>
            <a:r>
              <a:rPr lang="en-US" sz="2400" b="1" u="sng" dirty="0">
                <a:latin typeface="Univers" panose="020B0503020202020204" pitchFamily="34" charset="0"/>
              </a:rPr>
              <a:t>SLR Stage 2 / Step 2</a:t>
            </a:r>
            <a:r>
              <a:rPr lang="en-US" sz="2400" b="1" dirty="0">
                <a:latin typeface="Univers" panose="020B0503020202020204" pitchFamily="34" charset="0"/>
              </a:rPr>
              <a:t> is the right forum for developing the requirements for devices in </a:t>
            </a:r>
            <a:r>
              <a:rPr lang="en-US" sz="2400" b="1" u="sng" dirty="0">
                <a:latin typeface="Univers" panose="020B0503020202020204" pitchFamily="34" charset="0"/>
              </a:rPr>
              <a:t>installation regulations</a:t>
            </a:r>
            <a:r>
              <a:rPr lang="en-US" sz="2400" dirty="0">
                <a:latin typeface="Univers" panose="020B0503020202020204" pitchFamily="34" charset="0"/>
              </a:rPr>
              <a:t>. This could be reflected in the updated SLR ToR. </a:t>
            </a:r>
            <a:endParaRPr lang="en-CH" sz="2800" dirty="0">
              <a:latin typeface="Univers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067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1756</TotalTime>
  <Words>615</Words>
  <Application>Microsoft Office PowerPoint</Application>
  <PresentationFormat>Widescreen</PresentationFormat>
  <Paragraphs>59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Univers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Pere Hernandez Escalona</dc:creator>
  <cp:lastModifiedBy>Davide Puglisi</cp:lastModifiedBy>
  <cp:revision>15</cp:revision>
  <dcterms:created xsi:type="dcterms:W3CDTF">2022-01-12T17:30:14Z</dcterms:created>
  <dcterms:modified xsi:type="dcterms:W3CDTF">2022-01-18T17:53:29Z</dcterms:modified>
</cp:coreProperties>
</file>