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61" r:id="rId3"/>
    <p:sldId id="262" r:id="rId4"/>
    <p:sldId id="263" r:id="rId5"/>
    <p:sldId id="264" r:id="rId6"/>
    <p:sldId id="265" r:id="rId7"/>
    <p:sldId id="266" r:id="rId8"/>
    <p:sldId id="268" r:id="rId9"/>
    <p:sldId id="267" r:id="rId10"/>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snapToGrid="0">
      <p:cViewPr varScale="1">
        <p:scale>
          <a:sx n="59" d="100"/>
          <a:sy n="59" d="100"/>
        </p:scale>
        <p:origin x="3216"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NLON Xavier" userId="f4fec60a-088e-4d5d-a018-1cd9b5b31873" providerId="ADAL" clId="{B9119E13-CC7D-4668-A21E-FB3A6CB33692}"/>
    <pc:docChg chg="modSld">
      <pc:chgData name="BUNLON Xavier" userId="f4fec60a-088e-4d5d-a018-1cd9b5b31873" providerId="ADAL" clId="{B9119E13-CC7D-4668-A21E-FB3A6CB33692}" dt="2022-01-17T13:27:56.462" v="107" actId="20577"/>
      <pc:docMkLst>
        <pc:docMk/>
      </pc:docMkLst>
      <pc:sldChg chg="modSp mod">
        <pc:chgData name="BUNLON Xavier" userId="f4fec60a-088e-4d5d-a018-1cd9b5b31873" providerId="ADAL" clId="{B9119E13-CC7D-4668-A21E-FB3A6CB33692}" dt="2022-01-17T13:27:56.462" v="107" actId="20577"/>
        <pc:sldMkLst>
          <pc:docMk/>
          <pc:sldMk cId="1325360996" sldId="256"/>
        </pc:sldMkLst>
        <pc:spChg chg="mod">
          <ac:chgData name="BUNLON Xavier" userId="f4fec60a-088e-4d5d-a018-1cd9b5b31873" providerId="ADAL" clId="{B9119E13-CC7D-4668-A21E-FB3A6CB33692}" dt="2022-01-17T13:27:56.462" v="107" actId="20577"/>
          <ac:spMkLst>
            <pc:docMk/>
            <pc:sldMk cId="1325360996" sldId="256"/>
            <ac:spMk id="2" creationId="{E9A3EAFC-F3F5-413B-8CB3-00960B04546E}"/>
          </ac:spMkLst>
        </pc:spChg>
      </pc:sldChg>
      <pc:sldChg chg="modSp mod">
        <pc:chgData name="BUNLON Xavier" userId="f4fec60a-088e-4d5d-a018-1cd9b5b31873" providerId="ADAL" clId="{B9119E13-CC7D-4668-A21E-FB3A6CB33692}" dt="2022-01-17T13:13:52.277" v="45" actId="20577"/>
        <pc:sldMkLst>
          <pc:docMk/>
          <pc:sldMk cId="1773912396" sldId="264"/>
        </pc:sldMkLst>
        <pc:spChg chg="mod">
          <ac:chgData name="BUNLON Xavier" userId="f4fec60a-088e-4d5d-a018-1cd9b5b31873" providerId="ADAL" clId="{B9119E13-CC7D-4668-A21E-FB3A6CB33692}" dt="2022-01-17T13:13:52.277" v="45" actId="20577"/>
          <ac:spMkLst>
            <pc:docMk/>
            <pc:sldMk cId="1773912396" sldId="264"/>
            <ac:spMk id="3" creationId="{95B10058-570E-49F1-B805-E4D5A27C7972}"/>
          </ac:spMkLst>
        </pc:spChg>
      </pc:sldChg>
      <pc:sldChg chg="modSp mod">
        <pc:chgData name="BUNLON Xavier" userId="f4fec60a-088e-4d5d-a018-1cd9b5b31873" providerId="ADAL" clId="{B9119E13-CC7D-4668-A21E-FB3A6CB33692}" dt="2022-01-17T13:20:00.472" v="81" actId="207"/>
        <pc:sldMkLst>
          <pc:docMk/>
          <pc:sldMk cId="479384391" sldId="266"/>
        </pc:sldMkLst>
        <pc:picChg chg="mod">
          <ac:chgData name="BUNLON Xavier" userId="f4fec60a-088e-4d5d-a018-1cd9b5b31873" providerId="ADAL" clId="{B9119E13-CC7D-4668-A21E-FB3A6CB33692}" dt="2022-01-17T13:20:00.472" v="81" actId="207"/>
          <ac:picMkLst>
            <pc:docMk/>
            <pc:sldMk cId="479384391" sldId="266"/>
            <ac:picMk id="64" creationId="{6EF3DC48-9F2C-4018-BE3E-515FF56C01C5}"/>
          </ac:picMkLst>
        </pc:picChg>
      </pc:sldChg>
      <pc:sldChg chg="modSp mod">
        <pc:chgData name="BUNLON Xavier" userId="f4fec60a-088e-4d5d-a018-1cd9b5b31873" providerId="ADAL" clId="{B9119E13-CC7D-4668-A21E-FB3A6CB33692}" dt="2022-01-17T13:13:34.394" v="31" actId="20577"/>
        <pc:sldMkLst>
          <pc:docMk/>
          <pc:sldMk cId="113566325" sldId="268"/>
        </pc:sldMkLst>
        <pc:spChg chg="mod">
          <ac:chgData name="BUNLON Xavier" userId="f4fec60a-088e-4d5d-a018-1cd9b5b31873" providerId="ADAL" clId="{B9119E13-CC7D-4668-A21E-FB3A6CB33692}" dt="2022-01-17T13:13:34.394" v="31" actId="20577"/>
          <ac:spMkLst>
            <pc:docMk/>
            <pc:sldMk cId="113566325" sldId="268"/>
            <ac:spMk id="3" creationId="{DA25C83F-3CA8-44EB-B80F-152810C96FB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Espace réservé de l'image des diapositives 7">
            <a:extLst>
              <a:ext uri="{FF2B5EF4-FFF2-40B4-BE49-F238E27FC236}">
                <a16:creationId xmlns:a16="http://schemas.microsoft.com/office/drawing/2014/main" id="{C9EC9467-8AAB-4FDD-BA52-697BF4928AC7}"/>
              </a:ext>
            </a:extLst>
          </p:cNvPr>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fr-FR" dirty="0"/>
          </a:p>
        </p:txBody>
      </p:sp>
    </p:spTree>
    <p:extLst>
      <p:ext uri="{BB962C8B-B14F-4D97-AF65-F5344CB8AC3E}">
        <p14:creationId xmlns:p14="http://schemas.microsoft.com/office/powerpoint/2010/main" val="177721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fr-FR"/>
              <a:t>Modifiez le style du titre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1/17/2022</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a:xfrm>
            <a:off x="1371600" y="1082351"/>
            <a:ext cx="9601200" cy="513183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1/17/2022</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fr-FR"/>
              <a:t>Modifiez le style du titre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fr-FR"/>
              <a:t>Modifiez le style du titre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fr-FR"/>
              <a:t>Modifiez le style du titre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1/17/2022</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fr-FR"/>
              <a:t>Modifiez le style du titre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1/17/2022</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265914"/>
            <a:ext cx="9601200" cy="657817"/>
          </a:xfrm>
          <a:prstGeom prst="rect">
            <a:avLst/>
          </a:prstGeom>
        </p:spPr>
        <p:txBody>
          <a:bodyPr vert="horz" lIns="91440" tIns="45720" rIns="91440" bIns="45720" rtlCol="0" anchor="t">
            <a:normAutofit/>
          </a:bodyPr>
          <a:lstStyle/>
          <a:p>
            <a:r>
              <a:rPr lang="fr-FR" dirty="0"/>
              <a:t>Modifiez le style du titre</a:t>
            </a:r>
            <a:endParaRPr lang="en-US" dirty="0"/>
          </a:p>
        </p:txBody>
      </p:sp>
      <p:sp>
        <p:nvSpPr>
          <p:cNvPr id="3" name="Text Placeholder 2"/>
          <p:cNvSpPr>
            <a:spLocks noGrp="1"/>
          </p:cNvSpPr>
          <p:nvPr>
            <p:ph type="body" idx="1"/>
          </p:nvPr>
        </p:nvSpPr>
        <p:spPr>
          <a:xfrm>
            <a:off x="1371600" y="1082351"/>
            <a:ext cx="9601200" cy="4785049"/>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1/17/2022</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36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A3EAFC-F3F5-413B-8CB3-00960B04546E}"/>
              </a:ext>
            </a:extLst>
          </p:cNvPr>
          <p:cNvSpPr>
            <a:spLocks noGrp="1"/>
          </p:cNvSpPr>
          <p:nvPr>
            <p:ph type="ctrTitle"/>
          </p:nvPr>
        </p:nvSpPr>
        <p:spPr>
          <a:xfrm>
            <a:off x="1719744" y="1524502"/>
            <a:ext cx="8766496" cy="2098226"/>
          </a:xfrm>
        </p:spPr>
        <p:txBody>
          <a:bodyPr/>
          <a:lstStyle/>
          <a:p>
            <a:r>
              <a:rPr lang="fr-FR" sz="2800" b="1" dirty="0"/>
              <a:t> OICA TF-EMC</a:t>
            </a:r>
            <a:br>
              <a:rPr lang="fr-FR" sz="2400" dirty="0"/>
            </a:br>
            <a:br>
              <a:rPr lang="fr-FR" sz="2400" dirty="0"/>
            </a:br>
            <a:r>
              <a:rPr lang="fr-FR" sz="2800" b="1" dirty="0" err="1"/>
              <a:t>Answer</a:t>
            </a:r>
            <a:r>
              <a:rPr lang="fr-FR" sz="2800" b="1" dirty="0"/>
              <a:t> to GRE request to add ESD testing in R10</a:t>
            </a:r>
            <a:br>
              <a:rPr lang="fr-FR" sz="2400" dirty="0"/>
            </a:br>
            <a:br>
              <a:rPr lang="fr-FR" sz="2400" dirty="0"/>
            </a:br>
            <a:endParaRPr lang="fr-FR" sz="2400" dirty="0"/>
          </a:p>
        </p:txBody>
      </p:sp>
      <p:sp>
        <p:nvSpPr>
          <p:cNvPr id="3" name="Sous-titre 2">
            <a:extLst>
              <a:ext uri="{FF2B5EF4-FFF2-40B4-BE49-F238E27FC236}">
                <a16:creationId xmlns:a16="http://schemas.microsoft.com/office/drawing/2014/main" id="{0AEEF1ED-2B5B-4C58-AA26-E0542F7EDD1F}"/>
              </a:ext>
            </a:extLst>
          </p:cNvPr>
          <p:cNvSpPr>
            <a:spLocks noGrp="1"/>
          </p:cNvSpPr>
          <p:nvPr>
            <p:ph type="subTitle" idx="1"/>
          </p:nvPr>
        </p:nvSpPr>
        <p:spPr>
          <a:xfrm>
            <a:off x="2265126" y="3805451"/>
            <a:ext cx="7764994" cy="1812923"/>
          </a:xfrm>
        </p:spPr>
        <p:txBody>
          <a:bodyPr>
            <a:normAutofit/>
          </a:bodyPr>
          <a:lstStyle/>
          <a:p>
            <a:r>
              <a:rPr lang="fr-FR" dirty="0"/>
              <a:t>January 2022</a:t>
            </a:r>
          </a:p>
          <a:p>
            <a:endParaRPr lang="fr-FR" dirty="0"/>
          </a:p>
        </p:txBody>
      </p:sp>
    </p:spTree>
    <p:extLst>
      <p:ext uri="{BB962C8B-B14F-4D97-AF65-F5344CB8AC3E}">
        <p14:creationId xmlns:p14="http://schemas.microsoft.com/office/powerpoint/2010/main" val="1325360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BEA3B08-5C17-44BF-B36D-BEE92196C654}"/>
              </a:ext>
            </a:extLst>
          </p:cNvPr>
          <p:cNvSpPr>
            <a:spLocks noGrp="1"/>
          </p:cNvSpPr>
          <p:nvPr>
            <p:ph type="title"/>
          </p:nvPr>
        </p:nvSpPr>
        <p:spPr/>
        <p:txBody>
          <a:bodyPr/>
          <a:lstStyle/>
          <a:p>
            <a:r>
              <a:rPr lang="fr-FR" dirty="0"/>
              <a:t>Reminder: NL proposal from TF-EMC-23-05e</a:t>
            </a:r>
          </a:p>
        </p:txBody>
      </p:sp>
      <p:sp>
        <p:nvSpPr>
          <p:cNvPr id="3" name="Espace réservé du contenu 2">
            <a:extLst>
              <a:ext uri="{FF2B5EF4-FFF2-40B4-BE49-F238E27FC236}">
                <a16:creationId xmlns:a16="http://schemas.microsoft.com/office/drawing/2014/main" id="{CA7A458B-ED61-4129-AC2A-EA1F35ABE7A7}"/>
              </a:ext>
            </a:extLst>
          </p:cNvPr>
          <p:cNvSpPr>
            <a:spLocks noGrp="1"/>
          </p:cNvSpPr>
          <p:nvPr>
            <p:ph idx="1"/>
          </p:nvPr>
        </p:nvSpPr>
        <p:spPr>
          <a:xfrm>
            <a:off x="1371600" y="1082352"/>
            <a:ext cx="9601200" cy="737022"/>
          </a:xfrm>
        </p:spPr>
        <p:txBody>
          <a:bodyPr/>
          <a:lstStyle/>
          <a:p>
            <a:r>
              <a:rPr lang="fr-FR" dirty="0"/>
              <a:t>Proposal to include a new clause about ESD testing at vehicle level</a:t>
            </a:r>
          </a:p>
        </p:txBody>
      </p:sp>
      <p:pic>
        <p:nvPicPr>
          <p:cNvPr id="5" name="Image 4">
            <a:extLst>
              <a:ext uri="{FF2B5EF4-FFF2-40B4-BE49-F238E27FC236}">
                <a16:creationId xmlns:a16="http://schemas.microsoft.com/office/drawing/2014/main" id="{1AEF1880-299D-4CA2-9C2F-A577C65DC36B}"/>
              </a:ext>
            </a:extLst>
          </p:cNvPr>
          <p:cNvPicPr>
            <a:picLocks noChangeAspect="1"/>
          </p:cNvPicPr>
          <p:nvPr/>
        </p:nvPicPr>
        <p:blipFill>
          <a:blip r:embed="rId2"/>
          <a:stretch>
            <a:fillRect/>
          </a:stretch>
        </p:blipFill>
        <p:spPr>
          <a:xfrm>
            <a:off x="1723387" y="1691521"/>
            <a:ext cx="9318404" cy="3652003"/>
          </a:xfrm>
          <a:prstGeom prst="rect">
            <a:avLst/>
          </a:prstGeom>
        </p:spPr>
      </p:pic>
    </p:spTree>
    <p:extLst>
      <p:ext uri="{BB962C8B-B14F-4D97-AF65-F5344CB8AC3E}">
        <p14:creationId xmlns:p14="http://schemas.microsoft.com/office/powerpoint/2010/main" val="3815957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F39788-E22F-4283-B266-CFB0B0C5936A}"/>
              </a:ext>
            </a:extLst>
          </p:cNvPr>
          <p:cNvSpPr>
            <a:spLocks noGrp="1"/>
          </p:cNvSpPr>
          <p:nvPr>
            <p:ph type="title"/>
          </p:nvPr>
        </p:nvSpPr>
        <p:spPr/>
        <p:txBody>
          <a:bodyPr/>
          <a:lstStyle/>
          <a:p>
            <a:r>
              <a:rPr lang="fr-FR" dirty="0"/>
              <a:t>Current situation in R10.6 regarding ESD</a:t>
            </a:r>
          </a:p>
        </p:txBody>
      </p:sp>
      <p:sp>
        <p:nvSpPr>
          <p:cNvPr id="3" name="Espace réservé du contenu 2">
            <a:extLst>
              <a:ext uri="{FF2B5EF4-FFF2-40B4-BE49-F238E27FC236}">
                <a16:creationId xmlns:a16="http://schemas.microsoft.com/office/drawing/2014/main" id="{7B03E0D9-8E7E-42A3-9B88-D9C22EB94409}"/>
              </a:ext>
            </a:extLst>
          </p:cNvPr>
          <p:cNvSpPr>
            <a:spLocks noGrp="1"/>
          </p:cNvSpPr>
          <p:nvPr>
            <p:ph idx="1"/>
          </p:nvPr>
        </p:nvSpPr>
        <p:spPr>
          <a:xfrm>
            <a:off x="1371600" y="1082351"/>
            <a:ext cx="9601200" cy="4794573"/>
          </a:xfrm>
        </p:spPr>
        <p:txBody>
          <a:bodyPr/>
          <a:lstStyle/>
          <a:p>
            <a:r>
              <a:rPr lang="fr-FR" dirty="0"/>
              <a:t>In clause « 6.10 Exceptions », sub-clause 6.10.4 excludes application of ESD</a:t>
            </a:r>
          </a:p>
          <a:p>
            <a:endParaRPr lang="fr-FR" dirty="0"/>
          </a:p>
          <a:p>
            <a:endParaRPr lang="fr-FR" dirty="0"/>
          </a:p>
          <a:p>
            <a:endParaRPr lang="fr-FR" dirty="0"/>
          </a:p>
          <a:p>
            <a:endParaRPr lang="fr-FR" dirty="0"/>
          </a:p>
          <a:p>
            <a:endParaRPr lang="fr-FR" dirty="0"/>
          </a:p>
          <a:p>
            <a:endParaRPr lang="fr-FR" dirty="0"/>
          </a:p>
          <a:p>
            <a:endParaRPr lang="fr-FR" dirty="0"/>
          </a:p>
        </p:txBody>
      </p:sp>
      <p:pic>
        <p:nvPicPr>
          <p:cNvPr id="5" name="Image 4">
            <a:extLst>
              <a:ext uri="{FF2B5EF4-FFF2-40B4-BE49-F238E27FC236}">
                <a16:creationId xmlns:a16="http://schemas.microsoft.com/office/drawing/2014/main" id="{2C093E28-F283-41D6-94EA-C4235EDFD14C}"/>
              </a:ext>
            </a:extLst>
          </p:cNvPr>
          <p:cNvPicPr>
            <a:picLocks noChangeAspect="1"/>
          </p:cNvPicPr>
          <p:nvPr/>
        </p:nvPicPr>
        <p:blipFill>
          <a:blip r:embed="rId2"/>
          <a:stretch>
            <a:fillRect/>
          </a:stretch>
        </p:blipFill>
        <p:spPr>
          <a:xfrm>
            <a:off x="1485899" y="1860874"/>
            <a:ext cx="10098607" cy="2196775"/>
          </a:xfrm>
          <a:prstGeom prst="rect">
            <a:avLst/>
          </a:prstGeom>
        </p:spPr>
      </p:pic>
    </p:spTree>
    <p:extLst>
      <p:ext uri="{BB962C8B-B14F-4D97-AF65-F5344CB8AC3E}">
        <p14:creationId xmlns:p14="http://schemas.microsoft.com/office/powerpoint/2010/main" val="4211088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9104BA-B3AA-4FF6-8532-82AE70FC49A7}"/>
              </a:ext>
            </a:extLst>
          </p:cNvPr>
          <p:cNvSpPr>
            <a:spLocks noGrp="1"/>
          </p:cNvSpPr>
          <p:nvPr>
            <p:ph type="title"/>
          </p:nvPr>
        </p:nvSpPr>
        <p:spPr/>
        <p:txBody>
          <a:bodyPr/>
          <a:lstStyle/>
          <a:p>
            <a:r>
              <a:rPr lang="fr-FR" dirty="0"/>
              <a:t>ESD tests are however included in R116</a:t>
            </a:r>
          </a:p>
        </p:txBody>
      </p:sp>
      <p:sp>
        <p:nvSpPr>
          <p:cNvPr id="3" name="Espace réservé du contenu 2">
            <a:extLst>
              <a:ext uri="{FF2B5EF4-FFF2-40B4-BE49-F238E27FC236}">
                <a16:creationId xmlns:a16="http://schemas.microsoft.com/office/drawing/2014/main" id="{5635AB6C-FB74-4F2F-8388-EF3D0F1C2642}"/>
              </a:ext>
            </a:extLst>
          </p:cNvPr>
          <p:cNvSpPr>
            <a:spLocks noGrp="1"/>
          </p:cNvSpPr>
          <p:nvPr>
            <p:ph idx="1"/>
          </p:nvPr>
        </p:nvSpPr>
        <p:spPr/>
        <p:txBody>
          <a:bodyPr/>
          <a:lstStyle/>
          <a:p>
            <a:r>
              <a:rPr lang="fr-FR" b="1" dirty="0"/>
              <a:t>R116</a:t>
            </a:r>
            <a:r>
              <a:rPr lang="fr-FR" dirty="0"/>
              <a:t> uniform technical prescriptions concerning the protection of motor vehicles against unauthorized use</a:t>
            </a:r>
          </a:p>
          <a:p>
            <a:pPr lvl="1"/>
            <a:r>
              <a:rPr lang="fr-FR" dirty="0"/>
              <a:t>Part 1. Approval of vehicle of category M1 and N1 with regard to its devices to prevent unauthorized use</a:t>
            </a:r>
          </a:p>
          <a:p>
            <a:pPr lvl="1"/>
            <a:r>
              <a:rPr lang="fr-FR" dirty="0"/>
              <a:t>Part 2. Approval of vehicle alarm systems</a:t>
            </a:r>
          </a:p>
          <a:p>
            <a:pPr lvl="1"/>
            <a:r>
              <a:rPr lang="fr-FR" dirty="0"/>
              <a:t>Part 3. Approval of a vehicle with regards to its alarm system</a:t>
            </a:r>
          </a:p>
          <a:p>
            <a:pPr lvl="1"/>
            <a:r>
              <a:rPr lang="fr-FR" dirty="0"/>
              <a:t>Part 4. Approval of immobilizers and approval of a vehicle with regard to its immobilizer</a:t>
            </a:r>
          </a:p>
          <a:p>
            <a:r>
              <a:rPr lang="fr-FR" dirty="0"/>
              <a:t>Annex 9 is specifying EMC test requirements for these systems</a:t>
            </a:r>
          </a:p>
          <a:p>
            <a:pPr lvl="1"/>
            <a:r>
              <a:rPr lang="fr-FR" dirty="0"/>
              <a:t>ESD are part of these requirements</a:t>
            </a:r>
          </a:p>
          <a:p>
            <a:endParaRPr lang="fr-FR" dirty="0"/>
          </a:p>
          <a:p>
            <a:r>
              <a:rPr lang="fr-FR" dirty="0"/>
              <a:t>Moreover, last year it has been decided to split R116 into 3 new separate regulations, and OICA EMC TF supported the development of up-to-date EMC annexes</a:t>
            </a:r>
          </a:p>
        </p:txBody>
      </p:sp>
    </p:spTree>
    <p:extLst>
      <p:ext uri="{BB962C8B-B14F-4D97-AF65-F5344CB8AC3E}">
        <p14:creationId xmlns:p14="http://schemas.microsoft.com/office/powerpoint/2010/main" val="23220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9D4975-1039-422B-B6AB-7C5F9BBC32AE}"/>
              </a:ext>
            </a:extLst>
          </p:cNvPr>
          <p:cNvSpPr>
            <a:spLocks noGrp="1"/>
          </p:cNvSpPr>
          <p:nvPr>
            <p:ph type="title"/>
          </p:nvPr>
        </p:nvSpPr>
        <p:spPr/>
        <p:txBody>
          <a:bodyPr/>
          <a:lstStyle/>
          <a:p>
            <a:r>
              <a:rPr lang="fr-FR" dirty="0"/>
              <a:t>ESD tests in Annex 9 of R116 (as in last Amd.)</a:t>
            </a:r>
          </a:p>
        </p:txBody>
      </p:sp>
      <p:sp>
        <p:nvSpPr>
          <p:cNvPr id="3" name="Espace réservé du contenu 2">
            <a:extLst>
              <a:ext uri="{FF2B5EF4-FFF2-40B4-BE49-F238E27FC236}">
                <a16:creationId xmlns:a16="http://schemas.microsoft.com/office/drawing/2014/main" id="{95B10058-570E-49F1-B805-E4D5A27C7972}"/>
              </a:ext>
            </a:extLst>
          </p:cNvPr>
          <p:cNvSpPr>
            <a:spLocks noGrp="1"/>
          </p:cNvSpPr>
          <p:nvPr>
            <p:ph idx="1"/>
          </p:nvPr>
        </p:nvSpPr>
        <p:spPr>
          <a:xfrm>
            <a:off x="1371600" y="1082351"/>
            <a:ext cx="9601200" cy="5509735"/>
          </a:xfrm>
        </p:spPr>
        <p:txBody>
          <a:bodyPr>
            <a:normAutofit/>
          </a:bodyPr>
          <a:lstStyle/>
          <a:p>
            <a:endParaRPr lang="fr-FR" dirty="0"/>
          </a:p>
          <a:p>
            <a:r>
              <a:rPr lang="fr-FR" dirty="0"/>
              <a:t>Two alternative methods are proposed:</a:t>
            </a:r>
          </a:p>
          <a:p>
            <a:pPr lvl="1"/>
            <a:r>
              <a:rPr lang="fr-FR" dirty="0"/>
              <a:t>ISO method: according to ISO/TR 10605 released in 1993</a:t>
            </a:r>
          </a:p>
          <a:p>
            <a:pPr lvl="1"/>
            <a:r>
              <a:rPr lang="fr-FR" dirty="0"/>
              <a:t>IEC method: according to IEC 61000-4-2 (not dated)</a:t>
            </a:r>
          </a:p>
          <a:p>
            <a:endParaRPr lang="fr-FR" dirty="0"/>
          </a:p>
          <a:p>
            <a:r>
              <a:rPr lang="fr-FR" dirty="0"/>
              <a:t>No specific guidelines in R116, e.g. regarding the choice of application points</a:t>
            </a:r>
          </a:p>
          <a:p>
            <a:endParaRPr lang="fr-FR" dirty="0"/>
          </a:p>
          <a:p>
            <a:r>
              <a:rPr lang="fr-FR" dirty="0"/>
              <a:t>It should be reminded that these tests are motivated by the fact that ESD events may be used as an intentional way to try to destroy any immobilizer or anti-theft or alarm system in case of car theft</a:t>
            </a:r>
          </a:p>
          <a:p>
            <a:pPr lvl="1"/>
            <a:r>
              <a:rPr lang="fr-FR" dirty="0"/>
              <a:t>It means that application points of ESD are generally chosen by considering points accessible to any person from outside or inside, and maybe not restricted to points connected to electronic devices involved in R116 systems</a:t>
            </a:r>
          </a:p>
          <a:p>
            <a:pPr lvl="1"/>
            <a:r>
              <a:rPr lang="fr-FR" dirty="0"/>
              <a:t>This practice may differ from one Technical Service to another </a:t>
            </a:r>
          </a:p>
        </p:txBody>
      </p:sp>
    </p:spTree>
    <p:extLst>
      <p:ext uri="{BB962C8B-B14F-4D97-AF65-F5344CB8AC3E}">
        <p14:creationId xmlns:p14="http://schemas.microsoft.com/office/powerpoint/2010/main" val="1773912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114A5F-993D-45B9-90C8-96D070994C01}"/>
              </a:ext>
            </a:extLst>
          </p:cNvPr>
          <p:cNvSpPr>
            <a:spLocks noGrp="1"/>
          </p:cNvSpPr>
          <p:nvPr>
            <p:ph type="title"/>
          </p:nvPr>
        </p:nvSpPr>
        <p:spPr/>
        <p:txBody>
          <a:bodyPr/>
          <a:lstStyle/>
          <a:p>
            <a:r>
              <a:rPr lang="fr-FR" dirty="0"/>
              <a:t>New R161 / R162 / R163</a:t>
            </a:r>
          </a:p>
        </p:txBody>
      </p:sp>
      <p:sp>
        <p:nvSpPr>
          <p:cNvPr id="3" name="Espace réservé du contenu 2">
            <a:extLst>
              <a:ext uri="{FF2B5EF4-FFF2-40B4-BE49-F238E27FC236}">
                <a16:creationId xmlns:a16="http://schemas.microsoft.com/office/drawing/2014/main" id="{4B04494C-6FD7-4988-A477-12D39F04B48C}"/>
              </a:ext>
            </a:extLst>
          </p:cNvPr>
          <p:cNvSpPr>
            <a:spLocks noGrp="1"/>
          </p:cNvSpPr>
          <p:nvPr>
            <p:ph idx="1"/>
          </p:nvPr>
        </p:nvSpPr>
        <p:spPr>
          <a:xfrm>
            <a:off x="1371600" y="1082351"/>
            <a:ext cx="9601200" cy="5422144"/>
          </a:xfrm>
        </p:spPr>
        <p:txBody>
          <a:bodyPr>
            <a:normAutofit lnSpcReduction="10000"/>
          </a:bodyPr>
          <a:lstStyle/>
          <a:p>
            <a:r>
              <a:rPr lang="fr-FR" dirty="0"/>
              <a:t>On 25th Oct. 2021, three new separate regulations were introduced and will supersede the existing R116:</a:t>
            </a:r>
            <a:endParaRPr lang="en-US" dirty="0"/>
          </a:p>
          <a:p>
            <a:pPr lvl="1"/>
            <a:r>
              <a:rPr lang="en-US" b="1" dirty="0"/>
              <a:t>R161</a:t>
            </a:r>
            <a:r>
              <a:rPr lang="en-US" dirty="0"/>
              <a:t> on uniform provisions concerning protection of motor vehicles against unauthorized use and the approval of the </a:t>
            </a:r>
            <a:r>
              <a:rPr lang="en-US" dirty="0">
                <a:highlight>
                  <a:srgbClr val="FFFF00"/>
                </a:highlight>
              </a:rPr>
              <a:t>device against unauthorized use (by mean of a locking system)</a:t>
            </a:r>
            <a:r>
              <a:rPr lang="en-US" dirty="0"/>
              <a:t>  </a:t>
            </a:r>
          </a:p>
          <a:p>
            <a:pPr lvl="1"/>
            <a:r>
              <a:rPr lang="en-US" b="1" dirty="0"/>
              <a:t>R162</a:t>
            </a:r>
            <a:r>
              <a:rPr lang="en-US" dirty="0"/>
              <a:t> on uniform technical prescriptions concerning approval of </a:t>
            </a:r>
            <a:r>
              <a:rPr lang="en-US" dirty="0">
                <a:highlight>
                  <a:srgbClr val="FFFF00"/>
                </a:highlight>
              </a:rPr>
              <a:t>immobilizers</a:t>
            </a:r>
            <a:r>
              <a:rPr lang="en-US" dirty="0"/>
              <a:t> and approval of a vehicle with regard to its immobilizer  </a:t>
            </a:r>
          </a:p>
          <a:p>
            <a:pPr lvl="1"/>
            <a:r>
              <a:rPr lang="en-US" b="1" dirty="0"/>
              <a:t>R163</a:t>
            </a:r>
            <a:r>
              <a:rPr lang="en-US" dirty="0"/>
              <a:t> on uniform provisions concerning the approval of </a:t>
            </a:r>
            <a:r>
              <a:rPr lang="en-US" dirty="0">
                <a:highlight>
                  <a:srgbClr val="FFFF00"/>
                </a:highlight>
              </a:rPr>
              <a:t>vehicle alarm system</a:t>
            </a:r>
            <a:r>
              <a:rPr lang="en-US" dirty="0"/>
              <a:t> and approval of a vehicle with regard to its vehicle alarm system </a:t>
            </a:r>
          </a:p>
          <a:p>
            <a:endParaRPr lang="fr-FR" dirty="0"/>
          </a:p>
          <a:p>
            <a:r>
              <a:rPr lang="fr-FR" dirty="0"/>
              <a:t>The EMC annex has been deeply revised and is consistent between the 3 regulations: same test specifications, test severity levels, system operating mode (in terms of « set » or « unset » mode), etc.</a:t>
            </a:r>
          </a:p>
          <a:p>
            <a:pPr lvl="1"/>
            <a:r>
              <a:rPr lang="fr-FR" dirty="0"/>
              <a:t>Annex 6 for R161 and R162, annex 7 for R163</a:t>
            </a:r>
          </a:p>
          <a:p>
            <a:pPr lvl="1"/>
            <a:r>
              <a:rPr lang="fr-FR" dirty="0"/>
              <a:t>According to </a:t>
            </a:r>
            <a:r>
              <a:rPr lang="fr-FR" b="1" dirty="0"/>
              <a:t>ISO 10605 Ed2 2008 + Corr 2010 + Amd 2014</a:t>
            </a:r>
          </a:p>
          <a:p>
            <a:pPr lvl="1"/>
            <a:r>
              <a:rPr lang="fr-FR" dirty="0"/>
              <a:t>Applicable at ESA/sub-system level or at vehicle level</a:t>
            </a:r>
          </a:p>
        </p:txBody>
      </p:sp>
    </p:spTree>
    <p:extLst>
      <p:ext uri="{BB962C8B-B14F-4D97-AF65-F5344CB8AC3E}">
        <p14:creationId xmlns:p14="http://schemas.microsoft.com/office/powerpoint/2010/main" val="4170042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3CDD2C-B8DE-4313-9491-BC3815FF6A84}"/>
              </a:ext>
            </a:extLst>
          </p:cNvPr>
          <p:cNvSpPr>
            <a:spLocks noGrp="1"/>
          </p:cNvSpPr>
          <p:nvPr>
            <p:ph type="title"/>
          </p:nvPr>
        </p:nvSpPr>
        <p:spPr/>
        <p:txBody>
          <a:bodyPr/>
          <a:lstStyle/>
          <a:p>
            <a:r>
              <a:rPr lang="fr-FR" dirty="0"/>
              <a:t>List of ESD requirements in R161</a:t>
            </a:r>
          </a:p>
        </p:txBody>
      </p:sp>
      <p:pic>
        <p:nvPicPr>
          <p:cNvPr id="64" name="Image 63">
            <a:extLst>
              <a:ext uri="{FF2B5EF4-FFF2-40B4-BE49-F238E27FC236}">
                <a16:creationId xmlns:a16="http://schemas.microsoft.com/office/drawing/2014/main" id="{6EF3DC48-9F2C-4018-BE3E-515FF56C01C5}"/>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1126502" y="838889"/>
            <a:ext cx="7687559" cy="5852080"/>
          </a:xfrm>
          <a:prstGeom prst="rect">
            <a:avLst/>
          </a:prstGeom>
          <a:solidFill>
            <a:schemeClr val="bg1"/>
          </a:solidFill>
        </p:spPr>
      </p:pic>
      <p:sp>
        <p:nvSpPr>
          <p:cNvPr id="65" name="ZoneTexte 64">
            <a:extLst>
              <a:ext uri="{FF2B5EF4-FFF2-40B4-BE49-F238E27FC236}">
                <a16:creationId xmlns:a16="http://schemas.microsoft.com/office/drawing/2014/main" id="{58B85B85-A866-4A4F-BAD7-84396982DF97}"/>
              </a:ext>
            </a:extLst>
          </p:cNvPr>
          <p:cNvSpPr txBox="1"/>
          <p:nvPr/>
        </p:nvSpPr>
        <p:spPr>
          <a:xfrm>
            <a:off x="9059157" y="3429000"/>
            <a:ext cx="2724348" cy="1200329"/>
          </a:xfrm>
          <a:prstGeom prst="rect">
            <a:avLst/>
          </a:prstGeom>
          <a:noFill/>
        </p:spPr>
        <p:txBody>
          <a:bodyPr wrap="square" rtlCol="0">
            <a:spAutoFit/>
          </a:bodyPr>
          <a:lstStyle/>
          <a:p>
            <a:r>
              <a:rPr lang="fr-FR" i="1" dirty="0"/>
              <a:t>This is exactly the same table in R162 and R163 except from the system name of course.</a:t>
            </a:r>
          </a:p>
        </p:txBody>
      </p:sp>
    </p:spTree>
    <p:extLst>
      <p:ext uri="{BB962C8B-B14F-4D97-AF65-F5344CB8AC3E}">
        <p14:creationId xmlns:p14="http://schemas.microsoft.com/office/powerpoint/2010/main" val="479384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EBD8A2-72A7-484D-9A41-BA7BD0761B3D}"/>
              </a:ext>
            </a:extLst>
          </p:cNvPr>
          <p:cNvSpPr>
            <a:spLocks noGrp="1"/>
          </p:cNvSpPr>
          <p:nvPr>
            <p:ph type="title"/>
          </p:nvPr>
        </p:nvSpPr>
        <p:spPr/>
        <p:txBody>
          <a:bodyPr/>
          <a:lstStyle/>
          <a:p>
            <a:r>
              <a:rPr lang="fr-FR" dirty="0"/>
              <a:t>Conclusion &amp; proposal</a:t>
            </a:r>
          </a:p>
        </p:txBody>
      </p:sp>
      <p:sp>
        <p:nvSpPr>
          <p:cNvPr id="3" name="Espace réservé du contenu 2">
            <a:extLst>
              <a:ext uri="{FF2B5EF4-FFF2-40B4-BE49-F238E27FC236}">
                <a16:creationId xmlns:a16="http://schemas.microsoft.com/office/drawing/2014/main" id="{DA25C83F-3CA8-44EB-B80F-152810C96FB9}"/>
              </a:ext>
            </a:extLst>
          </p:cNvPr>
          <p:cNvSpPr>
            <a:spLocks noGrp="1"/>
          </p:cNvSpPr>
          <p:nvPr>
            <p:ph idx="1"/>
          </p:nvPr>
        </p:nvSpPr>
        <p:spPr>
          <a:xfrm>
            <a:off x="1371600" y="1253765"/>
            <a:ext cx="9601200" cy="5231876"/>
          </a:xfrm>
        </p:spPr>
        <p:txBody>
          <a:bodyPr>
            <a:normAutofit/>
          </a:bodyPr>
          <a:lstStyle/>
          <a:p>
            <a:r>
              <a:rPr lang="fr-FR" dirty="0"/>
              <a:t>There is no reason to remove the ESD exception and its justification from R10</a:t>
            </a:r>
          </a:p>
          <a:p>
            <a:r>
              <a:rPr lang="fr-FR" dirty="0"/>
              <a:t>Besides :</a:t>
            </a:r>
          </a:p>
          <a:p>
            <a:pPr lvl="1"/>
            <a:r>
              <a:rPr lang="fr-FR" dirty="0"/>
              <a:t>R116 already introduces ESD requirements</a:t>
            </a:r>
          </a:p>
          <a:p>
            <a:pPr lvl="1"/>
            <a:r>
              <a:rPr lang="fr-FR" dirty="0"/>
              <a:t>R161/R162/R163 series have introduced full up-to-date and clearer requirements for ESD tests, with relevant operating modes regarding customer use case</a:t>
            </a:r>
          </a:p>
          <a:p>
            <a:pPr lvl="1"/>
            <a:r>
              <a:rPr lang="fr-FR" dirty="0"/>
              <a:t>These existing ESD tests enable to check the impact of ESD (destructive potential) in case of car theft, therefore in case ESD application affects the functioning of the car, this should be detected during or after these regulatory tests</a:t>
            </a:r>
          </a:p>
          <a:p>
            <a:r>
              <a:rPr lang="fr-FR" dirty="0"/>
              <a:t>As a conclusion, we don’t see any reason for considering introduction of additional ESD tests in R10</a:t>
            </a:r>
          </a:p>
          <a:p>
            <a:endParaRPr lang="fr-FR" dirty="0"/>
          </a:p>
        </p:txBody>
      </p:sp>
    </p:spTree>
    <p:extLst>
      <p:ext uri="{BB962C8B-B14F-4D97-AF65-F5344CB8AC3E}">
        <p14:creationId xmlns:p14="http://schemas.microsoft.com/office/powerpoint/2010/main" val="113566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5143231-0F72-4970-8C76-D5701F3C088A}"/>
              </a:ext>
            </a:extLst>
          </p:cNvPr>
          <p:cNvSpPr txBox="1"/>
          <p:nvPr/>
        </p:nvSpPr>
        <p:spPr>
          <a:xfrm>
            <a:off x="4204355" y="2721114"/>
            <a:ext cx="3582186" cy="707886"/>
          </a:xfrm>
          <a:prstGeom prst="rect">
            <a:avLst/>
          </a:prstGeom>
          <a:noFill/>
        </p:spPr>
        <p:txBody>
          <a:bodyPr wrap="square" rtlCol="0">
            <a:spAutoFit/>
          </a:bodyPr>
          <a:lstStyle/>
          <a:p>
            <a:pPr algn="ctr"/>
            <a:r>
              <a:rPr lang="fr-FR" sz="4000" b="1" dirty="0"/>
              <a:t>THANK YOU</a:t>
            </a:r>
          </a:p>
        </p:txBody>
      </p:sp>
    </p:spTree>
    <p:extLst>
      <p:ext uri="{BB962C8B-B14F-4D97-AF65-F5344CB8AC3E}">
        <p14:creationId xmlns:p14="http://schemas.microsoft.com/office/powerpoint/2010/main" val="111159229"/>
      </p:ext>
    </p:extLst>
  </p:cSld>
  <p:clrMapOvr>
    <a:masterClrMapping/>
  </p:clrMapOvr>
</p:sld>
</file>

<file path=ppt/theme/theme1.xml><?xml version="1.0" encoding="utf-8"?>
<a:theme xmlns:a="http://schemas.openxmlformats.org/drawingml/2006/main" name="Cadrage">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TM10001105[[fn=Rogner]]</Template>
  <TotalTime>772</TotalTime>
  <Words>624</Words>
  <Application>Microsoft Office PowerPoint</Application>
  <PresentationFormat>Grand écran</PresentationFormat>
  <Paragraphs>52</Paragraphs>
  <Slides>9</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9</vt:i4>
      </vt:variant>
    </vt:vector>
  </HeadingPairs>
  <TitlesOfParts>
    <vt:vector size="12" baseType="lpstr">
      <vt:lpstr>Calibri</vt:lpstr>
      <vt:lpstr>Franklin Gothic Book</vt:lpstr>
      <vt:lpstr>Cadrage</vt:lpstr>
      <vt:lpstr> OICA TF-EMC  Answer to GRE request to add ESD testing in R10  </vt:lpstr>
      <vt:lpstr>Reminder: NL proposal from TF-EMC-23-05e</vt:lpstr>
      <vt:lpstr>Current situation in R10.6 regarding ESD</vt:lpstr>
      <vt:lpstr>ESD tests are however included in R116</vt:lpstr>
      <vt:lpstr>ESD tests in Annex 9 of R116 (as in last Amd.)</vt:lpstr>
      <vt:lpstr>New R161 / R162 / R163</vt:lpstr>
      <vt:lpstr>List of ESD requirements in R161</vt:lpstr>
      <vt:lpstr>Conclusion &amp; proposal</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BUNLON Xavier</dc:creator>
  <cp:lastModifiedBy>Jean-Marc Prigent</cp:lastModifiedBy>
  <cp:revision>20</cp:revision>
  <dcterms:created xsi:type="dcterms:W3CDTF">2020-10-01T10:07:18Z</dcterms:created>
  <dcterms:modified xsi:type="dcterms:W3CDTF">2022-01-17T18:05:28Z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f30fc12-c89a-4829-a476-5bf9e2086332_Enabled">
    <vt:lpwstr>true</vt:lpwstr>
  </property>
  <property fmtid="{D5CDD505-2E9C-101B-9397-08002B2CF9AE}" pid="3" name="MSIP_Label_7f30fc12-c89a-4829-a476-5bf9e2086332_SetDate">
    <vt:lpwstr>2021-12-10T11:19:04Z</vt:lpwstr>
  </property>
  <property fmtid="{D5CDD505-2E9C-101B-9397-08002B2CF9AE}" pid="4" name="MSIP_Label_7f30fc12-c89a-4829-a476-5bf9e2086332_Method">
    <vt:lpwstr>Privileged</vt:lpwstr>
  </property>
  <property fmtid="{D5CDD505-2E9C-101B-9397-08002B2CF9AE}" pid="5" name="MSIP_Label_7f30fc12-c89a-4829-a476-5bf9e2086332_Name">
    <vt:lpwstr>Not protected (Anyone)_0</vt:lpwstr>
  </property>
  <property fmtid="{D5CDD505-2E9C-101B-9397-08002B2CF9AE}" pid="6" name="MSIP_Label_7f30fc12-c89a-4829-a476-5bf9e2086332_SiteId">
    <vt:lpwstr>d6b0bbee-7cd9-4d60-bce6-4a67b543e2ae</vt:lpwstr>
  </property>
  <property fmtid="{D5CDD505-2E9C-101B-9397-08002B2CF9AE}" pid="7" name="MSIP_Label_7f30fc12-c89a-4829-a476-5bf9e2086332_ActionId">
    <vt:lpwstr>7cc0a037-eb44-4c49-8c1b-162c10033046</vt:lpwstr>
  </property>
  <property fmtid="{D5CDD505-2E9C-101B-9397-08002B2CF9AE}" pid="8" name="MSIP_Label_7f30fc12-c89a-4829-a476-5bf9e2086332_ContentBits">
    <vt:lpwstr>0</vt:lpwstr>
  </property>
</Properties>
</file>