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7" r:id="rId2"/>
    <p:sldId id="258" r:id="rId3"/>
    <p:sldId id="259" r:id="rId4"/>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37" autoAdjust="0"/>
  </p:normalViewPr>
  <p:slideViewPr>
    <p:cSldViewPr>
      <p:cViewPr varScale="1">
        <p:scale>
          <a:sx n="114" d="100"/>
          <a:sy n="114" d="100"/>
        </p:scale>
        <p:origin x="414" y="1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19/01/2022</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3"/>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706090"/>
          </a:xfrm>
        </p:spPr>
        <p:txBody>
          <a:bodyPr/>
          <a:lstStyle/>
          <a:p>
            <a:r>
              <a:rPr lang="en-US" sz="4000" dirty="0"/>
              <a:t>R10.06 Transitional Provisions</a:t>
            </a:r>
            <a:endParaRPr lang="fr-FR" sz="4000" dirty="0"/>
          </a:p>
        </p:txBody>
      </p:sp>
      <p:pic>
        <p:nvPicPr>
          <p:cNvPr id="4" name="Picture 6">
            <a:extLst>
              <a:ext uri="{FF2B5EF4-FFF2-40B4-BE49-F238E27FC236}">
                <a16:creationId xmlns:a16="http://schemas.microsoft.com/office/drawing/2014/main" id="{B875A124-E318-44F0-BB39-26C382F13C36}"/>
              </a:ext>
            </a:extLst>
          </p:cNvPr>
          <p:cNvPicPr>
            <a:picLocks noChangeAspect="1"/>
          </p:cNvPicPr>
          <p:nvPr/>
        </p:nvPicPr>
        <p:blipFill>
          <a:blip r:embed="rId2"/>
          <a:stretch>
            <a:fillRect/>
          </a:stretch>
        </p:blipFill>
        <p:spPr>
          <a:xfrm>
            <a:off x="1199455" y="908030"/>
            <a:ext cx="9577064" cy="2191056"/>
          </a:xfrm>
          <a:prstGeom prst="rect">
            <a:avLst/>
          </a:prstGeom>
          <a:ln>
            <a:solidFill>
              <a:schemeClr val="tx1"/>
            </a:solidFill>
          </a:ln>
        </p:spPr>
      </p:pic>
      <p:sp>
        <p:nvSpPr>
          <p:cNvPr id="5" name="Rectangle 4">
            <a:extLst>
              <a:ext uri="{FF2B5EF4-FFF2-40B4-BE49-F238E27FC236}">
                <a16:creationId xmlns:a16="http://schemas.microsoft.com/office/drawing/2014/main" id="{BF4EAD3B-0849-415C-8539-4DE1BB6D9BA8}"/>
              </a:ext>
            </a:extLst>
          </p:cNvPr>
          <p:cNvSpPr/>
          <p:nvPr/>
        </p:nvSpPr>
        <p:spPr>
          <a:xfrm>
            <a:off x="1199455" y="1643518"/>
            <a:ext cx="9587653" cy="3600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BC835C8-9932-4F82-9679-2C02439E5029}"/>
              </a:ext>
            </a:extLst>
          </p:cNvPr>
          <p:cNvSpPr/>
          <p:nvPr/>
        </p:nvSpPr>
        <p:spPr>
          <a:xfrm>
            <a:off x="1188866" y="2075566"/>
            <a:ext cx="9598243" cy="664169"/>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
        <p:nvSpPr>
          <p:cNvPr id="8" name="TextBox 13">
            <a:extLst>
              <a:ext uri="{FF2B5EF4-FFF2-40B4-BE49-F238E27FC236}">
                <a16:creationId xmlns:a16="http://schemas.microsoft.com/office/drawing/2014/main" id="{DE476CC9-1D93-434B-8346-0954FECFF2CF}"/>
              </a:ext>
            </a:extLst>
          </p:cNvPr>
          <p:cNvSpPr txBox="1"/>
          <p:nvPr/>
        </p:nvSpPr>
        <p:spPr>
          <a:xfrm>
            <a:off x="1188866" y="3257108"/>
            <a:ext cx="9577064" cy="1107996"/>
          </a:xfrm>
          <a:prstGeom prst="rect">
            <a:avLst/>
          </a:prstGeom>
          <a:noFill/>
          <a:ln w="25400" cap="sq">
            <a:solidFill>
              <a:srgbClr val="0070C0"/>
            </a:solidFill>
          </a:ln>
          <a:effectLst/>
        </p:spPr>
        <p:txBody>
          <a:bodyPr wrap="square" rtlCol="0">
            <a:spAutoFit/>
          </a:bodyPr>
          <a:lstStyle/>
          <a:p>
            <a:pPr algn="l"/>
            <a:r>
              <a:rPr lang="en-GB" sz="1600" dirty="0">
                <a:solidFill>
                  <a:schemeClr val="tx1"/>
                </a:solidFill>
              </a:rPr>
              <a:t>13.2.2. </a:t>
            </a:r>
            <a:r>
              <a:rPr lang="en-GB" sz="1600" b="1" dirty="0">
                <a:solidFill>
                  <a:srgbClr val="FF0000"/>
                </a:solidFill>
              </a:rPr>
              <a:t>New type </a:t>
            </a:r>
            <a:r>
              <a:rPr lang="en-GB" sz="1600" dirty="0">
                <a:solidFill>
                  <a:schemeClr val="tx1"/>
                </a:solidFill>
              </a:rPr>
              <a:t>requirement, corresponding with 58 agreement guidelines </a:t>
            </a:r>
            <a:r>
              <a:rPr lang="en-GB" sz="1600" b="1" dirty="0">
                <a:solidFill>
                  <a:srgbClr val="FF0000"/>
                </a:solidFill>
              </a:rPr>
              <a:t>“V.2.”</a:t>
            </a:r>
          </a:p>
          <a:p>
            <a:pPr marL="285750" indent="-285750" algn="l">
              <a:buFont typeface="Wingdings" panose="05000000000000000000" pitchFamily="2" charset="2"/>
              <a:buChar char="à"/>
            </a:pPr>
            <a:r>
              <a:rPr lang="en-GB" sz="1600" dirty="0">
                <a:sym typeface="Wingdings" panose="05000000000000000000" pitchFamily="2" charset="2"/>
              </a:rPr>
              <a:t>Meaning: a</a:t>
            </a:r>
            <a:r>
              <a:rPr lang="en-GB" sz="1600" dirty="0">
                <a:solidFill>
                  <a:schemeClr val="tx1"/>
                </a:solidFill>
                <a:sym typeface="Wingdings" panose="05000000000000000000" pitchFamily="2" charset="2"/>
              </a:rPr>
              <a:t>s from 09/2022, new types (original approval), must be approved at R10.06 level in EU </a:t>
            </a:r>
          </a:p>
          <a:p>
            <a:pPr algn="l"/>
            <a:r>
              <a:rPr lang="en-GB" sz="1600" dirty="0">
                <a:sym typeface="Wingdings" panose="05000000000000000000" pitchFamily="2" charset="2"/>
              </a:rPr>
              <a:t>	</a:t>
            </a:r>
            <a:endParaRPr lang="en-GB" dirty="0">
              <a:solidFill>
                <a:schemeClr val="tx1"/>
              </a:solidFill>
              <a:sym typeface="Wingdings" panose="05000000000000000000" pitchFamily="2" charset="2"/>
            </a:endParaRPr>
          </a:p>
          <a:p>
            <a:pPr lvl="2"/>
            <a:endParaRPr lang="en-GB" dirty="0">
              <a:solidFill>
                <a:schemeClr val="tx1"/>
              </a:solidFill>
              <a:sym typeface="Wingdings" panose="05000000000000000000" pitchFamily="2" charset="2"/>
            </a:endParaRPr>
          </a:p>
        </p:txBody>
      </p:sp>
      <p:sp>
        <p:nvSpPr>
          <p:cNvPr id="9" name="TextBox 14">
            <a:extLst>
              <a:ext uri="{FF2B5EF4-FFF2-40B4-BE49-F238E27FC236}">
                <a16:creationId xmlns:a16="http://schemas.microsoft.com/office/drawing/2014/main" id="{F0EB1A6B-4BFE-49F7-AB82-A15ACAFFE450}"/>
              </a:ext>
            </a:extLst>
          </p:cNvPr>
          <p:cNvSpPr txBox="1"/>
          <p:nvPr/>
        </p:nvSpPr>
        <p:spPr>
          <a:xfrm>
            <a:off x="1199455" y="4461500"/>
            <a:ext cx="9566475" cy="1415772"/>
          </a:xfrm>
          <a:prstGeom prst="rect">
            <a:avLst/>
          </a:prstGeom>
          <a:noFill/>
          <a:ln w="25400" cap="sq">
            <a:solidFill>
              <a:srgbClr val="00B050"/>
            </a:solidFill>
          </a:ln>
          <a:effectLst/>
        </p:spPr>
        <p:txBody>
          <a:bodyPr wrap="square" rtlCol="0">
            <a:spAutoFit/>
          </a:bodyPr>
          <a:lstStyle/>
          <a:p>
            <a:pPr algn="l"/>
            <a:r>
              <a:rPr lang="en-GB" sz="1600" dirty="0">
                <a:solidFill>
                  <a:schemeClr val="tx1"/>
                </a:solidFill>
              </a:rPr>
              <a:t>13.2.3. </a:t>
            </a:r>
            <a:r>
              <a:rPr lang="en-GB" sz="1600" b="1" dirty="0">
                <a:solidFill>
                  <a:srgbClr val="FF0000"/>
                </a:solidFill>
              </a:rPr>
              <a:t>Existing Type </a:t>
            </a:r>
            <a:r>
              <a:rPr lang="en-GB" sz="1600" dirty="0">
                <a:solidFill>
                  <a:schemeClr val="tx1"/>
                </a:solidFill>
              </a:rPr>
              <a:t>exemption, corresponding with 58 agreement guidelines </a:t>
            </a:r>
            <a:r>
              <a:rPr lang="en-GB" sz="1600" b="1" dirty="0">
                <a:solidFill>
                  <a:srgbClr val="FF0000"/>
                </a:solidFill>
              </a:rPr>
              <a:t>“V.7.”</a:t>
            </a:r>
          </a:p>
          <a:p>
            <a:pPr algn="l"/>
            <a:r>
              <a:rPr lang="en-GB" sz="1600" dirty="0">
                <a:sym typeface="Wingdings" panose="05000000000000000000" pitchFamily="2" charset="2"/>
              </a:rPr>
              <a:t> Meaning: </a:t>
            </a:r>
            <a:r>
              <a:rPr lang="en-GB" sz="1600" dirty="0">
                <a:solidFill>
                  <a:schemeClr val="tx1"/>
                </a:solidFill>
                <a:sym typeface="Wingdings" panose="05000000000000000000" pitchFamily="2" charset="2"/>
              </a:rPr>
              <a:t>R10.05 approvals </a:t>
            </a:r>
            <a:r>
              <a:rPr lang="en-GB" sz="1600" dirty="0">
                <a:sym typeface="Wingdings" panose="05000000000000000000" pitchFamily="2" charset="2"/>
              </a:rPr>
              <a:t>for NOVC vehicles are still acceptable after 09/2022 </a:t>
            </a:r>
            <a:endParaRPr lang="en-GB" sz="1600" dirty="0">
              <a:solidFill>
                <a:schemeClr val="tx1"/>
              </a:solidFill>
              <a:sym typeface="Wingdings" panose="05000000000000000000" pitchFamily="2" charset="2"/>
            </a:endParaRPr>
          </a:p>
          <a:p>
            <a:pPr lvl="2"/>
            <a:endParaRPr lang="en-GB" dirty="0">
              <a:sym typeface="Wingdings" panose="05000000000000000000" pitchFamily="2" charset="2"/>
            </a:endParaRPr>
          </a:p>
          <a:p>
            <a:pPr lvl="2"/>
            <a:endParaRPr lang="en-GB" dirty="0">
              <a:solidFill>
                <a:schemeClr val="tx1"/>
              </a:solidFill>
              <a:sym typeface="Wingdings" panose="05000000000000000000" pitchFamily="2" charset="2"/>
            </a:endParaRPr>
          </a:p>
          <a:p>
            <a:pPr lvl="2"/>
            <a:endParaRPr lang="en-GB" dirty="0">
              <a:solidFill>
                <a:schemeClr val="tx1"/>
              </a:solidFill>
              <a:sym typeface="Wingdings" panose="05000000000000000000" pitchFamily="2" charset="2"/>
            </a:endParaRPr>
          </a:p>
        </p:txBody>
      </p:sp>
      <p:sp>
        <p:nvSpPr>
          <p:cNvPr id="11" name="TextBox 15">
            <a:extLst>
              <a:ext uri="{FF2B5EF4-FFF2-40B4-BE49-F238E27FC236}">
                <a16:creationId xmlns:a16="http://schemas.microsoft.com/office/drawing/2014/main" id="{D3A50123-7CA0-4DBE-B839-033E37D6A7B8}"/>
              </a:ext>
            </a:extLst>
          </p:cNvPr>
          <p:cNvSpPr txBox="1"/>
          <p:nvPr/>
        </p:nvSpPr>
        <p:spPr>
          <a:xfrm>
            <a:off x="3071664" y="5035823"/>
            <a:ext cx="7588406" cy="769441"/>
          </a:xfrm>
          <a:prstGeom prst="rect">
            <a:avLst/>
          </a:prstGeom>
          <a:noFill/>
        </p:spPr>
        <p:txBody>
          <a:bodyPr wrap="square" rtlCol="0">
            <a:spAutoFit/>
          </a:bodyPr>
          <a:lstStyle/>
          <a:p>
            <a:r>
              <a:rPr lang="en-US" sz="1100" dirty="0"/>
              <a:t>V.7. Notwithstanding paragraph V.4, Contracting Parties applying this Regulation shall continue to accept type approvals issued according to the preceding series of amendments to this Regulation, for the vehicles/vehicle systems which are not affected by the changes introduced by the XX series of amendments.2</a:t>
            </a:r>
          </a:p>
          <a:p>
            <a:r>
              <a:rPr lang="en-US" sz="1100" b="1" dirty="0">
                <a:solidFill>
                  <a:srgbClr val="FF0000"/>
                </a:solidFill>
              </a:rPr>
              <a:t>(Note: V.7 is for special case 1-2 and comes in addition to V.4 when applicable.)</a:t>
            </a:r>
          </a:p>
        </p:txBody>
      </p:sp>
      <p:sp>
        <p:nvSpPr>
          <p:cNvPr id="12" name="TextBox 12">
            <a:extLst>
              <a:ext uri="{FF2B5EF4-FFF2-40B4-BE49-F238E27FC236}">
                <a16:creationId xmlns:a16="http://schemas.microsoft.com/office/drawing/2014/main" id="{A109BCAC-16D2-45A8-A08C-4EA392C39B10}"/>
              </a:ext>
            </a:extLst>
          </p:cNvPr>
          <p:cNvSpPr txBox="1"/>
          <p:nvPr/>
        </p:nvSpPr>
        <p:spPr>
          <a:xfrm>
            <a:off x="3071664" y="3810665"/>
            <a:ext cx="6840760" cy="430887"/>
          </a:xfrm>
          <a:prstGeom prst="rect">
            <a:avLst/>
          </a:prstGeom>
          <a:noFill/>
        </p:spPr>
        <p:txBody>
          <a:bodyPr wrap="square" rtlCol="0">
            <a:spAutoFit/>
          </a:bodyPr>
          <a:lstStyle/>
          <a:p>
            <a:r>
              <a:rPr lang="en-US" sz="1100" dirty="0"/>
              <a:t>V.2. As from 1 September </a:t>
            </a:r>
            <a:r>
              <a:rPr lang="en-US" sz="1100" b="1" dirty="0">
                <a:solidFill>
                  <a:srgbClr val="00B0F0"/>
                </a:solidFill>
              </a:rPr>
              <a:t>Date (b)</a:t>
            </a:r>
            <a:r>
              <a:rPr lang="en-US" sz="1100" dirty="0"/>
              <a:t>, Contracting Parties applying this Regulation shall not be obliged to accept type approvals to the preceding series of amendments, first issued after 1 September </a:t>
            </a:r>
            <a:r>
              <a:rPr lang="en-US" sz="1100" b="1" dirty="0">
                <a:solidFill>
                  <a:srgbClr val="00B0F0"/>
                </a:solidFill>
              </a:rPr>
              <a:t>Date (b)</a:t>
            </a:r>
            <a:r>
              <a:rPr lang="en-US" sz="1100" dirty="0"/>
              <a:t>.</a:t>
            </a:r>
          </a:p>
        </p:txBody>
      </p:sp>
      <p:sp>
        <p:nvSpPr>
          <p:cNvPr id="13" name="TextBox 16">
            <a:extLst>
              <a:ext uri="{FF2B5EF4-FFF2-40B4-BE49-F238E27FC236}">
                <a16:creationId xmlns:a16="http://schemas.microsoft.com/office/drawing/2014/main" id="{99FB19D0-BF09-4709-B375-0F40BC11DC04}"/>
              </a:ext>
            </a:extLst>
          </p:cNvPr>
          <p:cNvSpPr txBox="1"/>
          <p:nvPr/>
        </p:nvSpPr>
        <p:spPr>
          <a:xfrm>
            <a:off x="1199454" y="5951602"/>
            <a:ext cx="9566475" cy="861774"/>
          </a:xfrm>
          <a:prstGeom prst="rect">
            <a:avLst/>
          </a:prstGeom>
          <a:solidFill>
            <a:srgbClr val="FFFF00"/>
          </a:solidFill>
          <a:ln w="25400" cap="sq">
            <a:noFill/>
          </a:ln>
          <a:effectLst/>
        </p:spPr>
        <p:txBody>
          <a:bodyPr wrap="square" rtlCol="0">
            <a:spAutoFit/>
          </a:bodyPr>
          <a:lstStyle/>
          <a:p>
            <a:pPr marL="285750" indent="-285750">
              <a:buFont typeface="Wingdings" panose="05000000000000000000" pitchFamily="2" charset="2"/>
              <a:buChar char="à"/>
            </a:pPr>
            <a:r>
              <a:rPr lang="en-GB" sz="1400" b="1" dirty="0">
                <a:solidFill>
                  <a:srgbClr val="0070C0"/>
                </a:solidFill>
                <a:cs typeface="Arial" panose="020B0604020202020204" pitchFamily="34" charset="0"/>
              </a:rPr>
              <a:t>Reading R10.06 TP points 13.2.2. &amp; 13.2.3. does not lead to any conclusion on registration stop/EOS </a:t>
            </a:r>
          </a:p>
          <a:p>
            <a:pPr marL="171450" indent="-171450">
              <a:buFont typeface="Wingdings" panose="05000000000000000000" pitchFamily="2" charset="2"/>
              <a:buChar char="à"/>
            </a:pPr>
            <a:r>
              <a:rPr lang="en-GB" sz="1200" dirty="0">
                <a:solidFill>
                  <a:schemeClr val="tx1">
                    <a:lumMod val="65000"/>
                    <a:lumOff val="35000"/>
                  </a:schemeClr>
                </a:solidFill>
                <a:cs typeface="Arial" panose="020B0604020202020204" pitchFamily="34" charset="0"/>
              </a:rPr>
              <a:t> Remark: …Even though confusion is created by:</a:t>
            </a:r>
          </a:p>
          <a:p>
            <a:pPr marL="742950" lvl="1" indent="-285750">
              <a:buFont typeface="Arial" panose="020B0604020202020204" pitchFamily="34" charset="0"/>
              <a:buChar char="•"/>
            </a:pPr>
            <a:r>
              <a:rPr lang="en-GB" sz="1200" dirty="0">
                <a:solidFill>
                  <a:schemeClr val="tx1">
                    <a:lumMod val="65000"/>
                    <a:lumOff val="35000"/>
                  </a:schemeClr>
                </a:solidFill>
                <a:cs typeface="Arial" panose="020B0604020202020204" pitchFamily="34" charset="0"/>
              </a:rPr>
              <a:t>V.7. is intended to allow exemptions on </a:t>
            </a:r>
            <a:r>
              <a:rPr lang="en-GB" sz="1200" b="1" dirty="0">
                <a:solidFill>
                  <a:schemeClr val="tx1">
                    <a:lumMod val="65000"/>
                    <a:lumOff val="35000"/>
                  </a:schemeClr>
                </a:solidFill>
                <a:cs typeface="Arial" panose="020B0604020202020204" pitchFamily="34" charset="0"/>
              </a:rPr>
              <a:t>existing approvals</a:t>
            </a:r>
            <a:r>
              <a:rPr lang="en-GB" sz="1200" dirty="0">
                <a:solidFill>
                  <a:schemeClr val="tx1">
                    <a:lumMod val="65000"/>
                    <a:lumOff val="35000"/>
                  </a:schemeClr>
                </a:solidFill>
                <a:cs typeface="Arial" panose="020B0604020202020204" pitchFamily="34" charset="0"/>
              </a:rPr>
              <a:t>, avoiding EOS for requirements set in V.4.</a:t>
            </a:r>
          </a:p>
          <a:p>
            <a:pPr marL="742950" lvl="1" indent="-285750">
              <a:buFont typeface="Arial" panose="020B0604020202020204" pitchFamily="34" charset="0"/>
              <a:buChar char="•"/>
            </a:pPr>
            <a:r>
              <a:rPr lang="en-GB" sz="1200" dirty="0">
                <a:solidFill>
                  <a:schemeClr val="tx1">
                    <a:lumMod val="65000"/>
                    <a:lumOff val="35000"/>
                  </a:schemeClr>
                </a:solidFill>
                <a:cs typeface="Arial" panose="020B0604020202020204" pitchFamily="34" charset="0"/>
              </a:rPr>
              <a:t>However, in R10.06, it is linked to V.2. </a:t>
            </a:r>
            <a:r>
              <a:rPr lang="en-GB" sz="1200" b="1" dirty="0">
                <a:solidFill>
                  <a:schemeClr val="tx1">
                    <a:lumMod val="65000"/>
                    <a:lumOff val="35000"/>
                  </a:schemeClr>
                </a:solidFill>
                <a:cs typeface="Arial" panose="020B0604020202020204" pitchFamily="34" charset="0"/>
              </a:rPr>
              <a:t>for new types</a:t>
            </a:r>
            <a:r>
              <a:rPr lang="en-GB" sz="1200" dirty="0">
                <a:solidFill>
                  <a:schemeClr val="tx1">
                    <a:lumMod val="65000"/>
                    <a:lumOff val="35000"/>
                  </a:schemeClr>
                </a:solidFill>
                <a:cs typeface="Arial" panose="020B0604020202020204" pitchFamily="34" charset="0"/>
              </a:rPr>
              <a:t>, instead of V.4. (which is not used)</a:t>
            </a:r>
          </a:p>
        </p:txBody>
      </p:sp>
      <p:sp>
        <p:nvSpPr>
          <p:cNvPr id="3" name="Espace réservé du numéro de diapositive 2">
            <a:extLst>
              <a:ext uri="{FF2B5EF4-FFF2-40B4-BE49-F238E27FC236}">
                <a16:creationId xmlns:a16="http://schemas.microsoft.com/office/drawing/2014/main" id="{78C65A42-3556-4E6C-92EB-DB9314F1C5EE}"/>
              </a:ext>
            </a:extLst>
          </p:cNvPr>
          <p:cNvSpPr>
            <a:spLocks noGrp="1"/>
          </p:cNvSpPr>
          <p:nvPr>
            <p:ph type="sldNum" sz="quarter" idx="12"/>
          </p:nvPr>
        </p:nvSpPr>
        <p:spPr/>
        <p:txBody>
          <a:bodyPr/>
          <a:lstStyle/>
          <a:p>
            <a:fld id="{E4A5D464-134C-4C80-B41F-7081051DEBC1}" type="slidenum">
              <a:rPr lang="ja-JP" altLang="fr-FR" smtClean="0"/>
              <a:pPr/>
              <a:t>1</a:t>
            </a:fld>
            <a:endParaRPr lang="fr-FR" altLang="ja-JP"/>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778098"/>
          </a:xfrm>
        </p:spPr>
        <p:txBody>
          <a:bodyPr/>
          <a:lstStyle/>
          <a:p>
            <a:r>
              <a:rPr lang="en-US" sz="4000" dirty="0"/>
              <a:t>1958 Agreement guidelines</a:t>
            </a:r>
            <a:endParaRPr lang="fr-FR" sz="4000" dirty="0"/>
          </a:p>
        </p:txBody>
      </p:sp>
      <p:pic>
        <p:nvPicPr>
          <p:cNvPr id="4" name="Picture 18">
            <a:extLst>
              <a:ext uri="{FF2B5EF4-FFF2-40B4-BE49-F238E27FC236}">
                <a16:creationId xmlns:a16="http://schemas.microsoft.com/office/drawing/2014/main" id="{F81C13D2-CFC0-45B6-AB65-7C1A1DDF97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168" y="1195387"/>
            <a:ext cx="487680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Rounded Corners 6">
            <a:extLst>
              <a:ext uri="{FF2B5EF4-FFF2-40B4-BE49-F238E27FC236}">
                <a16:creationId xmlns:a16="http://schemas.microsoft.com/office/drawing/2014/main" id="{06E51AF3-04A8-4826-B530-F697839E7F7D}"/>
              </a:ext>
            </a:extLst>
          </p:cNvPr>
          <p:cNvSpPr/>
          <p:nvPr/>
        </p:nvSpPr>
        <p:spPr>
          <a:xfrm>
            <a:off x="931167" y="5013176"/>
            <a:ext cx="4876801" cy="6494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10">
            <a:extLst>
              <a:ext uri="{FF2B5EF4-FFF2-40B4-BE49-F238E27FC236}">
                <a16:creationId xmlns:a16="http://schemas.microsoft.com/office/drawing/2014/main" id="{AD7F4A31-EDD5-48A6-A06B-BBAE7A6DD28E}"/>
              </a:ext>
            </a:extLst>
          </p:cNvPr>
          <p:cNvSpPr txBox="1"/>
          <p:nvPr/>
        </p:nvSpPr>
        <p:spPr>
          <a:xfrm>
            <a:off x="6658272" y="1195387"/>
            <a:ext cx="5126360" cy="3262432"/>
          </a:xfrm>
          <a:prstGeom prst="rect">
            <a:avLst/>
          </a:prstGeom>
          <a:noFill/>
          <a:ln w="25400" cap="sq">
            <a:noFill/>
          </a:ln>
          <a:effectLst/>
        </p:spPr>
        <p:txBody>
          <a:bodyPr wrap="square" rtlCol="0">
            <a:spAutoFit/>
          </a:bodyPr>
          <a:lstStyle/>
          <a:p>
            <a:r>
              <a:rPr lang="en-US" sz="1600" dirty="0">
                <a:solidFill>
                  <a:schemeClr val="tx1">
                    <a:lumMod val="65000"/>
                    <a:lumOff val="35000"/>
                  </a:schemeClr>
                </a:solidFill>
                <a:cs typeface="Arial" panose="020B0604020202020204" pitchFamily="34" charset="0"/>
              </a:rPr>
              <a:t>R10.06 TP only indicate a “</a:t>
            </a:r>
            <a:r>
              <a:rPr lang="en-US" sz="1600" b="1" dirty="0">
                <a:solidFill>
                  <a:srgbClr val="00B0F0"/>
                </a:solidFill>
                <a:cs typeface="Arial" panose="020B0604020202020204" pitchFamily="34" charset="0"/>
              </a:rPr>
              <a:t>date (b)</a:t>
            </a:r>
            <a:r>
              <a:rPr lang="en-US" sz="1600" dirty="0">
                <a:solidFill>
                  <a:schemeClr val="tx1">
                    <a:lumMod val="65000"/>
                    <a:lumOff val="35000"/>
                  </a:schemeClr>
                </a:solidFill>
                <a:cs typeface="Arial" panose="020B0604020202020204" pitchFamily="34" charset="0"/>
              </a:rPr>
              <a:t>”, </a:t>
            </a:r>
          </a:p>
          <a:p>
            <a:r>
              <a:rPr lang="en-US" sz="1600" dirty="0">
                <a:solidFill>
                  <a:schemeClr val="tx1">
                    <a:lumMod val="65000"/>
                    <a:lumOff val="35000"/>
                  </a:schemeClr>
                </a:solidFill>
                <a:cs typeface="Arial" panose="020B0604020202020204" pitchFamily="34" charset="0"/>
              </a:rPr>
              <a:t>no “date (c)” (see previous slide)</a:t>
            </a:r>
          </a:p>
          <a:p>
            <a:endParaRPr lang="en-US" sz="500" dirty="0">
              <a:solidFill>
                <a:schemeClr val="tx1">
                  <a:lumMod val="65000"/>
                  <a:lumOff val="35000"/>
                </a:schemeClr>
              </a:solidFill>
              <a:cs typeface="Arial" panose="020B0604020202020204" pitchFamily="34" charset="0"/>
            </a:endParaRPr>
          </a:p>
          <a:p>
            <a:r>
              <a:rPr lang="en-US" sz="1600" b="1" dirty="0">
                <a:solidFill>
                  <a:schemeClr val="tx1">
                    <a:lumMod val="65000"/>
                    <a:lumOff val="35000"/>
                  </a:schemeClr>
                </a:solidFill>
                <a:cs typeface="Arial" panose="020B0604020202020204" pitchFamily="34" charset="0"/>
              </a:rPr>
              <a:t>Guidelines’ “Note” summary</a:t>
            </a:r>
            <a:r>
              <a:rPr lang="en-US" sz="1600" dirty="0">
                <a:solidFill>
                  <a:schemeClr val="tx1">
                    <a:lumMod val="65000"/>
                    <a:lumOff val="35000"/>
                  </a:schemeClr>
                </a:solidFill>
                <a:cs typeface="Arial" panose="020B0604020202020204" pitchFamily="34" charset="0"/>
              </a:rPr>
              <a:t>: </a:t>
            </a:r>
          </a:p>
          <a:p>
            <a:r>
              <a:rPr lang="en-US" sz="1600" dirty="0">
                <a:solidFill>
                  <a:schemeClr val="tx1">
                    <a:lumMod val="65000"/>
                    <a:lumOff val="35000"/>
                  </a:schemeClr>
                </a:solidFill>
                <a:cs typeface="Arial" panose="020B0604020202020204" pitchFamily="34" charset="0"/>
              </a:rPr>
              <a:t>When:</a:t>
            </a:r>
          </a:p>
          <a:p>
            <a:pPr marL="285750" indent="-285750">
              <a:buFont typeface="Arial" panose="020B0604020202020204" pitchFamily="34" charset="0"/>
              <a:buChar char="•"/>
            </a:pPr>
            <a:r>
              <a:rPr lang="en-US" sz="1600" dirty="0">
                <a:solidFill>
                  <a:schemeClr val="tx1">
                    <a:lumMod val="65000"/>
                    <a:lumOff val="35000"/>
                  </a:schemeClr>
                </a:solidFill>
                <a:cs typeface="Arial" panose="020B0604020202020204" pitchFamily="34" charset="0"/>
              </a:rPr>
              <a:t>date (c) is not specified, and</a:t>
            </a:r>
          </a:p>
          <a:p>
            <a:pPr marL="285750" indent="-285750">
              <a:buFont typeface="Arial" panose="020B0604020202020204" pitchFamily="34" charset="0"/>
              <a:buChar char="•"/>
            </a:pPr>
            <a:r>
              <a:rPr lang="en-US" sz="1600" dirty="0">
                <a:solidFill>
                  <a:schemeClr val="tx1">
                    <a:lumMod val="65000"/>
                    <a:lumOff val="35000"/>
                  </a:schemeClr>
                </a:solidFill>
                <a:cs typeface="Arial" panose="020B0604020202020204" pitchFamily="34" charset="0"/>
              </a:rPr>
              <a:t>No special case 1-1, 1-2 and/or 1-3…</a:t>
            </a:r>
          </a:p>
          <a:p>
            <a:r>
              <a:rPr lang="en-US" sz="1600" dirty="0">
                <a:solidFill>
                  <a:schemeClr val="tx1">
                    <a:lumMod val="65000"/>
                    <a:lumOff val="35000"/>
                  </a:schemeClr>
                </a:solidFill>
                <a:cs typeface="Arial" panose="020B0604020202020204" pitchFamily="34" charset="0"/>
                <a:sym typeface="Wingdings" panose="05000000000000000000" pitchFamily="2" charset="2"/>
              </a:rPr>
              <a:t></a:t>
            </a:r>
            <a:r>
              <a:rPr lang="en-US" sz="1600" dirty="0">
                <a:solidFill>
                  <a:schemeClr val="tx1">
                    <a:lumMod val="65000"/>
                    <a:lumOff val="35000"/>
                  </a:schemeClr>
                </a:solidFill>
                <a:cs typeface="Arial" panose="020B0604020202020204" pitchFamily="34" charset="0"/>
              </a:rPr>
              <a:t>…then date (b) becomes date (c).</a:t>
            </a:r>
          </a:p>
          <a:p>
            <a:r>
              <a:rPr lang="en-US" sz="1600" dirty="0">
                <a:solidFill>
                  <a:schemeClr val="tx1">
                    <a:lumMod val="65000"/>
                    <a:lumOff val="35000"/>
                  </a:schemeClr>
                </a:solidFill>
                <a:cs typeface="Arial" panose="020B0604020202020204" pitchFamily="34" charset="0"/>
              </a:rPr>
              <a:t>Date (c) is linked to registrations (EOS)</a:t>
            </a:r>
          </a:p>
          <a:p>
            <a:endParaRPr lang="en-US" sz="700" dirty="0">
              <a:solidFill>
                <a:schemeClr val="tx1">
                  <a:lumMod val="65000"/>
                  <a:lumOff val="35000"/>
                </a:schemeClr>
              </a:solidFill>
              <a:cs typeface="Arial" panose="020B0604020202020204" pitchFamily="34" charset="0"/>
            </a:endParaRPr>
          </a:p>
          <a:p>
            <a:r>
              <a:rPr lang="en-US" sz="1600" u="sng" dirty="0">
                <a:solidFill>
                  <a:schemeClr val="tx1">
                    <a:lumMod val="65000"/>
                    <a:lumOff val="35000"/>
                  </a:schemeClr>
                </a:solidFill>
                <a:cs typeface="Arial" panose="020B0604020202020204" pitchFamily="34" charset="0"/>
              </a:rPr>
              <a:t>R10.06 TP</a:t>
            </a:r>
          </a:p>
          <a:p>
            <a:r>
              <a:rPr lang="en-US" sz="1600" dirty="0">
                <a:solidFill>
                  <a:schemeClr val="tx1">
                    <a:lumMod val="65000"/>
                    <a:lumOff val="35000"/>
                  </a:schemeClr>
                </a:solidFill>
                <a:cs typeface="Arial" panose="020B0604020202020204" pitchFamily="34" charset="0"/>
              </a:rPr>
              <a:t>Special case 1-2 text is (only) used for NOVC (in 13.2.3.).  OVC vehicles don’t get an exemption.</a:t>
            </a:r>
          </a:p>
          <a:p>
            <a:endParaRPr lang="en-US" dirty="0">
              <a:solidFill>
                <a:schemeClr val="tx1">
                  <a:lumMod val="65000"/>
                  <a:lumOff val="35000"/>
                </a:schemeClr>
              </a:solidFill>
              <a:latin typeface="Arial Narrow" panose="020B0606020202030204" pitchFamily="34" charset="0"/>
              <a:cs typeface="Arial" panose="020B0604020202020204" pitchFamily="34" charset="0"/>
            </a:endParaRPr>
          </a:p>
        </p:txBody>
      </p:sp>
      <p:sp>
        <p:nvSpPr>
          <p:cNvPr id="7" name="Rectangle: Rounded Corners 9">
            <a:extLst>
              <a:ext uri="{FF2B5EF4-FFF2-40B4-BE49-F238E27FC236}">
                <a16:creationId xmlns:a16="http://schemas.microsoft.com/office/drawing/2014/main" id="{1F187CE2-4E88-42C5-87A9-DDBDB0D09E55}"/>
              </a:ext>
            </a:extLst>
          </p:cNvPr>
          <p:cNvSpPr/>
          <p:nvPr/>
        </p:nvSpPr>
        <p:spPr>
          <a:xfrm>
            <a:off x="6665439" y="1772816"/>
            <a:ext cx="1878833" cy="2880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5">
            <a:extLst>
              <a:ext uri="{FF2B5EF4-FFF2-40B4-BE49-F238E27FC236}">
                <a16:creationId xmlns:a16="http://schemas.microsoft.com/office/drawing/2014/main" id="{984FA74D-AA49-42F4-87E5-E438EBC1064C}"/>
              </a:ext>
            </a:extLst>
          </p:cNvPr>
          <p:cNvCxnSpPr>
            <a:cxnSpLocks/>
          </p:cNvCxnSpPr>
          <p:nvPr/>
        </p:nvCxnSpPr>
        <p:spPr>
          <a:xfrm flipH="1">
            <a:off x="5533730" y="2492896"/>
            <a:ext cx="994318" cy="237762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01BE61C-9C45-49E6-A34B-4A025912B653}"/>
              </a:ext>
            </a:extLst>
          </p:cNvPr>
          <p:cNvSpPr txBox="1"/>
          <p:nvPr/>
        </p:nvSpPr>
        <p:spPr>
          <a:xfrm>
            <a:off x="551384" y="5822524"/>
            <a:ext cx="11031016" cy="830997"/>
          </a:xfrm>
          <a:prstGeom prst="rect">
            <a:avLst/>
          </a:prstGeom>
          <a:solidFill>
            <a:srgbClr val="FFFF00"/>
          </a:solidFill>
          <a:ln w="25400" cap="sq">
            <a:noFill/>
          </a:ln>
          <a:effectLst/>
        </p:spPr>
        <p:txBody>
          <a:bodyPr wrap="square" rtlCol="0">
            <a:spAutoFit/>
          </a:bodyPr>
          <a:lstStyle/>
          <a:p>
            <a:pPr marL="285750" indent="-285750">
              <a:buFont typeface="Wingdings" panose="05000000000000000000" pitchFamily="2" charset="2"/>
              <a:buChar char="à"/>
            </a:pPr>
            <a:r>
              <a:rPr lang="nl-BE" sz="1600" b="1" dirty="0">
                <a:solidFill>
                  <a:srgbClr val="0070C0"/>
                </a:solidFill>
                <a:cs typeface="Arial" panose="020B0604020202020204" pitchFamily="34" charset="0"/>
                <a:sym typeface="Wingdings" panose="05000000000000000000" pitchFamily="2" charset="2"/>
              </a:rPr>
              <a:t>As R10.06 does </a:t>
            </a:r>
            <a:r>
              <a:rPr lang="nl-BE" sz="1600" b="1" dirty="0" err="1">
                <a:solidFill>
                  <a:srgbClr val="0070C0"/>
                </a:solidFill>
                <a:cs typeface="Arial" panose="020B0604020202020204" pitchFamily="34" charset="0"/>
                <a:sym typeface="Wingdings" panose="05000000000000000000" pitchFamily="2" charset="2"/>
              </a:rPr>
              <a:t>not</a:t>
            </a:r>
            <a:r>
              <a:rPr lang="nl-BE" sz="1600" b="1" dirty="0">
                <a:solidFill>
                  <a:srgbClr val="0070C0"/>
                </a:solidFill>
                <a:cs typeface="Arial" panose="020B0604020202020204" pitchFamily="34" charset="0"/>
                <a:sym typeface="Wingdings" panose="05000000000000000000" pitchFamily="2" charset="2"/>
              </a:rPr>
              <a:t> </a:t>
            </a:r>
            <a:r>
              <a:rPr lang="nl-BE" sz="1600" b="1" dirty="0" err="1">
                <a:solidFill>
                  <a:srgbClr val="0070C0"/>
                </a:solidFill>
                <a:cs typeface="Arial" panose="020B0604020202020204" pitchFamily="34" charset="0"/>
                <a:sym typeface="Wingdings" panose="05000000000000000000" pitchFamily="2" charset="2"/>
              </a:rPr>
              <a:t>specify</a:t>
            </a:r>
            <a:r>
              <a:rPr lang="nl-BE" sz="1600" b="1" dirty="0">
                <a:solidFill>
                  <a:srgbClr val="0070C0"/>
                </a:solidFill>
                <a:cs typeface="Arial" panose="020B0604020202020204" pitchFamily="34" charset="0"/>
                <a:sym typeface="Wingdings" panose="05000000000000000000" pitchFamily="2" charset="2"/>
              </a:rPr>
              <a:t> a </a:t>
            </a:r>
            <a:r>
              <a:rPr lang="en-US" sz="1600" b="1" dirty="0">
                <a:solidFill>
                  <a:srgbClr val="0070C0"/>
                </a:solidFill>
                <a:cs typeface="Arial" panose="020B0604020202020204" pitchFamily="34" charset="0"/>
              </a:rPr>
              <a:t>date (c), date (b) becomes date (c)</a:t>
            </a:r>
            <a:endParaRPr lang="en-US" sz="1600" b="1" u="sng" dirty="0">
              <a:solidFill>
                <a:srgbClr val="0070C0"/>
              </a:solidFill>
              <a:cs typeface="Arial" panose="020B0604020202020204" pitchFamily="34" charset="0"/>
            </a:endParaRPr>
          </a:p>
          <a:p>
            <a:pPr marL="285750" indent="-285750">
              <a:buFont typeface="Wingdings" panose="05000000000000000000" pitchFamily="2" charset="2"/>
              <a:buChar char="à"/>
            </a:pPr>
            <a:r>
              <a:rPr lang="en-US" sz="1600" b="1" dirty="0">
                <a:solidFill>
                  <a:srgbClr val="0070C0"/>
                </a:solidFill>
                <a:cs typeface="Arial" panose="020B0604020202020204" pitchFamily="34" charset="0"/>
              </a:rPr>
              <a:t>If strictly applied by Contracting Parties, there is a risk for refusal of registration for R10.05 approved OVC vehicles</a:t>
            </a:r>
            <a:endParaRPr lang="en-GB" sz="1600" b="1" dirty="0">
              <a:solidFill>
                <a:srgbClr val="0070C0"/>
              </a:solidFill>
              <a:cs typeface="Arial" panose="020B0604020202020204" pitchFamily="34" charset="0"/>
            </a:endParaRPr>
          </a:p>
        </p:txBody>
      </p:sp>
      <p:sp>
        <p:nvSpPr>
          <p:cNvPr id="3" name="Espace réservé du numéro de diapositive 2">
            <a:extLst>
              <a:ext uri="{FF2B5EF4-FFF2-40B4-BE49-F238E27FC236}">
                <a16:creationId xmlns:a16="http://schemas.microsoft.com/office/drawing/2014/main" id="{CDA06D1E-7239-47E0-8805-6C1419EF44B3}"/>
              </a:ext>
            </a:extLst>
          </p:cNvPr>
          <p:cNvSpPr>
            <a:spLocks noGrp="1"/>
          </p:cNvSpPr>
          <p:nvPr>
            <p:ph type="sldNum" sz="quarter" idx="12"/>
          </p:nvPr>
        </p:nvSpPr>
        <p:spPr/>
        <p:txBody>
          <a:bodyPr/>
          <a:lstStyle/>
          <a:p>
            <a:fld id="{E4A5D464-134C-4C80-B41F-7081051DEBC1}" type="slidenum">
              <a:rPr lang="ja-JP" altLang="fr-FR" smtClean="0"/>
              <a:pPr/>
              <a:t>2</a:t>
            </a:fld>
            <a:endParaRPr lang="fr-FR"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4000" dirty="0"/>
              <a:t>OICA </a:t>
            </a:r>
            <a:r>
              <a:rPr lang="fr-FR" sz="4000" dirty="0" err="1"/>
              <a:t>proposal</a:t>
            </a:r>
            <a:endParaRPr lang="fr-FR" sz="4000" dirty="0"/>
          </a:p>
        </p:txBody>
      </p:sp>
      <p:sp>
        <p:nvSpPr>
          <p:cNvPr id="3" name="Espace réservé du contenu 2"/>
          <p:cNvSpPr>
            <a:spLocks noGrp="1"/>
          </p:cNvSpPr>
          <p:nvPr>
            <p:ph idx="1"/>
          </p:nvPr>
        </p:nvSpPr>
        <p:spPr>
          <a:xfrm>
            <a:off x="609600" y="1138734"/>
            <a:ext cx="10972800" cy="5530626"/>
          </a:xfrm>
        </p:spPr>
        <p:txBody>
          <a:bodyPr/>
          <a:lstStyle/>
          <a:p>
            <a:pPr marL="0" indent="0">
              <a:buNone/>
            </a:pPr>
            <a:r>
              <a:rPr lang="fr-FR" sz="1800" u="sng" dirty="0">
                <a:latin typeface="+mj-lt"/>
              </a:rPr>
              <a:t>OICA propose to </a:t>
            </a:r>
            <a:r>
              <a:rPr lang="fr-FR" sz="1800" u="sng" dirty="0" err="1">
                <a:latin typeface="+mj-lt"/>
              </a:rPr>
              <a:t>modify</a:t>
            </a:r>
            <a:r>
              <a:rPr lang="fr-FR" sz="1800" u="sng" dirty="0">
                <a:latin typeface="+mj-lt"/>
              </a:rPr>
              <a:t> the </a:t>
            </a:r>
            <a:r>
              <a:rPr lang="fr-FR" sz="1800" u="sng" dirty="0" err="1">
                <a:latin typeface="+mj-lt"/>
              </a:rPr>
              <a:t>paragraph</a:t>
            </a:r>
            <a:r>
              <a:rPr lang="fr-FR" sz="1800" u="sng" dirty="0">
                <a:latin typeface="+mj-lt"/>
              </a:rPr>
              <a:t> 13.2.3 as follow:</a:t>
            </a:r>
          </a:p>
          <a:p>
            <a:pPr marL="0" indent="0" algn="just">
              <a:spcAft>
                <a:spcPts val="600"/>
              </a:spcAft>
              <a:buNone/>
              <a:tabLst>
                <a:tab pos="1460500" algn="l"/>
              </a:tabLst>
            </a:pPr>
            <a:r>
              <a:rPr lang="en-GB" sz="1800" dirty="0">
                <a:effectLst/>
                <a:latin typeface="+mj-lt"/>
                <a:ea typeface="Times New Roman" panose="02020603050405020304" pitchFamily="18" charset="0"/>
              </a:rPr>
              <a:t>13.2.3.	Notwithstanding paragraph 13.2.2., Contracting Parties applying the UN Regulation shall continue to accept UN type-approvals issued according to the preceding series of amendments to the UN Regulation, for the vehicle type </a:t>
            </a:r>
            <a:r>
              <a:rPr lang="en-GB" sz="1800" strike="sngStrike" dirty="0">
                <a:effectLst/>
                <a:highlight>
                  <a:srgbClr val="FFFF00"/>
                </a:highlight>
                <a:latin typeface="+mj-lt"/>
                <a:ea typeface="Times New Roman" panose="02020603050405020304" pitchFamily="18" charset="0"/>
              </a:rPr>
              <a:t>which are not equipped with a coupling system to charge the REESS, or for component or separate technical unit which doesn’t include a coupling part to charge the REESS</a:t>
            </a:r>
            <a:r>
              <a:rPr lang="en-GB" sz="1800" dirty="0">
                <a:effectLst/>
                <a:highlight>
                  <a:srgbClr val="FFFF00"/>
                </a:highlight>
                <a:latin typeface="+mj-lt"/>
                <a:ea typeface="Times New Roman" panose="02020603050405020304" pitchFamily="18" charset="0"/>
              </a:rPr>
              <a:t> </a:t>
            </a:r>
            <a:r>
              <a:rPr lang="en-GB" sz="1800" dirty="0">
                <a:effectLst/>
                <a:latin typeface="+mj-lt"/>
                <a:ea typeface="Times New Roman" panose="02020603050405020304" pitchFamily="18" charset="0"/>
              </a:rPr>
              <a:t>which are not affected by the changes introduced by the 05 or 06 series of amendments.</a:t>
            </a:r>
          </a:p>
          <a:p>
            <a:pPr marL="0" indent="0" algn="just">
              <a:spcAft>
                <a:spcPts val="600"/>
              </a:spcAft>
              <a:buNone/>
              <a:tabLst>
                <a:tab pos="1460500" algn="l"/>
              </a:tabLst>
            </a:pPr>
            <a:endParaRPr lang="en-GB" sz="1800" dirty="0">
              <a:latin typeface="+mj-lt"/>
              <a:ea typeface="Times New Roman" panose="02020603050405020304" pitchFamily="18" charset="0"/>
            </a:endParaRPr>
          </a:p>
          <a:p>
            <a:pPr marL="0" indent="0" algn="just">
              <a:spcAft>
                <a:spcPts val="600"/>
              </a:spcAft>
              <a:buNone/>
              <a:tabLst>
                <a:tab pos="1460500" algn="l"/>
              </a:tabLst>
            </a:pPr>
            <a:r>
              <a:rPr lang="en-GB" sz="1800" u="sng" dirty="0">
                <a:effectLst/>
                <a:latin typeface="+mj-lt"/>
                <a:ea typeface="Times New Roman" panose="02020603050405020304" pitchFamily="18" charset="0"/>
              </a:rPr>
              <a:t>Justification:</a:t>
            </a:r>
          </a:p>
          <a:p>
            <a:pPr marL="342900" lvl="0" indent="-342900">
              <a:buFont typeface="+mj-lt"/>
              <a:buAutoNum type="arabicParenR"/>
            </a:pPr>
            <a:r>
              <a:rPr lang="en-US" sz="1800" dirty="0">
                <a:effectLst/>
                <a:latin typeface="+mj-lt"/>
                <a:ea typeface="Times New Roman" panose="02020603050405020304" pitchFamily="18" charset="0"/>
              </a:rPr>
              <a:t>R10.05 and R10.06 contain the exact same homologation tests and associated setup for WVTA, including electrified vehicles equipped with a coupling system to charge the REESS (XEV), so re-certifying to R10.06 instead of R10.05 adds no additional requirements from what was already certified.</a:t>
            </a:r>
            <a:endParaRPr lang="fr-FR" sz="1800" dirty="0">
              <a:effectLst/>
              <a:latin typeface="+mj-lt"/>
              <a:ea typeface="Calibri" panose="020F0502020204030204" pitchFamily="34" charset="0"/>
            </a:endParaRPr>
          </a:p>
          <a:p>
            <a:pPr marL="342900" lvl="0" indent="-342900">
              <a:buFont typeface="+mj-lt"/>
              <a:buAutoNum type="arabicParenR"/>
            </a:pPr>
            <a:r>
              <a:rPr lang="en-US" sz="1800" dirty="0">
                <a:effectLst/>
                <a:latin typeface="+mj-lt"/>
                <a:ea typeface="Times New Roman" panose="02020603050405020304" pitchFamily="18" charset="0"/>
              </a:rPr>
              <a:t>While R10.06 does contain a new technical requirement in terms of the NARROWBAND limits for WVTA when compared to R10.05, this new requirement applies to all vehicle types  (i.e., it is independent of whether or not the vehicles is an XEV or whether it is a non-plug-in vehicle (e.g., internal combustion engine (ICE) vehicles)).  Since R10.06 does not require ICE vehicles (vehicles without the coupling system to charge the REESS) to re-certify, this same courtesy/exemption should be granted to those vehicles which do contain this equipment (XEV).</a:t>
            </a:r>
            <a:endParaRPr lang="fr-FR" sz="1800" dirty="0">
              <a:effectLst/>
              <a:latin typeface="+mj-lt"/>
              <a:ea typeface="Calibri" panose="020F0502020204030204" pitchFamily="34" charset="0"/>
            </a:endParaRPr>
          </a:p>
          <a:p>
            <a:pPr marL="0" indent="0" algn="just">
              <a:spcAft>
                <a:spcPts val="600"/>
              </a:spcAft>
              <a:buNone/>
              <a:tabLst>
                <a:tab pos="1460500" algn="l"/>
              </a:tabLst>
            </a:pPr>
            <a:endParaRPr lang="fr-FR" sz="2000" dirty="0">
              <a:effectLst/>
              <a:latin typeface="Times New Roman" panose="02020603050405020304" pitchFamily="18" charset="0"/>
              <a:ea typeface="Times New Roman" panose="02020603050405020304" pitchFamily="18" charset="0"/>
            </a:endParaRPr>
          </a:p>
        </p:txBody>
      </p:sp>
      <p:sp>
        <p:nvSpPr>
          <p:cNvPr id="4" name="Espace réservé du numéro de diapositive 3">
            <a:extLst>
              <a:ext uri="{FF2B5EF4-FFF2-40B4-BE49-F238E27FC236}">
                <a16:creationId xmlns:a16="http://schemas.microsoft.com/office/drawing/2014/main" id="{7B718CFC-6593-4100-8552-8682C4BEF5BC}"/>
              </a:ext>
            </a:extLst>
          </p:cNvPr>
          <p:cNvSpPr>
            <a:spLocks noGrp="1"/>
          </p:cNvSpPr>
          <p:nvPr>
            <p:ph type="sldNum" sz="quarter" idx="12"/>
          </p:nvPr>
        </p:nvSpPr>
        <p:spPr/>
        <p:txBody>
          <a:bodyPr/>
          <a:lstStyle/>
          <a:p>
            <a:fld id="{E4A5D464-134C-4C80-B41F-7081051DEBC1}" type="slidenum">
              <a:rPr lang="ja-JP" altLang="fr-FR" smtClean="0"/>
              <a:pPr/>
              <a:t>3</a:t>
            </a:fld>
            <a:endParaRPr lang="fr-FR" altLang="ja-JP"/>
          </a:p>
        </p:txBody>
      </p:sp>
    </p:spTree>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24</TotalTime>
  <Words>662</Words>
  <Application>Microsoft Office PowerPoint</Application>
  <PresentationFormat>Grand écran</PresentationFormat>
  <Paragraphs>39</Paragraphs>
  <Slides>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3</vt:i4>
      </vt:variant>
    </vt:vector>
  </HeadingPairs>
  <TitlesOfParts>
    <vt:vector size="10" baseType="lpstr">
      <vt:lpstr>Arial</vt:lpstr>
      <vt:lpstr>Arial Narrow</vt:lpstr>
      <vt:lpstr>Calibri</vt:lpstr>
      <vt:lpstr>Courier New</vt:lpstr>
      <vt:lpstr>Times New Roman</vt:lpstr>
      <vt:lpstr>Wingdings</vt:lpstr>
      <vt:lpstr>Masque présentation OICA</vt:lpstr>
      <vt:lpstr>R10.06 Transitional Provisions</vt:lpstr>
      <vt:lpstr>1958 Agreement guidelines</vt:lpstr>
      <vt:lpstr>OICA proposal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R10.06 Transitional Provisions</dc:title>
  <dc:creator>Jean-Marc Prigent</dc:creator>
  <cp:lastModifiedBy>Jean-Marc Prigent</cp:lastModifiedBy>
  <cp:revision>3</cp:revision>
  <dcterms:created xsi:type="dcterms:W3CDTF">2022-01-18T15:42:13Z</dcterms:created>
  <dcterms:modified xsi:type="dcterms:W3CDTF">2022-01-19T08:20:15Z</dcterms:modified>
</cp:coreProperties>
</file>