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2F55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notesViewPr>
    <p:cSldViewPr snapToGrid="0">
      <p:cViewPr varScale="1">
        <p:scale>
          <a:sx n="63" d="100"/>
          <a:sy n="63" d="100"/>
        </p:scale>
        <p:origin x="3206"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microsoft.com/office/2016/11/relationships/changesInfo" Target="changesInfos/changesInfo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s De Mahieu" userId="86ffda28-54bf-46cb-8307-ac4eaeeea850" providerId="ADAL" clId="{C45AAF89-8A1F-4783-8008-97B9670A4ED0}"/>
    <pc:docChg chg="modSld">
      <pc:chgData name="Nicolas De Mahieu" userId="86ffda28-54bf-46cb-8307-ac4eaeeea850" providerId="ADAL" clId="{C45AAF89-8A1F-4783-8008-97B9670A4ED0}" dt="2022-01-26T10:00:30.354" v="3" actId="1076"/>
      <pc:docMkLst>
        <pc:docMk/>
      </pc:docMkLst>
      <pc:sldChg chg="modSp mod">
        <pc:chgData name="Nicolas De Mahieu" userId="86ffda28-54bf-46cb-8307-ac4eaeeea850" providerId="ADAL" clId="{C45AAF89-8A1F-4783-8008-97B9670A4ED0}" dt="2022-01-26T10:00:30.354" v="3" actId="1076"/>
        <pc:sldMkLst>
          <pc:docMk/>
          <pc:sldMk cId="3656674964" sldId="257"/>
        </pc:sldMkLst>
        <pc:spChg chg="mod">
          <ac:chgData name="Nicolas De Mahieu" userId="86ffda28-54bf-46cb-8307-ac4eaeeea850" providerId="ADAL" clId="{C45AAF89-8A1F-4783-8008-97B9670A4ED0}" dt="2022-01-26T10:00:30.354" v="3" actId="1076"/>
          <ac:spMkLst>
            <pc:docMk/>
            <pc:sldMk cId="3656674964" sldId="257"/>
            <ac:spMk id="12" creationId="{9CA939E1-8F23-4305-8682-03CAFB2CA23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5DC11D-5762-4102-A088-3B15A4C59C4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1AFC246-4C4E-4EB6-AFEA-8C2DA4F4FF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A07AF7-D8C9-483B-BE98-565A7D862BDA}" type="datetimeFigureOut">
              <a:rPr lang="en-US" smtClean="0"/>
              <a:t>1/26/2022</a:t>
            </a:fld>
            <a:endParaRPr lang="en-US"/>
          </a:p>
        </p:txBody>
      </p:sp>
      <p:sp>
        <p:nvSpPr>
          <p:cNvPr id="4" name="Footer Placeholder 3">
            <a:extLst>
              <a:ext uri="{FF2B5EF4-FFF2-40B4-BE49-F238E27FC236}">
                <a16:creationId xmlns:a16="http://schemas.microsoft.com/office/drawing/2014/main" id="{99B5D930-BB99-4828-9494-34A98A2270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24CF785-F6BA-480A-A198-169D77D625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DCBBEBE-BECD-4634-A76D-F063B23DD24E}" type="slidenum">
              <a:rPr lang="en-US" smtClean="0"/>
              <a:t>‹N°›</a:t>
            </a:fld>
            <a:endParaRPr lang="en-US"/>
          </a:p>
        </p:txBody>
      </p:sp>
    </p:spTree>
    <p:extLst>
      <p:ext uri="{BB962C8B-B14F-4D97-AF65-F5344CB8AC3E}">
        <p14:creationId xmlns:p14="http://schemas.microsoft.com/office/powerpoint/2010/main" val="77106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A41AD2-D453-40F1-9247-A8DD61448133}" type="datetimeFigureOut">
              <a:rPr lang="en-US" smtClean="0"/>
              <a:t>1/26/2022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93D99B-8DC3-4891-9707-3320E2A84D8C}" type="slidenum">
              <a:rPr lang="en-US" smtClean="0"/>
              <a:t>‹N°›</a:t>
            </a:fld>
            <a:endParaRPr lang="en-US"/>
          </a:p>
        </p:txBody>
      </p:sp>
    </p:spTree>
    <p:extLst>
      <p:ext uri="{BB962C8B-B14F-4D97-AF65-F5344CB8AC3E}">
        <p14:creationId xmlns:p14="http://schemas.microsoft.com/office/powerpoint/2010/main" val="1236279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ETRTOTitle">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8A4A44D-0673-41DF-9966-C187F6994304}"/>
              </a:ext>
            </a:extLst>
          </p:cNvPr>
          <p:cNvSpPr/>
          <p:nvPr userDrawn="1"/>
        </p:nvSpPr>
        <p:spPr>
          <a:xfrm>
            <a:off x="-1524" y="0"/>
            <a:ext cx="12191999" cy="6858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2DFA5212-AC13-46FC-8E04-5F4254582269}"/>
              </a:ext>
            </a:extLst>
          </p:cNvPr>
          <p:cNvSpPr>
            <a:spLocks noGrp="1"/>
          </p:cNvSpPr>
          <p:nvPr>
            <p:ph type="ctrTitle" hasCustomPrompt="1"/>
          </p:nvPr>
        </p:nvSpPr>
        <p:spPr>
          <a:xfrm>
            <a:off x="1524000" y="1731935"/>
            <a:ext cx="9144000" cy="1778027"/>
          </a:xfrm>
        </p:spPr>
        <p:txBody>
          <a:bodyPr anchor="b"/>
          <a:lstStyle>
            <a:lvl1pPr algn="ctr">
              <a:defRPr sz="6000">
                <a:solidFill>
                  <a:schemeClr val="bg1"/>
                </a:solidFill>
              </a:defRPr>
            </a:lvl1pPr>
          </a:lstStyle>
          <a:p>
            <a:r>
              <a:rPr lang="en-US" dirty="0"/>
              <a:t>Click to introduce the presentation title</a:t>
            </a:r>
          </a:p>
        </p:txBody>
      </p:sp>
      <p:sp>
        <p:nvSpPr>
          <p:cNvPr id="3" name="Subtitle 2">
            <a:extLst>
              <a:ext uri="{FF2B5EF4-FFF2-40B4-BE49-F238E27FC236}">
                <a16:creationId xmlns:a16="http://schemas.microsoft.com/office/drawing/2014/main" id="{45342736-8A29-45B3-82E6-A52068F356D7}"/>
              </a:ext>
            </a:extLst>
          </p:cNvPr>
          <p:cNvSpPr>
            <a:spLocks noGrp="1"/>
          </p:cNvSpPr>
          <p:nvPr>
            <p:ph type="subTitle" idx="1" hasCustomPrompt="1"/>
          </p:nvPr>
        </p:nvSpPr>
        <p:spPr>
          <a:xfrm>
            <a:off x="1524000" y="3794420"/>
            <a:ext cx="9144000" cy="49944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introduce the S/C, WG or TF related</a:t>
            </a:r>
          </a:p>
        </p:txBody>
      </p:sp>
      <p:pic>
        <p:nvPicPr>
          <p:cNvPr id="15" name="Picture 14" descr="Text&#10;&#10;Description automatically generated with medium confidence">
            <a:extLst>
              <a:ext uri="{FF2B5EF4-FFF2-40B4-BE49-F238E27FC236}">
                <a16:creationId xmlns:a16="http://schemas.microsoft.com/office/drawing/2014/main" id="{1848F621-9894-457E-8CCD-E278E104D48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2412" y="281593"/>
            <a:ext cx="3223397" cy="948692"/>
          </a:xfrm>
          <a:prstGeom prst="rect">
            <a:avLst/>
          </a:prstGeom>
        </p:spPr>
      </p:pic>
      <p:cxnSp>
        <p:nvCxnSpPr>
          <p:cNvPr id="16" name="Straight Connector 15">
            <a:extLst>
              <a:ext uri="{FF2B5EF4-FFF2-40B4-BE49-F238E27FC236}">
                <a16:creationId xmlns:a16="http://schemas.microsoft.com/office/drawing/2014/main" id="{5E822D69-580D-4040-808C-CD609E39AE9B}"/>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E008C81-6841-4671-8074-1DD7F2F5CEE1}"/>
              </a:ext>
            </a:extLst>
          </p:cNvPr>
          <p:cNvCxnSpPr>
            <a:cxnSpLocks/>
          </p:cNvCxnSpPr>
          <p:nvPr userDrawn="1"/>
        </p:nvCxnSpPr>
        <p:spPr>
          <a:xfrm>
            <a:off x="11530711" y="0"/>
            <a:ext cx="0" cy="62198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E2643AFC-712B-4143-8A50-2EAD908674B0}"/>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Wednesday, January 26, 2022</a:t>
            </a:fld>
            <a:endParaRPr lang="en-US" dirty="0"/>
          </a:p>
        </p:txBody>
      </p:sp>
      <p:sp>
        <p:nvSpPr>
          <p:cNvPr id="13" name="Footer Placeholder 4">
            <a:extLst>
              <a:ext uri="{FF2B5EF4-FFF2-40B4-BE49-F238E27FC236}">
                <a16:creationId xmlns:a16="http://schemas.microsoft.com/office/drawing/2014/main" id="{D656DD63-4220-4DB3-9F16-2F5E3C67EDF1}"/>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4" name="Slide Number Placeholder 5">
            <a:extLst>
              <a:ext uri="{FF2B5EF4-FFF2-40B4-BE49-F238E27FC236}">
                <a16:creationId xmlns:a16="http://schemas.microsoft.com/office/drawing/2014/main" id="{AC977606-7EF4-42CF-877F-085EFD49FBE9}"/>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BFC4B428-A592-43D9-9BE7-07BF777F4512}"/>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0" dirty="0">
                <a:effectLst/>
              </a:rPr>
              <a:t>May contain confidential and/or proprietary information. </a:t>
            </a:r>
          </a:p>
        </p:txBody>
      </p:sp>
    </p:spTree>
    <p:extLst>
      <p:ext uri="{BB962C8B-B14F-4D97-AF65-F5344CB8AC3E}">
        <p14:creationId xmlns:p14="http://schemas.microsoft.com/office/powerpoint/2010/main" val="2128327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TRTOConten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1CA3A41B-2351-42EB-B9E3-456F6C3C8C21}"/>
              </a:ext>
            </a:extLst>
          </p:cNvPr>
          <p:cNvSpPr/>
          <p:nvPr userDrawn="1"/>
        </p:nvSpPr>
        <p:spPr>
          <a:xfrm>
            <a:off x="0" y="6203697"/>
            <a:ext cx="12183229"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19F7E399-283F-4391-8129-349183F72073}"/>
              </a:ext>
            </a:extLst>
          </p:cNvPr>
          <p:cNvSpPr/>
          <p:nvPr userDrawn="1"/>
        </p:nvSpPr>
        <p:spPr>
          <a:xfrm rot="5400000">
            <a:off x="8427078" y="3101850"/>
            <a:ext cx="6858000"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Content Placeholder 2">
            <a:extLst>
              <a:ext uri="{FF2B5EF4-FFF2-40B4-BE49-F238E27FC236}">
                <a16:creationId xmlns:a16="http://schemas.microsoft.com/office/drawing/2014/main" id="{58652377-5DEE-497F-9639-62A87421C7BC}"/>
              </a:ext>
            </a:extLst>
          </p:cNvPr>
          <p:cNvSpPr>
            <a:spLocks noGrp="1"/>
          </p:cNvSpPr>
          <p:nvPr>
            <p:ph idx="1"/>
          </p:nvPr>
        </p:nvSpPr>
        <p:spPr>
          <a:xfrm>
            <a:off x="584199" y="1733472"/>
            <a:ext cx="10515600" cy="40829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Text&#10;&#10;Description automatically generated with medium confidence">
            <a:extLst>
              <a:ext uri="{FF2B5EF4-FFF2-40B4-BE49-F238E27FC236}">
                <a16:creationId xmlns:a16="http://schemas.microsoft.com/office/drawing/2014/main" id="{FA3A4BEF-ADCA-48C5-8B60-2A07194CFF26}"/>
              </a:ext>
            </a:extLst>
          </p:cNvPr>
          <p:cNvPicPr>
            <a:picLocks noChangeAspect="1"/>
          </p:cNvPicPr>
          <p:nvPr userDrawn="1"/>
        </p:nvPicPr>
        <p:blipFill rotWithShape="1">
          <a:blip r:embed="rId2">
            <a:alphaModFix/>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r="69103" b="-4848"/>
          <a:stretch/>
        </p:blipFill>
        <p:spPr>
          <a:xfrm>
            <a:off x="11506199" y="6162423"/>
            <a:ext cx="655118" cy="654302"/>
          </a:xfrm>
          <a:prstGeom prst="rect">
            <a:avLst/>
          </a:prstGeom>
          <a:noFill/>
          <a:ln>
            <a:noFill/>
          </a:ln>
        </p:spPr>
      </p:pic>
      <p:sp>
        <p:nvSpPr>
          <p:cNvPr id="2" name="Title 1">
            <a:extLst>
              <a:ext uri="{FF2B5EF4-FFF2-40B4-BE49-F238E27FC236}">
                <a16:creationId xmlns:a16="http://schemas.microsoft.com/office/drawing/2014/main" id="{9A441D8B-6044-4E89-AA2F-39C11F6D0ED0}"/>
              </a:ext>
            </a:extLst>
          </p:cNvPr>
          <p:cNvSpPr>
            <a:spLocks noGrp="1"/>
          </p:cNvSpPr>
          <p:nvPr>
            <p:ph type="title" hasCustomPrompt="1"/>
          </p:nvPr>
        </p:nvSpPr>
        <p:spPr>
          <a:xfrm>
            <a:off x="584199" y="352612"/>
            <a:ext cx="10515600" cy="809411"/>
          </a:xfrm>
        </p:spPr>
        <p:txBody>
          <a:bodyPr/>
          <a:lstStyle>
            <a:lvl1pPr>
              <a:defRPr>
                <a:solidFill>
                  <a:schemeClr val="tx1"/>
                </a:solidFill>
              </a:defRPr>
            </a:lvl1pPr>
          </a:lstStyle>
          <a:p>
            <a:r>
              <a:rPr lang="en-US" dirty="0"/>
              <a:t>Click to introduce slide title</a:t>
            </a:r>
          </a:p>
        </p:txBody>
      </p:sp>
      <p:sp>
        <p:nvSpPr>
          <p:cNvPr id="19" name="Date Placeholder 3">
            <a:extLst>
              <a:ext uri="{FF2B5EF4-FFF2-40B4-BE49-F238E27FC236}">
                <a16:creationId xmlns:a16="http://schemas.microsoft.com/office/drawing/2014/main" id="{B6189BA6-A78A-458D-A1BF-A748C6605E2E}"/>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Wednesday, January 26, 2022</a:t>
            </a:fld>
            <a:endParaRPr lang="en-US" dirty="0"/>
          </a:p>
        </p:txBody>
      </p:sp>
      <p:sp>
        <p:nvSpPr>
          <p:cNvPr id="20" name="Footer Placeholder 4">
            <a:extLst>
              <a:ext uri="{FF2B5EF4-FFF2-40B4-BE49-F238E27FC236}">
                <a16:creationId xmlns:a16="http://schemas.microsoft.com/office/drawing/2014/main" id="{FA1D1347-8516-4D37-A6CB-8952EDBFEB5C}"/>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21" name="Slide Number Placeholder 5">
            <a:extLst>
              <a:ext uri="{FF2B5EF4-FFF2-40B4-BE49-F238E27FC236}">
                <a16:creationId xmlns:a16="http://schemas.microsoft.com/office/drawing/2014/main" id="{27B7DE60-A3A8-440C-8851-A7DE74D42FF5}"/>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0" name="Date Placeholder 3">
            <a:extLst>
              <a:ext uri="{FF2B5EF4-FFF2-40B4-BE49-F238E27FC236}">
                <a16:creationId xmlns:a16="http://schemas.microsoft.com/office/drawing/2014/main" id="{95B0E025-50FF-40F8-B9E2-5C12233B0807}"/>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0" dirty="0">
                <a:effectLst/>
              </a:rPr>
              <a:t>May contain confidential and/or proprietary information. </a:t>
            </a:r>
          </a:p>
        </p:txBody>
      </p:sp>
    </p:spTree>
    <p:extLst>
      <p:ext uri="{BB962C8B-B14F-4D97-AF65-F5344CB8AC3E}">
        <p14:creationId xmlns:p14="http://schemas.microsoft.com/office/powerpoint/2010/main" val="3232359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ETRTOLast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0079891-027E-4253-9710-8CB8A22A8DF0}"/>
              </a:ext>
            </a:extLst>
          </p:cNvPr>
          <p:cNvSpPr/>
          <p:nvPr userDrawn="1"/>
        </p:nvSpPr>
        <p:spPr>
          <a:xfrm>
            <a:off x="0" y="-136526"/>
            <a:ext cx="12191999" cy="6994521"/>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F56FA895-CD02-4899-9FDB-C7D9066F6AD6}"/>
              </a:ext>
            </a:extLst>
          </p:cNvPr>
          <p:cNvSpPr>
            <a:spLocks noGrp="1"/>
          </p:cNvSpPr>
          <p:nvPr>
            <p:ph type="title" hasCustomPrompt="1"/>
          </p:nvPr>
        </p:nvSpPr>
        <p:spPr>
          <a:xfrm>
            <a:off x="1915160" y="2447131"/>
            <a:ext cx="7858760" cy="1325563"/>
          </a:xfrm>
        </p:spPr>
        <p:txBody>
          <a:bodyPr/>
          <a:lstStyle>
            <a:lvl1pPr>
              <a:defRPr>
                <a:solidFill>
                  <a:schemeClr val="bg1"/>
                </a:solidFill>
              </a:defRPr>
            </a:lvl1pPr>
          </a:lstStyle>
          <a:p>
            <a:r>
              <a:rPr lang="en-US" dirty="0"/>
              <a:t>Click to introduce the thanks slide</a:t>
            </a:r>
          </a:p>
        </p:txBody>
      </p:sp>
      <p:pic>
        <p:nvPicPr>
          <p:cNvPr id="10" name="Picture 9" descr="Text&#10;&#10;Description automatically generated with medium confidence">
            <a:extLst>
              <a:ext uri="{FF2B5EF4-FFF2-40B4-BE49-F238E27FC236}">
                <a16:creationId xmlns:a16="http://schemas.microsoft.com/office/drawing/2014/main" id="{8A0418BE-57B5-4700-BC32-78D3BC087E0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2412" y="281593"/>
            <a:ext cx="3223397" cy="948692"/>
          </a:xfrm>
          <a:prstGeom prst="rect">
            <a:avLst/>
          </a:prstGeom>
        </p:spPr>
      </p:pic>
      <p:cxnSp>
        <p:nvCxnSpPr>
          <p:cNvPr id="12" name="Straight Connector 11">
            <a:extLst>
              <a:ext uri="{FF2B5EF4-FFF2-40B4-BE49-F238E27FC236}">
                <a16:creationId xmlns:a16="http://schemas.microsoft.com/office/drawing/2014/main" id="{6C48BCEC-456F-4A34-8CA5-3B8327A0F549}"/>
              </a:ext>
            </a:extLst>
          </p:cNvPr>
          <p:cNvCxnSpPr>
            <a:cxnSpLocks/>
          </p:cNvCxnSpPr>
          <p:nvPr userDrawn="1"/>
        </p:nvCxnSpPr>
        <p:spPr>
          <a:xfrm>
            <a:off x="11530711" y="-136526"/>
            <a:ext cx="0" cy="635635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E0E6393-AB16-4152-98BD-FEA8EB740D96}"/>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3788463E-D249-4DF9-BFCA-811B0DB980C0}"/>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Wednesday, January 26, 2022</a:t>
            </a:fld>
            <a:endParaRPr lang="en-US" dirty="0"/>
          </a:p>
        </p:txBody>
      </p:sp>
      <p:sp>
        <p:nvSpPr>
          <p:cNvPr id="15" name="Footer Placeholder 4">
            <a:extLst>
              <a:ext uri="{FF2B5EF4-FFF2-40B4-BE49-F238E27FC236}">
                <a16:creationId xmlns:a16="http://schemas.microsoft.com/office/drawing/2014/main" id="{CB942C3F-78A5-4C01-BF16-57AFE328616A}"/>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6" name="Slide Number Placeholder 5">
            <a:extLst>
              <a:ext uri="{FF2B5EF4-FFF2-40B4-BE49-F238E27FC236}">
                <a16:creationId xmlns:a16="http://schemas.microsoft.com/office/drawing/2014/main" id="{A05C9697-1DE4-4BA2-A69B-EE6DE60F80D8}"/>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5AF9B7BB-7A47-494F-A220-732BE5DBACA8}"/>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0" dirty="0">
                <a:effectLst/>
              </a:rPr>
              <a:t>May contain confidential and/or proprietary information.</a:t>
            </a:r>
          </a:p>
        </p:txBody>
      </p:sp>
    </p:spTree>
    <p:extLst>
      <p:ext uri="{BB962C8B-B14F-4D97-AF65-F5344CB8AC3E}">
        <p14:creationId xmlns:p14="http://schemas.microsoft.com/office/powerpoint/2010/main" val="7234445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3541A0-6D1D-48E8-AAE7-7E4D17C6C7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5BEA4E-B31A-4947-805D-96C6B60AA2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444A93-C5F7-48FE-93AC-1DEF282327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96A1E-7A29-44FA-8EF3-E01DAB2A90F2}" type="datetime2">
              <a:rPr lang="en-US" smtClean="0"/>
              <a:t>Wednesday, January 26, 2022</a:t>
            </a:fld>
            <a:endParaRPr lang="en-US"/>
          </a:p>
        </p:txBody>
      </p:sp>
      <p:sp>
        <p:nvSpPr>
          <p:cNvPr id="5" name="Footer Placeholder 4">
            <a:extLst>
              <a:ext uri="{FF2B5EF4-FFF2-40B4-BE49-F238E27FC236}">
                <a16:creationId xmlns:a16="http://schemas.microsoft.com/office/drawing/2014/main" id="{E3B03F57-D60F-41A8-9A52-CCD61D4174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European Tyre and Rim Technical Organization</a:t>
            </a:r>
          </a:p>
        </p:txBody>
      </p:sp>
      <p:sp>
        <p:nvSpPr>
          <p:cNvPr id="6" name="Slide Number Placeholder 5">
            <a:extLst>
              <a:ext uri="{FF2B5EF4-FFF2-40B4-BE49-F238E27FC236}">
                <a16:creationId xmlns:a16="http://schemas.microsoft.com/office/drawing/2014/main" id="{E4B9DC25-E271-4B58-9561-4E6E8E6F5B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F045D9-6A50-447E-9A04-3B3C9EFFC6F0}" type="slidenum">
              <a:rPr lang="en-US" smtClean="0"/>
              <a:t>‹N°›</a:t>
            </a:fld>
            <a:endParaRPr lang="en-US"/>
          </a:p>
        </p:txBody>
      </p:sp>
    </p:spTree>
    <p:extLst>
      <p:ext uri="{BB962C8B-B14F-4D97-AF65-F5344CB8AC3E}">
        <p14:creationId xmlns:p14="http://schemas.microsoft.com/office/powerpoint/2010/main" val="1315629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E2030-9651-4450-932B-E2BF8E7CB89A}"/>
              </a:ext>
            </a:extLst>
          </p:cNvPr>
          <p:cNvSpPr>
            <a:spLocks noGrp="1"/>
          </p:cNvSpPr>
          <p:nvPr>
            <p:ph type="ctrTitle"/>
          </p:nvPr>
        </p:nvSpPr>
        <p:spPr>
          <a:xfrm>
            <a:off x="1448499" y="2121502"/>
            <a:ext cx="9144000" cy="1778027"/>
          </a:xfrm>
        </p:spPr>
        <p:txBody>
          <a:bodyPr>
            <a:normAutofit/>
          </a:bodyPr>
          <a:lstStyle/>
          <a:p>
            <a:r>
              <a:rPr lang="en-US" dirty="0"/>
              <a:t>Worn WGI C1 Round Robin </a:t>
            </a:r>
            <a:r>
              <a:rPr lang="en-US" sz="6000" dirty="0"/>
              <a:t> </a:t>
            </a:r>
            <a:r>
              <a:rPr lang="en-US" sz="3200" dirty="0"/>
              <a:t>Track FRICTION Properties Proposal</a:t>
            </a:r>
            <a:endParaRPr lang="en-US" dirty="0"/>
          </a:p>
        </p:txBody>
      </p:sp>
      <p:sp>
        <p:nvSpPr>
          <p:cNvPr id="4" name="Date Placeholder 3">
            <a:extLst>
              <a:ext uri="{FF2B5EF4-FFF2-40B4-BE49-F238E27FC236}">
                <a16:creationId xmlns:a16="http://schemas.microsoft.com/office/drawing/2014/main" id="{A9F3125D-CFBC-40C4-9FF0-ABDA1D226A2D}"/>
              </a:ext>
            </a:extLst>
          </p:cNvPr>
          <p:cNvSpPr>
            <a:spLocks noGrp="1"/>
          </p:cNvSpPr>
          <p:nvPr>
            <p:ph type="dt" sz="half" idx="10"/>
          </p:nvPr>
        </p:nvSpPr>
        <p:spPr/>
        <p:txBody>
          <a:bodyPr/>
          <a:lstStyle/>
          <a:p>
            <a:fld id="{65011442-9EA8-43C1-A90A-E8091E9236D0}" type="datetime2">
              <a:rPr lang="en-US" smtClean="0"/>
              <a:t>Wednesday, January 26, 2022</a:t>
            </a:fld>
            <a:endParaRPr lang="en-US" dirty="0"/>
          </a:p>
        </p:txBody>
      </p:sp>
      <p:sp>
        <p:nvSpPr>
          <p:cNvPr id="5" name="Footer Placeholder 4">
            <a:extLst>
              <a:ext uri="{FF2B5EF4-FFF2-40B4-BE49-F238E27FC236}">
                <a16:creationId xmlns:a16="http://schemas.microsoft.com/office/drawing/2014/main" id="{3F265715-0852-4EBC-99A8-542DE3FFF71A}"/>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AA42D440-BEBF-4CA7-AD1F-F7C0A6F03012}"/>
              </a:ext>
            </a:extLst>
          </p:cNvPr>
          <p:cNvSpPr>
            <a:spLocks noGrp="1"/>
          </p:cNvSpPr>
          <p:nvPr>
            <p:ph type="sldNum" sz="quarter" idx="12"/>
          </p:nvPr>
        </p:nvSpPr>
        <p:spPr/>
        <p:txBody>
          <a:bodyPr/>
          <a:lstStyle/>
          <a:p>
            <a:fld id="{74F045D9-6A50-447E-9A04-3B3C9EFFC6F0}" type="slidenum">
              <a:rPr lang="en-US" smtClean="0"/>
              <a:pPr/>
              <a:t>1</a:t>
            </a:fld>
            <a:endParaRPr lang="en-US" dirty="0"/>
          </a:p>
        </p:txBody>
      </p:sp>
      <p:sp>
        <p:nvSpPr>
          <p:cNvPr id="9" name="ZoneTexte 8">
            <a:extLst>
              <a:ext uri="{FF2B5EF4-FFF2-40B4-BE49-F238E27FC236}">
                <a16:creationId xmlns:a16="http://schemas.microsoft.com/office/drawing/2014/main" id="{36116576-0C7B-49FB-8ADB-884F7BBC588D}"/>
              </a:ext>
            </a:extLst>
          </p:cNvPr>
          <p:cNvSpPr txBox="1"/>
          <p:nvPr/>
        </p:nvSpPr>
        <p:spPr>
          <a:xfrm>
            <a:off x="8816829" y="385894"/>
            <a:ext cx="2046914" cy="369332"/>
          </a:xfrm>
          <a:prstGeom prst="rect">
            <a:avLst/>
          </a:prstGeom>
          <a:noFill/>
        </p:spPr>
        <p:txBody>
          <a:bodyPr wrap="square" rtlCol="0">
            <a:spAutoFit/>
          </a:bodyPr>
          <a:lstStyle/>
          <a:p>
            <a:r>
              <a:rPr lang="fr-BE" dirty="0">
                <a:solidFill>
                  <a:schemeClr val="bg1"/>
                </a:solidFill>
              </a:rPr>
              <a:t>WT-34-02</a:t>
            </a:r>
            <a:endParaRPr lang="fr-FR" dirty="0">
              <a:solidFill>
                <a:schemeClr val="bg1"/>
              </a:solidFill>
            </a:endParaRPr>
          </a:p>
        </p:txBody>
      </p:sp>
    </p:spTree>
    <p:extLst>
      <p:ext uri="{BB962C8B-B14F-4D97-AF65-F5344CB8AC3E}">
        <p14:creationId xmlns:p14="http://schemas.microsoft.com/office/powerpoint/2010/main" val="27110215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51A0B96-3E00-45A2-8604-071C6AD0CB67}"/>
              </a:ext>
            </a:extLst>
          </p:cNvPr>
          <p:cNvSpPr>
            <a:spLocks noGrp="1"/>
          </p:cNvSpPr>
          <p:nvPr>
            <p:ph type="dt" sz="half" idx="10"/>
          </p:nvPr>
        </p:nvSpPr>
        <p:spPr/>
        <p:txBody>
          <a:bodyPr/>
          <a:lstStyle/>
          <a:p>
            <a:fld id="{65011442-9EA8-43C1-A90A-E8091E9236D0}" type="datetime2">
              <a:rPr lang="en-US" smtClean="0"/>
              <a:t>Wednesday, January 26, 2022</a:t>
            </a:fld>
            <a:endParaRPr lang="en-US" dirty="0"/>
          </a:p>
        </p:txBody>
      </p:sp>
      <p:sp>
        <p:nvSpPr>
          <p:cNvPr id="5" name="Footer Placeholder 4">
            <a:extLst>
              <a:ext uri="{FF2B5EF4-FFF2-40B4-BE49-F238E27FC236}">
                <a16:creationId xmlns:a16="http://schemas.microsoft.com/office/drawing/2014/main" id="{A7DC348E-9D34-4170-A4C8-D211F5EEA601}"/>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6" name="Slide Number Placeholder 5">
            <a:extLst>
              <a:ext uri="{FF2B5EF4-FFF2-40B4-BE49-F238E27FC236}">
                <a16:creationId xmlns:a16="http://schemas.microsoft.com/office/drawing/2014/main" id="{06242D93-9AD8-42DC-BB25-667BFBECF928}"/>
              </a:ext>
            </a:extLst>
          </p:cNvPr>
          <p:cNvSpPr>
            <a:spLocks noGrp="1"/>
          </p:cNvSpPr>
          <p:nvPr>
            <p:ph type="sldNum" sz="quarter" idx="12"/>
          </p:nvPr>
        </p:nvSpPr>
        <p:spPr/>
        <p:txBody>
          <a:bodyPr/>
          <a:lstStyle/>
          <a:p>
            <a:fld id="{74F045D9-6A50-447E-9A04-3B3C9EFFC6F0}" type="slidenum">
              <a:rPr lang="en-US" smtClean="0"/>
              <a:pPr/>
              <a:t>2</a:t>
            </a:fld>
            <a:endParaRPr lang="en-US" dirty="0"/>
          </a:p>
        </p:txBody>
      </p:sp>
      <p:sp>
        <p:nvSpPr>
          <p:cNvPr id="7" name="Text Placeholder 1">
            <a:extLst>
              <a:ext uri="{FF2B5EF4-FFF2-40B4-BE49-F238E27FC236}">
                <a16:creationId xmlns:a16="http://schemas.microsoft.com/office/drawing/2014/main" id="{6CDFA4DB-B243-471D-956B-8BAA9848C111}"/>
              </a:ext>
            </a:extLst>
          </p:cNvPr>
          <p:cNvSpPr>
            <a:spLocks noGrp="1"/>
          </p:cNvSpPr>
          <p:nvPr>
            <p:ph type="title"/>
          </p:nvPr>
        </p:nvSpPr>
        <p:spPr>
          <a:xfrm>
            <a:off x="584199" y="27482"/>
            <a:ext cx="10515600" cy="809625"/>
          </a:xfrm>
        </p:spPr>
        <p:txBody>
          <a:bodyPr>
            <a:normAutofit/>
          </a:bodyPr>
          <a:lstStyle/>
          <a:p>
            <a:r>
              <a:rPr lang="en-US" sz="2800" b="1" dirty="0"/>
              <a:t>Track friction properties - ETRTO PROPOSAL</a:t>
            </a:r>
          </a:p>
        </p:txBody>
      </p:sp>
      <p:sp>
        <p:nvSpPr>
          <p:cNvPr id="8" name="TextBox 1778">
            <a:extLst>
              <a:ext uri="{FF2B5EF4-FFF2-40B4-BE49-F238E27FC236}">
                <a16:creationId xmlns:a16="http://schemas.microsoft.com/office/drawing/2014/main" id="{874A6B65-6C8E-4BA2-ADC5-C0E83CB76F6E}"/>
              </a:ext>
            </a:extLst>
          </p:cNvPr>
          <p:cNvSpPr txBox="1"/>
          <p:nvPr/>
        </p:nvSpPr>
        <p:spPr>
          <a:xfrm>
            <a:off x="8231378" y="258700"/>
            <a:ext cx="2727414" cy="338554"/>
          </a:xfrm>
          <a:prstGeom prst="rect">
            <a:avLst/>
          </a:prstGeom>
          <a:noFill/>
        </p:spPr>
        <p:txBody>
          <a:bodyPr wrap="square" rtlCol="0">
            <a:spAutoFit/>
          </a:bodyPr>
          <a:lstStyle/>
          <a:p>
            <a:r>
              <a:rPr lang="en-US" sz="800" i="1" dirty="0"/>
              <a:t>* Test Centers B &amp; C data include ANW trailer tests</a:t>
            </a:r>
          </a:p>
          <a:p>
            <a:r>
              <a:rPr lang="en-US" sz="800" i="1" dirty="0"/>
              <a:t>(New &amp; Worn SRTT tested at different Water Depths)</a:t>
            </a:r>
          </a:p>
        </p:txBody>
      </p:sp>
      <p:sp>
        <p:nvSpPr>
          <p:cNvPr id="9" name="Content Placeholder 3">
            <a:extLst>
              <a:ext uri="{FF2B5EF4-FFF2-40B4-BE49-F238E27FC236}">
                <a16:creationId xmlns:a16="http://schemas.microsoft.com/office/drawing/2014/main" id="{D605FAD6-89D8-4601-A093-8E8E24830344}"/>
              </a:ext>
            </a:extLst>
          </p:cNvPr>
          <p:cNvSpPr txBox="1">
            <a:spLocks/>
          </p:cNvSpPr>
          <p:nvPr/>
        </p:nvSpPr>
        <p:spPr>
          <a:xfrm>
            <a:off x="524311" y="737378"/>
            <a:ext cx="3552740" cy="39971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ISO 23671:2021 / R117 Supp. 13:</a:t>
            </a:r>
          </a:p>
          <a:p>
            <a:pPr marL="457200" lvl="1" indent="0">
              <a:buFont typeface="Arial" panose="020B0604020202020204" pitchFamily="34" charset="0"/>
              <a:buNone/>
            </a:pPr>
            <a:r>
              <a:rPr lang="en-US" sz="1100" dirty="0"/>
              <a:t>Range µ</a:t>
            </a:r>
            <a:r>
              <a:rPr lang="en-US" sz="1100" baseline="-25000" dirty="0" err="1"/>
              <a:t>peak_NewSRTT</a:t>
            </a:r>
            <a:r>
              <a:rPr lang="en-US" sz="1100" dirty="0"/>
              <a:t> = [0.65, 0.90]</a:t>
            </a:r>
          </a:p>
          <a:p>
            <a:pPr marL="457200" lvl="1" indent="0">
              <a:buFont typeface="Arial" panose="020B0604020202020204" pitchFamily="34" charset="0"/>
              <a:buNone/>
            </a:pPr>
            <a:r>
              <a:rPr lang="en-US" sz="1100" dirty="0"/>
              <a:t>Range </a:t>
            </a:r>
            <a:r>
              <a:rPr lang="en-US" sz="1100" dirty="0" err="1"/>
              <a:t>BFC</a:t>
            </a:r>
            <a:r>
              <a:rPr lang="en-US" sz="1100" baseline="-25000" dirty="0" err="1"/>
              <a:t>NewSRTT</a:t>
            </a:r>
            <a:r>
              <a:rPr lang="en-US" sz="1100" dirty="0"/>
              <a:t> = [0.57, 0.79]</a:t>
            </a:r>
          </a:p>
          <a:p>
            <a:pPr marL="457200" lvl="1" indent="0">
              <a:buFont typeface="Arial" panose="020B0604020202020204" pitchFamily="34" charset="0"/>
              <a:buNone/>
            </a:pPr>
            <a:endParaRPr lang="en-US" sz="1100" dirty="0"/>
          </a:p>
          <a:p>
            <a:r>
              <a:rPr lang="en-US" sz="1400" dirty="0"/>
              <a:t>Technical consideration: </a:t>
            </a:r>
          </a:p>
          <a:p>
            <a:pPr lvl="1">
              <a:buFont typeface="Wingdings" panose="05000000000000000000" pitchFamily="2" charset="2"/>
              <a:buChar char="Ø"/>
            </a:pPr>
            <a:r>
              <a:rPr lang="en-US" sz="1000" dirty="0"/>
              <a:t>Scaling approach with the average ratio </a:t>
            </a:r>
            <a:r>
              <a:rPr lang="en-US" sz="1000" dirty="0" err="1"/>
              <a:t>WornSRTT</a:t>
            </a:r>
            <a:r>
              <a:rPr lang="en-US" sz="1000" dirty="0"/>
              <a:t>/</a:t>
            </a:r>
            <a:r>
              <a:rPr lang="en-US" sz="1000" dirty="0" err="1"/>
              <a:t>NewSRTT</a:t>
            </a:r>
            <a:r>
              <a:rPr lang="en-US" sz="1000" dirty="0"/>
              <a:t> from RRT (ratio µ</a:t>
            </a:r>
            <a:r>
              <a:rPr lang="en-US" sz="1000" baseline="-25000" dirty="0"/>
              <a:t>peak </a:t>
            </a:r>
            <a:r>
              <a:rPr lang="en-US" sz="1000" dirty="0"/>
              <a:t>= 0.837 &amp; ratio BFC = 0.766)</a:t>
            </a:r>
          </a:p>
          <a:p>
            <a:pPr lvl="1">
              <a:buFont typeface="Wingdings" panose="05000000000000000000" pitchFamily="2" charset="2"/>
              <a:buChar char="Ø"/>
            </a:pPr>
            <a:r>
              <a:rPr lang="en-US" sz="1000" dirty="0"/>
              <a:t>Considering watering system (external or self-watering) and interaction with track texture depth</a:t>
            </a:r>
          </a:p>
          <a:p>
            <a:r>
              <a:rPr lang="en-US" sz="1400" dirty="0"/>
              <a:t>Testing/Operational consideration:</a:t>
            </a:r>
          </a:p>
          <a:p>
            <a:pPr lvl="1">
              <a:buFont typeface="Wingdings" panose="05000000000000000000" pitchFamily="2" charset="2"/>
              <a:buChar char="Ø"/>
            </a:pPr>
            <a:r>
              <a:rPr lang="en-US" sz="1000" dirty="0"/>
              <a:t>Adjusting to keep similar range width as WGI in ‘new’ state above</a:t>
            </a:r>
          </a:p>
          <a:p>
            <a:pPr lvl="1">
              <a:buFont typeface="Wingdings" panose="05000000000000000000" pitchFamily="2" charset="2"/>
              <a:buChar char="Ø"/>
            </a:pPr>
            <a:r>
              <a:rPr lang="en-US" sz="1000" dirty="0"/>
              <a:t>Adjusting to slightly expand the lower limit for trailer method to keep conditions aligned with current regulatory prescriptions (water depth @ 1.0±0.5 mm from the peak of the pavement)</a:t>
            </a:r>
          </a:p>
          <a:p>
            <a:r>
              <a:rPr lang="en-US" sz="1400" dirty="0"/>
              <a:t>Proposed ranges for WGI in ‘worn’ state (WWGI) :</a:t>
            </a:r>
          </a:p>
          <a:p>
            <a:pPr marL="457200" lvl="1" indent="0">
              <a:buFont typeface="Arial" panose="020B0604020202020204" pitchFamily="34" charset="0"/>
              <a:buNone/>
            </a:pPr>
            <a:r>
              <a:rPr lang="en-US" sz="1100" b="1" dirty="0"/>
              <a:t>Range µ</a:t>
            </a:r>
            <a:r>
              <a:rPr lang="en-US" sz="1100" b="1" baseline="-25000" dirty="0" err="1"/>
              <a:t>peak_WornSRTT</a:t>
            </a:r>
            <a:r>
              <a:rPr lang="en-US" sz="1100" b="1" dirty="0"/>
              <a:t> = [0.45, 0.80]</a:t>
            </a:r>
          </a:p>
          <a:p>
            <a:pPr marL="457200" lvl="1" indent="0">
              <a:buFont typeface="Arial" panose="020B0604020202020204" pitchFamily="34" charset="0"/>
              <a:buNone/>
            </a:pPr>
            <a:r>
              <a:rPr lang="en-US" sz="1100" b="1" dirty="0"/>
              <a:t>Range </a:t>
            </a:r>
            <a:r>
              <a:rPr lang="en-US" sz="1100" b="1" dirty="0" err="1"/>
              <a:t>BFC</a:t>
            </a:r>
            <a:r>
              <a:rPr lang="en-US" sz="1100" b="1" baseline="-25000" dirty="0" err="1"/>
              <a:t>WornSRTT</a:t>
            </a:r>
            <a:r>
              <a:rPr lang="en-US" sz="1100" b="1" dirty="0"/>
              <a:t> = [0.40, 0.65]</a:t>
            </a:r>
          </a:p>
          <a:p>
            <a:pPr marL="457200" lvl="1" indent="0">
              <a:buFont typeface="Arial" panose="020B0604020202020204" pitchFamily="34" charset="0"/>
              <a:buNone/>
            </a:pPr>
            <a:endParaRPr lang="en-US" sz="1100" dirty="0"/>
          </a:p>
          <a:p>
            <a:pPr>
              <a:buFont typeface="Wingdings" panose="05000000000000000000" pitchFamily="2" charset="2"/>
              <a:buChar char="è"/>
            </a:pPr>
            <a:endParaRPr lang="en-US" sz="1100" dirty="0"/>
          </a:p>
        </p:txBody>
      </p:sp>
      <p:pic>
        <p:nvPicPr>
          <p:cNvPr id="10" name="Picture 23">
            <a:extLst>
              <a:ext uri="{FF2B5EF4-FFF2-40B4-BE49-F238E27FC236}">
                <a16:creationId xmlns:a16="http://schemas.microsoft.com/office/drawing/2014/main" id="{45E69F77-7D09-4B3B-A305-E75779AF6F54}"/>
              </a:ext>
            </a:extLst>
          </p:cNvPr>
          <p:cNvPicPr>
            <a:picLocks noChangeAspect="1"/>
          </p:cNvPicPr>
          <p:nvPr/>
        </p:nvPicPr>
        <p:blipFill>
          <a:blip r:embed="rId2"/>
          <a:stretch>
            <a:fillRect/>
          </a:stretch>
        </p:blipFill>
        <p:spPr>
          <a:xfrm>
            <a:off x="4267312" y="791514"/>
            <a:ext cx="3914751" cy="4189754"/>
          </a:xfrm>
          <a:prstGeom prst="rect">
            <a:avLst/>
          </a:prstGeom>
        </p:spPr>
      </p:pic>
      <p:pic>
        <p:nvPicPr>
          <p:cNvPr id="11" name="Picture 25">
            <a:extLst>
              <a:ext uri="{FF2B5EF4-FFF2-40B4-BE49-F238E27FC236}">
                <a16:creationId xmlns:a16="http://schemas.microsoft.com/office/drawing/2014/main" id="{80BD364C-8A3C-4C16-94F2-63D8B373912E}"/>
              </a:ext>
            </a:extLst>
          </p:cNvPr>
          <p:cNvPicPr>
            <a:picLocks noChangeAspect="1"/>
          </p:cNvPicPr>
          <p:nvPr/>
        </p:nvPicPr>
        <p:blipFill>
          <a:blip r:embed="rId3"/>
          <a:stretch>
            <a:fillRect/>
          </a:stretch>
        </p:blipFill>
        <p:spPr>
          <a:xfrm>
            <a:off x="8372324" y="791514"/>
            <a:ext cx="3078985" cy="4185495"/>
          </a:xfrm>
          <a:prstGeom prst="rect">
            <a:avLst/>
          </a:prstGeom>
        </p:spPr>
      </p:pic>
      <p:sp>
        <p:nvSpPr>
          <p:cNvPr id="12" name="TextBox 4">
            <a:extLst>
              <a:ext uri="{FF2B5EF4-FFF2-40B4-BE49-F238E27FC236}">
                <a16:creationId xmlns:a16="http://schemas.microsoft.com/office/drawing/2014/main" id="{9CA939E1-8F23-4305-8682-03CAFB2CA23A}"/>
              </a:ext>
            </a:extLst>
          </p:cNvPr>
          <p:cNvSpPr txBox="1"/>
          <p:nvPr/>
        </p:nvSpPr>
        <p:spPr>
          <a:xfrm>
            <a:off x="1664104" y="5255658"/>
            <a:ext cx="9725583" cy="738664"/>
          </a:xfrm>
          <a:prstGeom prst="rect">
            <a:avLst/>
          </a:prstGeom>
          <a:noFill/>
        </p:spPr>
        <p:txBody>
          <a:bodyPr wrap="square" rtlCol="0">
            <a:spAutoFit/>
          </a:bodyPr>
          <a:lstStyle/>
          <a:p>
            <a:pPr>
              <a:buFont typeface="Wingdings" panose="05000000000000000000" pitchFamily="2" charset="2"/>
              <a:buChar char="è"/>
            </a:pPr>
            <a:r>
              <a:rPr lang="en-US" sz="1050" b="1" dirty="0">
                <a:sym typeface="Wingdings" panose="05000000000000000000" pitchFamily="2" charset="2"/>
              </a:rPr>
              <a:t> </a:t>
            </a:r>
            <a:r>
              <a:rPr lang="en-US" sz="1050" u="sng" dirty="0">
                <a:sym typeface="Wingdings" panose="05000000000000000000" pitchFamily="2" charset="2"/>
              </a:rPr>
              <a:t>CONS</a:t>
            </a:r>
            <a:r>
              <a:rPr lang="en-US" sz="1050" dirty="0">
                <a:sym typeface="Wingdings" panose="05000000000000000000" pitchFamily="2" charset="2"/>
              </a:rPr>
              <a:t>:	- Restrictive for testing as </a:t>
            </a:r>
            <a:r>
              <a:rPr lang="en-US" sz="1050" dirty="0"/>
              <a:t>some test centers will have to adapt (mainly their Water Depth)</a:t>
            </a:r>
            <a:br>
              <a:rPr lang="en-US" sz="1050" dirty="0">
                <a:sym typeface="Wingdings" panose="05000000000000000000" pitchFamily="2" charset="2"/>
              </a:rPr>
            </a:br>
            <a:r>
              <a:rPr lang="en-US" sz="1050" dirty="0">
                <a:sym typeface="Wingdings" panose="05000000000000000000" pitchFamily="2" charset="2"/>
              </a:rPr>
              <a:t> </a:t>
            </a:r>
            <a:r>
              <a:rPr lang="en-US" sz="1050" u="sng" dirty="0"/>
              <a:t>PROS</a:t>
            </a:r>
            <a:r>
              <a:rPr lang="en-US" sz="1050" dirty="0"/>
              <a:t>: 	- Test procedure simplification (same tire used as ref. &amp; for track validation/characterization) - R117 text to be aligned accordingly</a:t>
            </a:r>
            <a:br>
              <a:rPr lang="en-US" sz="1050" dirty="0"/>
            </a:br>
            <a:r>
              <a:rPr lang="en-US" sz="1050" dirty="0"/>
              <a:t>	- With such proposed limits, and by adapting mainly Water Depth per test center, the WornSRTT variation between test centers will be reduced, what  will also 	potentially reduce the global test variation of WWGI</a:t>
            </a:r>
          </a:p>
        </p:txBody>
      </p:sp>
    </p:spTree>
    <p:extLst>
      <p:ext uri="{BB962C8B-B14F-4D97-AF65-F5344CB8AC3E}">
        <p14:creationId xmlns:p14="http://schemas.microsoft.com/office/powerpoint/2010/main" val="3656674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163F-548B-42DC-A8CE-5A9F28E6D864}"/>
              </a:ext>
            </a:extLst>
          </p:cNvPr>
          <p:cNvSpPr>
            <a:spLocks noGrp="1"/>
          </p:cNvSpPr>
          <p:nvPr>
            <p:ph type="title"/>
          </p:nvPr>
        </p:nvSpPr>
        <p:spPr/>
        <p:txBody>
          <a:bodyPr/>
          <a:lstStyle/>
          <a:p>
            <a:pPr algn="ctr"/>
            <a:r>
              <a:rPr lang="en-US" dirty="0"/>
              <a:t>Thank you</a:t>
            </a:r>
          </a:p>
        </p:txBody>
      </p:sp>
      <p:sp>
        <p:nvSpPr>
          <p:cNvPr id="3" name="Date Placeholder 2">
            <a:extLst>
              <a:ext uri="{FF2B5EF4-FFF2-40B4-BE49-F238E27FC236}">
                <a16:creationId xmlns:a16="http://schemas.microsoft.com/office/drawing/2014/main" id="{B17D15E6-7E32-4891-AE59-B5AA6A1CC166}"/>
              </a:ext>
            </a:extLst>
          </p:cNvPr>
          <p:cNvSpPr>
            <a:spLocks noGrp="1"/>
          </p:cNvSpPr>
          <p:nvPr>
            <p:ph type="dt" sz="half" idx="10"/>
          </p:nvPr>
        </p:nvSpPr>
        <p:spPr/>
        <p:txBody>
          <a:bodyPr/>
          <a:lstStyle/>
          <a:p>
            <a:fld id="{65011442-9EA8-43C1-A90A-E8091E9236D0}" type="datetime2">
              <a:rPr lang="en-US" smtClean="0"/>
              <a:t>Wednesday, January 26, 2022</a:t>
            </a:fld>
            <a:endParaRPr lang="en-US" dirty="0"/>
          </a:p>
        </p:txBody>
      </p:sp>
      <p:sp>
        <p:nvSpPr>
          <p:cNvPr id="4" name="Footer Placeholder 3">
            <a:extLst>
              <a:ext uri="{FF2B5EF4-FFF2-40B4-BE49-F238E27FC236}">
                <a16:creationId xmlns:a16="http://schemas.microsoft.com/office/drawing/2014/main" id="{DFD22C9E-D264-4A72-8DBF-239414ACFC4A}"/>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5" name="Slide Number Placeholder 4">
            <a:extLst>
              <a:ext uri="{FF2B5EF4-FFF2-40B4-BE49-F238E27FC236}">
                <a16:creationId xmlns:a16="http://schemas.microsoft.com/office/drawing/2014/main" id="{EE72B258-391A-4D16-AEDA-38646B1EF9E6}"/>
              </a:ext>
            </a:extLst>
          </p:cNvPr>
          <p:cNvSpPr>
            <a:spLocks noGrp="1"/>
          </p:cNvSpPr>
          <p:nvPr>
            <p:ph type="sldNum" sz="quarter" idx="12"/>
          </p:nvPr>
        </p:nvSpPr>
        <p:spPr/>
        <p:txBody>
          <a:bodyPr/>
          <a:lstStyle/>
          <a:p>
            <a:fld id="{74F045D9-6A50-447E-9A04-3B3C9EFFC6F0}" type="slidenum">
              <a:rPr lang="en-US" smtClean="0"/>
              <a:pPr/>
              <a:t>3</a:t>
            </a:fld>
            <a:endParaRPr lang="en-US" dirty="0"/>
          </a:p>
        </p:txBody>
      </p:sp>
    </p:spTree>
    <p:extLst>
      <p:ext uri="{BB962C8B-B14F-4D97-AF65-F5344CB8AC3E}">
        <p14:creationId xmlns:p14="http://schemas.microsoft.com/office/powerpoint/2010/main" val="23326728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305</Words>
  <Application>Microsoft Office PowerPoint</Application>
  <PresentationFormat>Grand écran</PresentationFormat>
  <Paragraphs>29</Paragraphs>
  <Slides>3</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vt:i4>
      </vt:variant>
    </vt:vector>
  </HeadingPairs>
  <TitlesOfParts>
    <vt:vector size="8" baseType="lpstr">
      <vt:lpstr>Arial</vt:lpstr>
      <vt:lpstr>Calibri</vt:lpstr>
      <vt:lpstr>Calibri Light</vt:lpstr>
      <vt:lpstr>Wingdings</vt:lpstr>
      <vt:lpstr>Office Theme</vt:lpstr>
      <vt:lpstr>Worn WGI C1 Round Robin  Track FRICTION Properties Proposal</vt:lpstr>
      <vt:lpstr>Track friction properties - ETRTO PROPOSAL</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to EXEC</dc:title>
  <dc:creator>Josep Guinjoan</dc:creator>
  <cp:lastModifiedBy>Nicolas De Mahieu</cp:lastModifiedBy>
  <cp:revision>18</cp:revision>
  <dcterms:created xsi:type="dcterms:W3CDTF">2021-11-17T09:31:58Z</dcterms:created>
  <dcterms:modified xsi:type="dcterms:W3CDTF">2022-01-26T10:00:34Z</dcterms:modified>
</cp:coreProperties>
</file>