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46" r:id="rId2"/>
    <p:sldId id="411" r:id="rId3"/>
    <p:sldId id="410" r:id="rId4"/>
    <p:sldId id="389" r:id="rId5"/>
    <p:sldId id="438" r:id="rId6"/>
    <p:sldId id="444" r:id="rId7"/>
    <p:sldId id="450" r:id="rId8"/>
    <p:sldId id="439" r:id="rId9"/>
    <p:sldId id="451" r:id="rId10"/>
    <p:sldId id="452" r:id="rId11"/>
    <p:sldId id="453" r:id="rId12"/>
    <p:sldId id="454" r:id="rId13"/>
    <p:sldId id="455" r:id="rId14"/>
    <p:sldId id="456" r:id="rId15"/>
    <p:sldId id="457" r:id="rId16"/>
    <p:sldId id="458" r:id="rId17"/>
    <p:sldId id="459" r:id="rId18"/>
    <p:sldId id="461" r:id="rId19"/>
    <p:sldId id="464" r:id="rId20"/>
    <p:sldId id="460" r:id="rId21"/>
    <p:sldId id="441" r:id="rId22"/>
  </p:sldIdLst>
  <p:sldSz cx="9144000" cy="5143500" type="screen16x9"/>
  <p:notesSz cx="6797675" cy="992822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4">
          <p15:clr>
            <a:srgbClr val="A4A3A4"/>
          </p15:clr>
        </p15:guide>
        <p15:guide id="2" pos="281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orgi Andreas (CR/AEV1)" initials="GA(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177"/>
    <a:srgbClr val="E9EDF4"/>
    <a:srgbClr val="FFFF00"/>
    <a:srgbClr val="99FFCC"/>
    <a:srgbClr val="4F81BD"/>
    <a:srgbClr val="FF0000"/>
    <a:srgbClr val="CC99FF"/>
    <a:srgbClr val="9D9999"/>
    <a:srgbClr val="8A82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5"/>
    <p:restoredTop sz="94920"/>
  </p:normalViewPr>
  <p:slideViewPr>
    <p:cSldViewPr showGuides="1">
      <p:cViewPr varScale="1">
        <p:scale>
          <a:sx n="125" d="100"/>
          <a:sy n="125" d="100"/>
        </p:scale>
        <p:origin x="254" y="72"/>
      </p:cViewPr>
      <p:guideLst>
        <p:guide orient="horz" pos="1524"/>
        <p:guide pos="28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fontAlgn="base"/>
            <a:fld id="{BB962C8B-B14F-4D97-AF65-F5344CB8AC3E}" type="datetime1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2022/1/18</a:t>
            </a:fld>
            <a:endParaRPr lang="zh-CN" altLang="en-US" sz="1200" strike="noStrike" noProof="1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fontAlgn="base"/>
            <a:endParaRPr lang="en-US" altLang="zh-CN" sz="1200" strike="noStrike" noProof="1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endParaRPr lang="en-US" altLang="zh-CN" sz="1200" strike="noStrike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日期占位符 2"/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BB962C8B-B14F-4D97-AF65-F5344CB8AC3E}" type="datetime1">
              <a:rPr lang="en-US" altLang="zh-CN" sz="120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z="1200" strike="noStrike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1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备注占位符 4"/>
          <p:cNvSpPr txBox="1">
            <a:spLocks noGrp="1"/>
          </p:cNvSpPr>
          <p:nvPr>
            <p:ph type="body" sz="quarter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 txBox="1"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eaLnBrk="1" fontAlgn="base" hangingPunct="1"/>
            <a:endParaRPr lang="en-US" altLang="zh-CN" sz="1200" strike="noStrike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 txBox="1"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 panose="020F0502020204030204"/>
        <a:ea typeface="宋体" panose="02010600030101010101" pitchFamily="2" charset="-122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 panose="020F0502020204030204"/>
        <a:ea typeface="宋体" panose="02010600030101010101" pitchFamily="2" charset="-122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 panose="020F0502020204030204"/>
        <a:ea typeface="宋体" panose="02010600030101010101" pitchFamily="2" charset="-122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 panose="020F0502020204030204"/>
        <a:ea typeface="宋体" panose="02010600030101010101" pitchFamily="2" charset="-122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 panose="020F0502020204030204"/>
        <a:ea typeface="宋体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70" name="ノート プレースホルダー 2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 anchorCtr="0"/>
          <a:lstStyle/>
          <a:p>
            <a:pPr lvl="0" eaLnBrk="1"/>
            <a:endParaRPr lang="zh-CN" altLang="en-US" dirty="0"/>
          </a:p>
        </p:txBody>
      </p:sp>
      <p:sp>
        <p:nvSpPr>
          <p:cNvPr id="7171" name="スライド番号プレースホルダー 3"/>
          <p:cNvSpPr txBox="1"/>
          <p:nvPr/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55675"/>
            <a:fld id="{9A0DB2DC-4C9A-4742-B13C-FB6460FD3503}" type="slidenum">
              <a:rPr lang="en-US" altLang="zh-CN" sz="1200" dirty="0">
                <a:solidFill>
                  <a:srgbClr val="000000"/>
                </a:solidFill>
                <a:ea typeface="MS PGothic" panose="020B0600070205080204" pitchFamily="34" charset="-128"/>
              </a:rPr>
              <a:t>1</a:t>
            </a:fld>
            <a:endParaRPr lang="en-US" altLang="zh-CN" sz="1200" dirty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副标题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 fontAlgn="base"/>
            <a:r>
              <a:rPr lang="zh-CN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en-US" strike="noStrike" noProof="1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4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 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79388" y="195263"/>
            <a:ext cx="8785225" cy="47529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5289" y="303212"/>
            <a:ext cx="8353425" cy="720725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5" name="文本占位符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</p:txBody>
      </p:sp>
      <p:sp>
        <p:nvSpPr>
          <p:cNvPr id="6" name="内容占位符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  <a:p>
            <a:pPr lvl="1" fontAlgn="base"/>
            <a:r>
              <a:rPr lang="zh-CN" strike="noStrike" noProof="1"/>
              <a:t>第二级</a:t>
            </a:r>
          </a:p>
          <a:p>
            <a:pPr lvl="2" fontAlgn="base"/>
            <a:r>
              <a:rPr lang="zh-CN" strike="noStrike" noProof="1"/>
              <a:t>第三级</a:t>
            </a:r>
          </a:p>
          <a:p>
            <a:pPr lvl="3" fontAlgn="base"/>
            <a:r>
              <a:rPr lang="zh-CN" strike="noStrike" noProof="1"/>
              <a:t>第四级</a:t>
            </a:r>
          </a:p>
          <a:p>
            <a:pPr lvl="4" fontAlgn="base"/>
            <a:r>
              <a:rPr lang="zh-CN" strike="noStrike" noProof="1"/>
              <a:t>第五级</a:t>
            </a:r>
            <a:endParaRPr lang="en-US" strike="noStrike" noProof="1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457200" y="107633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 fontAlgn="base"/>
            <a:r>
              <a:rPr lang="zh-CN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图片占位符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lang="en-US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 fontAlgn="base"/>
            <a:r>
              <a:rPr lang="zh-CN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 txBox="1"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BB962C8B-B14F-4D97-AF65-F5344CB8AC3E}" type="datetime1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1/18/2022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Calibri" panose="020F0502020204030204" pitchFamily="34" charset="0"/>
            </a:endParaRPr>
          </a:p>
        </p:txBody>
      </p:sp>
      <p:sp>
        <p:nvSpPr>
          <p:cNvPr id="2" name="MSIPCMContentMarking" descr="{&quot;HashCode&quot;:-424964394,&quot;Placement&quot;:&quot;Footer&quot;,&quot;Top&quot;:385.3781,&quot;Left&quot;:634.774353,&quot;SlideWidth&quot;:720,&quot;SlideHeight&quot;:405}">
            <a:extLst>
              <a:ext uri="{FF2B5EF4-FFF2-40B4-BE49-F238E27FC236}">
                <a16:creationId xmlns:a16="http://schemas.microsoft.com/office/drawing/2014/main" id="{645FAD77-5724-4F05-9E4D-C0E630755ADF}"/>
              </a:ext>
            </a:extLst>
          </p:cNvPr>
          <p:cNvSpPr txBox="1"/>
          <p:nvPr userDrawn="1"/>
        </p:nvSpPr>
        <p:spPr>
          <a:xfrm>
            <a:off x="8061634" y="48943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sz="44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zh-CN" sz="32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zh-CN" sz="28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zh-CN" sz="24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zh-CN" sz="2000" kern="1200">
          <a:solidFill>
            <a:srgbClr val="000000"/>
          </a:solidFill>
          <a:latin typeface="Calibri" panose="020F0502020204030204"/>
          <a:ea typeface="宋体" panose="02010600030101010101" pitchFamily="2" charset="-122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1pPr>
      <a:lvl2pPr marL="457200" lvl="1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2pPr>
      <a:lvl3pPr marL="914400" lvl="2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3pPr>
      <a:lvl4pPr marL="1371600" lvl="3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4pPr>
      <a:lvl5pPr marL="1828800" lvl="4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5pPr>
      <a:lvl6pPr marL="2286000" lvl="5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6pPr>
      <a:lvl7pPr marL="2743200" lvl="6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7pPr>
      <a:lvl8pPr marL="3200400" lvl="7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8pPr>
      <a:lvl9pPr marL="3657600" lvl="8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" y="4443730"/>
            <a:ext cx="758190" cy="586740"/>
          </a:xfrm>
          <a:prstGeom prst="rect">
            <a:avLst/>
          </a:prstGeom>
        </p:spPr>
      </p:pic>
      <p:sp>
        <p:nvSpPr>
          <p:cNvPr id="6145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Text Box 3"/>
          <p:cNvSpPr txBox="1"/>
          <p:nvPr/>
        </p:nvSpPr>
        <p:spPr>
          <a:xfrm>
            <a:off x="395288" y="1920875"/>
            <a:ext cx="8356600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1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2A4177"/>
                </a:solidFill>
                <a:sym typeface="+mn-ea"/>
              </a:rPr>
              <a:t>Traffic Scenarios</a:t>
            </a:r>
            <a:r>
              <a:rPr lang="en-US" altLang="zh-CN" sz="2800" b="1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Classification in other Standards </a:t>
            </a:r>
          </a:p>
        </p:txBody>
      </p:sp>
      <p:sp>
        <p:nvSpPr>
          <p:cNvPr id="8" name="矩形 7"/>
          <p:cNvSpPr/>
          <p:nvPr/>
        </p:nvSpPr>
        <p:spPr>
          <a:xfrm>
            <a:off x="575945" y="4432300"/>
            <a:ext cx="8034655" cy="587375"/>
          </a:xfrm>
          <a:prstGeom prst="rect">
            <a:avLst/>
          </a:prstGeom>
          <a:noFill/>
          <a:ln w="9525">
            <a:solidFill>
              <a:srgbClr val="2A4177"/>
            </a:solidFill>
          </a:ln>
          <a:extLst>
            <a:ext uri="{909E8E84-426E-40DD-AFC4-6F175D3DCCD1}">
              <a14:hiddenFill xmlns:a14="http://schemas.microsoft.com/office/drawing/2010/main">
                <a:gradFill flip="none" rotWithShape="1">
                  <a:gsLst>
                    <a:gs pos="0">
                      <a:schemeClr val="accent2">
                        <a:tint val="66000"/>
                        <a:satMod val="160000"/>
                      </a:schemeClr>
                    </a:gs>
                    <a:gs pos="50000">
                      <a:schemeClr val="accent2">
                        <a:tint val="44500"/>
                        <a:satMod val="160000"/>
                      </a:schemeClr>
                    </a:gs>
                    <a:gs pos="100000">
                      <a:schemeClr val="accent2">
                        <a:tint val="23500"/>
                        <a:satMod val="16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14:hiddenFill>
            </a:ext>
          </a:ex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kern="1200" cap="none" spc="0" normalizeH="0" baseline="0" noProof="1">
                <a:solidFill>
                  <a:srgbClr val="272693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China Automotive Technology and Research Center Co., Ltd.</a:t>
            </a:r>
            <a:endParaRPr kumimoji="0" lang="zh-CN" altLang="en-US" sz="1800" b="0" i="0" u="none" strike="noStrike" kern="1200" cap="none" spc="0" normalizeH="0" baseline="0" noProof="1">
              <a:solidFill>
                <a:srgbClr val="272693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9" name="文本框 1"/>
          <p:cNvSpPr txBox="1"/>
          <p:nvPr/>
        </p:nvSpPr>
        <p:spPr>
          <a:xfrm>
            <a:off x="5434965" y="268605"/>
            <a:ext cx="33947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[TF-VS] "Cross-matrix" Subgroup</a:t>
            </a:r>
          </a:p>
        </p:txBody>
      </p:sp>
      <p:sp>
        <p:nvSpPr>
          <p:cNvPr id="6150" name="文本框 2"/>
          <p:cNvSpPr txBox="1"/>
          <p:nvPr/>
        </p:nvSpPr>
        <p:spPr>
          <a:xfrm>
            <a:off x="3348038" y="3579813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zh-CN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19</a:t>
            </a:r>
            <a:r>
              <a:rPr lang="zh-CN" altLang="en-US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en-US" altLang="zh-CN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January</a:t>
            </a:r>
            <a:r>
              <a:rPr lang="zh-CN" altLang="en-US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202</a:t>
            </a:r>
            <a:r>
              <a:rPr lang="en-US" altLang="zh-CN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130" y="1635760"/>
            <a:ext cx="4462145" cy="3220720"/>
          </a:xfrm>
          <a:prstGeom prst="rect">
            <a:avLst/>
          </a:prstGeom>
        </p:spPr>
      </p:pic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" y="1707515"/>
            <a:ext cx="3622040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Drivable area: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800" b="1">
              <a:solidFill>
                <a:srgbClr val="2A4177"/>
              </a:solidFill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type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C00000"/>
                </a:solidFill>
              </a:rPr>
              <a:t>Drivable area geometry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lane specification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signs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edge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surface</a:t>
            </a:r>
          </a:p>
        </p:txBody>
      </p:sp>
      <p:sp>
        <p:nvSpPr>
          <p:cNvPr id="13" name="矩形 12"/>
          <p:cNvSpPr/>
          <p:nvPr/>
        </p:nvSpPr>
        <p:spPr>
          <a:xfrm>
            <a:off x="5147945" y="2419985"/>
            <a:ext cx="494030" cy="30289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147945" y="3147695"/>
            <a:ext cx="494030" cy="30289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147945" y="4227830"/>
            <a:ext cx="494030" cy="30289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" y="1707515"/>
            <a:ext cx="3622040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Drivable area: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800" b="1">
              <a:solidFill>
                <a:srgbClr val="2A4177"/>
              </a:solidFill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type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geometry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C00000"/>
                </a:solidFill>
              </a:rPr>
              <a:t>Drivable area lane specification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chemeClr val="accent3">
                    <a:lumMod val="50000"/>
                  </a:schemeClr>
                </a:solidFill>
              </a:rPr>
              <a:t>Drivable area signs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7030A0"/>
                </a:solidFill>
              </a:rPr>
              <a:t>Drivable area edge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0070C0"/>
                </a:solidFill>
              </a:rPr>
              <a:t>Drivable area surface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36010" y="1665605"/>
            <a:ext cx="3055620" cy="1014730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a) Lane dimensions;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b) Lane marking;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c) Lane type; 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d) Number of lanes;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e) Direction of travel.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6010" y="2715895"/>
            <a:ext cx="3056255" cy="64516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</a:rPr>
              <a:t>a) Regulatory signs (e.g. traffic lights)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</a:rPr>
              <a:t>b) Warning signs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chemeClr val="accent3">
                    <a:lumMod val="50000"/>
                  </a:schemeClr>
                </a:solidFill>
              </a:rPr>
              <a:t>c) Information signs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636010" y="3417570"/>
            <a:ext cx="3055620" cy="1383665"/>
          </a:xfrm>
          <a:prstGeom prst="rect">
            <a:avLst/>
          </a:prstGeom>
          <a:noFill/>
          <a:ln>
            <a:solidFill>
              <a:srgbClr val="7030A0"/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a) Line markers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b) Shoulder (paved or gravel)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c) Shoulder (grass)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d) Shoulder (snowbanks)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e) Solid barriers (e.g. grating, rails, curb, cones)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f) Temporary line markers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7030A0"/>
                </a:solidFill>
              </a:rPr>
              <a:t>g) none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04660" y="1755140"/>
            <a:ext cx="1848485" cy="3046095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marL="171450" indent="-1714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200" b="1">
                <a:solidFill>
                  <a:srgbClr val="0070C0"/>
                </a:solidFill>
              </a:rPr>
              <a:t> surface type: 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0070C0"/>
                </a:solidFill>
              </a:rPr>
              <a:t>asphalt, cement concrete, pavers, cobblestone, granite setts and gravel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200">
              <a:solidFill>
                <a:srgbClr val="0070C0"/>
              </a:solidFill>
            </a:endParaRPr>
          </a:p>
          <a:p>
            <a:pPr marL="171450" indent="-1714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200" b="1">
                <a:solidFill>
                  <a:srgbClr val="0070C0"/>
                </a:solidFill>
              </a:rPr>
              <a:t> surface features: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0070C0"/>
                </a:solidFill>
              </a:rPr>
              <a:t>cracks, potholes, ruts or swells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200">
              <a:solidFill>
                <a:srgbClr val="0070C0"/>
              </a:solidFill>
            </a:endParaRPr>
          </a:p>
          <a:p>
            <a:pPr marL="171450" indent="-1714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200" b="1">
                <a:solidFill>
                  <a:srgbClr val="0070C0"/>
                </a:solidFill>
              </a:rPr>
              <a:t>induced surface condition: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0070C0"/>
                </a:solidFill>
              </a:rPr>
              <a:t>Icy ,Flooded,Standing water,  Mirage, Snow on surface, Wet,  Surface contamination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20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" y="1707515"/>
            <a:ext cx="4795520" cy="31692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Junctions: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Roundabout:Mini/ Compact/ Normal/ Large/ Double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Intersection: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T-junction/ Y junction/ Cross road/ Staggered/ Grade separated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Basic road structures: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Building/Streetlight/Street furniture (e.g. bollards)/Vegetation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Special structures: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Automatic access control barrier/Bridge/Pedestrian crossing/ Rail crossing/ Tunnel/ Toll plaza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89170" y="1707515"/>
            <a:ext cx="3956050" cy="860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Temporary drivable area structures: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Construction site detour/Refuse collection</a:t>
            </a:r>
          </a:p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600">
                <a:solidFill>
                  <a:srgbClr val="2A4177"/>
                </a:solidFill>
              </a:rPr>
              <a:t>Road work/ Signage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" y="1707515"/>
            <a:ext cx="7047230" cy="2891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Environmental conditions: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Outside Air Temperature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Weather:Wind/Rainfall/Snowfall/Particulates/Illumination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Connectivity: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Communication attribute (V2V/</a:t>
            </a:r>
            <a:r>
              <a:rPr lang="en-US" altLang="zh-CN" sz="1600">
                <a:solidFill>
                  <a:srgbClr val="2A4177"/>
                </a:solidFill>
                <a:sym typeface="+mn-ea"/>
              </a:rPr>
              <a:t>V2I/V2P/V2N</a:t>
            </a:r>
            <a:r>
              <a:rPr lang="en-US" altLang="zh-CN" sz="1600">
                <a:solidFill>
                  <a:srgbClr val="2A4177"/>
                </a:solidFill>
              </a:rPr>
              <a:t>)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Positioning attribute (Galileo/GLONASS/GPS/BeiDou)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Dynamic elements: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Agent type: motor vehicle, non-motor vehicle, vulnerable road users (pedestrians two wheelers, bicycles, e-scooters) and animals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Each traffic agent shall be classified using two of the following three attributes: Density of agents; Volume of traffic; Flow rate.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" y="1707515"/>
            <a:ext cx="70472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Examples of ODD definition: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0" y="1995805"/>
            <a:ext cx="4398645" cy="27908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435" y="1995805"/>
            <a:ext cx="3547745" cy="27870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lang="en-US" altLang="zh-CN" sz="3200" b="1">
                <a:solidFill>
                  <a:srgbClr val="2A4177"/>
                </a:solidFill>
                <a:sym typeface="+mn-ea"/>
              </a:rPr>
              <a:t>SAC/TC114/SC34</a:t>
            </a: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GB/T #### Intelligent and connected vehicles—Operational design condition for automated driving system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24075" y="1707515"/>
            <a:ext cx="734695" cy="26289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400">
                <a:solidFill>
                  <a:srgbClr val="2A4177"/>
                </a:solidFill>
              </a:rPr>
              <a:t>  ODD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7200" y="2284095"/>
            <a:ext cx="1139190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range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8505" y="2931795"/>
            <a:ext cx="813435" cy="34925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200">
                <a:solidFill>
                  <a:srgbClr val="2A4177"/>
                </a:solidFill>
                <a:sym typeface="+mn-ea"/>
              </a:rPr>
              <a:t>road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38505" y="3352165"/>
            <a:ext cx="979805" cy="337185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1000">
                <a:solidFill>
                  <a:srgbClr val="2A4177"/>
                </a:solidFill>
                <a:sym typeface="+mn-ea"/>
              </a:rPr>
              <a:t>infrastructure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8505" y="3760470"/>
            <a:ext cx="796925" cy="306705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2A4177"/>
                </a:solidFill>
                <a:sym typeface="+mn-ea"/>
              </a:rPr>
              <a:t>objective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8505" y="4138295"/>
            <a:ext cx="840105" cy="306705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2A4177"/>
                </a:solidFill>
                <a:sym typeface="+mn-ea"/>
              </a:rPr>
              <a:t>weather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38505" y="4516120"/>
            <a:ext cx="814070" cy="306705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000">
                <a:solidFill>
                  <a:srgbClr val="2A4177"/>
                </a:solidFill>
                <a:sym typeface="+mn-ea"/>
              </a:rPr>
              <a:t>information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718945" y="2284095"/>
            <a:ext cx="1413510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occupants status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242310" y="2284095"/>
            <a:ext cx="1226820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vehicle status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24075" y="2931795"/>
            <a:ext cx="830580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driver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124075" y="3352165"/>
            <a:ext cx="989965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passenger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564255" y="2922905"/>
            <a:ext cx="1339215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dynamic status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64255" y="3352165"/>
            <a:ext cx="1339215" cy="392430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ADS conditions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521970" y="2676525"/>
            <a:ext cx="17145" cy="198374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1970" y="314769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21970" y="3520440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21970" y="3914140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21970" y="429196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21970" y="466026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907540" y="2676525"/>
            <a:ext cx="0" cy="903605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907540" y="312864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907540" y="3580130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64865" y="318833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364865" y="2675890"/>
            <a:ext cx="0" cy="903605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364865" y="3579495"/>
            <a:ext cx="21653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734185"/>
            <a:ext cx="3609340" cy="1202055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5076190" y="3061335"/>
            <a:ext cx="3567430" cy="1598295"/>
          </a:xfrm>
          <a:prstGeom prst="rect">
            <a:avLst/>
          </a:prstGeom>
          <a:solidFill>
            <a:schemeClr val="bg1"/>
          </a:solidFill>
          <a:ln>
            <a:solidFill>
              <a:srgbClr val="2A4177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GB 5768.2-2009 Road traffic signs and markings - Part 2: Road traffic signs</a:t>
            </a:r>
          </a:p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GB 14887-2011 Road traffic signal lamps</a:t>
            </a:r>
          </a:p>
          <a:p>
            <a:pPr>
              <a:lnSpc>
                <a:spcPct val="140000"/>
              </a:lnSpc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GB/T 35663-2017 Basic terminology of weather forecast</a:t>
            </a: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2483485" y="1970405"/>
            <a:ext cx="635" cy="31369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043940" y="2115185"/>
            <a:ext cx="0" cy="16891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851910" y="2115185"/>
            <a:ext cx="0" cy="16891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043940" y="2115185"/>
            <a:ext cx="2811780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" y="0"/>
            <a:ext cx="1121410" cy="4787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36/WG 7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Outline ISO_WD_TR 8234 Pre-crash classification systems_2021-10-26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315085"/>
            <a:ext cx="8352790" cy="3543935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 ISO/WD/TR 8234 Pre-crash classification systems*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7200" y="1419225"/>
            <a:ext cx="7047230" cy="1845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Levels of abstraction and data layers according to PEGASUS scheme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Describe which layers of the PEGASUS 6-Layer-Scheme are included in this Classification system. This will help the reader understand the link to the work in ISO/TC 22/SC 33/WG 9.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Continental Pre-Crash Scenarios (PCS): only includes information on the movable objects according to level 4 in the Pegasus scheme.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40" y="3003550"/>
            <a:ext cx="4457065" cy="177990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520" y="1647825"/>
            <a:ext cx="5354955" cy="3287395"/>
          </a:xfrm>
          <a:prstGeom prst="rect">
            <a:avLst/>
          </a:prstGeom>
        </p:spPr>
      </p:pic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algn="ctr" eaLnBrk="1" hangingPunct="1">
              <a:lnSpc>
                <a:spcPct val="150000"/>
              </a:lnSpc>
              <a:buClrTx/>
              <a:buSzTx/>
              <a:buFontTx/>
            </a:pPr>
            <a:r>
              <a:rPr altLang="en-US" sz="3200" b="1">
                <a:solidFill>
                  <a:srgbClr val="2A4177"/>
                </a:solidFill>
                <a:cs typeface="+mn-ea"/>
                <a:sym typeface="+mn-ea"/>
              </a:rPr>
              <a:t>Pegasus</a:t>
            </a:r>
            <a:endParaRPr altLang="en-US" sz="3200" b="1" kern="1200">
              <a:solidFill>
                <a:srgbClr val="2A4177"/>
              </a:solidFill>
              <a:latin typeface="Calibri" panose="020F0502020204030204"/>
              <a:cs typeface="+mn-ea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" y="1504315"/>
            <a:ext cx="4145915" cy="2537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6095" y="765175"/>
            <a:ext cx="818070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PEGASUS delivers the </a:t>
            </a:r>
            <a:r>
              <a:rPr lang="en-US" altLang="zh-CN" sz="1400" u="sng">
                <a:solidFill>
                  <a:srgbClr val="2A4177"/>
                </a:solidFill>
                <a:sym typeface="+mn-ea"/>
              </a:rPr>
              <a:t>standards for automated driving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, promoted by the Federal Ministry for Economic Affairs and Energy (BMWi):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p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roject for the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e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stablishment of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g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enerally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a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ccepted quality criteria, tools and methods as well as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s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cenarios and </a:t>
            </a:r>
            <a:r>
              <a:rPr lang="en-US" altLang="zh-CN" sz="1400" b="1">
                <a:solidFill>
                  <a:srgbClr val="2A4177"/>
                </a:solidFill>
                <a:sym typeface="+mn-ea"/>
              </a:rPr>
              <a:t>s</a:t>
            </a:r>
            <a:r>
              <a:rPr lang="en-US" altLang="zh-CN" sz="1400">
                <a:solidFill>
                  <a:srgbClr val="2A4177"/>
                </a:solidFill>
                <a:sym typeface="+mn-ea"/>
              </a:rPr>
              <a:t>ituations for the release of highly-automated driving functions.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73455" cy="630555"/>
          </a:xfrm>
          <a:prstGeom prst="rect">
            <a:avLst/>
          </a:prstGeom>
        </p:spPr>
      </p:pic>
      <p:sp>
        <p:nvSpPr>
          <p:cNvPr id="3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</a:t>
            </a:r>
            <a:r>
              <a:rPr lang="en-GB" sz="1100" dirty="0">
                <a:sym typeface="+mn-ea"/>
              </a:rPr>
              <a:t>https://www.pegasusprojekt.de/de/about-PEGASUS</a:t>
            </a:r>
            <a:endParaRPr lang="en-US" altLang="zh-CN" sz="11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algn="ctr" eaLnBrk="1" hangingPunct="1">
              <a:lnSpc>
                <a:spcPct val="150000"/>
              </a:lnSpc>
              <a:buClrTx/>
              <a:buSzTx/>
              <a:buFontTx/>
            </a:pPr>
            <a:r>
              <a:rPr lang="en-US" altLang="zh-CN" sz="3200" b="1">
                <a:solidFill>
                  <a:srgbClr val="2A4177"/>
                </a:solidFill>
                <a:cs typeface="+mn-ea"/>
                <a:sym typeface="+mn-ea"/>
              </a:rPr>
              <a:t>Idea</a:t>
            </a:r>
            <a:r>
              <a:rPr altLang="en-US" sz="3200" b="1">
                <a:solidFill>
                  <a:srgbClr val="2A4177"/>
                </a:solidFill>
                <a:cs typeface="+mn-ea"/>
                <a:sym typeface="+mn-ea"/>
              </a:rPr>
              <a:t>s</a:t>
            </a:r>
            <a:endParaRPr altLang="en-US" sz="3200" b="1" kern="1200">
              <a:solidFill>
                <a:srgbClr val="2A4177"/>
              </a:solidFill>
              <a:latin typeface="Calibri" panose="020F0502020204030204"/>
              <a:cs typeface="+mn-ea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605" y="742315"/>
            <a:ext cx="8352790" cy="4116705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200" y="843280"/>
            <a:ext cx="7468235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</a:rPr>
              <a:t>Road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2A4177"/>
                </a:solidFill>
              </a:rPr>
              <a:t>Do we need to include geometry/quality/conditions/junction?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</a:rPr>
              <a:t>Up-slope always means larger power train noise;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Cracks, potholes, ruts or swells bring more vibrations and tyre noise;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Icy surface reduces tyre noises;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Highway ramp mandates lower speed in a short time.</a:t>
            </a:r>
            <a:endParaRPr lang="en-US" altLang="zh-CN" sz="1600">
              <a:solidFill>
                <a:srgbClr val="2A4177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95" y="2887345"/>
            <a:ext cx="2866390" cy="19119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2887345"/>
            <a:ext cx="2865120" cy="1911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0320" y="1923415"/>
            <a:ext cx="2166620" cy="162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0320" y="3579495"/>
            <a:ext cx="2166620" cy="1219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algn="ctr" eaLnBrk="1" hangingPunct="1">
              <a:lnSpc>
                <a:spcPct val="150000"/>
              </a:lnSpc>
              <a:buClrTx/>
              <a:buSzTx/>
              <a:buFontTx/>
            </a:pPr>
            <a:r>
              <a:rPr lang="en-US" altLang="zh-CN" sz="3200" b="1">
                <a:solidFill>
                  <a:srgbClr val="2A4177"/>
                </a:solidFill>
                <a:cs typeface="+mn-ea"/>
                <a:sym typeface="+mn-ea"/>
              </a:rPr>
              <a:t>Idea</a:t>
            </a:r>
            <a:r>
              <a:rPr altLang="en-US" sz="3200" b="1">
                <a:solidFill>
                  <a:srgbClr val="2A4177"/>
                </a:solidFill>
                <a:cs typeface="+mn-ea"/>
                <a:sym typeface="+mn-ea"/>
              </a:rPr>
              <a:t>s</a:t>
            </a:r>
            <a:endParaRPr altLang="en-US" sz="3200" b="1" kern="1200">
              <a:solidFill>
                <a:srgbClr val="2A4177"/>
              </a:solidFill>
              <a:latin typeface="Calibri" panose="020F0502020204030204"/>
              <a:cs typeface="+mn-ea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605" y="742315"/>
            <a:ext cx="8352790" cy="4116705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200" y="843280"/>
            <a:ext cx="7468235" cy="3599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</a:rPr>
              <a:t>Traffic Infrastructure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2A4177"/>
                </a:solidFill>
              </a:rPr>
              <a:t>Do we need to include </a:t>
            </a:r>
            <a:r>
              <a:rPr lang="en-US" altLang="zh-CN" sz="1600" b="1">
                <a:solidFill>
                  <a:srgbClr val="2A4177"/>
                </a:solidFill>
                <a:sym typeface="+mn-ea"/>
              </a:rPr>
              <a:t>infrastructures like traffic signs and special facilities?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Speed limit sign reminds drivers to control the speed;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Soundproof wall and trees can block the propagation of sound.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  <a:sym typeface="+mn-ea"/>
              </a:rPr>
              <a:t>Objects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2A4177"/>
                </a:solidFill>
                <a:sym typeface="+mn-ea"/>
              </a:rPr>
              <a:t>Similar to the TFVS-05-06, including different road users and Volume.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40" y="1908175"/>
            <a:ext cx="2430145" cy="17856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110" y="1995805"/>
            <a:ext cx="2345055" cy="169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035" y="1995805"/>
            <a:ext cx="2545715" cy="16973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xfrm>
            <a:off x="457200" y="-1428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>
              <a:lnSpc>
                <a:spcPct val="150000"/>
              </a:lnSpc>
            </a:pPr>
            <a:r>
              <a:rPr lang="en-US" altLang="zh-CN" sz="3200" b="1" kern="1200" dirty="0">
                <a:solidFill>
                  <a:srgbClr val="2A4177"/>
                </a:solidFill>
                <a:latin typeface="Calibri" panose="020F0502020204030204"/>
                <a:ea typeface="宋体" panose="02010600030101010101" pitchFamily="2" charset="-122"/>
              </a:rPr>
              <a:t>Introduction</a:t>
            </a:r>
          </a:p>
        </p:txBody>
      </p:sp>
      <p:sp>
        <p:nvSpPr>
          <p:cNvPr id="8194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矩形 26"/>
          <p:cNvSpPr/>
          <p:nvPr/>
        </p:nvSpPr>
        <p:spPr>
          <a:xfrm>
            <a:off x="468313" y="771525"/>
            <a:ext cx="8497887" cy="33229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A</a:t>
            </a:r>
            <a:r>
              <a:rPr lang="en-US" sz="20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s for </a:t>
            </a:r>
            <a:r>
              <a:rPr lang="en-US" sz="2000" i="1" u="sng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Parameters to Define Road Traffic Scenarios</a:t>
            </a:r>
            <a:r>
              <a:rPr lang="en-US" sz="20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, ISO has been working on a few standards and/or technical reports in TC22/SC33/WG9, TC22/SC36/WG7 and other groups.</a:t>
            </a: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sz="20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Current works mainly focus on automated driving and crash </a:t>
            </a:r>
            <a:r>
              <a:rPr lang="en-US" sz="2000" dirty="0">
                <a:solidFill>
                  <a:srgbClr val="2A4177"/>
                </a:solidFill>
                <a:sym typeface="+mn-ea"/>
              </a:rPr>
              <a:t>scenarios, from which we can get some inspirations for our noise prediction model.</a:t>
            </a: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sz="20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Chinese experts have been taken deep part into those works and relative national standards are under development.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algn="ctr" eaLnBrk="1" hangingPunct="1">
              <a:lnSpc>
                <a:spcPct val="150000"/>
              </a:lnSpc>
              <a:buClrTx/>
              <a:buSzTx/>
              <a:buFontTx/>
            </a:pPr>
            <a:r>
              <a:rPr lang="en-US" altLang="zh-CN" sz="3200" b="1">
                <a:solidFill>
                  <a:srgbClr val="2A4177"/>
                </a:solidFill>
                <a:cs typeface="+mn-ea"/>
                <a:sym typeface="+mn-ea"/>
              </a:rPr>
              <a:t>Idea</a:t>
            </a:r>
            <a:r>
              <a:rPr altLang="en-US" sz="3200" b="1">
                <a:solidFill>
                  <a:srgbClr val="2A4177"/>
                </a:solidFill>
                <a:cs typeface="+mn-ea"/>
                <a:sym typeface="+mn-ea"/>
              </a:rPr>
              <a:t>s</a:t>
            </a:r>
            <a:endParaRPr altLang="en-US" sz="3200" b="1" kern="1200">
              <a:solidFill>
                <a:srgbClr val="2A4177"/>
              </a:solidFill>
              <a:latin typeface="Calibri" panose="020F0502020204030204"/>
              <a:cs typeface="+mn-ea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605" y="742315"/>
            <a:ext cx="8352790" cy="4116705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200" y="836930"/>
            <a:ext cx="7468235" cy="3661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  <a:sym typeface="+mn-ea"/>
              </a:rPr>
              <a:t>Environment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2A4177"/>
                </a:solidFill>
                <a:sym typeface="+mn-ea"/>
              </a:rPr>
              <a:t>Do we need to include weather and lighting?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Wind brings more wind noise;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Low visibility(rain, fog) brings more beeping; 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In the dark road, more driver prefer lights to horns.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  <a:sym typeface="+mn-ea"/>
              </a:rPr>
              <a:t>Connectivity?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V2X,navigation signal?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  <a:sym typeface="+mn-ea"/>
              </a:rPr>
              <a:t>Occupants status?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driver,passenger?</a:t>
            </a: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sz="1600">
              <a:solidFill>
                <a:srgbClr val="2A4177"/>
              </a:solidFill>
              <a:sym typeface="+mn-ea"/>
            </a:endParaRPr>
          </a:p>
          <a:p>
            <a:pPr algn="l">
              <a:buClrTx/>
              <a:buSzTx/>
              <a:buFont typeface="Arial" panose="020B0604020202020204" pitchFamily="34" charset="0"/>
            </a:pPr>
            <a:r>
              <a:rPr lang="en-US" altLang="zh-CN" sz="1800" b="1">
                <a:solidFill>
                  <a:srgbClr val="2A4177"/>
                </a:solidFill>
                <a:sym typeface="+mn-ea"/>
              </a:rPr>
              <a:t>Vehicle status?</a:t>
            </a:r>
          </a:p>
          <a:p>
            <a:pPr marL="742950" lvl="1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600">
                <a:solidFill>
                  <a:srgbClr val="2A4177"/>
                </a:solidFill>
                <a:sym typeface="+mn-ea"/>
              </a:rPr>
              <a:t>Speed, acceleration, tyre pressure?</a:t>
            </a:r>
            <a:endParaRPr lang="en-US" altLang="zh-CN" sz="1600">
              <a:solidFill>
                <a:srgbClr val="2A4177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39315"/>
            <a:ext cx="4032885" cy="25088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A4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413708" y="4776468"/>
            <a:ext cx="538898" cy="273844"/>
          </a:xfrm>
          <a:prstGeom prst="rect">
            <a:avLst/>
          </a:prstGeom>
        </p:spPr>
        <p:txBody>
          <a:bodyPr/>
          <a:lstStyle/>
          <a:p>
            <a:fld id="{F9954841-DDB9-4D98-80F0-B7611239509B}" type="slidenum">
              <a:rPr lang="zh-CN" altLang="en-US" sz="900" smtClean="0"/>
              <a:t>21</a:t>
            </a:fld>
            <a:endParaRPr lang="zh-CN" altLang="en-US" sz="9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60" r="75258"/>
          <a:stretch>
            <a:fillRect/>
          </a:stretch>
        </p:blipFill>
        <p:spPr>
          <a:xfrm>
            <a:off x="1247140" y="4287520"/>
            <a:ext cx="919480" cy="690880"/>
          </a:xfrm>
          <a:prstGeom prst="rect">
            <a:avLst/>
          </a:prstGeom>
        </p:spPr>
      </p:pic>
      <p:sp>
        <p:nvSpPr>
          <p:cNvPr id="15367" name="Text Box 2"/>
          <p:cNvSpPr txBox="1"/>
          <p:nvPr/>
        </p:nvSpPr>
        <p:spPr>
          <a:xfrm>
            <a:off x="1083945" y="1851660"/>
            <a:ext cx="6976110" cy="6153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1">
            <a:spAutoFit/>
          </a:bodyPr>
          <a:lstStyle/>
          <a:p>
            <a:pPr algn="ctr"/>
            <a:r>
              <a:rPr lang="en-US" altLang="zh-CN" sz="4000" b="1" i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Thanks for your attention!</a:t>
            </a:r>
          </a:p>
        </p:txBody>
      </p:sp>
      <p:sp>
        <p:nvSpPr>
          <p:cNvPr id="8" name="矩形 7"/>
          <p:cNvSpPr/>
          <p:nvPr/>
        </p:nvSpPr>
        <p:spPr>
          <a:xfrm>
            <a:off x="970915" y="4371975"/>
            <a:ext cx="8034655" cy="587375"/>
          </a:xfrm>
          <a:prstGeom prst="rect">
            <a:avLst/>
          </a:prstGeom>
          <a:noFill/>
          <a:ln w="9525">
            <a:solidFill>
              <a:srgbClr val="2A4177"/>
            </a:solidFill>
          </a:ln>
          <a:extLst>
            <a:ext uri="{909E8E84-426E-40DD-AFC4-6F175D3DCCD1}">
              <a14:hiddenFill xmlns:a14="http://schemas.microsoft.com/office/drawing/2010/main">
                <a:gradFill flip="none" rotWithShape="1">
                  <a:gsLst>
                    <a:gs pos="0">
                      <a:schemeClr val="accent2">
                        <a:tint val="66000"/>
                        <a:satMod val="160000"/>
                      </a:schemeClr>
                    </a:gs>
                    <a:gs pos="50000">
                      <a:schemeClr val="accent2">
                        <a:tint val="44500"/>
                        <a:satMod val="160000"/>
                      </a:schemeClr>
                    </a:gs>
                    <a:gs pos="100000">
                      <a:schemeClr val="accent2">
                        <a:tint val="23500"/>
                        <a:satMod val="16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14:hiddenFill>
            </a:ext>
          </a:ex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kern="1200" cap="none" spc="0" normalizeH="0" baseline="0" noProof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China Automotive Technology and Research Center Co., Ltd</a:t>
            </a:r>
            <a:r>
              <a:rPr kumimoji="0" lang="en-US" altLang="zh-CN" sz="1800" b="0" i="0" u="none" strike="noStrike" kern="1200" cap="none" spc="0" normalizeH="0" baseline="0" noProof="1">
                <a:solidFill>
                  <a:srgbClr val="272693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1800" b="0" i="0" u="none" strike="noStrike" kern="1200" cap="none" spc="0" normalizeH="0" baseline="0" noProof="1">
              <a:solidFill>
                <a:srgbClr val="272693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457200" y="-1428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>
              <a:lnSpc>
                <a:spcPct val="150000"/>
              </a:lnSpc>
            </a:pPr>
            <a:r>
              <a:rPr lang="en-US" altLang="zh-CN" sz="3200" b="1" kern="1200" dirty="0">
                <a:solidFill>
                  <a:srgbClr val="2A4177"/>
                </a:solidFill>
                <a:latin typeface="Calibri" panose="020F0502020204030204"/>
                <a:ea typeface="宋体" panose="02010600030101010101" pitchFamily="2" charset="-122"/>
              </a:rPr>
              <a:t>Standards list</a:t>
            </a:r>
          </a:p>
        </p:txBody>
      </p:sp>
      <p:sp>
        <p:nvSpPr>
          <p:cNvPr id="9218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矩形 26"/>
          <p:cNvSpPr/>
          <p:nvPr/>
        </p:nvSpPr>
        <p:spPr>
          <a:xfrm>
            <a:off x="486410" y="771525"/>
            <a:ext cx="8304530" cy="43795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ISO/DIS 34501 Road vehicles — Terms and definitions of test scenarios for automated driving systems</a:t>
            </a:r>
          </a:p>
          <a:p>
            <a:pPr marL="342900" indent="-342900" algn="l">
              <a:lnSpc>
                <a:spcPct val="14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ISO/DIS 34502 Road vehicles — Scenario-based safety evaluation framework for Automated Driving Systems</a:t>
            </a:r>
          </a:p>
          <a:p>
            <a:pPr marL="342900" indent="-342900" algn="l">
              <a:lnSpc>
                <a:spcPct val="14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ISO/AWI 34503 Road vehicles — Taxonomy for operational design domain for automated driving systems</a:t>
            </a:r>
          </a:p>
          <a:p>
            <a:pPr marL="342900" indent="-342900" algn="l">
              <a:lnSpc>
                <a:spcPct val="14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ISO/AWI 34504 Road vehicles — Scenario attributes and categorization</a:t>
            </a:r>
          </a:p>
          <a:p>
            <a:pPr marL="342900" indent="-342900" algn="l">
              <a:lnSpc>
                <a:spcPct val="14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2A4177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ISO/WD TR 8234 Pre-crash classification systems</a:t>
            </a:r>
          </a:p>
          <a:p>
            <a:pPr marL="342900" indent="-342900" algn="l">
              <a:lnSpc>
                <a:spcPct val="14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GB/T #### Intelligent and connected vehicles—Operational design condition for automated driving system</a:t>
            </a:r>
          </a:p>
          <a:p>
            <a:pPr marL="342900" indent="-3429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rgbClr val="2A4177"/>
              </a:solidFill>
              <a:latin typeface="Calibri" panose="020F050202020403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r>
              <a:rPr lang="en-US" altLang="zh-CN" sz="3200" b="1">
                <a:solidFill>
                  <a:srgbClr val="2A4177"/>
                </a:solidFill>
                <a:sym typeface="+mn-ea"/>
              </a:rPr>
              <a:t>*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1131570"/>
            <a:ext cx="8180705" cy="3138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2A4177"/>
                </a:solidFill>
              </a:rPr>
              <a:t>Group name:</a:t>
            </a:r>
            <a:r>
              <a:rPr lang="zh-CN" altLang="en-US">
                <a:solidFill>
                  <a:srgbClr val="2A4177"/>
                </a:solidFill>
              </a:rPr>
              <a:t> "Test scenarios of automated driving systems"</a:t>
            </a:r>
          </a:p>
          <a:p>
            <a:r>
              <a:rPr lang="zh-CN" altLang="en-US" b="1">
                <a:solidFill>
                  <a:srgbClr val="2A4177"/>
                </a:solidFill>
              </a:rPr>
              <a:t>Convenorship:</a:t>
            </a:r>
            <a:r>
              <a:rPr lang="zh-CN" altLang="en-US">
                <a:solidFill>
                  <a:srgbClr val="2A4177"/>
                </a:solidFill>
              </a:rPr>
              <a:t> SAC</a:t>
            </a:r>
          </a:p>
          <a:p>
            <a:r>
              <a:rPr lang="zh-CN" altLang="en-US" b="1">
                <a:solidFill>
                  <a:srgbClr val="2A4177"/>
                </a:solidFill>
              </a:rPr>
              <a:t>Convenor: </a:t>
            </a:r>
            <a:r>
              <a:rPr lang="zh-CN" altLang="en-US">
                <a:solidFill>
                  <a:srgbClr val="2A4177"/>
                </a:solidFill>
              </a:rPr>
              <a:t>Wang Zhao Mr</a:t>
            </a:r>
            <a:r>
              <a:rPr lang="en-US" altLang="zh-CN">
                <a:solidFill>
                  <a:srgbClr val="2A4177"/>
                </a:solidFill>
              </a:rPr>
              <a:t>.</a:t>
            </a:r>
          </a:p>
          <a:p>
            <a:r>
              <a:rPr lang="en-US" altLang="zh-CN" b="1">
                <a:solidFill>
                  <a:srgbClr val="2A4177"/>
                </a:solidFill>
              </a:rPr>
              <a:t>Standards:</a:t>
            </a: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ISO/DIS 34501 Road vehicles — Terms and definitions of test scenarios for automated driving systems</a:t>
            </a:r>
            <a:endParaRPr lang="en-US" altLang="zh-CN" sz="1800">
              <a:solidFill>
                <a:srgbClr val="2A4177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ISO/DIS 34502 Road vehicles — Scenario-based safety evaluation framework for Automated Driving Systems</a:t>
            </a:r>
            <a:endParaRPr lang="en-US" altLang="zh-CN" sz="1800">
              <a:solidFill>
                <a:srgbClr val="2A4177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</a:t>
            </a:r>
            <a:endParaRPr lang="en-US" altLang="zh-CN" sz="1800">
              <a:solidFill>
                <a:srgbClr val="2A4177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ISO/AWI 34504 Road vehicles — Scenario attributes and categorization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https://www.iso.org/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916305"/>
            <a:ext cx="8180705" cy="41230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ISO/DIS 34502 Road vehicles — Scenario-based safety evaluation framework for Automated Driving Systems*</a:t>
            </a:r>
          </a:p>
          <a:p>
            <a:pPr algn="l">
              <a:lnSpc>
                <a:spcPct val="100000"/>
              </a:lnSpc>
              <a:buClrTx/>
              <a:buSzTx/>
              <a:buFontTx/>
            </a:pPr>
            <a:endParaRPr lang="en-US" altLang="zh-CN" sz="18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Logically structured scenarios are necessary to facilitate the handling of a large number of variables and to enable testing of these scenarios. 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endParaRPr lang="en-US" altLang="zh-CN" sz="1800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This structuring of scenarios canbe achieved following a number of approaches: 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Wingdings" panose="05000000000000000000" charset="0"/>
              <a:buChar char="ü"/>
            </a:pPr>
            <a:r>
              <a:rPr lang="en-US" altLang="zh-CN" sz="1600" i="1">
                <a:solidFill>
                  <a:srgbClr val="2A4177"/>
                </a:solidFill>
                <a:sym typeface="+mn-ea"/>
              </a:rPr>
              <a:t>descriptions from the </a:t>
            </a:r>
            <a:r>
              <a:rPr lang="en-US" altLang="zh-CN" sz="1600" i="1" u="sng">
                <a:solidFill>
                  <a:srgbClr val="C00000"/>
                </a:solidFill>
                <a:sym typeface="+mn-ea"/>
              </a:rPr>
              <a:t>outside</a:t>
            </a:r>
            <a:r>
              <a:rPr lang="en-US" altLang="zh-CN" sz="1600" i="1">
                <a:solidFill>
                  <a:srgbClr val="2A4177"/>
                </a:solidFill>
                <a:sym typeface="+mn-ea"/>
              </a:rPr>
              <a:t> of the ADS (e.g. PEGASUS 6-layer)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Wingdings" panose="05000000000000000000" charset="0"/>
              <a:buChar char="ü"/>
            </a:pPr>
            <a:r>
              <a:rPr lang="en-US" altLang="zh-CN" sz="1600" i="1">
                <a:solidFill>
                  <a:srgbClr val="2A4177"/>
                </a:solidFill>
                <a:sym typeface="+mn-ea"/>
              </a:rPr>
              <a:t>descriptions from the </a:t>
            </a:r>
            <a:r>
              <a:rPr lang="en-US" altLang="zh-CN" sz="1600" i="1" u="sng">
                <a:solidFill>
                  <a:srgbClr val="2A4177"/>
                </a:solidFill>
                <a:sym typeface="+mn-ea"/>
              </a:rPr>
              <a:t>inside</a:t>
            </a:r>
            <a:r>
              <a:rPr lang="en-US" altLang="zh-CN" sz="1600" i="1">
                <a:solidFill>
                  <a:srgbClr val="2A4177"/>
                </a:solidFill>
                <a:sym typeface="+mn-ea"/>
              </a:rPr>
              <a:t> the ADS (e.g. SAKURA 3-categories)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Wingdings" panose="05000000000000000000" charset="0"/>
              <a:buChar char="ü"/>
            </a:pPr>
            <a:r>
              <a:rPr lang="en-US" altLang="zh-CN" sz="1600" i="1">
                <a:solidFill>
                  <a:srgbClr val="2A4177"/>
                </a:solidFill>
                <a:sym typeface="+mn-ea"/>
              </a:rPr>
              <a:t>by establishing a relationship between the scenario structures and corresponding patterns reported in </a:t>
            </a:r>
            <a:r>
              <a:rPr lang="en-US" altLang="zh-CN" sz="1600" i="1" u="sng">
                <a:solidFill>
                  <a:srgbClr val="2A4177"/>
                </a:solidFill>
                <a:sym typeface="+mn-ea"/>
              </a:rPr>
              <a:t>accident databases</a:t>
            </a:r>
            <a:r>
              <a:rPr lang="en-US" altLang="zh-CN" sz="1600" i="1">
                <a:solidFill>
                  <a:srgbClr val="2A4177"/>
                </a:solidFill>
                <a:sym typeface="+mn-ea"/>
              </a:rPr>
              <a:t>.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Wingdings" panose="05000000000000000000" charset="0"/>
              <a:buChar char="ü"/>
            </a:pPr>
            <a:endParaRPr lang="en-US" altLang="zh-CN" sz="1600" i="1">
              <a:solidFill>
                <a:srgbClr val="2A4177"/>
              </a:solidFill>
              <a:sym typeface="+mn-ea"/>
            </a:endParaRPr>
          </a:p>
          <a:p>
            <a:pPr marL="285750" indent="-285750" algn="l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sz="1800">
                <a:solidFill>
                  <a:srgbClr val="2A4177"/>
                </a:solidFill>
                <a:sym typeface="+mn-ea"/>
              </a:rPr>
              <a:t>ISO/DIS 34502 focus on a description from the inside of the ADS. 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Wingdings" panose="05000000000000000000" charset="0"/>
              <a:buChar char="ü"/>
            </a:pPr>
            <a:r>
              <a:rPr lang="en-US" altLang="zh-CN" sz="1600" i="1">
                <a:solidFill>
                  <a:srgbClr val="2A4177"/>
                </a:solidFill>
                <a:sym typeface="+mn-ea"/>
              </a:rPr>
              <a:t>Dynamic driving task (DDT) : perception, judgement and control.</a:t>
            </a:r>
          </a:p>
          <a:p>
            <a:pPr marL="285750" indent="-285750" algn="l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</a:pP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</a:t>
            </a:r>
            <a:r>
              <a:rPr lang="en-US" altLang="zh-CN" sz="1100" dirty="0">
                <a:sym typeface="+mn-ea"/>
              </a:rPr>
              <a:t>Source</a:t>
            </a:r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: ISO 34502-#:####(X)-DIS draft 210908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16865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ISO/DIS 34502 Road vehicles — Scenario-based safety evaluation framework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</a:t>
            </a:r>
            <a:r>
              <a:rPr lang="en-US" altLang="zh-CN" sz="1100" dirty="0">
                <a:sym typeface="+mn-ea"/>
              </a:rPr>
              <a:t>Source</a:t>
            </a:r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: ISO 34502-#:####(X)-DIS draft 210908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02387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5605" y="4299585"/>
            <a:ext cx="282702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Perception related critical scenarios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75965" y="4299585"/>
            <a:ext cx="251904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Traffic related critical scenarios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24525" y="4299585"/>
            <a:ext cx="329438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400">
                <a:solidFill>
                  <a:srgbClr val="2A4177"/>
                </a:solidFill>
                <a:sym typeface="+mn-ea"/>
              </a:rPr>
              <a:t>Vehicle control related critical scenarios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965" y="1707515"/>
            <a:ext cx="2430145" cy="15017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965" y="3209290"/>
            <a:ext cx="2446655" cy="10845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rcRect b="51503"/>
          <a:stretch>
            <a:fillRect/>
          </a:stretch>
        </p:blipFill>
        <p:spPr>
          <a:xfrm>
            <a:off x="780415" y="3721735"/>
            <a:ext cx="2057400" cy="5124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rcRect b="48990"/>
          <a:stretch>
            <a:fillRect/>
          </a:stretch>
        </p:blipFill>
        <p:spPr>
          <a:xfrm>
            <a:off x="780415" y="3144520"/>
            <a:ext cx="2201545" cy="4648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820" y="1767840"/>
            <a:ext cx="2716530" cy="1301750"/>
          </a:xfrm>
          <a:prstGeom prst="rect">
            <a:avLst/>
          </a:prstGeom>
        </p:spPr>
      </p:pic>
      <p:cxnSp>
        <p:nvCxnSpPr>
          <p:cNvPr id="79" name="直接连接符 78"/>
          <p:cNvCxnSpPr/>
          <p:nvPr/>
        </p:nvCxnSpPr>
        <p:spPr>
          <a:xfrm>
            <a:off x="3204210" y="2120900"/>
            <a:ext cx="0" cy="211772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4000">
                  <a:schemeClr val="tx1">
                    <a:lumMod val="95000"/>
                    <a:lumOff val="5000"/>
                    <a:alpha val="9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28040" y="1995805"/>
            <a:ext cx="1943735" cy="57594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796280" y="2120900"/>
            <a:ext cx="0" cy="2117725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4000">
                  <a:schemeClr val="tx1">
                    <a:lumMod val="95000"/>
                    <a:lumOff val="5000"/>
                    <a:alpha val="9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6610" y="1696085"/>
            <a:ext cx="2790190" cy="155765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96610" y="3209290"/>
            <a:ext cx="2705100" cy="10845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547495" y="1779905"/>
            <a:ext cx="7388225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/>
              <a:t>• non-formal, human</a:t>
            </a:r>
            <a:r>
              <a:rPr lang="en-US" altLang="zh-CN" sz="1400"/>
              <a:t> </a:t>
            </a:r>
            <a:r>
              <a:rPr lang="zh-CN" altLang="en-US" sz="1400"/>
              <a:t>readable </a:t>
            </a:r>
          </a:p>
          <a:p>
            <a:r>
              <a:rPr lang="zh-CN" altLang="en-US" sz="1400"/>
              <a:t>• behavior-based description of a traffic scenario </a:t>
            </a:r>
          </a:p>
          <a:p>
            <a:r>
              <a:rPr lang="zh-CN" altLang="en-US" sz="1400"/>
              <a:t>• possibly containing a visualization </a:t>
            </a:r>
          </a:p>
          <a:p>
            <a:endParaRPr lang="zh-CN" altLang="en-US" sz="1400"/>
          </a:p>
          <a:p>
            <a:r>
              <a:rPr lang="zh-CN" altLang="en-US" sz="1400"/>
              <a:t>• formalized, machine readable, and declarative description (i.e. constraints on the happenings) </a:t>
            </a:r>
          </a:p>
          <a:p>
            <a:r>
              <a:rPr lang="zh-CN" altLang="en-US" sz="1400"/>
              <a:t>• closely</a:t>
            </a:r>
            <a:r>
              <a:rPr lang="en-US" altLang="zh-CN" sz="1400"/>
              <a:t> </a:t>
            </a:r>
            <a:r>
              <a:rPr lang="zh-CN" altLang="en-US" sz="1400"/>
              <a:t>tied</a:t>
            </a:r>
            <a:r>
              <a:rPr lang="en-US" altLang="zh-CN" sz="1400"/>
              <a:t> </a:t>
            </a:r>
            <a:r>
              <a:rPr lang="zh-CN" altLang="en-US" sz="1400"/>
              <a:t>to</a:t>
            </a:r>
            <a:r>
              <a:rPr lang="en-US" altLang="zh-CN" sz="1400"/>
              <a:t> </a:t>
            </a:r>
            <a:r>
              <a:rPr lang="zh-CN" altLang="en-US" sz="1400"/>
              <a:t>an</a:t>
            </a:r>
            <a:r>
              <a:rPr lang="en-US" altLang="zh-CN" sz="1400"/>
              <a:t> </a:t>
            </a:r>
            <a:r>
              <a:rPr lang="zh-CN" altLang="en-US" sz="1400"/>
              <a:t>ontology (or</a:t>
            </a:r>
            <a:r>
              <a:rPr lang="en-US" altLang="zh-CN" sz="1400"/>
              <a:t> </a:t>
            </a:r>
            <a:r>
              <a:rPr lang="zh-CN" altLang="en-US" sz="1400"/>
              <a:t>rather</a:t>
            </a:r>
            <a:r>
              <a:rPr lang="en-US" altLang="zh-CN" sz="1400"/>
              <a:t> </a:t>
            </a:r>
            <a:r>
              <a:rPr lang="zh-CN" altLang="en-US" sz="1400"/>
              <a:t>family</a:t>
            </a:r>
            <a:r>
              <a:rPr lang="en-US" altLang="zh-CN" sz="1400"/>
              <a:t> </a:t>
            </a:r>
            <a:r>
              <a:rPr lang="zh-CN" altLang="en-US" sz="1400"/>
              <a:t>of</a:t>
            </a:r>
            <a:r>
              <a:rPr lang="en-US" altLang="zh-CN" sz="1400"/>
              <a:t> </a:t>
            </a:r>
            <a:r>
              <a:rPr lang="zh-CN" altLang="en-US" sz="1400"/>
              <a:t>ontologies) </a:t>
            </a:r>
          </a:p>
          <a:p>
            <a:r>
              <a:rPr lang="zh-CN" altLang="en-US" sz="1400"/>
              <a:t>• efficient description of</a:t>
            </a:r>
            <a:r>
              <a:rPr lang="en-US" altLang="zh-CN" sz="1400"/>
              <a:t> </a:t>
            </a:r>
            <a:r>
              <a:rPr lang="zh-CN" altLang="en-US" sz="1400"/>
              <a:t>relations (e.g. cause-effect).</a:t>
            </a:r>
          </a:p>
          <a:p>
            <a:endParaRPr lang="zh-CN" altLang="en-US" sz="1400"/>
          </a:p>
          <a:p>
            <a:r>
              <a:rPr lang="zh-CN" altLang="en-US" sz="1400"/>
              <a:t>• parameterized representation of a set of scenarios, where </a:t>
            </a:r>
          </a:p>
          <a:p>
            <a:r>
              <a:rPr lang="zh-CN" altLang="en-US" sz="1400"/>
              <a:t>• influencing factors are described by means of parameter ranges and</a:t>
            </a:r>
            <a:r>
              <a:rPr lang="en-US" altLang="zh-CN" sz="1400"/>
              <a:t> </a:t>
            </a:r>
            <a:r>
              <a:rPr lang="zh-CN" altLang="en-US" sz="1400"/>
              <a:t>distributions</a:t>
            </a:r>
          </a:p>
          <a:p>
            <a:r>
              <a:rPr lang="zh-CN" altLang="en-US" sz="1400"/>
              <a:t>• enables parameter</a:t>
            </a:r>
            <a:r>
              <a:rPr lang="en-US" altLang="zh-CN" sz="1400"/>
              <a:t> </a:t>
            </a:r>
            <a:r>
              <a:rPr lang="zh-CN" altLang="en-US" sz="1400"/>
              <a:t>variation</a:t>
            </a:r>
          </a:p>
          <a:p>
            <a:endParaRPr lang="zh-CN" altLang="en-US" sz="1400"/>
          </a:p>
          <a:p>
            <a:r>
              <a:rPr lang="zh-CN" altLang="en-US" sz="1400"/>
              <a:t>• single</a:t>
            </a:r>
            <a:r>
              <a:rPr lang="en-US" altLang="zh-CN" sz="1400"/>
              <a:t> </a:t>
            </a:r>
            <a:r>
              <a:rPr lang="zh-CN" altLang="en-US" sz="1400"/>
              <a:t>scenario,describing</a:t>
            </a:r>
            <a:r>
              <a:rPr lang="en-US" altLang="zh-CN" sz="1400"/>
              <a:t> </a:t>
            </a:r>
            <a:r>
              <a:rPr lang="zh-CN" altLang="en-US" sz="1400"/>
              <a:t>exactly</a:t>
            </a:r>
            <a:r>
              <a:rPr lang="en-US" altLang="zh-CN" sz="1400"/>
              <a:t> </a:t>
            </a:r>
            <a:r>
              <a:rPr lang="zh-CN" altLang="en-US" sz="1400"/>
              <a:t>one</a:t>
            </a:r>
            <a:r>
              <a:rPr lang="en-US" altLang="zh-CN" sz="1400"/>
              <a:t> </a:t>
            </a:r>
            <a:r>
              <a:rPr lang="zh-CN" altLang="en-US" sz="1400"/>
              <a:t>specific scenery and chain of events with fixed parameters </a:t>
            </a:r>
          </a:p>
          <a:p>
            <a:r>
              <a:rPr lang="zh-CN" altLang="en-US" sz="1400"/>
              <a:t>• can, for example, be written as OpenDRIVE + OpenSCENARIO</a:t>
            </a:r>
          </a:p>
        </p:txBody>
      </p:sp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ISO/DIS 34502 Road vehicles — Scenario-based safety evaluation framework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</a:t>
            </a:r>
            <a:r>
              <a:rPr lang="en-US" altLang="zh-CN" sz="1100" dirty="0">
                <a:sym typeface="+mn-ea"/>
              </a:rPr>
              <a:t>Source</a:t>
            </a:r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: ISO 34502-#:####(X)-DIS draft 210908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128135" y="1636395"/>
            <a:ext cx="4620260" cy="337185"/>
          </a:xfrm>
          <a:prstGeom prst="rect">
            <a:avLst/>
          </a:prstGeom>
          <a:solidFill>
            <a:srgbClr val="2A4177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</a:rPr>
              <a:t>Scenario Description</a:t>
            </a:r>
            <a:r>
              <a:rPr lang="en-US" altLang="zh-CN" sz="1600">
                <a:solidFill>
                  <a:schemeClr val="bg1"/>
                </a:solidFill>
              </a:rPr>
              <a:t>: e.g. by the PEGASUS project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67995" y="1995170"/>
            <a:ext cx="1156335" cy="368300"/>
          </a:xfrm>
          <a:prstGeom prst="rect">
            <a:avLst/>
          </a:prstGeom>
          <a:solidFill>
            <a:srgbClr val="2A4177"/>
          </a:solidFill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sym typeface="+mn-ea"/>
              </a:rPr>
              <a:t>Functional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68960" y="2787015"/>
            <a:ext cx="954405" cy="368300"/>
          </a:xfrm>
          <a:prstGeom prst="rect">
            <a:avLst/>
          </a:prstGeom>
          <a:solidFill>
            <a:srgbClr val="2A4177"/>
          </a:solidFill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  <a:sym typeface="+mn-ea"/>
              </a:rPr>
              <a:t>Abstract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38175" y="3651250"/>
            <a:ext cx="815975" cy="368300"/>
          </a:xfrm>
          <a:prstGeom prst="rect">
            <a:avLst/>
          </a:prstGeom>
          <a:solidFill>
            <a:srgbClr val="2A4177"/>
          </a:solidFill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  <a:sym typeface="+mn-ea"/>
              </a:rPr>
              <a:t>Logical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6575" y="4371340"/>
            <a:ext cx="1019175" cy="368300"/>
          </a:xfrm>
          <a:prstGeom prst="rect">
            <a:avLst/>
          </a:prstGeom>
          <a:solidFill>
            <a:srgbClr val="2A4177"/>
          </a:solidFill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  <a:sym typeface="+mn-ea"/>
              </a:rPr>
              <a:t>Concrete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565" y="1625600"/>
            <a:ext cx="5238750" cy="3221355"/>
          </a:xfrm>
          <a:prstGeom prst="rect">
            <a:avLst/>
          </a:prstGeom>
        </p:spPr>
      </p:pic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09820" y="1635760"/>
            <a:ext cx="3838575" cy="337185"/>
          </a:xfrm>
          <a:prstGeom prst="rect">
            <a:avLst/>
          </a:prstGeom>
          <a:solidFill>
            <a:srgbClr val="2A4177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sym typeface="+mn-ea"/>
              </a:rPr>
              <a:t>Top level taxonomy with ODD attributes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-20637"/>
            <a:ext cx="8229600" cy="857250"/>
          </a:xfrm>
        </p:spPr>
        <p:txBody>
          <a:bodyPr vert="horz" wrap="square" lIns="91440" tIns="45720" rIns="91440" bIns="45720" anchor="ctr" anchorCtr="1"/>
          <a:lstStyle/>
          <a:p>
            <a:pPr eaLnBrk="1" hangingPunct="1">
              <a:lnSpc>
                <a:spcPct val="150000"/>
              </a:lnSpc>
            </a:pPr>
            <a:r>
              <a:rPr altLang="en-US" sz="3200" b="1">
                <a:solidFill>
                  <a:srgbClr val="2A4177"/>
                </a:solidFill>
                <a:sym typeface="+mn-ea"/>
              </a:rPr>
              <a:t>ISO/TC 22/SC 33/WG 9</a:t>
            </a:r>
            <a:endParaRPr lang="en-US" altLang="zh-CN" sz="3200" b="1" kern="1200" dirty="0">
              <a:solidFill>
                <a:srgbClr val="2A4177"/>
              </a:solidFill>
              <a:latin typeface="Calibri" panose="020F0502020204030204"/>
              <a:ea typeface="Arial" panose="020B0604020202020204" pitchFamily="34" charset="0"/>
              <a:sym typeface="+mn-ea"/>
            </a:endParaRPr>
          </a:p>
        </p:txBody>
      </p:sp>
      <p:sp>
        <p:nvSpPr>
          <p:cNvPr id="10242" name="Rectangle 6"/>
          <p:cNvSpPr txBox="1"/>
          <p:nvPr/>
        </p:nvSpPr>
        <p:spPr>
          <a:xfrm>
            <a:off x="8791575" y="4894263"/>
            <a:ext cx="344488" cy="242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r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en-US" altLang="zh-CN" sz="1200" dirty="0">
              <a:solidFill>
                <a:srgbClr val="89898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" y="-20270"/>
            <a:ext cx="882036" cy="720000"/>
          </a:xfrm>
          <a:prstGeom prst="rect">
            <a:avLst/>
          </a:prstGeom>
        </p:spPr>
      </p:pic>
      <p:sp>
        <p:nvSpPr>
          <p:cNvPr id="13316" name="矩形 1"/>
          <p:cNvSpPr/>
          <p:nvPr/>
        </p:nvSpPr>
        <p:spPr>
          <a:xfrm>
            <a:off x="457200" y="4856798"/>
            <a:ext cx="7696200" cy="260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100" dirty="0">
                <a:latin typeface="Calibri" panose="020F0502020204030204" pitchFamily="34" charset="0"/>
                <a:ea typeface="宋体" panose="02010600030101010101" pitchFamily="2" charset="-122"/>
              </a:rPr>
              <a:t> *Source: ISO 34503-#:####(X)-WD 34503 – r11.0</a:t>
            </a:r>
          </a:p>
        </p:txBody>
      </p:sp>
      <p:sp>
        <p:nvSpPr>
          <p:cNvPr id="5" name="矩形 4"/>
          <p:cNvSpPr/>
          <p:nvPr/>
        </p:nvSpPr>
        <p:spPr>
          <a:xfrm>
            <a:off x="395605" y="1635760"/>
            <a:ext cx="8352790" cy="3243580"/>
          </a:xfrm>
          <a:prstGeom prst="rect">
            <a:avLst/>
          </a:prstGeom>
          <a:noFill/>
          <a:ln w="1905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505" y="916305"/>
            <a:ext cx="81807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000">
                <a:solidFill>
                  <a:srgbClr val="2A4177"/>
                </a:solidFill>
                <a:sym typeface="+mn-ea"/>
              </a:rPr>
              <a:t>ISO/AWI 34503 Road vehicles — Taxonomy for operational design domain for automated driving systems*</a:t>
            </a:r>
            <a:endParaRPr lang="en-US" altLang="zh-CN" sz="1800">
              <a:solidFill>
                <a:srgbClr val="2A4177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7200" y="1707515"/>
            <a:ext cx="3622040" cy="26149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Zone: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800" b="1">
              <a:solidFill>
                <a:srgbClr val="2A4177"/>
              </a:solidFill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Geo-fenced areas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Traffic management zones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School zones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Regions or states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Interference zones (e.g. dense foliage or loss of GPS due to tall buildings)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Port Zone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Freight distribution Centre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24300" y="1707515"/>
            <a:ext cx="3622040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800" b="1">
                <a:solidFill>
                  <a:srgbClr val="2A4177"/>
                </a:solidFill>
              </a:rPr>
              <a:t>Drivable area:</a:t>
            </a:r>
          </a:p>
          <a:p>
            <a:pPr algn="l">
              <a:buClrTx/>
              <a:buSzTx/>
              <a:buFont typeface="Wingdings" panose="05000000000000000000" charset="0"/>
            </a:pPr>
            <a:endParaRPr lang="en-US" altLang="zh-CN" sz="1800" b="1">
              <a:solidFill>
                <a:srgbClr val="2A4177"/>
              </a:solidFill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C00000"/>
                </a:solidFill>
              </a:rPr>
              <a:t>Drivable area type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geometry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lane specification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signs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edge</a:t>
            </a:r>
          </a:p>
          <a:p>
            <a:pPr marL="285750" indent="-28575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1600">
                <a:solidFill>
                  <a:srgbClr val="2A4177"/>
                </a:solidFill>
              </a:rPr>
              <a:t>Drivable area surface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31660" y="1707515"/>
            <a:ext cx="1744980" cy="2122805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a) Motorways or highways or interstates; 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b) Primary roads (e.g. dual-carriage ways, single carriage ways, )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c) Radial roads;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d) Distributor roads;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e) Minor or local roads; 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f) Slip roads or off-ramps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g) Parking space</a:t>
            </a:r>
          </a:p>
          <a:p>
            <a:pPr algn="l">
              <a:buClrTx/>
              <a:buSzTx/>
              <a:buFont typeface="Wingdings" panose="05000000000000000000" charset="0"/>
            </a:pPr>
            <a:r>
              <a:rPr lang="en-US" altLang="zh-CN" sz="1200">
                <a:solidFill>
                  <a:srgbClr val="C00000"/>
                </a:solidFill>
              </a:rPr>
              <a:t>h) Shared space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2464</Words>
  <Application>Microsoft Office PowerPoint</Application>
  <PresentationFormat>On-screen Show (16:9)</PresentationFormat>
  <Paragraphs>261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主题</vt:lpstr>
      <vt:lpstr>PowerPoint Presentation</vt:lpstr>
      <vt:lpstr>Introduction</vt:lpstr>
      <vt:lpstr>Standards list</vt:lpstr>
      <vt:lpstr>ISO/TC 22/SC 33/WG 9*</vt:lpstr>
      <vt:lpstr>ISO/TC 22/SC 33/WG 9</vt:lpstr>
      <vt:lpstr>ISO/TC 22/SC 33/WG 9</vt:lpstr>
      <vt:lpstr>ISO/TC 22/SC 33/WG 9</vt:lpstr>
      <vt:lpstr>ISO/TC 22/SC 33/WG 9</vt:lpstr>
      <vt:lpstr>ISO/TC 22/SC 33/WG 9</vt:lpstr>
      <vt:lpstr>ISO/TC 22/SC 33/WG 9</vt:lpstr>
      <vt:lpstr>ISO/TC 22/SC 33/WG 9</vt:lpstr>
      <vt:lpstr>ISO/TC 22/SC 33/WG 9</vt:lpstr>
      <vt:lpstr>ISO/TC 22/SC 33/WG 9</vt:lpstr>
      <vt:lpstr>ISO/TC 22/SC 33/WG 9</vt:lpstr>
      <vt:lpstr>SAC/TC114/SC34</vt:lpstr>
      <vt:lpstr>ISO/TC 22/SC 36/WG 7</vt:lpstr>
      <vt:lpstr>Pegasus</vt:lpstr>
      <vt:lpstr>Ideas</vt:lpstr>
      <vt:lpstr>Ideas</vt:lpstr>
      <vt:lpstr>Ideas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SILVANI Francoise</dc:creator>
  <cp:lastModifiedBy>Françoise SILVANI</cp:lastModifiedBy>
  <cp:revision>60</cp:revision>
  <dcterms:created xsi:type="dcterms:W3CDTF">2013-03-03T08:02:00Z</dcterms:created>
  <dcterms:modified xsi:type="dcterms:W3CDTF">2022-01-18T10:56:14Z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2052-11.8.2.10393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2022-01-18T10:55:49Z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>d49a974b-6e2c-459a-bfdf-fc47d6659355</vt:lpwstr>
  </property>
  <property fmtid="{D5CDD505-2E9C-101B-9397-08002B2CF9AE}" pid="9" name="MSIP_Label_fd1c0902-ed92-4fed-896d-2e7725de02d4_ContentBits">
    <vt:lpwstr>2</vt:lpwstr>
  </property>
</Properties>
</file>