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6" r:id="rId2"/>
    <p:sldId id="264" r:id="rId3"/>
    <p:sldId id="257" r:id="rId4"/>
    <p:sldId id="259" r:id="rId5"/>
    <p:sldId id="260" r:id="rId6"/>
    <p:sldId id="258"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2F559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4" d="100"/>
          <a:sy n="114" d="100"/>
        </p:scale>
        <p:origin x="474" y="102"/>
      </p:cViewPr>
      <p:guideLst/>
    </p:cSldViewPr>
  </p:slideViewPr>
  <p:notesTextViewPr>
    <p:cViewPr>
      <p:scale>
        <a:sx n="1" d="1"/>
        <a:sy n="1" d="1"/>
      </p:scale>
      <p:origin x="0" y="0"/>
    </p:cViewPr>
  </p:notesTextViewPr>
  <p:notesViewPr>
    <p:cSldViewPr snapToGrid="0">
      <p:cViewPr varScale="1">
        <p:scale>
          <a:sx n="63" d="100"/>
          <a:sy n="63" d="100"/>
        </p:scale>
        <p:origin x="3206"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as De Mahieu" userId="86ffda28-54bf-46cb-8307-ac4eaeeea850" providerId="ADAL" clId="{A1184081-9ED7-40CB-ACE4-CFDD18F64CCE}"/>
    <pc:docChg chg="undo redo custSel modSld">
      <pc:chgData name="Nicolas De Mahieu" userId="86ffda28-54bf-46cb-8307-ac4eaeeea850" providerId="ADAL" clId="{A1184081-9ED7-40CB-ACE4-CFDD18F64CCE}" dt="2022-02-01T16:56:36.055" v="12" actId="20577"/>
      <pc:docMkLst>
        <pc:docMk/>
      </pc:docMkLst>
      <pc:sldChg chg="modSp mod">
        <pc:chgData name="Nicolas De Mahieu" userId="86ffda28-54bf-46cb-8307-ac4eaeeea850" providerId="ADAL" clId="{A1184081-9ED7-40CB-ACE4-CFDD18F64CCE}" dt="2022-02-01T16:52:08.126" v="0" actId="1076"/>
        <pc:sldMkLst>
          <pc:docMk/>
          <pc:sldMk cId="2711021579" sldId="256"/>
        </pc:sldMkLst>
        <pc:spChg chg="mod">
          <ac:chgData name="Nicolas De Mahieu" userId="86ffda28-54bf-46cb-8307-ac4eaeeea850" providerId="ADAL" clId="{A1184081-9ED7-40CB-ACE4-CFDD18F64CCE}" dt="2022-02-01T16:52:08.126" v="0" actId="1076"/>
          <ac:spMkLst>
            <pc:docMk/>
            <pc:sldMk cId="2711021579" sldId="256"/>
            <ac:spMk id="2" creationId="{998E2030-9651-4450-932B-E2BF8E7CB89A}"/>
          </ac:spMkLst>
        </pc:spChg>
      </pc:sldChg>
      <pc:sldChg chg="modSp mod">
        <pc:chgData name="Nicolas De Mahieu" userId="86ffda28-54bf-46cb-8307-ac4eaeeea850" providerId="ADAL" clId="{A1184081-9ED7-40CB-ACE4-CFDD18F64CCE}" dt="2022-02-01T16:53:21.370" v="1" actId="13926"/>
        <pc:sldMkLst>
          <pc:docMk/>
          <pc:sldMk cId="3656674964" sldId="257"/>
        </pc:sldMkLst>
        <pc:spChg chg="mod">
          <ac:chgData name="Nicolas De Mahieu" userId="86ffda28-54bf-46cb-8307-ac4eaeeea850" providerId="ADAL" clId="{A1184081-9ED7-40CB-ACE4-CFDD18F64CCE}" dt="2022-02-01T16:53:21.370" v="1" actId="13926"/>
          <ac:spMkLst>
            <pc:docMk/>
            <pc:sldMk cId="3656674964" sldId="257"/>
            <ac:spMk id="8" creationId="{E9728B76-4024-417D-80C3-4525600AADD3}"/>
          </ac:spMkLst>
        </pc:spChg>
      </pc:sldChg>
      <pc:sldChg chg="addSp delSp modSp mod">
        <pc:chgData name="Nicolas De Mahieu" userId="86ffda28-54bf-46cb-8307-ac4eaeeea850" providerId="ADAL" clId="{A1184081-9ED7-40CB-ACE4-CFDD18F64CCE}" dt="2022-02-01T16:56:07.054" v="9" actId="13926"/>
        <pc:sldMkLst>
          <pc:docMk/>
          <pc:sldMk cId="296417998" sldId="259"/>
        </pc:sldMkLst>
        <pc:spChg chg="add del mod">
          <ac:chgData name="Nicolas De Mahieu" userId="86ffda28-54bf-46cb-8307-ac4eaeeea850" providerId="ADAL" clId="{A1184081-9ED7-40CB-ACE4-CFDD18F64CCE}" dt="2022-02-01T16:55:51.336" v="7" actId="478"/>
          <ac:spMkLst>
            <pc:docMk/>
            <pc:sldMk cId="296417998" sldId="259"/>
            <ac:spMk id="22" creationId="{28D4E72A-DD4E-46D2-95EF-9598C298354B}"/>
          </ac:spMkLst>
        </pc:spChg>
        <pc:spChg chg="add del mod">
          <ac:chgData name="Nicolas De Mahieu" userId="86ffda28-54bf-46cb-8307-ac4eaeeea850" providerId="ADAL" clId="{A1184081-9ED7-40CB-ACE4-CFDD18F64CCE}" dt="2022-02-01T16:56:07.054" v="9" actId="13926"/>
          <ac:spMkLst>
            <pc:docMk/>
            <pc:sldMk cId="296417998" sldId="259"/>
            <ac:spMk id="23" creationId="{6B57CEF4-17F8-48AE-B054-B10F418A24E9}"/>
          </ac:spMkLst>
        </pc:spChg>
      </pc:sldChg>
      <pc:sldChg chg="modSp mod">
        <pc:chgData name="Nicolas De Mahieu" userId="86ffda28-54bf-46cb-8307-ac4eaeeea850" providerId="ADAL" clId="{A1184081-9ED7-40CB-ACE4-CFDD18F64CCE}" dt="2022-02-01T16:56:36.055" v="12" actId="20577"/>
        <pc:sldMkLst>
          <pc:docMk/>
          <pc:sldMk cId="2426563862" sldId="260"/>
        </pc:sldMkLst>
        <pc:spChg chg="mod">
          <ac:chgData name="Nicolas De Mahieu" userId="86ffda28-54bf-46cb-8307-ac4eaeeea850" providerId="ADAL" clId="{A1184081-9ED7-40CB-ACE4-CFDD18F64CCE}" dt="2022-02-01T16:56:36.055" v="12" actId="20577"/>
          <ac:spMkLst>
            <pc:docMk/>
            <pc:sldMk cId="2426563862" sldId="260"/>
            <ac:spMk id="14" creationId="{78B2D88F-9059-4013-A241-B51DAE145B7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5DC11D-5762-4102-A088-3B15A4C59C4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AFC246-4C4E-4EB6-AFEA-8C2DA4F4F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A07AF7-D8C9-483B-BE98-565A7D862BDA}" type="datetimeFigureOut">
              <a:rPr lang="en-US" smtClean="0"/>
              <a:t>2/1/2022</a:t>
            </a:fld>
            <a:endParaRPr lang="en-US"/>
          </a:p>
        </p:txBody>
      </p:sp>
      <p:sp>
        <p:nvSpPr>
          <p:cNvPr id="4" name="Footer Placeholder 3">
            <a:extLst>
              <a:ext uri="{FF2B5EF4-FFF2-40B4-BE49-F238E27FC236}">
                <a16:creationId xmlns:a16="http://schemas.microsoft.com/office/drawing/2014/main" id="{99B5D930-BB99-4828-9494-34A98A2270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24CF785-F6BA-480A-A198-169D77D625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DCBBEBE-BECD-4634-A76D-F063B23DD24E}" type="slidenum">
              <a:rPr lang="en-US" smtClean="0"/>
              <a:t>‹N°›</a:t>
            </a:fld>
            <a:endParaRPr lang="en-US"/>
          </a:p>
        </p:txBody>
      </p:sp>
    </p:spTree>
    <p:extLst>
      <p:ext uri="{BB962C8B-B14F-4D97-AF65-F5344CB8AC3E}">
        <p14:creationId xmlns:p14="http://schemas.microsoft.com/office/powerpoint/2010/main" val="77106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A41AD2-D453-40F1-9247-A8DD61448133}" type="datetimeFigureOut">
              <a:rPr lang="en-US" smtClean="0"/>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93D99B-8DC3-4891-9707-3320E2A84D8C}" type="slidenum">
              <a:rPr lang="en-US" smtClean="0"/>
              <a:t>‹N°›</a:t>
            </a:fld>
            <a:endParaRPr lang="en-US"/>
          </a:p>
        </p:txBody>
      </p:sp>
    </p:spTree>
    <p:extLst>
      <p:ext uri="{BB962C8B-B14F-4D97-AF65-F5344CB8AC3E}">
        <p14:creationId xmlns:p14="http://schemas.microsoft.com/office/powerpoint/2010/main" val="1236279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ETRTOTitle">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8A4A44D-0673-41DF-9966-C187F6994304}"/>
              </a:ext>
            </a:extLst>
          </p:cNvPr>
          <p:cNvSpPr/>
          <p:nvPr userDrawn="1"/>
        </p:nvSpPr>
        <p:spPr>
          <a:xfrm>
            <a:off x="-1524" y="0"/>
            <a:ext cx="12191999" cy="6858000"/>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2DFA5212-AC13-46FC-8E04-5F4254582269}"/>
              </a:ext>
            </a:extLst>
          </p:cNvPr>
          <p:cNvSpPr>
            <a:spLocks noGrp="1"/>
          </p:cNvSpPr>
          <p:nvPr>
            <p:ph type="ctrTitle" hasCustomPrompt="1"/>
          </p:nvPr>
        </p:nvSpPr>
        <p:spPr>
          <a:xfrm>
            <a:off x="1524000" y="1731935"/>
            <a:ext cx="9144000" cy="1778027"/>
          </a:xfrm>
        </p:spPr>
        <p:txBody>
          <a:bodyPr anchor="b"/>
          <a:lstStyle>
            <a:lvl1pPr algn="ctr">
              <a:defRPr sz="6000">
                <a:solidFill>
                  <a:schemeClr val="bg1"/>
                </a:solidFill>
              </a:defRPr>
            </a:lvl1pPr>
          </a:lstStyle>
          <a:p>
            <a:r>
              <a:rPr lang="en-US" dirty="0"/>
              <a:t>Click to introduce the presentation title</a:t>
            </a:r>
          </a:p>
        </p:txBody>
      </p:sp>
      <p:sp>
        <p:nvSpPr>
          <p:cNvPr id="3" name="Subtitle 2">
            <a:extLst>
              <a:ext uri="{FF2B5EF4-FFF2-40B4-BE49-F238E27FC236}">
                <a16:creationId xmlns:a16="http://schemas.microsoft.com/office/drawing/2014/main" id="{45342736-8A29-45B3-82E6-A52068F356D7}"/>
              </a:ext>
            </a:extLst>
          </p:cNvPr>
          <p:cNvSpPr>
            <a:spLocks noGrp="1"/>
          </p:cNvSpPr>
          <p:nvPr>
            <p:ph type="subTitle" idx="1" hasCustomPrompt="1"/>
          </p:nvPr>
        </p:nvSpPr>
        <p:spPr>
          <a:xfrm>
            <a:off x="1524000" y="3794420"/>
            <a:ext cx="9144000" cy="499445"/>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introduce the S/C, WG or TF related</a:t>
            </a:r>
          </a:p>
        </p:txBody>
      </p:sp>
      <p:pic>
        <p:nvPicPr>
          <p:cNvPr id="15" name="Picture 14" descr="Text&#10;&#10;Description automatically generated with medium confidence">
            <a:extLst>
              <a:ext uri="{FF2B5EF4-FFF2-40B4-BE49-F238E27FC236}">
                <a16:creationId xmlns:a16="http://schemas.microsoft.com/office/drawing/2014/main" id="{1848F621-9894-457E-8CCD-E278E104D4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6" name="Straight Connector 15">
            <a:extLst>
              <a:ext uri="{FF2B5EF4-FFF2-40B4-BE49-F238E27FC236}">
                <a16:creationId xmlns:a16="http://schemas.microsoft.com/office/drawing/2014/main" id="{5E822D69-580D-4040-808C-CD609E39AE9B}"/>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E008C81-6841-4671-8074-1DD7F2F5CEE1}"/>
              </a:ext>
            </a:extLst>
          </p:cNvPr>
          <p:cNvCxnSpPr>
            <a:cxnSpLocks/>
          </p:cNvCxnSpPr>
          <p:nvPr userDrawn="1"/>
        </p:nvCxnSpPr>
        <p:spPr>
          <a:xfrm>
            <a:off x="11530711" y="0"/>
            <a:ext cx="0" cy="621982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E2643AFC-712B-4143-8A50-2EAD908674B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February 1, 2022</a:t>
            </a:fld>
            <a:endParaRPr lang="en-US" dirty="0"/>
          </a:p>
        </p:txBody>
      </p:sp>
      <p:sp>
        <p:nvSpPr>
          <p:cNvPr id="13" name="Footer Placeholder 4">
            <a:extLst>
              <a:ext uri="{FF2B5EF4-FFF2-40B4-BE49-F238E27FC236}">
                <a16:creationId xmlns:a16="http://schemas.microsoft.com/office/drawing/2014/main" id="{D656DD63-4220-4DB3-9F16-2F5E3C67EDF1}"/>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4" name="Slide Number Placeholder 5">
            <a:extLst>
              <a:ext uri="{FF2B5EF4-FFF2-40B4-BE49-F238E27FC236}">
                <a16:creationId xmlns:a16="http://schemas.microsoft.com/office/drawing/2014/main" id="{AC977606-7EF4-42CF-877F-085EFD49FBE9}"/>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7" name="Date Placeholder 3">
            <a:extLst>
              <a:ext uri="{FF2B5EF4-FFF2-40B4-BE49-F238E27FC236}">
                <a16:creationId xmlns:a16="http://schemas.microsoft.com/office/drawing/2014/main" id="{BFC4B428-A592-43D9-9BE7-07BF777F4512}"/>
              </a:ext>
            </a:extLst>
          </p:cNvPr>
          <p:cNvSpPr txBox="1">
            <a:spLocks/>
          </p:cNvSpPr>
          <p:nvPr userDrawn="1"/>
        </p:nvSpPr>
        <p:spPr>
          <a:xfrm>
            <a:off x="660399" y="659930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0" dirty="0">
                <a:effectLst/>
              </a:rPr>
              <a:t>May contain confidential and/or proprietary information. </a:t>
            </a:r>
          </a:p>
        </p:txBody>
      </p:sp>
    </p:spTree>
    <p:extLst>
      <p:ext uri="{BB962C8B-B14F-4D97-AF65-F5344CB8AC3E}">
        <p14:creationId xmlns:p14="http://schemas.microsoft.com/office/powerpoint/2010/main" val="2128327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TRTOContent">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1CA3A41B-2351-42EB-B9E3-456F6C3C8C21}"/>
              </a:ext>
            </a:extLst>
          </p:cNvPr>
          <p:cNvSpPr/>
          <p:nvPr userDrawn="1"/>
        </p:nvSpPr>
        <p:spPr>
          <a:xfrm>
            <a:off x="0" y="6203697"/>
            <a:ext cx="12183229"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Rectangle 26">
            <a:extLst>
              <a:ext uri="{FF2B5EF4-FFF2-40B4-BE49-F238E27FC236}">
                <a16:creationId xmlns:a16="http://schemas.microsoft.com/office/drawing/2014/main" id="{19F7E399-283F-4391-8129-349183F72073}"/>
              </a:ext>
            </a:extLst>
          </p:cNvPr>
          <p:cNvSpPr/>
          <p:nvPr userDrawn="1"/>
        </p:nvSpPr>
        <p:spPr>
          <a:xfrm rot="5400000">
            <a:off x="8427078" y="3101850"/>
            <a:ext cx="6858000" cy="654302"/>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Content Placeholder 2">
            <a:extLst>
              <a:ext uri="{FF2B5EF4-FFF2-40B4-BE49-F238E27FC236}">
                <a16:creationId xmlns:a16="http://schemas.microsoft.com/office/drawing/2014/main" id="{58652377-5DEE-497F-9639-62A87421C7BC}"/>
              </a:ext>
            </a:extLst>
          </p:cNvPr>
          <p:cNvSpPr>
            <a:spLocks noGrp="1"/>
          </p:cNvSpPr>
          <p:nvPr>
            <p:ph idx="1"/>
          </p:nvPr>
        </p:nvSpPr>
        <p:spPr>
          <a:xfrm>
            <a:off x="584199" y="1733472"/>
            <a:ext cx="10515600" cy="40829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Text&#10;&#10;Description automatically generated with medium confidence">
            <a:extLst>
              <a:ext uri="{FF2B5EF4-FFF2-40B4-BE49-F238E27FC236}">
                <a16:creationId xmlns:a16="http://schemas.microsoft.com/office/drawing/2014/main" id="{FA3A4BEF-ADCA-48C5-8B60-2A07194CFF26}"/>
              </a:ext>
            </a:extLst>
          </p:cNvPr>
          <p:cNvPicPr>
            <a:picLocks noChangeAspect="1"/>
          </p:cNvPicPr>
          <p:nvPr userDrawn="1"/>
        </p:nvPicPr>
        <p:blipFill rotWithShape="1">
          <a:blip r:embed="rId2">
            <a:alphaModFix/>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val="0"/>
              </a:ext>
            </a:extLst>
          </a:blip>
          <a:srcRect r="69103" b="-4848"/>
          <a:stretch/>
        </p:blipFill>
        <p:spPr>
          <a:xfrm>
            <a:off x="11506199" y="6162423"/>
            <a:ext cx="655118" cy="654302"/>
          </a:xfrm>
          <a:prstGeom prst="rect">
            <a:avLst/>
          </a:prstGeom>
          <a:noFill/>
          <a:ln>
            <a:noFill/>
          </a:ln>
        </p:spPr>
      </p:pic>
      <p:sp>
        <p:nvSpPr>
          <p:cNvPr id="2" name="Title 1">
            <a:extLst>
              <a:ext uri="{FF2B5EF4-FFF2-40B4-BE49-F238E27FC236}">
                <a16:creationId xmlns:a16="http://schemas.microsoft.com/office/drawing/2014/main" id="{9A441D8B-6044-4E89-AA2F-39C11F6D0ED0}"/>
              </a:ext>
            </a:extLst>
          </p:cNvPr>
          <p:cNvSpPr>
            <a:spLocks noGrp="1"/>
          </p:cNvSpPr>
          <p:nvPr>
            <p:ph type="title" hasCustomPrompt="1"/>
          </p:nvPr>
        </p:nvSpPr>
        <p:spPr>
          <a:xfrm>
            <a:off x="584199" y="352612"/>
            <a:ext cx="10515600" cy="809411"/>
          </a:xfrm>
        </p:spPr>
        <p:txBody>
          <a:bodyPr/>
          <a:lstStyle>
            <a:lvl1pPr>
              <a:defRPr>
                <a:solidFill>
                  <a:schemeClr val="tx1"/>
                </a:solidFill>
              </a:defRPr>
            </a:lvl1pPr>
          </a:lstStyle>
          <a:p>
            <a:r>
              <a:rPr lang="en-US" dirty="0"/>
              <a:t>Click to introduce slide title</a:t>
            </a:r>
          </a:p>
        </p:txBody>
      </p:sp>
      <p:sp>
        <p:nvSpPr>
          <p:cNvPr id="19" name="Date Placeholder 3">
            <a:extLst>
              <a:ext uri="{FF2B5EF4-FFF2-40B4-BE49-F238E27FC236}">
                <a16:creationId xmlns:a16="http://schemas.microsoft.com/office/drawing/2014/main" id="{B6189BA6-A78A-458D-A1BF-A748C6605E2E}"/>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February 1, 2022</a:t>
            </a:fld>
            <a:endParaRPr lang="en-US" dirty="0"/>
          </a:p>
        </p:txBody>
      </p:sp>
      <p:sp>
        <p:nvSpPr>
          <p:cNvPr id="20" name="Footer Placeholder 4">
            <a:extLst>
              <a:ext uri="{FF2B5EF4-FFF2-40B4-BE49-F238E27FC236}">
                <a16:creationId xmlns:a16="http://schemas.microsoft.com/office/drawing/2014/main" id="{FA1D1347-8516-4D37-A6CB-8952EDBFEB5C}"/>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21" name="Slide Number Placeholder 5">
            <a:extLst>
              <a:ext uri="{FF2B5EF4-FFF2-40B4-BE49-F238E27FC236}">
                <a16:creationId xmlns:a16="http://schemas.microsoft.com/office/drawing/2014/main" id="{27B7DE60-A3A8-440C-8851-A7DE74D42FF5}"/>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1" name="Date Placeholder 3">
            <a:extLst>
              <a:ext uri="{FF2B5EF4-FFF2-40B4-BE49-F238E27FC236}">
                <a16:creationId xmlns:a16="http://schemas.microsoft.com/office/drawing/2014/main" id="{A63B68A4-4414-466D-8CBD-5351921691F3}"/>
              </a:ext>
            </a:extLst>
          </p:cNvPr>
          <p:cNvSpPr txBox="1">
            <a:spLocks/>
          </p:cNvSpPr>
          <p:nvPr userDrawn="1"/>
        </p:nvSpPr>
        <p:spPr>
          <a:xfrm>
            <a:off x="660399" y="659930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0" dirty="0">
                <a:effectLst/>
              </a:rPr>
              <a:t>May contain confidential and/or proprietary information. </a:t>
            </a:r>
          </a:p>
        </p:txBody>
      </p:sp>
    </p:spTree>
    <p:extLst>
      <p:ext uri="{BB962C8B-B14F-4D97-AF65-F5344CB8AC3E}">
        <p14:creationId xmlns:p14="http://schemas.microsoft.com/office/powerpoint/2010/main" val="32323591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ETRTOLast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0079891-027E-4253-9710-8CB8A22A8DF0}"/>
              </a:ext>
            </a:extLst>
          </p:cNvPr>
          <p:cNvSpPr/>
          <p:nvPr userDrawn="1"/>
        </p:nvSpPr>
        <p:spPr>
          <a:xfrm>
            <a:off x="0" y="-136526"/>
            <a:ext cx="12191999" cy="6994521"/>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a:extLst>
              <a:ext uri="{FF2B5EF4-FFF2-40B4-BE49-F238E27FC236}">
                <a16:creationId xmlns:a16="http://schemas.microsoft.com/office/drawing/2014/main" id="{F56FA895-CD02-4899-9FDB-C7D9066F6AD6}"/>
              </a:ext>
            </a:extLst>
          </p:cNvPr>
          <p:cNvSpPr>
            <a:spLocks noGrp="1"/>
          </p:cNvSpPr>
          <p:nvPr>
            <p:ph type="title" hasCustomPrompt="1"/>
          </p:nvPr>
        </p:nvSpPr>
        <p:spPr>
          <a:xfrm>
            <a:off x="1915160" y="2447131"/>
            <a:ext cx="7858760" cy="1325563"/>
          </a:xfrm>
        </p:spPr>
        <p:txBody>
          <a:bodyPr/>
          <a:lstStyle>
            <a:lvl1pPr>
              <a:defRPr>
                <a:solidFill>
                  <a:schemeClr val="bg1"/>
                </a:solidFill>
              </a:defRPr>
            </a:lvl1pPr>
          </a:lstStyle>
          <a:p>
            <a:r>
              <a:rPr lang="en-US" dirty="0"/>
              <a:t>Click to introduce the thanks slide</a:t>
            </a:r>
          </a:p>
        </p:txBody>
      </p:sp>
      <p:pic>
        <p:nvPicPr>
          <p:cNvPr id="10" name="Picture 9" descr="Text&#10;&#10;Description automatically generated with medium confidence">
            <a:extLst>
              <a:ext uri="{FF2B5EF4-FFF2-40B4-BE49-F238E27FC236}">
                <a16:creationId xmlns:a16="http://schemas.microsoft.com/office/drawing/2014/main" id="{8A0418BE-57B5-4700-BC32-78D3BC087E0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2412" y="281593"/>
            <a:ext cx="3223397" cy="948692"/>
          </a:xfrm>
          <a:prstGeom prst="rect">
            <a:avLst/>
          </a:prstGeom>
        </p:spPr>
      </p:pic>
      <p:cxnSp>
        <p:nvCxnSpPr>
          <p:cNvPr id="12" name="Straight Connector 11">
            <a:extLst>
              <a:ext uri="{FF2B5EF4-FFF2-40B4-BE49-F238E27FC236}">
                <a16:creationId xmlns:a16="http://schemas.microsoft.com/office/drawing/2014/main" id="{6C48BCEC-456F-4A34-8CA5-3B8327A0F549}"/>
              </a:ext>
            </a:extLst>
          </p:cNvPr>
          <p:cNvCxnSpPr>
            <a:cxnSpLocks/>
          </p:cNvCxnSpPr>
          <p:nvPr userDrawn="1"/>
        </p:nvCxnSpPr>
        <p:spPr>
          <a:xfrm>
            <a:off x="11530711" y="-136526"/>
            <a:ext cx="0" cy="6356351"/>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E0E6393-AB16-4152-98BD-FEA8EB740D96}"/>
              </a:ext>
            </a:extLst>
          </p:cNvPr>
          <p:cNvCxnSpPr>
            <a:cxnSpLocks/>
          </p:cNvCxnSpPr>
          <p:nvPr userDrawn="1"/>
        </p:nvCxnSpPr>
        <p:spPr>
          <a:xfrm>
            <a:off x="1" y="6203697"/>
            <a:ext cx="11544299"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3788463E-D249-4DF9-BFCA-811B0DB980C0}"/>
              </a:ext>
            </a:extLst>
          </p:cNvPr>
          <p:cNvSpPr>
            <a:spLocks noGrp="1"/>
          </p:cNvSpPr>
          <p:nvPr>
            <p:ph type="dt" sz="half" idx="10"/>
          </p:nvPr>
        </p:nvSpPr>
        <p:spPr>
          <a:xfrm>
            <a:off x="584199" y="6234175"/>
            <a:ext cx="2743200" cy="365125"/>
          </a:xfrm>
        </p:spPr>
        <p:txBody>
          <a:bodyPr/>
          <a:lstStyle>
            <a:lvl1pPr>
              <a:defRPr b="1">
                <a:solidFill>
                  <a:schemeClr val="bg1"/>
                </a:solidFill>
              </a:defRPr>
            </a:lvl1pPr>
          </a:lstStyle>
          <a:p>
            <a:fld id="{65011442-9EA8-43C1-A90A-E8091E9236D0}" type="datetime2">
              <a:rPr lang="en-US" smtClean="0"/>
              <a:t>Tuesday, February 1, 2022</a:t>
            </a:fld>
            <a:endParaRPr lang="en-US" dirty="0"/>
          </a:p>
        </p:txBody>
      </p:sp>
      <p:sp>
        <p:nvSpPr>
          <p:cNvPr id="15" name="Footer Placeholder 4">
            <a:extLst>
              <a:ext uri="{FF2B5EF4-FFF2-40B4-BE49-F238E27FC236}">
                <a16:creationId xmlns:a16="http://schemas.microsoft.com/office/drawing/2014/main" id="{CB942C3F-78A5-4C01-BF16-57AFE328616A}"/>
              </a:ext>
            </a:extLst>
          </p:cNvPr>
          <p:cNvSpPr>
            <a:spLocks noGrp="1"/>
          </p:cNvSpPr>
          <p:nvPr>
            <p:ph type="ftr" sz="quarter" idx="11"/>
          </p:nvPr>
        </p:nvSpPr>
        <p:spPr>
          <a:xfrm>
            <a:off x="3784599" y="6234175"/>
            <a:ext cx="4114800" cy="365125"/>
          </a:xfrm>
        </p:spPr>
        <p:txBody>
          <a:bodyPr/>
          <a:lstStyle>
            <a:lvl1pPr>
              <a:defRPr b="1">
                <a:solidFill>
                  <a:schemeClr val="bg1"/>
                </a:solidFill>
              </a:defRPr>
            </a:lvl1pPr>
          </a:lstStyle>
          <a:p>
            <a:r>
              <a:rPr lang="en-US"/>
              <a:t>The European Tyre and Rim Technical Organization</a:t>
            </a:r>
            <a:endParaRPr lang="en-US" dirty="0"/>
          </a:p>
        </p:txBody>
      </p:sp>
      <p:sp>
        <p:nvSpPr>
          <p:cNvPr id="16" name="Slide Number Placeholder 5">
            <a:extLst>
              <a:ext uri="{FF2B5EF4-FFF2-40B4-BE49-F238E27FC236}">
                <a16:creationId xmlns:a16="http://schemas.microsoft.com/office/drawing/2014/main" id="{A05C9697-1DE4-4BA2-A69B-EE6DE60F80D8}"/>
              </a:ext>
            </a:extLst>
          </p:cNvPr>
          <p:cNvSpPr>
            <a:spLocks noGrp="1"/>
          </p:cNvSpPr>
          <p:nvPr>
            <p:ph type="sldNum" sz="quarter" idx="12"/>
          </p:nvPr>
        </p:nvSpPr>
        <p:spPr>
          <a:xfrm>
            <a:off x="8356599" y="6234175"/>
            <a:ext cx="2743200" cy="365125"/>
          </a:xfrm>
        </p:spPr>
        <p:txBody>
          <a:bodyPr/>
          <a:lstStyle>
            <a:lvl1pPr>
              <a:defRPr b="1">
                <a:solidFill>
                  <a:schemeClr val="bg1"/>
                </a:solidFill>
              </a:defRPr>
            </a:lvl1pPr>
          </a:lstStyle>
          <a:p>
            <a:fld id="{74F045D9-6A50-447E-9A04-3B3C9EFFC6F0}" type="slidenum">
              <a:rPr lang="en-US" smtClean="0"/>
              <a:pPr/>
              <a:t>‹N°›</a:t>
            </a:fld>
            <a:endParaRPr lang="en-US" dirty="0"/>
          </a:p>
        </p:txBody>
      </p:sp>
      <p:sp>
        <p:nvSpPr>
          <p:cNvPr id="18" name="Date Placeholder 3">
            <a:extLst>
              <a:ext uri="{FF2B5EF4-FFF2-40B4-BE49-F238E27FC236}">
                <a16:creationId xmlns:a16="http://schemas.microsoft.com/office/drawing/2014/main" id="{AE1251C7-F514-4128-817B-43F1AB8E77D7}"/>
              </a:ext>
            </a:extLst>
          </p:cNvPr>
          <p:cNvSpPr txBox="1">
            <a:spLocks/>
          </p:cNvSpPr>
          <p:nvPr userDrawn="1"/>
        </p:nvSpPr>
        <p:spPr>
          <a:xfrm>
            <a:off x="660399" y="6599300"/>
            <a:ext cx="10363200" cy="159906"/>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0" dirty="0">
                <a:effectLst/>
              </a:rPr>
              <a:t>May contain confidential and/or proprietary information. </a:t>
            </a:r>
          </a:p>
        </p:txBody>
      </p:sp>
    </p:spTree>
    <p:extLst>
      <p:ext uri="{BB962C8B-B14F-4D97-AF65-F5344CB8AC3E}">
        <p14:creationId xmlns:p14="http://schemas.microsoft.com/office/powerpoint/2010/main" val="7234445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3541A0-6D1D-48E8-AAE7-7E4D17C6C7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5BEA4E-B31A-4947-805D-96C6B60AA2D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444A93-C5F7-48FE-93AC-1DEF28232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96A1E-7A29-44FA-8EF3-E01DAB2A90F2}" type="datetime2">
              <a:rPr lang="en-US" smtClean="0"/>
              <a:t>Tuesday, February 1, 2022</a:t>
            </a:fld>
            <a:endParaRPr lang="en-US"/>
          </a:p>
        </p:txBody>
      </p:sp>
      <p:sp>
        <p:nvSpPr>
          <p:cNvPr id="5" name="Footer Placeholder 4">
            <a:extLst>
              <a:ext uri="{FF2B5EF4-FFF2-40B4-BE49-F238E27FC236}">
                <a16:creationId xmlns:a16="http://schemas.microsoft.com/office/drawing/2014/main" id="{E3B03F57-D60F-41A8-9A52-CCD61D4174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The European Tyre and Rim Technical Organization</a:t>
            </a:r>
          </a:p>
        </p:txBody>
      </p:sp>
      <p:sp>
        <p:nvSpPr>
          <p:cNvPr id="6" name="Slide Number Placeholder 5">
            <a:extLst>
              <a:ext uri="{FF2B5EF4-FFF2-40B4-BE49-F238E27FC236}">
                <a16:creationId xmlns:a16="http://schemas.microsoft.com/office/drawing/2014/main" id="{E4B9DC25-E271-4B58-9561-4E6E8E6F5B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045D9-6A50-447E-9A04-3B3C9EFFC6F0}" type="slidenum">
              <a:rPr lang="en-US" smtClean="0"/>
              <a:t>‹N°›</a:t>
            </a:fld>
            <a:endParaRPr lang="en-US"/>
          </a:p>
        </p:txBody>
      </p:sp>
    </p:spTree>
    <p:extLst>
      <p:ext uri="{BB962C8B-B14F-4D97-AF65-F5344CB8AC3E}">
        <p14:creationId xmlns:p14="http://schemas.microsoft.com/office/powerpoint/2010/main" val="131562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E2030-9651-4450-932B-E2BF8E7CB89A}"/>
              </a:ext>
            </a:extLst>
          </p:cNvPr>
          <p:cNvSpPr>
            <a:spLocks noGrp="1"/>
          </p:cNvSpPr>
          <p:nvPr>
            <p:ph type="ctrTitle"/>
          </p:nvPr>
        </p:nvSpPr>
        <p:spPr>
          <a:xfrm>
            <a:off x="584199" y="2292336"/>
            <a:ext cx="10668000" cy="1778027"/>
          </a:xfrm>
        </p:spPr>
        <p:txBody>
          <a:bodyPr>
            <a:normAutofit fontScale="90000"/>
          </a:bodyPr>
          <a:lstStyle/>
          <a:p>
            <a:r>
              <a:rPr lang="en-US" dirty="0"/>
              <a:t>Worn WGI C1 Round Robin </a:t>
            </a:r>
            <a:br>
              <a:rPr lang="en-US" dirty="0"/>
            </a:br>
            <a:r>
              <a:rPr lang="en-US" sz="6000" dirty="0"/>
              <a:t>Track FRICTION Properties Proposal</a:t>
            </a:r>
            <a:endParaRPr lang="en-US" dirty="0"/>
          </a:p>
        </p:txBody>
      </p:sp>
      <p:sp>
        <p:nvSpPr>
          <p:cNvPr id="4" name="Date Placeholder 3">
            <a:extLst>
              <a:ext uri="{FF2B5EF4-FFF2-40B4-BE49-F238E27FC236}">
                <a16:creationId xmlns:a16="http://schemas.microsoft.com/office/drawing/2014/main" id="{A9F3125D-CFBC-40C4-9FF0-ABDA1D226A2D}"/>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5" name="Footer Placeholder 4">
            <a:extLst>
              <a:ext uri="{FF2B5EF4-FFF2-40B4-BE49-F238E27FC236}">
                <a16:creationId xmlns:a16="http://schemas.microsoft.com/office/drawing/2014/main" id="{3F265715-0852-4EBC-99A8-542DE3FFF71A}"/>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6" name="Slide Number Placeholder 5">
            <a:extLst>
              <a:ext uri="{FF2B5EF4-FFF2-40B4-BE49-F238E27FC236}">
                <a16:creationId xmlns:a16="http://schemas.microsoft.com/office/drawing/2014/main" id="{AA42D440-BEBF-4CA7-AD1F-F7C0A6F03012}"/>
              </a:ext>
            </a:extLst>
          </p:cNvPr>
          <p:cNvSpPr>
            <a:spLocks noGrp="1"/>
          </p:cNvSpPr>
          <p:nvPr>
            <p:ph type="sldNum" sz="quarter" idx="12"/>
          </p:nvPr>
        </p:nvSpPr>
        <p:spPr/>
        <p:txBody>
          <a:bodyPr/>
          <a:lstStyle/>
          <a:p>
            <a:fld id="{74F045D9-6A50-447E-9A04-3B3C9EFFC6F0}" type="slidenum">
              <a:rPr lang="en-US" smtClean="0"/>
              <a:pPr/>
              <a:t>1</a:t>
            </a:fld>
            <a:endParaRPr lang="en-US" dirty="0"/>
          </a:p>
        </p:txBody>
      </p:sp>
    </p:spTree>
    <p:extLst>
      <p:ext uri="{BB962C8B-B14F-4D97-AF65-F5344CB8AC3E}">
        <p14:creationId xmlns:p14="http://schemas.microsoft.com/office/powerpoint/2010/main" val="27110215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FC61A3-40D5-4383-80AF-731785D14824}"/>
              </a:ext>
            </a:extLst>
          </p:cNvPr>
          <p:cNvSpPr>
            <a:spLocks noGrp="1"/>
          </p:cNvSpPr>
          <p:nvPr>
            <p:ph type="title"/>
          </p:nvPr>
        </p:nvSpPr>
        <p:spPr>
          <a:xfrm>
            <a:off x="0" y="-3596"/>
            <a:ext cx="10515600" cy="809411"/>
          </a:xfrm>
        </p:spPr>
        <p:txBody>
          <a:bodyPr>
            <a:normAutofit/>
          </a:bodyPr>
          <a:lstStyle/>
          <a:p>
            <a:r>
              <a:rPr lang="en-US" sz="2800" b="1" dirty="0"/>
              <a:t>Track friction prop. &amp; Results Validation - R117</a:t>
            </a:r>
            <a:endParaRPr lang="en-GB" sz="2800" b="1" dirty="0"/>
          </a:p>
        </p:txBody>
      </p:sp>
      <p:sp>
        <p:nvSpPr>
          <p:cNvPr id="4" name="Date Placeholder 3">
            <a:extLst>
              <a:ext uri="{FF2B5EF4-FFF2-40B4-BE49-F238E27FC236}">
                <a16:creationId xmlns:a16="http://schemas.microsoft.com/office/drawing/2014/main" id="{46CCA075-4E31-4FF8-A8E6-298C22D34A32}"/>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5" name="Footer Placeholder 4">
            <a:extLst>
              <a:ext uri="{FF2B5EF4-FFF2-40B4-BE49-F238E27FC236}">
                <a16:creationId xmlns:a16="http://schemas.microsoft.com/office/drawing/2014/main" id="{9AB629F3-AC4B-4AF5-B62B-DBEED19D018D}"/>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581C8F42-C1F7-4536-932C-24D18ACFC195}"/>
              </a:ext>
            </a:extLst>
          </p:cNvPr>
          <p:cNvSpPr>
            <a:spLocks noGrp="1"/>
          </p:cNvSpPr>
          <p:nvPr>
            <p:ph type="sldNum" sz="quarter" idx="12"/>
          </p:nvPr>
        </p:nvSpPr>
        <p:spPr/>
        <p:txBody>
          <a:bodyPr/>
          <a:lstStyle/>
          <a:p>
            <a:fld id="{74F045D9-6A50-447E-9A04-3B3C9EFFC6F0}" type="slidenum">
              <a:rPr lang="en-US" smtClean="0"/>
              <a:pPr/>
              <a:t>2</a:t>
            </a:fld>
            <a:endParaRPr lang="en-US" dirty="0"/>
          </a:p>
        </p:txBody>
      </p:sp>
      <p:graphicFrame>
        <p:nvGraphicFramePr>
          <p:cNvPr id="7" name="Table 7">
            <a:extLst>
              <a:ext uri="{FF2B5EF4-FFF2-40B4-BE49-F238E27FC236}">
                <a16:creationId xmlns:a16="http://schemas.microsoft.com/office/drawing/2014/main" id="{B6BC67FB-5B7E-45DE-8379-6E2C271F95AE}"/>
              </a:ext>
            </a:extLst>
          </p:cNvPr>
          <p:cNvGraphicFramePr>
            <a:graphicFrameLocks/>
          </p:cNvGraphicFramePr>
          <p:nvPr>
            <p:extLst>
              <p:ext uri="{D42A27DB-BD31-4B8C-83A1-F6EECF244321}">
                <p14:modId xmlns:p14="http://schemas.microsoft.com/office/powerpoint/2010/main" val="2833067296"/>
              </p:ext>
            </p:extLst>
          </p:nvPr>
        </p:nvGraphicFramePr>
        <p:xfrm>
          <a:off x="135467" y="749225"/>
          <a:ext cx="11381859" cy="5359550"/>
        </p:xfrm>
        <a:graphic>
          <a:graphicData uri="http://schemas.openxmlformats.org/drawingml/2006/table">
            <a:tbl>
              <a:tblPr firstRow="1" bandRow="1">
                <a:tableStyleId>{5C22544A-7EE6-4342-B048-85BDC9FD1C3A}</a:tableStyleId>
              </a:tblPr>
              <a:tblGrid>
                <a:gridCol w="3793953">
                  <a:extLst>
                    <a:ext uri="{9D8B030D-6E8A-4147-A177-3AD203B41FA5}">
                      <a16:colId xmlns:a16="http://schemas.microsoft.com/office/drawing/2014/main" val="2317452732"/>
                    </a:ext>
                  </a:extLst>
                </a:gridCol>
                <a:gridCol w="3793953">
                  <a:extLst>
                    <a:ext uri="{9D8B030D-6E8A-4147-A177-3AD203B41FA5}">
                      <a16:colId xmlns:a16="http://schemas.microsoft.com/office/drawing/2014/main" val="1911596013"/>
                    </a:ext>
                  </a:extLst>
                </a:gridCol>
                <a:gridCol w="3793953">
                  <a:extLst>
                    <a:ext uri="{9D8B030D-6E8A-4147-A177-3AD203B41FA5}">
                      <a16:colId xmlns:a16="http://schemas.microsoft.com/office/drawing/2014/main" val="425371124"/>
                    </a:ext>
                  </a:extLst>
                </a:gridCol>
              </a:tblGrid>
              <a:tr h="560743">
                <a:tc>
                  <a:txBody>
                    <a:bodyPr/>
                    <a:lstStyle/>
                    <a:p>
                      <a:endParaRPr lang="en-US" sz="1600" dirty="0"/>
                    </a:p>
                  </a:txBody>
                  <a:tcPr/>
                </a:tc>
                <a:tc>
                  <a:txBody>
                    <a:bodyPr/>
                    <a:lstStyle/>
                    <a:p>
                      <a:r>
                        <a:rPr lang="en-US" sz="1600" dirty="0"/>
                        <a:t>R117.02 Annex 5 (Part A)</a:t>
                      </a:r>
                    </a:p>
                    <a:p>
                      <a:r>
                        <a:rPr lang="en-US" sz="1400" dirty="0"/>
                        <a:t>WGI in ‘new’ state</a:t>
                      </a:r>
                    </a:p>
                  </a:txBody>
                  <a:tcPr/>
                </a:tc>
                <a:tc>
                  <a:txBody>
                    <a:bodyPr/>
                    <a:lstStyle/>
                    <a:p>
                      <a:r>
                        <a:rPr lang="en-US" sz="1600" dirty="0"/>
                        <a:t>R117.03 Annex 9 (current </a:t>
                      </a:r>
                      <a:r>
                        <a:rPr lang="en-US" sz="1600" u="sng" dirty="0"/>
                        <a:t>DRAFT</a:t>
                      </a:r>
                      <a:r>
                        <a:rPr lang="en-US" sz="1600" dirty="0"/>
                        <a:t>)</a:t>
                      </a:r>
                    </a:p>
                    <a:p>
                      <a:r>
                        <a:rPr lang="en-US" sz="1400" dirty="0"/>
                        <a:t>WGI in ‘worn’ state</a:t>
                      </a:r>
                    </a:p>
                  </a:txBody>
                  <a:tcPr/>
                </a:tc>
                <a:extLst>
                  <a:ext uri="{0D108BD9-81ED-4DB2-BD59-A6C34878D82A}">
                    <a16:rowId xmlns:a16="http://schemas.microsoft.com/office/drawing/2014/main" val="3302998713"/>
                  </a:ext>
                </a:extLst>
              </a:tr>
              <a:tr h="780194">
                <a:tc>
                  <a:txBody>
                    <a:bodyPr/>
                    <a:lstStyle/>
                    <a:p>
                      <a:r>
                        <a:rPr lang="en-US" sz="1600" b="0" i="0" u="none" strike="noStrike" kern="1200" baseline="0" dirty="0">
                          <a:solidFill>
                            <a:schemeClr val="dk1"/>
                          </a:solidFill>
                          <a:latin typeface="+mn-lt"/>
                          <a:ea typeface="+mn-ea"/>
                          <a:cs typeface="+mn-cs"/>
                        </a:rPr>
                        <a:t>Definitions</a:t>
                      </a:r>
                    </a:p>
                    <a:p>
                      <a:endParaRPr lang="en-US" sz="1600" b="0" i="0" u="none" strike="noStrike" kern="1200" baseline="0" dirty="0">
                        <a:solidFill>
                          <a:schemeClr val="dk1"/>
                        </a:solidFill>
                        <a:latin typeface="+mn-lt"/>
                        <a:ea typeface="+mn-ea"/>
                        <a:cs typeface="+mn-cs"/>
                      </a:endParaRPr>
                    </a:p>
                    <a:p>
                      <a:endParaRPr lang="en-US" sz="1600" dirty="0"/>
                    </a:p>
                  </a:txBody>
                  <a:tcPr/>
                </a:tc>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828832636"/>
                  </a:ext>
                </a:extLst>
              </a:tr>
              <a:tr h="623047">
                <a:tc>
                  <a:txBody>
                    <a:bodyPr/>
                    <a:lstStyle/>
                    <a:p>
                      <a:r>
                        <a:rPr lang="en-US" sz="1600" dirty="0"/>
                        <a:t>Wetted frictional properties</a:t>
                      </a:r>
                    </a:p>
                  </a:txBody>
                  <a:tcPr/>
                </a:tc>
                <a:tc>
                  <a:txBody>
                    <a:bodyPr/>
                    <a:lstStyle/>
                    <a:p>
                      <a:endParaRPr lang="en-US" sz="1600"/>
                    </a:p>
                  </a:txBody>
                  <a:tcPr/>
                </a:tc>
                <a:tc>
                  <a:txBody>
                    <a:bodyPr/>
                    <a:lstStyle/>
                    <a:p>
                      <a:endParaRPr lang="en-US" sz="1600" dirty="0"/>
                    </a:p>
                  </a:txBody>
                  <a:tcPr/>
                </a:tc>
                <a:extLst>
                  <a:ext uri="{0D108BD9-81ED-4DB2-BD59-A6C34878D82A}">
                    <a16:rowId xmlns:a16="http://schemas.microsoft.com/office/drawing/2014/main" val="3834594714"/>
                  </a:ext>
                </a:extLst>
              </a:tr>
              <a:tr h="147369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Methods to measure the wetted frictional properties of the surface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a:tc>
                <a:tc>
                  <a:txBody>
                    <a:bodyPr/>
                    <a:lstStyle/>
                    <a:p>
                      <a:endParaRPr lang="en-US" sz="1600" dirty="0"/>
                    </a:p>
                    <a:p>
                      <a:endParaRPr lang="en-US" sz="1600" dirty="0"/>
                    </a:p>
                    <a:p>
                      <a:pPr algn="ctr"/>
                      <a:r>
                        <a:rPr lang="en-US" sz="1600" dirty="0">
                          <a:solidFill>
                            <a:srgbClr val="C00000"/>
                          </a:solidFill>
                        </a:rPr>
                        <a:t>Reference to Annex 5 Part A</a:t>
                      </a:r>
                    </a:p>
                  </a:txBody>
                  <a:tcPr/>
                </a:tc>
                <a:extLst>
                  <a:ext uri="{0D108BD9-81ED-4DB2-BD59-A6C34878D82A}">
                    <a16:rowId xmlns:a16="http://schemas.microsoft.com/office/drawing/2014/main" val="1666661055"/>
                  </a:ext>
                </a:extLst>
              </a:tr>
              <a:tr h="17393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Validation of results</a:t>
                      </a:r>
                    </a:p>
                  </a:txBody>
                  <a:tcPr/>
                </a:tc>
                <a:tc>
                  <a:txBody>
                    <a:bodyPr/>
                    <a:lstStyle/>
                    <a:p>
                      <a:r>
                        <a:rPr lang="en-US" sz="1600" b="0" i="0" u="none" strike="noStrike" kern="1200" baseline="0" dirty="0">
                          <a:solidFill>
                            <a:schemeClr val="dk1"/>
                          </a:solidFill>
                          <a:latin typeface="+mn-lt"/>
                          <a:ea typeface="+mn-ea"/>
                          <a:cs typeface="+mn-cs"/>
                        </a:rPr>
                        <a:t>4.1.6.2. </a:t>
                      </a:r>
                    </a:p>
                    <a:p>
                      <a:endParaRPr lang="en-US" sz="1600" b="0" i="0" u="none" strike="noStrike" kern="1200" baseline="0" dirty="0">
                        <a:solidFill>
                          <a:schemeClr val="dk1"/>
                        </a:solidFill>
                        <a:latin typeface="+mn-lt"/>
                        <a:ea typeface="+mn-ea"/>
                        <a:cs typeface="+mn-cs"/>
                      </a:endParaRPr>
                    </a:p>
                    <a:p>
                      <a:endParaRPr lang="en-US" sz="1600" b="0" i="0" u="none" strike="noStrike" kern="1200" baseline="0" dirty="0">
                        <a:solidFill>
                          <a:schemeClr val="dk1"/>
                        </a:solidFill>
                        <a:latin typeface="+mn-lt"/>
                        <a:ea typeface="+mn-ea"/>
                        <a:cs typeface="+mn-cs"/>
                      </a:endParaRPr>
                    </a:p>
                    <a:p>
                      <a:endParaRPr lang="en-US" sz="1600" b="0" i="0" u="none" strike="noStrike" kern="1200" baseline="0" dirty="0">
                        <a:solidFill>
                          <a:schemeClr val="dk1"/>
                        </a:solidFill>
                        <a:latin typeface="+mn-lt"/>
                        <a:ea typeface="+mn-ea"/>
                        <a:cs typeface="+mn-cs"/>
                      </a:endParaRPr>
                    </a:p>
                    <a:p>
                      <a:r>
                        <a:rPr lang="en-US" sz="1600" b="0" i="0" u="none" strike="noStrike" kern="1200" baseline="0" dirty="0">
                          <a:solidFill>
                            <a:schemeClr val="dk1"/>
                          </a:solidFill>
                          <a:latin typeface="+mn-lt"/>
                          <a:ea typeface="+mn-ea"/>
                          <a:cs typeface="+mn-cs"/>
                        </a:rPr>
                        <a:t>4.2.8.2. </a:t>
                      </a:r>
                    </a:p>
                    <a:p>
                      <a:endParaRPr lang="en-US" sz="1600" b="0" i="0" u="none" strike="noStrike" kern="1200" baseline="0" dirty="0">
                        <a:solidFill>
                          <a:schemeClr val="dk1"/>
                        </a:solidFill>
                        <a:latin typeface="+mn-lt"/>
                        <a:ea typeface="+mn-ea"/>
                        <a:cs typeface="+mn-cs"/>
                      </a:endParaRPr>
                    </a:p>
                    <a:p>
                      <a:endParaRPr lang="en-US" sz="1600" b="0" i="0" u="none" strike="noStrike" kern="1200" baseline="0" dirty="0">
                        <a:solidFill>
                          <a:schemeClr val="dk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2.4.1.1.2.</a:t>
                      </a:r>
                    </a:p>
                    <a:p>
                      <a:endParaRPr lang="en-US" sz="1600" b="0" i="0" u="none" strike="noStrike" kern="1200" baseline="0" dirty="0">
                        <a:solidFill>
                          <a:schemeClr val="dk1"/>
                        </a:solidFill>
                        <a:latin typeface="+mn-lt"/>
                        <a:ea typeface="+mn-ea"/>
                        <a:cs typeface="+mn-cs"/>
                      </a:endParaRPr>
                    </a:p>
                    <a:p>
                      <a:endParaRPr lang="en-US" sz="1600" b="0" i="0" u="none" strike="noStrike" kern="1200" baseline="0" dirty="0">
                        <a:solidFill>
                          <a:schemeClr val="dk1"/>
                        </a:solidFill>
                        <a:latin typeface="+mn-lt"/>
                        <a:ea typeface="+mn-ea"/>
                        <a:cs typeface="+mn-cs"/>
                      </a:endParaRPr>
                    </a:p>
                    <a:p>
                      <a:endParaRPr lang="en-US" sz="1600" b="0" i="0" u="none" strike="noStrike" kern="1200" baseline="0" dirty="0">
                        <a:solidFill>
                          <a:schemeClr val="dk1"/>
                        </a:solidFill>
                        <a:latin typeface="+mn-lt"/>
                        <a:ea typeface="+mn-ea"/>
                        <a:cs typeface="+mn-cs"/>
                      </a:endParaRPr>
                    </a:p>
                    <a:p>
                      <a:r>
                        <a:rPr lang="en-US" sz="1600" b="0" i="0" u="none" strike="noStrike" kern="1200" baseline="0" dirty="0">
                          <a:solidFill>
                            <a:schemeClr val="dk1"/>
                          </a:solidFill>
                          <a:latin typeface="+mn-lt"/>
                          <a:ea typeface="+mn-ea"/>
                          <a:cs typeface="+mn-cs"/>
                        </a:rPr>
                        <a:t>2.4.2.1.2.</a:t>
                      </a:r>
                    </a:p>
                  </a:txBody>
                  <a:tcPr/>
                </a:tc>
                <a:extLst>
                  <a:ext uri="{0D108BD9-81ED-4DB2-BD59-A6C34878D82A}">
                    <a16:rowId xmlns:a16="http://schemas.microsoft.com/office/drawing/2014/main" val="844905374"/>
                  </a:ext>
                </a:extLst>
              </a:tr>
            </a:tbl>
          </a:graphicData>
        </a:graphic>
      </p:graphicFrame>
      <p:pic>
        <p:nvPicPr>
          <p:cNvPr id="8" name="Picture 7">
            <a:extLst>
              <a:ext uri="{FF2B5EF4-FFF2-40B4-BE49-F238E27FC236}">
                <a16:creationId xmlns:a16="http://schemas.microsoft.com/office/drawing/2014/main" id="{383CA9D5-6FE7-44C7-99A4-A07295A2C5D2}"/>
              </a:ext>
            </a:extLst>
          </p:cNvPr>
          <p:cNvPicPr>
            <a:picLocks noChangeAspect="1"/>
          </p:cNvPicPr>
          <p:nvPr/>
        </p:nvPicPr>
        <p:blipFill>
          <a:blip r:embed="rId2"/>
          <a:stretch>
            <a:fillRect/>
          </a:stretch>
        </p:blipFill>
        <p:spPr>
          <a:xfrm>
            <a:off x="3965050" y="1504512"/>
            <a:ext cx="3546045" cy="276941"/>
          </a:xfrm>
          <a:prstGeom prst="rect">
            <a:avLst/>
          </a:prstGeom>
        </p:spPr>
      </p:pic>
      <p:pic>
        <p:nvPicPr>
          <p:cNvPr id="9" name="Picture 8">
            <a:extLst>
              <a:ext uri="{FF2B5EF4-FFF2-40B4-BE49-F238E27FC236}">
                <a16:creationId xmlns:a16="http://schemas.microsoft.com/office/drawing/2014/main" id="{B52420F2-6271-42E7-A637-F9CCA999488F}"/>
              </a:ext>
            </a:extLst>
          </p:cNvPr>
          <p:cNvPicPr>
            <a:picLocks noChangeAspect="1"/>
          </p:cNvPicPr>
          <p:nvPr/>
        </p:nvPicPr>
        <p:blipFill>
          <a:blip r:embed="rId3"/>
          <a:stretch>
            <a:fillRect/>
          </a:stretch>
        </p:blipFill>
        <p:spPr>
          <a:xfrm>
            <a:off x="3965051" y="2166233"/>
            <a:ext cx="3546045" cy="574138"/>
          </a:xfrm>
          <a:prstGeom prst="rect">
            <a:avLst/>
          </a:prstGeom>
        </p:spPr>
      </p:pic>
      <p:pic>
        <p:nvPicPr>
          <p:cNvPr id="10" name="Picture 9">
            <a:extLst>
              <a:ext uri="{FF2B5EF4-FFF2-40B4-BE49-F238E27FC236}">
                <a16:creationId xmlns:a16="http://schemas.microsoft.com/office/drawing/2014/main" id="{5337A887-9EC5-4AE5-BA5A-97C30F9CB59C}"/>
              </a:ext>
            </a:extLst>
          </p:cNvPr>
          <p:cNvPicPr>
            <a:picLocks noChangeAspect="1"/>
          </p:cNvPicPr>
          <p:nvPr/>
        </p:nvPicPr>
        <p:blipFill>
          <a:blip r:embed="rId4"/>
          <a:stretch>
            <a:fillRect/>
          </a:stretch>
        </p:blipFill>
        <p:spPr>
          <a:xfrm>
            <a:off x="3965051" y="3143840"/>
            <a:ext cx="3546051" cy="326632"/>
          </a:xfrm>
          <a:prstGeom prst="rect">
            <a:avLst/>
          </a:prstGeom>
        </p:spPr>
      </p:pic>
      <p:pic>
        <p:nvPicPr>
          <p:cNvPr id="11" name="Picture 10">
            <a:extLst>
              <a:ext uri="{FF2B5EF4-FFF2-40B4-BE49-F238E27FC236}">
                <a16:creationId xmlns:a16="http://schemas.microsoft.com/office/drawing/2014/main" id="{709C7108-FB09-4E85-9A69-7977B35E216D}"/>
              </a:ext>
            </a:extLst>
          </p:cNvPr>
          <p:cNvPicPr>
            <a:picLocks noChangeAspect="1"/>
          </p:cNvPicPr>
          <p:nvPr/>
        </p:nvPicPr>
        <p:blipFill>
          <a:blip r:embed="rId5"/>
          <a:stretch>
            <a:fillRect/>
          </a:stretch>
        </p:blipFill>
        <p:spPr>
          <a:xfrm>
            <a:off x="3977573" y="3895140"/>
            <a:ext cx="3546047" cy="294775"/>
          </a:xfrm>
          <a:prstGeom prst="rect">
            <a:avLst/>
          </a:prstGeom>
        </p:spPr>
      </p:pic>
      <p:pic>
        <p:nvPicPr>
          <p:cNvPr id="12" name="Picture 11">
            <a:extLst>
              <a:ext uri="{FF2B5EF4-FFF2-40B4-BE49-F238E27FC236}">
                <a16:creationId xmlns:a16="http://schemas.microsoft.com/office/drawing/2014/main" id="{4A58BFD0-BE07-4027-9C43-4411B06BDE40}"/>
              </a:ext>
            </a:extLst>
          </p:cNvPr>
          <p:cNvPicPr>
            <a:picLocks noChangeAspect="1"/>
          </p:cNvPicPr>
          <p:nvPr/>
        </p:nvPicPr>
        <p:blipFill>
          <a:blip r:embed="rId6"/>
          <a:stretch>
            <a:fillRect/>
          </a:stretch>
        </p:blipFill>
        <p:spPr>
          <a:xfrm>
            <a:off x="3965051" y="4614583"/>
            <a:ext cx="3546044" cy="556768"/>
          </a:xfrm>
          <a:prstGeom prst="rect">
            <a:avLst/>
          </a:prstGeom>
        </p:spPr>
      </p:pic>
      <p:pic>
        <p:nvPicPr>
          <p:cNvPr id="13" name="Picture 12">
            <a:extLst>
              <a:ext uri="{FF2B5EF4-FFF2-40B4-BE49-F238E27FC236}">
                <a16:creationId xmlns:a16="http://schemas.microsoft.com/office/drawing/2014/main" id="{0066C516-A380-4B95-A414-DD941A23C63E}"/>
              </a:ext>
            </a:extLst>
          </p:cNvPr>
          <p:cNvPicPr>
            <a:picLocks noChangeAspect="1"/>
          </p:cNvPicPr>
          <p:nvPr/>
        </p:nvPicPr>
        <p:blipFill>
          <a:blip r:embed="rId7"/>
          <a:stretch>
            <a:fillRect/>
          </a:stretch>
        </p:blipFill>
        <p:spPr>
          <a:xfrm>
            <a:off x="3965051" y="5564658"/>
            <a:ext cx="3546047" cy="582817"/>
          </a:xfrm>
          <a:prstGeom prst="rect">
            <a:avLst/>
          </a:prstGeom>
        </p:spPr>
      </p:pic>
      <p:pic>
        <p:nvPicPr>
          <p:cNvPr id="14" name="Picture 13">
            <a:extLst>
              <a:ext uri="{FF2B5EF4-FFF2-40B4-BE49-F238E27FC236}">
                <a16:creationId xmlns:a16="http://schemas.microsoft.com/office/drawing/2014/main" id="{EBF533C3-7753-4B22-8B5E-FD0D3D0F5D30}"/>
              </a:ext>
            </a:extLst>
          </p:cNvPr>
          <p:cNvPicPr>
            <a:picLocks noChangeAspect="1"/>
          </p:cNvPicPr>
          <p:nvPr/>
        </p:nvPicPr>
        <p:blipFill>
          <a:blip r:embed="rId8"/>
          <a:stretch>
            <a:fillRect/>
          </a:stretch>
        </p:blipFill>
        <p:spPr>
          <a:xfrm>
            <a:off x="7899399" y="1479776"/>
            <a:ext cx="2761792" cy="522155"/>
          </a:xfrm>
          <a:prstGeom prst="rect">
            <a:avLst/>
          </a:prstGeom>
          <a:ln>
            <a:solidFill>
              <a:schemeClr val="tx1"/>
            </a:solidFill>
          </a:ln>
        </p:spPr>
      </p:pic>
      <p:pic>
        <p:nvPicPr>
          <p:cNvPr id="15" name="Picture 14">
            <a:extLst>
              <a:ext uri="{FF2B5EF4-FFF2-40B4-BE49-F238E27FC236}">
                <a16:creationId xmlns:a16="http://schemas.microsoft.com/office/drawing/2014/main" id="{844D594E-0071-49C7-B1B8-5BFF6884A714}"/>
              </a:ext>
            </a:extLst>
          </p:cNvPr>
          <p:cNvPicPr>
            <a:picLocks noChangeAspect="1"/>
          </p:cNvPicPr>
          <p:nvPr/>
        </p:nvPicPr>
        <p:blipFill>
          <a:blip r:embed="rId9"/>
          <a:stretch>
            <a:fillRect/>
          </a:stretch>
        </p:blipFill>
        <p:spPr>
          <a:xfrm>
            <a:off x="7776560" y="1334650"/>
            <a:ext cx="1160078" cy="158659"/>
          </a:xfrm>
          <a:prstGeom prst="rect">
            <a:avLst/>
          </a:prstGeom>
          <a:ln>
            <a:solidFill>
              <a:schemeClr val="tx1"/>
            </a:solidFill>
          </a:ln>
        </p:spPr>
      </p:pic>
      <p:pic>
        <p:nvPicPr>
          <p:cNvPr id="16" name="Picture 15">
            <a:extLst>
              <a:ext uri="{FF2B5EF4-FFF2-40B4-BE49-F238E27FC236}">
                <a16:creationId xmlns:a16="http://schemas.microsoft.com/office/drawing/2014/main" id="{25A18716-5AC7-405A-B76A-1F058955780C}"/>
              </a:ext>
            </a:extLst>
          </p:cNvPr>
          <p:cNvPicPr>
            <a:picLocks noChangeAspect="1"/>
          </p:cNvPicPr>
          <p:nvPr/>
        </p:nvPicPr>
        <p:blipFill>
          <a:blip r:embed="rId10"/>
          <a:stretch>
            <a:fillRect/>
          </a:stretch>
        </p:blipFill>
        <p:spPr>
          <a:xfrm>
            <a:off x="7948442" y="2160852"/>
            <a:ext cx="3148469" cy="579519"/>
          </a:xfrm>
          <a:prstGeom prst="rect">
            <a:avLst/>
          </a:prstGeom>
        </p:spPr>
      </p:pic>
      <p:cxnSp>
        <p:nvCxnSpPr>
          <p:cNvPr id="17" name="Straight Arrow Connector 16">
            <a:extLst>
              <a:ext uri="{FF2B5EF4-FFF2-40B4-BE49-F238E27FC236}">
                <a16:creationId xmlns:a16="http://schemas.microsoft.com/office/drawing/2014/main" id="{0D9A0FE3-75D9-4DEA-A7A8-571EA86A50FF}"/>
              </a:ext>
            </a:extLst>
          </p:cNvPr>
          <p:cNvCxnSpPr>
            <a:cxnSpLocks/>
          </p:cNvCxnSpPr>
          <p:nvPr/>
        </p:nvCxnSpPr>
        <p:spPr>
          <a:xfrm>
            <a:off x="7511095" y="3307156"/>
            <a:ext cx="594305"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2B2E4C0C-84A2-4FE2-A96A-2B08BDF4586E}"/>
              </a:ext>
            </a:extLst>
          </p:cNvPr>
          <p:cNvCxnSpPr>
            <a:cxnSpLocks/>
          </p:cNvCxnSpPr>
          <p:nvPr/>
        </p:nvCxnSpPr>
        <p:spPr>
          <a:xfrm flipV="1">
            <a:off x="7523620" y="3732028"/>
            <a:ext cx="581780" cy="31049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7007AC5-D3D5-4ED1-B97A-6457AB122C26}"/>
              </a:ext>
            </a:extLst>
          </p:cNvPr>
          <p:cNvCxnSpPr>
            <a:cxnSpLocks/>
          </p:cNvCxnSpPr>
          <p:nvPr/>
        </p:nvCxnSpPr>
        <p:spPr>
          <a:xfrm>
            <a:off x="7542188" y="2243864"/>
            <a:ext cx="575737" cy="71216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20" name="Graphic 19" descr="Warning with solid fill">
            <a:extLst>
              <a:ext uri="{FF2B5EF4-FFF2-40B4-BE49-F238E27FC236}">
                <a16:creationId xmlns:a16="http://schemas.microsoft.com/office/drawing/2014/main" id="{3475E7A3-14E2-4767-BCB2-76C29A36CA3E}"/>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049495" y="1376555"/>
            <a:ext cx="285872" cy="276941"/>
          </a:xfrm>
          <a:prstGeom prst="rect">
            <a:avLst/>
          </a:prstGeom>
        </p:spPr>
      </p:pic>
      <p:pic>
        <p:nvPicPr>
          <p:cNvPr id="21" name="Picture 20">
            <a:extLst>
              <a:ext uri="{FF2B5EF4-FFF2-40B4-BE49-F238E27FC236}">
                <a16:creationId xmlns:a16="http://schemas.microsoft.com/office/drawing/2014/main" id="{C2804074-49AD-4FE2-8BD4-42D54A108943}"/>
              </a:ext>
            </a:extLst>
          </p:cNvPr>
          <p:cNvPicPr>
            <a:picLocks noChangeAspect="1"/>
          </p:cNvPicPr>
          <p:nvPr/>
        </p:nvPicPr>
        <p:blipFill>
          <a:blip r:embed="rId13"/>
          <a:stretch>
            <a:fillRect/>
          </a:stretch>
        </p:blipFill>
        <p:spPr>
          <a:xfrm>
            <a:off x="9291209" y="1926085"/>
            <a:ext cx="2614421" cy="333891"/>
          </a:xfrm>
          <a:prstGeom prst="rect">
            <a:avLst/>
          </a:prstGeom>
          <a:ln>
            <a:solidFill>
              <a:schemeClr val="tx1"/>
            </a:solidFill>
          </a:ln>
        </p:spPr>
      </p:pic>
      <p:grpSp>
        <p:nvGrpSpPr>
          <p:cNvPr id="22" name="Group 21">
            <a:extLst>
              <a:ext uri="{FF2B5EF4-FFF2-40B4-BE49-F238E27FC236}">
                <a16:creationId xmlns:a16="http://schemas.microsoft.com/office/drawing/2014/main" id="{37FC7D00-096C-4DBF-BAB7-4AC8399BC846}"/>
              </a:ext>
            </a:extLst>
          </p:cNvPr>
          <p:cNvGrpSpPr/>
          <p:nvPr/>
        </p:nvGrpSpPr>
        <p:grpSpPr>
          <a:xfrm>
            <a:off x="7830056" y="4644039"/>
            <a:ext cx="3534699" cy="527312"/>
            <a:chOff x="8160190" y="4915314"/>
            <a:chExt cx="3609148" cy="559558"/>
          </a:xfrm>
        </p:grpSpPr>
        <p:pic>
          <p:nvPicPr>
            <p:cNvPr id="23" name="Picture 22">
              <a:extLst>
                <a:ext uri="{FF2B5EF4-FFF2-40B4-BE49-F238E27FC236}">
                  <a16:creationId xmlns:a16="http://schemas.microsoft.com/office/drawing/2014/main" id="{07D2478E-7775-49ED-A88A-2204B9107558}"/>
                </a:ext>
              </a:extLst>
            </p:cNvPr>
            <p:cNvPicPr>
              <a:picLocks noChangeAspect="1"/>
            </p:cNvPicPr>
            <p:nvPr/>
          </p:nvPicPr>
          <p:blipFill>
            <a:blip r:embed="rId14"/>
            <a:stretch>
              <a:fillRect/>
            </a:stretch>
          </p:blipFill>
          <p:spPr>
            <a:xfrm>
              <a:off x="8160190" y="4915314"/>
              <a:ext cx="3609148" cy="559558"/>
            </a:xfrm>
            <a:prstGeom prst="rect">
              <a:avLst/>
            </a:prstGeom>
          </p:spPr>
        </p:pic>
        <p:cxnSp>
          <p:nvCxnSpPr>
            <p:cNvPr id="24" name="Straight Connector 23">
              <a:extLst>
                <a:ext uri="{FF2B5EF4-FFF2-40B4-BE49-F238E27FC236}">
                  <a16:creationId xmlns:a16="http://schemas.microsoft.com/office/drawing/2014/main" id="{077C5A58-0756-4C99-A995-4DA22CD659DD}"/>
                </a:ext>
              </a:extLst>
            </p:cNvPr>
            <p:cNvCxnSpPr/>
            <p:nvPr/>
          </p:nvCxnSpPr>
          <p:spPr>
            <a:xfrm>
              <a:off x="10023567" y="5190309"/>
              <a:ext cx="60089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4FC1735B-5F6A-4530-82F3-264177FB2CF4}"/>
              </a:ext>
            </a:extLst>
          </p:cNvPr>
          <p:cNvGrpSpPr/>
          <p:nvPr/>
        </p:nvGrpSpPr>
        <p:grpSpPr>
          <a:xfrm>
            <a:off x="7836393" y="5564658"/>
            <a:ext cx="3534699" cy="549146"/>
            <a:chOff x="8160190" y="5818526"/>
            <a:chExt cx="3609148" cy="582727"/>
          </a:xfrm>
        </p:grpSpPr>
        <p:pic>
          <p:nvPicPr>
            <p:cNvPr id="26" name="Picture 25">
              <a:extLst>
                <a:ext uri="{FF2B5EF4-FFF2-40B4-BE49-F238E27FC236}">
                  <a16:creationId xmlns:a16="http://schemas.microsoft.com/office/drawing/2014/main" id="{7C2D4944-90E5-443E-BD4E-6652658EF067}"/>
                </a:ext>
              </a:extLst>
            </p:cNvPr>
            <p:cNvPicPr>
              <a:picLocks noChangeAspect="1"/>
            </p:cNvPicPr>
            <p:nvPr/>
          </p:nvPicPr>
          <p:blipFill>
            <a:blip r:embed="rId15"/>
            <a:stretch>
              <a:fillRect/>
            </a:stretch>
          </p:blipFill>
          <p:spPr>
            <a:xfrm>
              <a:off x="8160190" y="5818526"/>
              <a:ext cx="3609148" cy="582727"/>
            </a:xfrm>
            <a:prstGeom prst="rect">
              <a:avLst/>
            </a:prstGeom>
          </p:spPr>
        </p:pic>
        <p:cxnSp>
          <p:nvCxnSpPr>
            <p:cNvPr id="27" name="Straight Connector 26">
              <a:extLst>
                <a:ext uri="{FF2B5EF4-FFF2-40B4-BE49-F238E27FC236}">
                  <a16:creationId xmlns:a16="http://schemas.microsoft.com/office/drawing/2014/main" id="{C5737638-8EF4-499D-AF48-3BFA1AF085AE}"/>
                </a:ext>
              </a:extLst>
            </p:cNvPr>
            <p:cNvCxnSpPr/>
            <p:nvPr/>
          </p:nvCxnSpPr>
          <p:spPr>
            <a:xfrm>
              <a:off x="9975671" y="6109063"/>
              <a:ext cx="600892"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210651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670092D-4B3B-473F-BC62-472276F6340D}"/>
              </a:ext>
            </a:extLst>
          </p:cNvPr>
          <p:cNvSpPr>
            <a:spLocks noGrp="1"/>
          </p:cNvSpPr>
          <p:nvPr>
            <p:ph type="title"/>
          </p:nvPr>
        </p:nvSpPr>
        <p:spPr>
          <a:xfrm>
            <a:off x="0" y="0"/>
            <a:ext cx="10515600" cy="809411"/>
          </a:xfrm>
        </p:spPr>
        <p:txBody>
          <a:bodyPr>
            <a:normAutofit/>
          </a:bodyPr>
          <a:lstStyle/>
          <a:p>
            <a:r>
              <a:rPr lang="en-US" sz="2800" b="1" dirty="0"/>
              <a:t>ETRTO Proposal</a:t>
            </a:r>
          </a:p>
        </p:txBody>
      </p:sp>
      <p:graphicFrame>
        <p:nvGraphicFramePr>
          <p:cNvPr id="7" name="Table 7">
            <a:extLst>
              <a:ext uri="{FF2B5EF4-FFF2-40B4-BE49-F238E27FC236}">
                <a16:creationId xmlns:a16="http://schemas.microsoft.com/office/drawing/2014/main" id="{41E633BF-FC05-4618-AA29-D99F2C06A067}"/>
              </a:ext>
            </a:extLst>
          </p:cNvPr>
          <p:cNvGraphicFramePr>
            <a:graphicFrameLocks/>
          </p:cNvGraphicFramePr>
          <p:nvPr>
            <p:extLst>
              <p:ext uri="{D42A27DB-BD31-4B8C-83A1-F6EECF244321}">
                <p14:modId xmlns:p14="http://schemas.microsoft.com/office/powerpoint/2010/main" val="2704931277"/>
              </p:ext>
            </p:extLst>
          </p:nvPr>
        </p:nvGraphicFramePr>
        <p:xfrm>
          <a:off x="78847" y="724835"/>
          <a:ext cx="11425581" cy="3230880"/>
        </p:xfrm>
        <a:graphic>
          <a:graphicData uri="http://schemas.openxmlformats.org/drawingml/2006/table">
            <a:tbl>
              <a:tblPr firstRow="1" bandRow="1">
                <a:tableStyleId>{5C22544A-7EE6-4342-B048-85BDC9FD1C3A}</a:tableStyleId>
              </a:tblPr>
              <a:tblGrid>
                <a:gridCol w="3808527">
                  <a:extLst>
                    <a:ext uri="{9D8B030D-6E8A-4147-A177-3AD203B41FA5}">
                      <a16:colId xmlns:a16="http://schemas.microsoft.com/office/drawing/2014/main" val="2317452732"/>
                    </a:ext>
                  </a:extLst>
                </a:gridCol>
                <a:gridCol w="3808527">
                  <a:extLst>
                    <a:ext uri="{9D8B030D-6E8A-4147-A177-3AD203B41FA5}">
                      <a16:colId xmlns:a16="http://schemas.microsoft.com/office/drawing/2014/main" val="1911596013"/>
                    </a:ext>
                  </a:extLst>
                </a:gridCol>
                <a:gridCol w="3808527">
                  <a:extLst>
                    <a:ext uri="{9D8B030D-6E8A-4147-A177-3AD203B41FA5}">
                      <a16:colId xmlns:a16="http://schemas.microsoft.com/office/drawing/2014/main" val="425371124"/>
                    </a:ext>
                  </a:extLst>
                </a:gridCol>
              </a:tblGrid>
              <a:tr h="0">
                <a:tc>
                  <a:txBody>
                    <a:bodyPr/>
                    <a:lstStyle/>
                    <a:p>
                      <a:endParaRPr lang="en-US" sz="1600" dirty="0"/>
                    </a:p>
                  </a:txBody>
                  <a:tcPr/>
                </a:tc>
                <a:tc>
                  <a:txBody>
                    <a:bodyPr/>
                    <a:lstStyle/>
                    <a:p>
                      <a:r>
                        <a:rPr lang="en-US" sz="1600" dirty="0"/>
                        <a:t>R117.02 Annex 5 (Part A)</a:t>
                      </a:r>
                    </a:p>
                    <a:p>
                      <a:r>
                        <a:rPr lang="en-US" sz="1400" dirty="0"/>
                        <a:t>WGI in ‘new’ state</a:t>
                      </a:r>
                    </a:p>
                  </a:txBody>
                  <a:tcPr/>
                </a:tc>
                <a:tc>
                  <a:txBody>
                    <a:bodyPr/>
                    <a:lstStyle/>
                    <a:p>
                      <a:r>
                        <a:rPr lang="en-US" sz="1600" dirty="0"/>
                        <a:t>R117.03 Annex 9</a:t>
                      </a:r>
                    </a:p>
                    <a:p>
                      <a:r>
                        <a:rPr lang="en-US" sz="1400" dirty="0"/>
                        <a:t>WGI in ‘worn’ state</a:t>
                      </a:r>
                    </a:p>
                  </a:txBody>
                  <a:tcPr/>
                </a:tc>
                <a:extLst>
                  <a:ext uri="{0D108BD9-81ED-4DB2-BD59-A6C34878D82A}">
                    <a16:rowId xmlns:a16="http://schemas.microsoft.com/office/drawing/2014/main" val="3302998713"/>
                  </a:ext>
                </a:extLst>
              </a:tr>
              <a:tr h="158161">
                <a:tc>
                  <a:txBody>
                    <a:bodyPr/>
                    <a:lstStyle/>
                    <a:p>
                      <a:r>
                        <a:rPr lang="en-US" sz="1600" b="0" i="0" u="none" strike="noStrike" kern="1200" baseline="0" dirty="0">
                          <a:solidFill>
                            <a:schemeClr val="dk1"/>
                          </a:solidFill>
                          <a:latin typeface="+mn-lt"/>
                          <a:ea typeface="+mn-ea"/>
                          <a:cs typeface="+mn-cs"/>
                        </a:rPr>
                        <a:t>Reference </a:t>
                      </a:r>
                      <a:r>
                        <a:rPr lang="en-US" sz="1600" b="0" i="0" u="none" strike="noStrike" kern="1200" baseline="0" dirty="0" err="1">
                          <a:solidFill>
                            <a:schemeClr val="dk1"/>
                          </a:solidFill>
                          <a:latin typeface="+mn-lt"/>
                          <a:ea typeface="+mn-ea"/>
                          <a:cs typeface="+mn-cs"/>
                        </a:rPr>
                        <a:t>tyre</a:t>
                      </a:r>
                      <a:endParaRPr lang="en-US" sz="1600" b="0" i="0" u="none" strike="noStrike" kern="1200" baseline="0" dirty="0">
                        <a:solidFill>
                          <a:schemeClr val="dk1"/>
                        </a:solidFill>
                        <a:latin typeface="+mn-lt"/>
                        <a:ea typeface="+mn-ea"/>
                        <a:cs typeface="+mn-cs"/>
                      </a:endParaRPr>
                    </a:p>
                    <a:p>
                      <a:endParaRPr lang="en-US" sz="1600" dirty="0"/>
                    </a:p>
                  </a:txBody>
                  <a:tcPr/>
                </a:tc>
                <a:tc>
                  <a:txBody>
                    <a:bodyPr/>
                    <a:lstStyle/>
                    <a:p>
                      <a:r>
                        <a:rPr lang="en-US" sz="1600" dirty="0"/>
                        <a:t>SRTT16 (</a:t>
                      </a:r>
                      <a:r>
                        <a:rPr lang="en-US" sz="1600" u="sng" dirty="0"/>
                        <a:t>new</a:t>
                      </a:r>
                      <a:r>
                        <a:rPr lang="en-US" sz="1600" dirty="0"/>
                        <a:t> state)</a:t>
                      </a:r>
                    </a:p>
                  </a:txBody>
                  <a:tcPr/>
                </a:tc>
                <a:tc>
                  <a:txBody>
                    <a:bodyPr/>
                    <a:lstStyle/>
                    <a:p>
                      <a:r>
                        <a:rPr lang="en-US" sz="1600" dirty="0"/>
                        <a:t>SRTT16 (</a:t>
                      </a:r>
                      <a:r>
                        <a:rPr lang="en-US" sz="1600" u="sng" dirty="0"/>
                        <a:t>worn</a:t>
                      </a:r>
                      <a:r>
                        <a:rPr lang="en-US" sz="1600" dirty="0"/>
                        <a:t> state)</a:t>
                      </a:r>
                    </a:p>
                    <a:p>
                      <a:r>
                        <a:rPr lang="en-US" sz="1200" dirty="0"/>
                        <a:t>R117.03 Suppl. 1: SRTT16 (molded)</a:t>
                      </a:r>
                    </a:p>
                  </a:txBody>
                  <a:tcPr/>
                </a:tc>
                <a:extLst>
                  <a:ext uri="{0D108BD9-81ED-4DB2-BD59-A6C34878D82A}">
                    <a16:rowId xmlns:a16="http://schemas.microsoft.com/office/drawing/2014/main" val="828832636"/>
                  </a:ext>
                </a:extLst>
              </a:tr>
              <a:tr h="123014">
                <a:tc>
                  <a:txBody>
                    <a:bodyPr/>
                    <a:lstStyle/>
                    <a:p>
                      <a:r>
                        <a:rPr lang="en-US" sz="1600" dirty="0"/>
                        <a:t>Wetted frictional properties</a:t>
                      </a:r>
                    </a:p>
                    <a:p>
                      <a:r>
                        <a:rPr lang="en-US" sz="1600" dirty="0"/>
                        <a:t>(track validation)</a:t>
                      </a:r>
                    </a:p>
                  </a:txBody>
                  <a:tcPr/>
                </a:tc>
                <a:tc>
                  <a:txBody>
                    <a:bodyPr/>
                    <a:lstStyle/>
                    <a:p>
                      <a:r>
                        <a:rPr lang="en-US" sz="1800" b="0" i="0" u="none" strike="noStrike" kern="1200" baseline="0" dirty="0">
                          <a:solidFill>
                            <a:schemeClr val="dk1"/>
                          </a:solidFill>
                          <a:latin typeface="+mn-lt"/>
                          <a:ea typeface="+mn-ea"/>
                          <a:cs typeface="+mn-cs"/>
                        </a:rPr>
                        <a:t>NewSRTT16 𝐵𝐹𝐶</a:t>
                      </a:r>
                      <a:r>
                        <a:rPr lang="en-US" sz="1800" b="0" i="0" u="none" strike="noStrike" kern="1200" baseline="-25000" dirty="0" err="1">
                          <a:solidFill>
                            <a:schemeClr val="dk1"/>
                          </a:solidFill>
                          <a:latin typeface="+mn-lt"/>
                          <a:ea typeface="+mn-ea"/>
                          <a:cs typeface="+mn-cs"/>
                        </a:rPr>
                        <a:t>ave,corr</a:t>
                      </a:r>
                      <a:r>
                        <a:rPr lang="en-US" sz="1600" baseline="-25000" dirty="0"/>
                        <a:t> </a:t>
                      </a:r>
                      <a:r>
                        <a:rPr lang="en-US" sz="1800" baseline="0" dirty="0"/>
                        <a:t>= [0.57, 0.79]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NewSRTT16</a:t>
                      </a:r>
                      <a:r>
                        <a:rPr lang="en-US" sz="1600" b="0" i="0" u="none" strike="noStrike" kern="1200" baseline="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𝜇</a:t>
                      </a:r>
                      <a:r>
                        <a:rPr lang="en-US" sz="1800" b="0" i="0" u="none" strike="noStrike" kern="1200" baseline="-25000" dirty="0" err="1">
                          <a:solidFill>
                            <a:schemeClr val="dk1"/>
                          </a:solidFill>
                          <a:latin typeface="+mn-lt"/>
                          <a:ea typeface="+mn-ea"/>
                          <a:cs typeface="+mn-cs"/>
                        </a:rPr>
                        <a:t>peak,corr</a:t>
                      </a:r>
                      <a:r>
                        <a:rPr lang="en-US" sz="1800" b="0" i="0" u="none" strike="noStrike" kern="1200" baseline="-25000" dirty="0">
                          <a:solidFill>
                            <a:schemeClr val="dk1"/>
                          </a:solidFill>
                          <a:latin typeface="+mn-lt"/>
                          <a:ea typeface="+mn-ea"/>
                          <a:cs typeface="+mn-cs"/>
                        </a:rPr>
                        <a:t> </a:t>
                      </a:r>
                      <a:r>
                        <a:rPr lang="en-US" sz="1800" kern="1200" baseline="0" dirty="0">
                          <a:solidFill>
                            <a:schemeClr val="dk1"/>
                          </a:solidFill>
                          <a:latin typeface="+mn-lt"/>
                          <a:ea typeface="+mn-ea"/>
                          <a:cs typeface="+mn-cs"/>
                        </a:rPr>
                        <a:t>= [0.65, 0.90]</a:t>
                      </a:r>
                      <a:endParaRPr lang="en-US" sz="1600" kern="1200" baseline="0" dirty="0">
                        <a:solidFill>
                          <a:schemeClr val="dk1"/>
                        </a:solidFill>
                        <a:latin typeface="+mn-lt"/>
                        <a:ea typeface="+mn-ea"/>
                        <a:cs typeface="+mn-cs"/>
                      </a:endParaRPr>
                    </a:p>
                  </a:txBody>
                  <a:tcPr/>
                </a:tc>
                <a:tc>
                  <a:txBody>
                    <a:bodyPr/>
                    <a:lstStyle/>
                    <a:p>
                      <a:r>
                        <a:rPr lang="en-US" sz="1800" b="0" i="0" u="none" strike="noStrike" kern="1200" baseline="0" dirty="0">
                          <a:solidFill>
                            <a:schemeClr val="dk1"/>
                          </a:solidFill>
                          <a:latin typeface="+mn-lt"/>
                          <a:ea typeface="+mn-ea"/>
                          <a:cs typeface="+mn-cs"/>
                        </a:rPr>
                        <a:t>WornSRTT16 𝐵𝐹𝐶</a:t>
                      </a:r>
                      <a:r>
                        <a:rPr lang="en-US" sz="1800" b="0" i="0" u="none" strike="noStrike" kern="1200" baseline="-25000" dirty="0" err="1">
                          <a:solidFill>
                            <a:schemeClr val="dk1"/>
                          </a:solidFill>
                          <a:latin typeface="+mn-lt"/>
                          <a:ea typeface="+mn-ea"/>
                          <a:cs typeface="+mn-cs"/>
                        </a:rPr>
                        <a:t>ave,corr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[0.40, 0.65]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WornSRTT16 𝜇</a:t>
                      </a:r>
                      <a:r>
                        <a:rPr lang="en-US" sz="1800" b="0" i="0" u="none" strike="noStrike" kern="1200" baseline="-25000" dirty="0" err="1">
                          <a:solidFill>
                            <a:schemeClr val="dk1"/>
                          </a:solidFill>
                          <a:latin typeface="+mn-lt"/>
                          <a:ea typeface="+mn-ea"/>
                          <a:cs typeface="+mn-cs"/>
                        </a:rPr>
                        <a:t>peak,corr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[0.45, 0.80]</a:t>
                      </a:r>
                    </a:p>
                  </a:txBody>
                  <a:tcPr/>
                </a:tc>
                <a:extLst>
                  <a:ext uri="{0D108BD9-81ED-4DB2-BD59-A6C34878D82A}">
                    <a16:rowId xmlns:a16="http://schemas.microsoft.com/office/drawing/2014/main" val="3834594714"/>
                  </a:ext>
                </a:extLst>
              </a:tr>
              <a:tr h="123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Validation of results</a:t>
                      </a:r>
                    </a:p>
                  </a:txBody>
                  <a:tcPr/>
                </a:tc>
                <a:tc>
                  <a:txBody>
                    <a:bodyPr/>
                    <a:lstStyle/>
                    <a:p>
                      <a:r>
                        <a:rPr lang="en-US" sz="1800" b="0" i="0" u="none" strike="noStrike" kern="1200" baseline="0" dirty="0">
                          <a:solidFill>
                            <a:schemeClr val="dk1"/>
                          </a:solidFill>
                          <a:latin typeface="+mn-lt"/>
                          <a:ea typeface="+mn-ea"/>
                          <a:cs typeface="+mn-cs"/>
                        </a:rPr>
                        <a:t>NewSRTT16 𝐵𝐹𝐶</a:t>
                      </a:r>
                      <a:r>
                        <a:rPr lang="en-US" sz="1800" b="0" i="0" u="none" strike="noStrike" kern="1200" baseline="-25000" dirty="0" err="1">
                          <a:solidFill>
                            <a:schemeClr val="dk1"/>
                          </a:solidFill>
                          <a:latin typeface="+mn-lt"/>
                          <a:ea typeface="+mn-ea"/>
                          <a:cs typeface="+mn-cs"/>
                        </a:rPr>
                        <a:t>ave,corr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[0.57, 0.79]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NewSRTT16 𝜇</a:t>
                      </a:r>
                      <a:r>
                        <a:rPr lang="en-US" sz="1800" b="0" i="0" u="none" strike="noStrike" kern="1200" baseline="-25000" dirty="0" err="1">
                          <a:solidFill>
                            <a:schemeClr val="dk1"/>
                          </a:solidFill>
                          <a:latin typeface="+mn-lt"/>
                          <a:ea typeface="+mn-ea"/>
                          <a:cs typeface="+mn-cs"/>
                        </a:rPr>
                        <a:t>peak,corr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[0.65, 0.90]</a:t>
                      </a:r>
                    </a:p>
                  </a:txBody>
                  <a:tcPr/>
                </a:tc>
                <a:tc>
                  <a:txBody>
                    <a:bodyPr/>
                    <a:lstStyle/>
                    <a:p>
                      <a:r>
                        <a:rPr lang="en-US" sz="1800" b="0" i="0" u="none" strike="noStrike" kern="1200" baseline="0" dirty="0">
                          <a:solidFill>
                            <a:schemeClr val="dk1"/>
                          </a:solidFill>
                          <a:latin typeface="+mn-lt"/>
                          <a:ea typeface="+mn-ea"/>
                          <a:cs typeface="+mn-cs"/>
                        </a:rPr>
                        <a:t>WornSRTT16 𝐵𝐹𝐶</a:t>
                      </a:r>
                      <a:r>
                        <a:rPr lang="en-US" sz="1800" b="0" i="0" u="none" strike="noStrike" kern="1200" baseline="-25000" dirty="0" err="1">
                          <a:solidFill>
                            <a:schemeClr val="dk1"/>
                          </a:solidFill>
                          <a:latin typeface="+mn-lt"/>
                          <a:ea typeface="+mn-ea"/>
                          <a:cs typeface="+mn-cs"/>
                        </a:rPr>
                        <a:t>ave,corr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[0.40, 0.65]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a:solidFill>
                            <a:schemeClr val="dk1"/>
                          </a:solidFill>
                          <a:latin typeface="+mn-lt"/>
                          <a:ea typeface="+mn-ea"/>
                          <a:cs typeface="+mn-cs"/>
                        </a:rPr>
                        <a:t>WornSRTT16 𝜇</a:t>
                      </a:r>
                      <a:r>
                        <a:rPr lang="en-US" sz="1800" b="0" i="0" u="none" strike="noStrike" kern="1200" baseline="-25000" dirty="0" err="1">
                          <a:solidFill>
                            <a:schemeClr val="dk1"/>
                          </a:solidFill>
                          <a:latin typeface="+mn-lt"/>
                          <a:ea typeface="+mn-ea"/>
                          <a:cs typeface="+mn-cs"/>
                        </a:rPr>
                        <a:t>peak,corr</a:t>
                      </a:r>
                      <a:r>
                        <a:rPr lang="en-US" sz="1800" b="0" i="0" u="none" strike="noStrike" kern="1200" baseline="-25000" dirty="0">
                          <a:solidFill>
                            <a:schemeClr val="dk1"/>
                          </a:solidFill>
                          <a:latin typeface="+mn-lt"/>
                          <a:ea typeface="+mn-ea"/>
                          <a:cs typeface="+mn-cs"/>
                        </a:rPr>
                        <a:t> </a:t>
                      </a:r>
                      <a:r>
                        <a:rPr lang="en-US" sz="1800" b="0" i="0" u="none" strike="noStrike" kern="1200" baseline="0" dirty="0">
                          <a:solidFill>
                            <a:schemeClr val="dk1"/>
                          </a:solidFill>
                          <a:latin typeface="+mn-lt"/>
                          <a:ea typeface="+mn-ea"/>
                          <a:cs typeface="+mn-cs"/>
                        </a:rPr>
                        <a:t>= [0.45, 0.80]</a:t>
                      </a:r>
                    </a:p>
                  </a:txBody>
                  <a:tcPr/>
                </a:tc>
                <a:extLst>
                  <a:ext uri="{0D108BD9-81ED-4DB2-BD59-A6C34878D82A}">
                    <a16:rowId xmlns:a16="http://schemas.microsoft.com/office/drawing/2014/main" val="1666661055"/>
                  </a:ext>
                </a:extLst>
              </a:tr>
              <a:tr h="1581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Sections to be updated in R117</a:t>
                      </a:r>
                    </a:p>
                  </a:txBody>
                  <a:tcPr/>
                </a:tc>
                <a:tc>
                  <a:txBody>
                    <a:bodyPr/>
                    <a:lstStyle/>
                    <a:p>
                      <a:r>
                        <a:rPr lang="en-US" sz="1600" b="0" i="0" u="none" strike="noStrike" kern="1200" baseline="0" dirty="0">
                          <a:solidFill>
                            <a:schemeClr val="dk1"/>
                          </a:solidFill>
                          <a:latin typeface="+mn-lt"/>
                          <a:ea typeface="+mn-ea"/>
                          <a:cs typeface="+mn-cs"/>
                        </a:rPr>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2.3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b="0" i="0" u="none" strike="noStrike" kern="1200" baseline="0" dirty="0">
                          <a:solidFill>
                            <a:schemeClr val="dk1"/>
                          </a:solidFill>
                          <a:latin typeface="+mn-lt"/>
                          <a:ea typeface="+mn-ea"/>
                          <a:cs typeface="+mn-cs"/>
                        </a:rPr>
                        <a:t>2.4.1.1.2. c)</a:t>
                      </a:r>
                    </a:p>
                    <a:p>
                      <a:r>
                        <a:rPr lang="en-US" sz="1600" b="0" i="0" u="none" strike="noStrike" kern="1200" baseline="0" dirty="0">
                          <a:solidFill>
                            <a:schemeClr val="dk1"/>
                          </a:solidFill>
                          <a:latin typeface="+mn-lt"/>
                          <a:ea typeface="+mn-ea"/>
                          <a:cs typeface="+mn-cs"/>
                        </a:rPr>
                        <a:t>2.4.2.1.2. c)</a:t>
                      </a:r>
                    </a:p>
                  </a:txBody>
                  <a:tcPr/>
                </a:tc>
                <a:extLst>
                  <a:ext uri="{0D108BD9-81ED-4DB2-BD59-A6C34878D82A}">
                    <a16:rowId xmlns:a16="http://schemas.microsoft.com/office/drawing/2014/main" val="844905374"/>
                  </a:ext>
                </a:extLst>
              </a:tr>
            </a:tbl>
          </a:graphicData>
        </a:graphic>
      </p:graphicFrame>
      <p:sp>
        <p:nvSpPr>
          <p:cNvPr id="8" name="TextBox 7">
            <a:extLst>
              <a:ext uri="{FF2B5EF4-FFF2-40B4-BE49-F238E27FC236}">
                <a16:creationId xmlns:a16="http://schemas.microsoft.com/office/drawing/2014/main" id="{E9728B76-4024-417D-80C3-4525600AADD3}"/>
              </a:ext>
            </a:extLst>
          </p:cNvPr>
          <p:cNvSpPr txBox="1"/>
          <p:nvPr/>
        </p:nvSpPr>
        <p:spPr>
          <a:xfrm>
            <a:off x="78846" y="3945082"/>
            <a:ext cx="11779280" cy="2246769"/>
          </a:xfrm>
          <a:prstGeom prst="rect">
            <a:avLst/>
          </a:prstGeom>
          <a:noFill/>
        </p:spPr>
        <p:txBody>
          <a:bodyPr wrap="square" rtlCol="0">
            <a:spAutoFit/>
          </a:bodyPr>
          <a:lstStyle/>
          <a:p>
            <a:r>
              <a:rPr lang="en-US" sz="1600" b="1" u="sng" dirty="0"/>
              <a:t>ETRTO rationale for the proposed WornSRTT16 ranges:</a:t>
            </a:r>
          </a:p>
          <a:p>
            <a:pPr marL="285750" indent="-285750">
              <a:buFont typeface="Arial" panose="020B0604020202020204" pitchFamily="34" charset="0"/>
              <a:buChar char="•"/>
            </a:pPr>
            <a:r>
              <a:rPr lang="en-US" sz="1600" dirty="0"/>
              <a:t>Mainly based on  scaling factor of the Worn/New SRTT16 drop found in the RRT (average of all test centers)</a:t>
            </a:r>
          </a:p>
          <a:p>
            <a:pPr marL="285750" indent="-285750">
              <a:buFont typeface="Arial" panose="020B0604020202020204" pitchFamily="34" charset="0"/>
              <a:buChar char="•"/>
            </a:pPr>
            <a:r>
              <a:rPr lang="en-US" sz="1600" dirty="0"/>
              <a:t>Adjust the range to include tests conditions that are in line with current regulatory prescriptions (</a:t>
            </a:r>
            <a:r>
              <a:rPr lang="en-US" sz="1600" dirty="0" err="1"/>
              <a:t>e.g</a:t>
            </a:r>
            <a:r>
              <a:rPr lang="en-US" sz="1600" dirty="0"/>
              <a:t> water depth @ 1.0±0.5 mm from the peak of the pavement in case of external watering system) - Ref. WT-34-05</a:t>
            </a:r>
          </a:p>
          <a:p>
            <a:pPr marL="285750" indent="-285750">
              <a:buFont typeface="Arial" panose="020B0604020202020204" pitchFamily="34" charset="0"/>
              <a:buChar char="•"/>
            </a:pPr>
            <a:r>
              <a:rPr lang="en-US" sz="1600" dirty="0"/>
              <a:t>It is important to use the ref. </a:t>
            </a:r>
            <a:r>
              <a:rPr lang="en-US" sz="1600" dirty="0" err="1"/>
              <a:t>tyre</a:t>
            </a:r>
            <a:r>
              <a:rPr lang="en-US" sz="1600" dirty="0"/>
              <a:t> selected for WGI in ‘worn’ state (Worn SRTT) for </a:t>
            </a:r>
            <a:r>
              <a:rPr lang="en-US" sz="1600" b="1" u="sng" dirty="0"/>
              <a:t>both</a:t>
            </a:r>
            <a:r>
              <a:rPr lang="en-US" sz="1600" dirty="0"/>
              <a:t> track &amp; results validation, in order to:</a:t>
            </a:r>
          </a:p>
          <a:p>
            <a:pPr marL="800082" lvl="1" indent="-342900">
              <a:buFont typeface="+mj-lt"/>
              <a:buAutoNum type="arabicPeriod"/>
            </a:pPr>
            <a:r>
              <a:rPr lang="en-US" sz="1600" dirty="0"/>
              <a:t>Simplify the test procedure &amp; the text of the regulation: 1 single ref. </a:t>
            </a:r>
            <a:r>
              <a:rPr lang="en-US" sz="1600" dirty="0" err="1"/>
              <a:t>tyre</a:t>
            </a:r>
            <a:r>
              <a:rPr lang="en-US" sz="1600" dirty="0"/>
              <a:t> per Annex</a:t>
            </a:r>
          </a:p>
          <a:p>
            <a:pPr marL="800082" lvl="1" indent="-342900">
              <a:buFont typeface="+mj-lt"/>
              <a:buAutoNum type="arabicPeriod"/>
            </a:pPr>
            <a:r>
              <a:rPr lang="en-US" sz="1600" dirty="0"/>
              <a:t>Account for water depth conditions at range limits (~0.5mm / ~1.5mm) that we are currently unable to detect because of:</a:t>
            </a:r>
          </a:p>
          <a:p>
            <a:pPr marL="1257263" lvl="2" indent="-342900">
              <a:buFont typeface="Wingdings" panose="05000000000000000000" pitchFamily="2" charset="2"/>
              <a:buChar char="Ø"/>
            </a:pPr>
            <a:r>
              <a:rPr lang="en-US" sz="1400" dirty="0"/>
              <a:t>No standardized water depth measurement method</a:t>
            </a:r>
          </a:p>
          <a:p>
            <a:pPr marL="1257263" lvl="2" indent="-342900">
              <a:buFont typeface="Wingdings" panose="05000000000000000000" pitchFamily="2" charset="2"/>
              <a:buChar char="Ø"/>
            </a:pPr>
            <a:r>
              <a:rPr lang="en-US" sz="1400" dirty="0"/>
              <a:t>Interactions between water depth &amp; MTD that we need to better understand</a:t>
            </a:r>
            <a:endParaRPr lang="en-US" sz="1600" dirty="0"/>
          </a:p>
        </p:txBody>
      </p:sp>
      <p:sp>
        <p:nvSpPr>
          <p:cNvPr id="9" name="TextBox 8">
            <a:extLst>
              <a:ext uri="{FF2B5EF4-FFF2-40B4-BE49-F238E27FC236}">
                <a16:creationId xmlns:a16="http://schemas.microsoft.com/office/drawing/2014/main" id="{BCAFC20C-589A-4F45-8B02-078AA4F7B77C}"/>
              </a:ext>
            </a:extLst>
          </p:cNvPr>
          <p:cNvSpPr txBox="1"/>
          <p:nvPr/>
        </p:nvSpPr>
        <p:spPr>
          <a:xfrm>
            <a:off x="8480513" y="5623277"/>
            <a:ext cx="3023915" cy="646331"/>
          </a:xfrm>
          <a:prstGeom prst="rect">
            <a:avLst/>
          </a:prstGeom>
          <a:noFill/>
        </p:spPr>
        <p:txBody>
          <a:bodyPr wrap="square" rtlCol="0">
            <a:spAutoFit/>
          </a:bodyPr>
          <a:lstStyle/>
          <a:p>
            <a:r>
              <a:rPr lang="en-US" sz="1200" b="1" dirty="0">
                <a:solidFill>
                  <a:srgbClr val="C00000"/>
                </a:solidFill>
              </a:rPr>
              <a:t>could lead to over- or under-estimated </a:t>
            </a:r>
            <a:r>
              <a:rPr lang="en-US" sz="1200" b="1" dirty="0" err="1">
                <a:solidFill>
                  <a:srgbClr val="C00000"/>
                </a:solidFill>
              </a:rPr>
              <a:t>MuPeak</a:t>
            </a:r>
            <a:r>
              <a:rPr lang="en-US" sz="1200" b="1" dirty="0">
                <a:solidFill>
                  <a:srgbClr val="C00000"/>
                </a:solidFill>
              </a:rPr>
              <a:t>/BFC measurement for certain </a:t>
            </a:r>
            <a:r>
              <a:rPr lang="en-US" sz="1200" b="1" dirty="0" err="1">
                <a:solidFill>
                  <a:srgbClr val="C00000"/>
                </a:solidFill>
              </a:rPr>
              <a:t>tyres</a:t>
            </a:r>
            <a:r>
              <a:rPr lang="en-US" sz="1200" b="1" dirty="0">
                <a:solidFill>
                  <a:srgbClr val="C00000"/>
                </a:solidFill>
              </a:rPr>
              <a:t> </a:t>
            </a:r>
          </a:p>
          <a:p>
            <a:r>
              <a:rPr lang="en-US" sz="1200" b="1" dirty="0">
                <a:solidFill>
                  <a:srgbClr val="C00000"/>
                </a:solidFill>
                <a:sym typeface="Wingdings" panose="05000000000000000000" pitchFamily="2" charset="2"/>
              </a:rPr>
              <a:t> higher test variation</a:t>
            </a:r>
            <a:endParaRPr lang="en-US" sz="1200" b="1" dirty="0">
              <a:solidFill>
                <a:srgbClr val="C00000"/>
              </a:solidFill>
            </a:endParaRPr>
          </a:p>
        </p:txBody>
      </p:sp>
      <p:sp>
        <p:nvSpPr>
          <p:cNvPr id="10" name="Arrow: Right 9">
            <a:extLst>
              <a:ext uri="{FF2B5EF4-FFF2-40B4-BE49-F238E27FC236}">
                <a16:creationId xmlns:a16="http://schemas.microsoft.com/office/drawing/2014/main" id="{AA642A1F-4D12-4197-8805-12103FE33B30}"/>
              </a:ext>
            </a:extLst>
          </p:cNvPr>
          <p:cNvSpPr/>
          <p:nvPr/>
        </p:nvSpPr>
        <p:spPr>
          <a:xfrm>
            <a:off x="7854928" y="5797218"/>
            <a:ext cx="644434" cy="22365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3">
            <a:extLst>
              <a:ext uri="{FF2B5EF4-FFF2-40B4-BE49-F238E27FC236}">
                <a16:creationId xmlns:a16="http://schemas.microsoft.com/office/drawing/2014/main" id="{579929C9-F444-4FB8-9B6D-32013DE9FD6D}"/>
              </a:ext>
            </a:extLst>
          </p:cNvPr>
          <p:cNvSpPr>
            <a:spLocks noGrp="1"/>
          </p:cNvSpPr>
          <p:nvPr>
            <p:ph type="dt" sz="half" idx="10"/>
          </p:nvPr>
        </p:nvSpPr>
        <p:spPr>
          <a:xfrm>
            <a:off x="584199" y="6234175"/>
            <a:ext cx="2743200" cy="365125"/>
          </a:xfrm>
        </p:spPr>
        <p:txBody>
          <a:bodyPr/>
          <a:lstStyle/>
          <a:p>
            <a:fld id="{65011442-9EA8-43C1-A90A-E8091E9236D0}" type="datetime2">
              <a:rPr lang="en-US" smtClean="0"/>
              <a:t>Tuesday, February 1, 2022</a:t>
            </a:fld>
            <a:endParaRPr lang="en-US" dirty="0"/>
          </a:p>
        </p:txBody>
      </p:sp>
      <p:sp>
        <p:nvSpPr>
          <p:cNvPr id="12" name="Footer Placeholder 4">
            <a:extLst>
              <a:ext uri="{FF2B5EF4-FFF2-40B4-BE49-F238E27FC236}">
                <a16:creationId xmlns:a16="http://schemas.microsoft.com/office/drawing/2014/main" id="{4F22F21F-5400-4094-8BBC-6AF0F2A74936}"/>
              </a:ext>
            </a:extLst>
          </p:cNvPr>
          <p:cNvSpPr>
            <a:spLocks noGrp="1"/>
          </p:cNvSpPr>
          <p:nvPr>
            <p:ph type="ftr" sz="quarter" idx="11"/>
          </p:nvPr>
        </p:nvSpPr>
        <p:spPr>
          <a:xfrm>
            <a:off x="3784599" y="6234175"/>
            <a:ext cx="4114800" cy="365125"/>
          </a:xfrm>
        </p:spPr>
        <p:txBody>
          <a:bodyPr/>
          <a:lstStyle/>
          <a:p>
            <a:r>
              <a:rPr lang="en-US"/>
              <a:t>The European Tyre and Rim Technical Organization</a:t>
            </a:r>
            <a:endParaRPr lang="en-US" dirty="0"/>
          </a:p>
        </p:txBody>
      </p:sp>
      <p:sp>
        <p:nvSpPr>
          <p:cNvPr id="13" name="Slide Number Placeholder 5">
            <a:extLst>
              <a:ext uri="{FF2B5EF4-FFF2-40B4-BE49-F238E27FC236}">
                <a16:creationId xmlns:a16="http://schemas.microsoft.com/office/drawing/2014/main" id="{B5A18F49-F342-4082-8768-76A99D1E910A}"/>
              </a:ext>
            </a:extLst>
          </p:cNvPr>
          <p:cNvSpPr>
            <a:spLocks noGrp="1"/>
          </p:cNvSpPr>
          <p:nvPr>
            <p:ph type="sldNum" sz="quarter" idx="12"/>
          </p:nvPr>
        </p:nvSpPr>
        <p:spPr>
          <a:xfrm>
            <a:off x="8356599" y="6234175"/>
            <a:ext cx="2743200" cy="365125"/>
          </a:xfrm>
        </p:spPr>
        <p:txBody>
          <a:bodyPr/>
          <a:lstStyle/>
          <a:p>
            <a:fld id="{74F045D9-6A50-447E-9A04-3B3C9EFFC6F0}" type="slidenum">
              <a:rPr lang="en-US" smtClean="0"/>
              <a:pPr/>
              <a:t>3</a:t>
            </a:fld>
            <a:endParaRPr lang="en-US" dirty="0"/>
          </a:p>
        </p:txBody>
      </p:sp>
    </p:spTree>
    <p:extLst>
      <p:ext uri="{BB962C8B-B14F-4D97-AF65-F5344CB8AC3E}">
        <p14:creationId xmlns:p14="http://schemas.microsoft.com/office/powerpoint/2010/main" val="36566749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42A7D9-B47D-4DBC-989C-407F4589D951}"/>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5" name="Footer Placeholder 4">
            <a:extLst>
              <a:ext uri="{FF2B5EF4-FFF2-40B4-BE49-F238E27FC236}">
                <a16:creationId xmlns:a16="http://schemas.microsoft.com/office/drawing/2014/main" id="{CA9F0D97-B143-4742-83A9-86E4874B0A41}"/>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57881F7A-55A3-431E-898D-F6439068A946}"/>
              </a:ext>
            </a:extLst>
          </p:cNvPr>
          <p:cNvSpPr>
            <a:spLocks noGrp="1"/>
          </p:cNvSpPr>
          <p:nvPr>
            <p:ph type="sldNum" sz="quarter" idx="12"/>
          </p:nvPr>
        </p:nvSpPr>
        <p:spPr/>
        <p:txBody>
          <a:bodyPr/>
          <a:lstStyle/>
          <a:p>
            <a:fld id="{74F045D9-6A50-447E-9A04-3B3C9EFFC6F0}" type="slidenum">
              <a:rPr lang="en-US" smtClean="0"/>
              <a:pPr/>
              <a:t>4</a:t>
            </a:fld>
            <a:endParaRPr lang="en-US" dirty="0"/>
          </a:p>
        </p:txBody>
      </p:sp>
      <p:sp>
        <p:nvSpPr>
          <p:cNvPr id="7" name="Title 2">
            <a:extLst>
              <a:ext uri="{FF2B5EF4-FFF2-40B4-BE49-F238E27FC236}">
                <a16:creationId xmlns:a16="http://schemas.microsoft.com/office/drawing/2014/main" id="{8FEFB218-93DB-4AF2-82E8-51D4E0503C42}"/>
              </a:ext>
            </a:extLst>
          </p:cNvPr>
          <p:cNvSpPr>
            <a:spLocks noGrp="1"/>
          </p:cNvSpPr>
          <p:nvPr>
            <p:ph type="title"/>
          </p:nvPr>
        </p:nvSpPr>
        <p:spPr>
          <a:xfrm>
            <a:off x="0" y="0"/>
            <a:ext cx="10515600" cy="809411"/>
          </a:xfrm>
        </p:spPr>
        <p:txBody>
          <a:bodyPr>
            <a:normAutofit/>
          </a:bodyPr>
          <a:lstStyle/>
          <a:p>
            <a:r>
              <a:rPr lang="en-US" sz="2800" b="1" u="sng" cap="none" dirty="0"/>
              <a:t>Examples</a:t>
            </a:r>
            <a:r>
              <a:rPr lang="en-US" sz="2800" b="1" cap="none" dirty="0"/>
              <a:t> of WWGI vs </a:t>
            </a:r>
            <a:r>
              <a:rPr lang="en-US" sz="2800" b="1" cap="none" dirty="0" err="1"/>
              <a:t>WornSRTT</a:t>
            </a:r>
            <a:r>
              <a:rPr lang="en-US" sz="2800" b="1" cap="none" dirty="0"/>
              <a:t> </a:t>
            </a:r>
            <a:r>
              <a:rPr lang="en-US" sz="2800" b="1" u="sng" cap="none" dirty="0" err="1"/>
              <a:t>PeakMu</a:t>
            </a:r>
            <a:r>
              <a:rPr lang="en-US" sz="2800" b="1" cap="none" dirty="0"/>
              <a:t> per </a:t>
            </a:r>
            <a:r>
              <a:rPr lang="en-US" sz="2800" b="1" cap="none" dirty="0" err="1"/>
              <a:t>Tyre</a:t>
            </a:r>
            <a:r>
              <a:rPr lang="en-US" sz="2800" b="1" cap="none" dirty="0"/>
              <a:t> ID</a:t>
            </a:r>
          </a:p>
        </p:txBody>
      </p:sp>
      <p:cxnSp>
        <p:nvCxnSpPr>
          <p:cNvPr id="8" name="Straight Connector 7">
            <a:extLst>
              <a:ext uri="{FF2B5EF4-FFF2-40B4-BE49-F238E27FC236}">
                <a16:creationId xmlns:a16="http://schemas.microsoft.com/office/drawing/2014/main" id="{582AACC1-2977-467E-918A-2C35D18B25E6}"/>
              </a:ext>
            </a:extLst>
          </p:cNvPr>
          <p:cNvCxnSpPr>
            <a:cxnSpLocks/>
          </p:cNvCxnSpPr>
          <p:nvPr/>
        </p:nvCxnSpPr>
        <p:spPr>
          <a:xfrm rot="16200000">
            <a:off x="7810451" y="366422"/>
            <a:ext cx="26747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0C8628E-1BEF-409A-BC34-8106E91AA846}"/>
              </a:ext>
            </a:extLst>
          </p:cNvPr>
          <p:cNvSpPr txBox="1"/>
          <p:nvPr/>
        </p:nvSpPr>
        <p:spPr>
          <a:xfrm>
            <a:off x="8077928" y="258700"/>
            <a:ext cx="1490983" cy="215444"/>
          </a:xfrm>
          <a:prstGeom prst="rect">
            <a:avLst/>
          </a:prstGeom>
          <a:noFill/>
        </p:spPr>
        <p:txBody>
          <a:bodyPr wrap="square" rtlCol="0">
            <a:spAutoFit/>
          </a:bodyPr>
          <a:lstStyle/>
          <a:p>
            <a:r>
              <a:rPr lang="en-US" sz="800" i="1" dirty="0"/>
              <a:t>Proposed WornSRTT range</a:t>
            </a:r>
          </a:p>
        </p:txBody>
      </p:sp>
      <p:sp>
        <p:nvSpPr>
          <p:cNvPr id="10" name="Content Placeholder 9">
            <a:extLst>
              <a:ext uri="{FF2B5EF4-FFF2-40B4-BE49-F238E27FC236}">
                <a16:creationId xmlns:a16="http://schemas.microsoft.com/office/drawing/2014/main" id="{40C1FAA0-7ECF-4CEF-97C9-BE59169825F2}"/>
              </a:ext>
            </a:extLst>
          </p:cNvPr>
          <p:cNvSpPr txBox="1">
            <a:spLocks/>
          </p:cNvSpPr>
          <p:nvPr/>
        </p:nvSpPr>
        <p:spPr>
          <a:xfrm>
            <a:off x="85060" y="5909985"/>
            <a:ext cx="4149634" cy="215444"/>
          </a:xfrm>
          <a:prstGeom prst="rect">
            <a:avLst/>
          </a:prstGeom>
        </p:spPr>
        <p:txBody>
          <a:bodyPr/>
          <a:lstStyle>
            <a:lvl1pPr marL="285750" indent="-285750" algn="l" defTabSz="914400" rtl="0" eaLnBrk="1" latinLnBrk="0" hangingPunct="1">
              <a:lnSpc>
                <a:spcPct val="90000"/>
              </a:lnSpc>
              <a:spcBef>
                <a:spcPts val="1000"/>
              </a:spcBef>
              <a:buFont typeface="Arial" panose="020B0604020202020204" pitchFamily="34" charset="0"/>
              <a:buChar char="•"/>
              <a:defRPr sz="2000" b="0" kern="1200" cap="none" baseline="0">
                <a:solidFill>
                  <a:srgbClr val="333333"/>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100" b="1" i="1" dirty="0"/>
              <a:t>Colored dots represent different Test Centers from the RRT</a:t>
            </a:r>
          </a:p>
        </p:txBody>
      </p:sp>
      <p:pic>
        <p:nvPicPr>
          <p:cNvPr id="11" name="Picture 10">
            <a:extLst>
              <a:ext uri="{FF2B5EF4-FFF2-40B4-BE49-F238E27FC236}">
                <a16:creationId xmlns:a16="http://schemas.microsoft.com/office/drawing/2014/main" id="{6D6939BA-7769-491D-8985-3D59869BA42C}"/>
              </a:ext>
            </a:extLst>
          </p:cNvPr>
          <p:cNvPicPr>
            <a:picLocks noChangeAspect="1"/>
          </p:cNvPicPr>
          <p:nvPr/>
        </p:nvPicPr>
        <p:blipFill rotWithShape="1">
          <a:blip r:embed="rId2"/>
          <a:srcRect b="5161"/>
          <a:stretch/>
        </p:blipFill>
        <p:spPr>
          <a:xfrm>
            <a:off x="191385" y="620834"/>
            <a:ext cx="11168059" cy="5180405"/>
          </a:xfrm>
          <a:prstGeom prst="rect">
            <a:avLst/>
          </a:prstGeom>
        </p:spPr>
      </p:pic>
      <p:sp>
        <p:nvSpPr>
          <p:cNvPr id="12" name="Oval 11">
            <a:extLst>
              <a:ext uri="{FF2B5EF4-FFF2-40B4-BE49-F238E27FC236}">
                <a16:creationId xmlns:a16="http://schemas.microsoft.com/office/drawing/2014/main" id="{484548BD-5227-4463-A776-BEA2780A4CB7}"/>
              </a:ext>
            </a:extLst>
          </p:cNvPr>
          <p:cNvSpPr/>
          <p:nvPr/>
        </p:nvSpPr>
        <p:spPr>
          <a:xfrm>
            <a:off x="2625431" y="3894063"/>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CADF099E-5D86-47C2-BBDF-9F8F255597E3}"/>
              </a:ext>
            </a:extLst>
          </p:cNvPr>
          <p:cNvSpPr/>
          <p:nvPr/>
        </p:nvSpPr>
        <p:spPr>
          <a:xfrm>
            <a:off x="3470162" y="3985503"/>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D972ECB-37D4-4829-A987-5612E6FC442E}"/>
              </a:ext>
            </a:extLst>
          </p:cNvPr>
          <p:cNvSpPr/>
          <p:nvPr/>
        </p:nvSpPr>
        <p:spPr>
          <a:xfrm>
            <a:off x="4245225" y="3611035"/>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1F9B1E0A-993E-44B6-BCF3-815E4DEF86D6}"/>
              </a:ext>
            </a:extLst>
          </p:cNvPr>
          <p:cNvSpPr/>
          <p:nvPr/>
        </p:nvSpPr>
        <p:spPr>
          <a:xfrm>
            <a:off x="5722418" y="4120489"/>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4FBD2776-2225-4ACC-BA17-093CFA3D6C84}"/>
              </a:ext>
            </a:extLst>
          </p:cNvPr>
          <p:cNvSpPr/>
          <p:nvPr/>
        </p:nvSpPr>
        <p:spPr>
          <a:xfrm>
            <a:off x="7194167" y="4333855"/>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87D39F6-D610-498F-A2BB-EDC104356089}"/>
              </a:ext>
            </a:extLst>
          </p:cNvPr>
          <p:cNvSpPr/>
          <p:nvPr/>
        </p:nvSpPr>
        <p:spPr>
          <a:xfrm>
            <a:off x="8735584" y="3985503"/>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7EFC7C5-AE52-4291-AE92-5EA9367334A6}"/>
              </a:ext>
            </a:extLst>
          </p:cNvPr>
          <p:cNvSpPr/>
          <p:nvPr/>
        </p:nvSpPr>
        <p:spPr>
          <a:xfrm>
            <a:off x="9510647" y="4168385"/>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FA3CA1C7-79F3-4516-9D22-A25E523A3BF7}"/>
              </a:ext>
            </a:extLst>
          </p:cNvPr>
          <p:cNvSpPr/>
          <p:nvPr/>
        </p:nvSpPr>
        <p:spPr>
          <a:xfrm>
            <a:off x="10337961" y="3776501"/>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10C637F-4A4A-4F1B-B73F-A4BA2808BD71}"/>
              </a:ext>
            </a:extLst>
          </p:cNvPr>
          <p:cNvSpPr/>
          <p:nvPr/>
        </p:nvSpPr>
        <p:spPr>
          <a:xfrm>
            <a:off x="1850368" y="4020342"/>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F9FFF065-3EC7-4E65-883E-FFEE374F6A92}"/>
              </a:ext>
            </a:extLst>
          </p:cNvPr>
          <p:cNvSpPr txBox="1"/>
          <p:nvPr/>
        </p:nvSpPr>
        <p:spPr>
          <a:xfrm>
            <a:off x="5372986" y="2668330"/>
            <a:ext cx="914400" cy="914400"/>
          </a:xfrm>
          <a:prstGeom prst="rect">
            <a:avLst/>
          </a:prstGeom>
          <a:noFill/>
        </p:spPr>
        <p:txBody>
          <a:bodyPr wrap="square" rtlCol="0">
            <a:spAutoFit/>
          </a:bodyPr>
          <a:lstStyle/>
          <a:p>
            <a:endParaRPr lang="it-IT" dirty="0"/>
          </a:p>
        </p:txBody>
      </p:sp>
      <p:sp>
        <p:nvSpPr>
          <p:cNvPr id="23" name="TextBox 22">
            <a:extLst>
              <a:ext uri="{FF2B5EF4-FFF2-40B4-BE49-F238E27FC236}">
                <a16:creationId xmlns:a16="http://schemas.microsoft.com/office/drawing/2014/main" id="{6B57CEF4-17F8-48AE-B054-B10F418A24E9}"/>
              </a:ext>
            </a:extLst>
          </p:cNvPr>
          <p:cNvSpPr txBox="1"/>
          <p:nvPr/>
        </p:nvSpPr>
        <p:spPr>
          <a:xfrm>
            <a:off x="571297" y="4877920"/>
            <a:ext cx="10922001" cy="646331"/>
          </a:xfrm>
          <a:prstGeom prst="rect">
            <a:avLst/>
          </a:prstGeom>
          <a:noFill/>
        </p:spPr>
        <p:txBody>
          <a:bodyPr wrap="square" rtlCol="0">
            <a:spAutoFit/>
          </a:bodyPr>
          <a:lstStyle/>
          <a:p>
            <a:r>
              <a:rPr lang="en-US" dirty="0">
                <a:highlight>
                  <a:srgbClr val="CCECFF"/>
                </a:highlight>
              </a:rPr>
              <a:t>The proposed range for step 1 would avoid the possibility to test in extreme conditions (i.e. &lt;0.45 or&gt;0.80) that could increase the variability of the WWGI results. </a:t>
            </a:r>
            <a:endParaRPr lang="it-IT" dirty="0">
              <a:highlight>
                <a:srgbClr val="CCECFF"/>
              </a:highlight>
            </a:endParaRPr>
          </a:p>
        </p:txBody>
      </p:sp>
    </p:spTree>
    <p:extLst>
      <p:ext uri="{BB962C8B-B14F-4D97-AF65-F5344CB8AC3E}">
        <p14:creationId xmlns:p14="http://schemas.microsoft.com/office/powerpoint/2010/main" val="29641799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A3246AA-80BF-4DA9-AFE6-8A43B8B3DE01}"/>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5" name="Footer Placeholder 4">
            <a:extLst>
              <a:ext uri="{FF2B5EF4-FFF2-40B4-BE49-F238E27FC236}">
                <a16:creationId xmlns:a16="http://schemas.microsoft.com/office/drawing/2014/main" id="{D919EEAB-E6EA-4362-9016-053CAB1EE189}"/>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4DB88A23-2333-4889-9405-A9A4F2F90D61}"/>
              </a:ext>
            </a:extLst>
          </p:cNvPr>
          <p:cNvSpPr>
            <a:spLocks noGrp="1"/>
          </p:cNvSpPr>
          <p:nvPr>
            <p:ph type="sldNum" sz="quarter" idx="12"/>
          </p:nvPr>
        </p:nvSpPr>
        <p:spPr/>
        <p:txBody>
          <a:bodyPr/>
          <a:lstStyle/>
          <a:p>
            <a:fld id="{74F045D9-6A50-447E-9A04-3B3C9EFFC6F0}" type="slidenum">
              <a:rPr lang="en-US" smtClean="0"/>
              <a:pPr/>
              <a:t>5</a:t>
            </a:fld>
            <a:endParaRPr lang="en-US" dirty="0"/>
          </a:p>
        </p:txBody>
      </p:sp>
      <p:sp>
        <p:nvSpPr>
          <p:cNvPr id="7" name="Title 2">
            <a:extLst>
              <a:ext uri="{FF2B5EF4-FFF2-40B4-BE49-F238E27FC236}">
                <a16:creationId xmlns:a16="http://schemas.microsoft.com/office/drawing/2014/main" id="{7C9BC784-3A6D-4440-A823-431A1D4079EF}"/>
              </a:ext>
            </a:extLst>
          </p:cNvPr>
          <p:cNvSpPr>
            <a:spLocks noGrp="1"/>
          </p:cNvSpPr>
          <p:nvPr>
            <p:ph type="title"/>
          </p:nvPr>
        </p:nvSpPr>
        <p:spPr>
          <a:xfrm>
            <a:off x="0" y="0"/>
            <a:ext cx="10515600" cy="809411"/>
          </a:xfrm>
        </p:spPr>
        <p:txBody>
          <a:bodyPr>
            <a:normAutofit/>
          </a:bodyPr>
          <a:lstStyle/>
          <a:p>
            <a:r>
              <a:rPr lang="en-US" sz="2800" b="1" u="sng" cap="none" dirty="0"/>
              <a:t>Examples</a:t>
            </a:r>
            <a:r>
              <a:rPr lang="en-US" sz="2800" b="1" cap="none" dirty="0"/>
              <a:t> of WWGI vs </a:t>
            </a:r>
            <a:r>
              <a:rPr lang="en-US" sz="2800" b="1" cap="none" dirty="0" err="1"/>
              <a:t>WornSRTT</a:t>
            </a:r>
            <a:r>
              <a:rPr lang="en-US" sz="2800" b="1" cap="none" dirty="0"/>
              <a:t> </a:t>
            </a:r>
            <a:r>
              <a:rPr lang="en-US" sz="2800" b="1" u="sng" cap="none" dirty="0"/>
              <a:t>BFC</a:t>
            </a:r>
            <a:r>
              <a:rPr lang="en-US" sz="2800" b="1" cap="none" dirty="0"/>
              <a:t> per </a:t>
            </a:r>
            <a:r>
              <a:rPr lang="en-US" sz="2800" b="1" cap="none" dirty="0" err="1"/>
              <a:t>Tyre</a:t>
            </a:r>
            <a:r>
              <a:rPr lang="en-US" sz="2800" b="1" cap="none" dirty="0"/>
              <a:t> ID</a:t>
            </a:r>
          </a:p>
        </p:txBody>
      </p:sp>
      <p:sp>
        <p:nvSpPr>
          <p:cNvPr id="8" name="Content Placeholder 9">
            <a:extLst>
              <a:ext uri="{FF2B5EF4-FFF2-40B4-BE49-F238E27FC236}">
                <a16:creationId xmlns:a16="http://schemas.microsoft.com/office/drawing/2014/main" id="{4F4FB72F-51B9-49E9-B26A-2748BE610855}"/>
              </a:ext>
            </a:extLst>
          </p:cNvPr>
          <p:cNvSpPr txBox="1">
            <a:spLocks/>
          </p:cNvSpPr>
          <p:nvPr/>
        </p:nvSpPr>
        <p:spPr>
          <a:xfrm>
            <a:off x="85060" y="5909985"/>
            <a:ext cx="4149634" cy="215444"/>
          </a:xfrm>
          <a:prstGeom prst="rect">
            <a:avLst/>
          </a:prstGeom>
        </p:spPr>
        <p:txBody>
          <a:bodyPr/>
          <a:lstStyle>
            <a:lvl1pPr marL="285750" indent="-285750" algn="l" defTabSz="914400" rtl="0" eaLnBrk="1" latinLnBrk="0" hangingPunct="1">
              <a:lnSpc>
                <a:spcPct val="90000"/>
              </a:lnSpc>
              <a:spcBef>
                <a:spcPts val="1000"/>
              </a:spcBef>
              <a:buFont typeface="Arial" panose="020B0604020202020204" pitchFamily="34" charset="0"/>
              <a:buChar char="•"/>
              <a:defRPr sz="2000" b="0" kern="1200" cap="none" baseline="0">
                <a:solidFill>
                  <a:srgbClr val="333333"/>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100" b="1" i="1" dirty="0"/>
              <a:t>Colored dots represent different Test Centers from the RRT</a:t>
            </a:r>
          </a:p>
        </p:txBody>
      </p:sp>
      <p:cxnSp>
        <p:nvCxnSpPr>
          <p:cNvPr id="9" name="Straight Connector 8">
            <a:extLst>
              <a:ext uri="{FF2B5EF4-FFF2-40B4-BE49-F238E27FC236}">
                <a16:creationId xmlns:a16="http://schemas.microsoft.com/office/drawing/2014/main" id="{ADC327CE-AC8C-42BE-929E-8DF6AE9C7224}"/>
              </a:ext>
            </a:extLst>
          </p:cNvPr>
          <p:cNvCxnSpPr>
            <a:cxnSpLocks/>
          </p:cNvCxnSpPr>
          <p:nvPr/>
        </p:nvCxnSpPr>
        <p:spPr>
          <a:xfrm rot="16200000">
            <a:off x="7810451" y="366422"/>
            <a:ext cx="267477"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C0198EE-1D00-4BC1-AA0B-2E4AD5B27757}"/>
              </a:ext>
            </a:extLst>
          </p:cNvPr>
          <p:cNvSpPr txBox="1"/>
          <p:nvPr/>
        </p:nvSpPr>
        <p:spPr>
          <a:xfrm>
            <a:off x="8077928" y="258700"/>
            <a:ext cx="1490983" cy="215444"/>
          </a:xfrm>
          <a:prstGeom prst="rect">
            <a:avLst/>
          </a:prstGeom>
          <a:noFill/>
        </p:spPr>
        <p:txBody>
          <a:bodyPr wrap="square" rtlCol="0">
            <a:spAutoFit/>
          </a:bodyPr>
          <a:lstStyle/>
          <a:p>
            <a:r>
              <a:rPr lang="en-US" sz="800" i="1" dirty="0"/>
              <a:t>Proposed WornSRTT range</a:t>
            </a:r>
          </a:p>
        </p:txBody>
      </p:sp>
      <p:pic>
        <p:nvPicPr>
          <p:cNvPr id="11" name="Picture 10">
            <a:extLst>
              <a:ext uri="{FF2B5EF4-FFF2-40B4-BE49-F238E27FC236}">
                <a16:creationId xmlns:a16="http://schemas.microsoft.com/office/drawing/2014/main" id="{C32E100E-9928-4E01-99EE-A04011CCF855}"/>
              </a:ext>
            </a:extLst>
          </p:cNvPr>
          <p:cNvPicPr>
            <a:picLocks noChangeAspect="1"/>
          </p:cNvPicPr>
          <p:nvPr/>
        </p:nvPicPr>
        <p:blipFill rotWithShape="1">
          <a:blip r:embed="rId2"/>
          <a:srcRect b="3830"/>
          <a:stretch/>
        </p:blipFill>
        <p:spPr>
          <a:xfrm>
            <a:off x="435935" y="680543"/>
            <a:ext cx="9858103" cy="5175069"/>
          </a:xfrm>
          <a:prstGeom prst="rect">
            <a:avLst/>
          </a:prstGeom>
        </p:spPr>
      </p:pic>
      <p:sp>
        <p:nvSpPr>
          <p:cNvPr id="12" name="Oval 11">
            <a:extLst>
              <a:ext uri="{FF2B5EF4-FFF2-40B4-BE49-F238E27FC236}">
                <a16:creationId xmlns:a16="http://schemas.microsoft.com/office/drawing/2014/main" id="{E9DBDF3B-29BB-48FB-8440-2FBEEFE8CCC1}"/>
              </a:ext>
            </a:extLst>
          </p:cNvPr>
          <p:cNvSpPr/>
          <p:nvPr/>
        </p:nvSpPr>
        <p:spPr>
          <a:xfrm>
            <a:off x="2892841" y="4039880"/>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ECC6EB1-4E6C-4004-A4EC-DFE1FD79941C}"/>
              </a:ext>
            </a:extLst>
          </p:cNvPr>
          <p:cNvSpPr/>
          <p:nvPr/>
        </p:nvSpPr>
        <p:spPr>
          <a:xfrm>
            <a:off x="9213088" y="3931022"/>
            <a:ext cx="174172" cy="18288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78B2D88F-9059-4013-A241-B51DAE145B7D}"/>
              </a:ext>
            </a:extLst>
          </p:cNvPr>
          <p:cNvSpPr txBox="1"/>
          <p:nvPr/>
        </p:nvSpPr>
        <p:spPr>
          <a:xfrm>
            <a:off x="815846" y="4966284"/>
            <a:ext cx="9304021" cy="655884"/>
          </a:xfrm>
          <a:prstGeom prst="rect">
            <a:avLst/>
          </a:prstGeom>
          <a:noFill/>
        </p:spPr>
        <p:txBody>
          <a:bodyPr wrap="square" rtlCol="0">
            <a:spAutoFit/>
          </a:bodyPr>
          <a:lstStyle/>
          <a:p>
            <a:r>
              <a:rPr lang="en-US" dirty="0">
                <a:highlight>
                  <a:srgbClr val="CCECFF"/>
                </a:highlight>
              </a:rPr>
              <a:t>The proposed range for step 1 would avoid the possibility to test in extreme conditions that could increase the variability of the </a:t>
            </a:r>
            <a:r>
              <a:rPr lang="en-US">
                <a:highlight>
                  <a:srgbClr val="CCECFF"/>
                </a:highlight>
              </a:rPr>
              <a:t>WWGI results</a:t>
            </a:r>
            <a:r>
              <a:rPr lang="en-US" dirty="0">
                <a:highlight>
                  <a:srgbClr val="CCECFF"/>
                </a:highlight>
              </a:rPr>
              <a:t>. </a:t>
            </a:r>
            <a:endParaRPr lang="it-IT" dirty="0">
              <a:highlight>
                <a:srgbClr val="CCECFF"/>
              </a:highlight>
            </a:endParaRPr>
          </a:p>
        </p:txBody>
      </p:sp>
    </p:spTree>
    <p:extLst>
      <p:ext uri="{BB962C8B-B14F-4D97-AF65-F5344CB8AC3E}">
        <p14:creationId xmlns:p14="http://schemas.microsoft.com/office/powerpoint/2010/main" val="24265638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163F-548B-42DC-A8CE-5A9F28E6D864}"/>
              </a:ext>
            </a:extLst>
          </p:cNvPr>
          <p:cNvSpPr>
            <a:spLocks noGrp="1"/>
          </p:cNvSpPr>
          <p:nvPr>
            <p:ph type="title"/>
          </p:nvPr>
        </p:nvSpPr>
        <p:spPr/>
        <p:txBody>
          <a:bodyPr/>
          <a:lstStyle/>
          <a:p>
            <a:pPr algn="ctr"/>
            <a:r>
              <a:rPr lang="en-US" dirty="0"/>
              <a:t>THANK YOU</a:t>
            </a:r>
          </a:p>
        </p:txBody>
      </p:sp>
      <p:sp>
        <p:nvSpPr>
          <p:cNvPr id="3" name="Date Placeholder 2">
            <a:extLst>
              <a:ext uri="{FF2B5EF4-FFF2-40B4-BE49-F238E27FC236}">
                <a16:creationId xmlns:a16="http://schemas.microsoft.com/office/drawing/2014/main" id="{B17D15E6-7E32-4891-AE59-B5AA6A1CC166}"/>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4" name="Footer Placeholder 3">
            <a:extLst>
              <a:ext uri="{FF2B5EF4-FFF2-40B4-BE49-F238E27FC236}">
                <a16:creationId xmlns:a16="http://schemas.microsoft.com/office/drawing/2014/main" id="{DFD22C9E-D264-4A72-8DBF-239414ACFC4A}"/>
              </a:ext>
            </a:extLst>
          </p:cNvPr>
          <p:cNvSpPr>
            <a:spLocks noGrp="1"/>
          </p:cNvSpPr>
          <p:nvPr>
            <p:ph type="ftr" sz="quarter" idx="11"/>
          </p:nvPr>
        </p:nvSpPr>
        <p:spPr/>
        <p:txBody>
          <a:bodyPr/>
          <a:lstStyle/>
          <a:p>
            <a:r>
              <a:rPr lang="en-US" dirty="0"/>
              <a:t>The European </a:t>
            </a:r>
            <a:r>
              <a:rPr lang="en-US" dirty="0" err="1"/>
              <a:t>Tyre</a:t>
            </a:r>
            <a:r>
              <a:rPr lang="en-US" dirty="0"/>
              <a:t> and Rim Technical Organization</a:t>
            </a:r>
          </a:p>
        </p:txBody>
      </p:sp>
      <p:sp>
        <p:nvSpPr>
          <p:cNvPr id="5" name="Slide Number Placeholder 4">
            <a:extLst>
              <a:ext uri="{FF2B5EF4-FFF2-40B4-BE49-F238E27FC236}">
                <a16:creationId xmlns:a16="http://schemas.microsoft.com/office/drawing/2014/main" id="{EE72B258-391A-4D16-AEDA-38646B1EF9E6}"/>
              </a:ext>
            </a:extLst>
          </p:cNvPr>
          <p:cNvSpPr>
            <a:spLocks noGrp="1"/>
          </p:cNvSpPr>
          <p:nvPr>
            <p:ph type="sldNum" sz="quarter" idx="12"/>
          </p:nvPr>
        </p:nvSpPr>
        <p:spPr/>
        <p:txBody>
          <a:bodyPr/>
          <a:lstStyle/>
          <a:p>
            <a:fld id="{74F045D9-6A50-447E-9A04-3B3C9EFFC6F0}" type="slidenum">
              <a:rPr lang="en-US" smtClean="0"/>
              <a:pPr/>
              <a:t>6</a:t>
            </a:fld>
            <a:endParaRPr lang="en-US" dirty="0"/>
          </a:p>
        </p:txBody>
      </p:sp>
    </p:spTree>
    <p:extLst>
      <p:ext uri="{BB962C8B-B14F-4D97-AF65-F5344CB8AC3E}">
        <p14:creationId xmlns:p14="http://schemas.microsoft.com/office/powerpoint/2010/main" val="233267287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4E02A457-4512-463D-9CAD-434DEC41F948}"/>
              </a:ext>
            </a:extLst>
          </p:cNvPr>
          <p:cNvSpPr>
            <a:spLocks noGrp="1"/>
          </p:cNvSpPr>
          <p:nvPr>
            <p:ph type="dt" sz="half" idx="10"/>
          </p:nvPr>
        </p:nvSpPr>
        <p:spPr/>
        <p:txBody>
          <a:bodyPr/>
          <a:lstStyle/>
          <a:p>
            <a:fld id="{65011442-9EA8-43C1-A90A-E8091E9236D0}" type="datetime2">
              <a:rPr lang="en-US" smtClean="0"/>
              <a:t>Tuesday, February 1, 2022</a:t>
            </a:fld>
            <a:endParaRPr lang="en-US" dirty="0"/>
          </a:p>
        </p:txBody>
      </p:sp>
      <p:sp>
        <p:nvSpPr>
          <p:cNvPr id="5" name="Footer Placeholder 4">
            <a:extLst>
              <a:ext uri="{FF2B5EF4-FFF2-40B4-BE49-F238E27FC236}">
                <a16:creationId xmlns:a16="http://schemas.microsoft.com/office/drawing/2014/main" id="{BF538A2C-B8C2-45C2-8B9F-4FB95B1A3092}"/>
              </a:ext>
            </a:extLst>
          </p:cNvPr>
          <p:cNvSpPr>
            <a:spLocks noGrp="1"/>
          </p:cNvSpPr>
          <p:nvPr>
            <p:ph type="ftr" sz="quarter" idx="11"/>
          </p:nvPr>
        </p:nvSpPr>
        <p:spPr/>
        <p:txBody>
          <a:bodyPr/>
          <a:lstStyle/>
          <a:p>
            <a:r>
              <a:rPr lang="en-US"/>
              <a:t>The European Tyre and Rim Technical Organization</a:t>
            </a:r>
            <a:endParaRPr lang="en-US" dirty="0"/>
          </a:p>
        </p:txBody>
      </p:sp>
      <p:sp>
        <p:nvSpPr>
          <p:cNvPr id="6" name="Slide Number Placeholder 5">
            <a:extLst>
              <a:ext uri="{FF2B5EF4-FFF2-40B4-BE49-F238E27FC236}">
                <a16:creationId xmlns:a16="http://schemas.microsoft.com/office/drawing/2014/main" id="{832293DF-2731-4E22-A85A-F4C4441ADC0D}"/>
              </a:ext>
            </a:extLst>
          </p:cNvPr>
          <p:cNvSpPr>
            <a:spLocks noGrp="1"/>
          </p:cNvSpPr>
          <p:nvPr>
            <p:ph type="sldNum" sz="quarter" idx="12"/>
          </p:nvPr>
        </p:nvSpPr>
        <p:spPr/>
        <p:txBody>
          <a:bodyPr/>
          <a:lstStyle/>
          <a:p>
            <a:fld id="{74F045D9-6A50-447E-9A04-3B3C9EFFC6F0}" type="slidenum">
              <a:rPr lang="en-US" smtClean="0"/>
              <a:pPr/>
              <a:t>7</a:t>
            </a:fld>
            <a:endParaRPr lang="en-US" dirty="0"/>
          </a:p>
        </p:txBody>
      </p:sp>
      <p:sp>
        <p:nvSpPr>
          <p:cNvPr id="7" name="Title 2">
            <a:extLst>
              <a:ext uri="{FF2B5EF4-FFF2-40B4-BE49-F238E27FC236}">
                <a16:creationId xmlns:a16="http://schemas.microsoft.com/office/drawing/2014/main" id="{479FAB35-C56B-43BB-95EE-D256E998DE1E}"/>
              </a:ext>
            </a:extLst>
          </p:cNvPr>
          <p:cNvSpPr txBox="1">
            <a:spLocks/>
          </p:cNvSpPr>
          <p:nvPr/>
        </p:nvSpPr>
        <p:spPr>
          <a:xfrm>
            <a:off x="0" y="0"/>
            <a:ext cx="10515600" cy="8094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a:t>Track friction properties - ETRTO PROPOSAL</a:t>
            </a:r>
          </a:p>
        </p:txBody>
      </p:sp>
      <p:sp>
        <p:nvSpPr>
          <p:cNvPr id="11" name="TextBox 10">
            <a:extLst>
              <a:ext uri="{FF2B5EF4-FFF2-40B4-BE49-F238E27FC236}">
                <a16:creationId xmlns:a16="http://schemas.microsoft.com/office/drawing/2014/main" id="{75C01161-4D60-4DC0-A55A-025BFE0739B6}"/>
              </a:ext>
            </a:extLst>
          </p:cNvPr>
          <p:cNvSpPr txBox="1"/>
          <p:nvPr/>
        </p:nvSpPr>
        <p:spPr>
          <a:xfrm>
            <a:off x="7618610" y="235428"/>
            <a:ext cx="2727414" cy="338554"/>
          </a:xfrm>
          <a:prstGeom prst="rect">
            <a:avLst/>
          </a:prstGeom>
          <a:noFill/>
        </p:spPr>
        <p:txBody>
          <a:bodyPr wrap="square" rtlCol="0">
            <a:spAutoFit/>
          </a:bodyPr>
          <a:lstStyle/>
          <a:p>
            <a:r>
              <a:rPr lang="en-US" sz="800" i="1" dirty="0"/>
              <a:t>* Test Centers B &amp; C data include ANW trailer tests</a:t>
            </a:r>
          </a:p>
          <a:p>
            <a:r>
              <a:rPr lang="en-US" sz="800" i="1" dirty="0"/>
              <a:t>(New &amp; Worn SRTT tested at different Water Depths)</a:t>
            </a:r>
          </a:p>
        </p:txBody>
      </p:sp>
      <p:pic>
        <p:nvPicPr>
          <p:cNvPr id="12" name="Picture 11">
            <a:extLst>
              <a:ext uri="{FF2B5EF4-FFF2-40B4-BE49-F238E27FC236}">
                <a16:creationId xmlns:a16="http://schemas.microsoft.com/office/drawing/2014/main" id="{D52C512E-A78C-40C5-B0BB-47C783FA9C89}"/>
              </a:ext>
            </a:extLst>
          </p:cNvPr>
          <p:cNvPicPr>
            <a:picLocks noChangeAspect="1"/>
          </p:cNvPicPr>
          <p:nvPr/>
        </p:nvPicPr>
        <p:blipFill>
          <a:blip r:embed="rId2"/>
          <a:stretch>
            <a:fillRect/>
          </a:stretch>
        </p:blipFill>
        <p:spPr>
          <a:xfrm>
            <a:off x="4126781" y="822783"/>
            <a:ext cx="4149669" cy="4441175"/>
          </a:xfrm>
          <a:prstGeom prst="rect">
            <a:avLst/>
          </a:prstGeom>
        </p:spPr>
      </p:pic>
      <p:pic>
        <p:nvPicPr>
          <p:cNvPr id="13" name="Picture 12">
            <a:extLst>
              <a:ext uri="{FF2B5EF4-FFF2-40B4-BE49-F238E27FC236}">
                <a16:creationId xmlns:a16="http://schemas.microsoft.com/office/drawing/2014/main" id="{F77D3737-96EE-41FA-B483-E17BD9C36582}"/>
              </a:ext>
            </a:extLst>
          </p:cNvPr>
          <p:cNvPicPr>
            <a:picLocks noChangeAspect="1"/>
          </p:cNvPicPr>
          <p:nvPr/>
        </p:nvPicPr>
        <p:blipFill>
          <a:blip r:embed="rId3"/>
          <a:stretch>
            <a:fillRect/>
          </a:stretch>
        </p:blipFill>
        <p:spPr>
          <a:xfrm>
            <a:off x="8385343" y="805635"/>
            <a:ext cx="3292300" cy="4475470"/>
          </a:xfrm>
          <a:prstGeom prst="rect">
            <a:avLst/>
          </a:prstGeom>
        </p:spPr>
      </p:pic>
      <p:sp>
        <p:nvSpPr>
          <p:cNvPr id="14" name="Content Placeholder 3">
            <a:extLst>
              <a:ext uri="{FF2B5EF4-FFF2-40B4-BE49-F238E27FC236}">
                <a16:creationId xmlns:a16="http://schemas.microsoft.com/office/drawing/2014/main" id="{8CD40D80-5E88-4589-9EA4-E676513B8830}"/>
              </a:ext>
            </a:extLst>
          </p:cNvPr>
          <p:cNvSpPr txBox="1">
            <a:spLocks/>
          </p:cNvSpPr>
          <p:nvPr/>
        </p:nvSpPr>
        <p:spPr>
          <a:xfrm>
            <a:off x="0" y="944978"/>
            <a:ext cx="4017889" cy="431898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a:t>ISO 23671:2021 / R117 Supp. 13:</a:t>
            </a:r>
          </a:p>
          <a:p>
            <a:pPr marL="457200" lvl="1" indent="0">
              <a:buFont typeface="Arial" panose="020B0604020202020204" pitchFamily="34" charset="0"/>
              <a:buNone/>
            </a:pPr>
            <a:r>
              <a:rPr lang="en-US" sz="1100"/>
              <a:t>Range µ</a:t>
            </a:r>
            <a:r>
              <a:rPr lang="en-US" sz="1100" baseline="-25000"/>
              <a:t>peak_NewSRTT</a:t>
            </a:r>
            <a:r>
              <a:rPr lang="en-US" sz="1100"/>
              <a:t> = [0.65, 0.90]</a:t>
            </a:r>
          </a:p>
          <a:p>
            <a:pPr marL="457200" lvl="1" indent="0">
              <a:buFont typeface="Arial" panose="020B0604020202020204" pitchFamily="34" charset="0"/>
              <a:buNone/>
            </a:pPr>
            <a:r>
              <a:rPr lang="en-US" sz="1100"/>
              <a:t>Range BFC</a:t>
            </a:r>
            <a:r>
              <a:rPr lang="en-US" sz="1100" baseline="-25000"/>
              <a:t>NewSRTT</a:t>
            </a:r>
            <a:r>
              <a:rPr lang="en-US" sz="1100"/>
              <a:t> = [0.57, 0.79]</a:t>
            </a:r>
          </a:p>
          <a:p>
            <a:pPr marL="457200" lvl="1" indent="0">
              <a:buFont typeface="Arial" panose="020B0604020202020204" pitchFamily="34" charset="0"/>
              <a:buNone/>
            </a:pPr>
            <a:endParaRPr lang="en-US" sz="1100"/>
          </a:p>
          <a:p>
            <a:r>
              <a:rPr lang="en-US" sz="1400"/>
              <a:t>Technical consideration: </a:t>
            </a:r>
          </a:p>
          <a:p>
            <a:pPr lvl="1">
              <a:buFont typeface="Wingdings" panose="05000000000000000000" pitchFamily="2" charset="2"/>
              <a:buChar char="Ø"/>
            </a:pPr>
            <a:r>
              <a:rPr lang="en-US" sz="1000"/>
              <a:t>Scaling approach with the average ratio WornSRTT/NewSRTT from RRT (ratio µ</a:t>
            </a:r>
            <a:r>
              <a:rPr lang="en-US" sz="1000" baseline="-25000"/>
              <a:t>peak </a:t>
            </a:r>
            <a:r>
              <a:rPr lang="en-US" sz="1000"/>
              <a:t>= 0.837 &amp; ratio BFC = 0.766)</a:t>
            </a:r>
          </a:p>
          <a:p>
            <a:pPr lvl="1">
              <a:buFont typeface="Wingdings" panose="05000000000000000000" pitchFamily="2" charset="2"/>
              <a:buChar char="Ø"/>
            </a:pPr>
            <a:r>
              <a:rPr lang="en-US" sz="1000"/>
              <a:t>Considering watering system (external or self-watering) and interaction with track texture depth</a:t>
            </a:r>
          </a:p>
          <a:p>
            <a:r>
              <a:rPr lang="en-US" sz="1400"/>
              <a:t>Testing/Operational consideration:</a:t>
            </a:r>
          </a:p>
          <a:p>
            <a:pPr lvl="1">
              <a:buFont typeface="Wingdings" panose="05000000000000000000" pitchFamily="2" charset="2"/>
              <a:buChar char="Ø"/>
            </a:pPr>
            <a:r>
              <a:rPr lang="en-US" sz="1000"/>
              <a:t>Adjusting to keep similar range width as WGI in ‘new’ state above</a:t>
            </a:r>
          </a:p>
          <a:p>
            <a:pPr lvl="1">
              <a:buFont typeface="Wingdings" panose="05000000000000000000" pitchFamily="2" charset="2"/>
              <a:buChar char="Ø"/>
            </a:pPr>
            <a:r>
              <a:rPr lang="en-US" sz="1000"/>
              <a:t>Adjusting to slightly expand the lower limit for trailer method to keep conditions aligned with current regulatory prescriptions (water depth @ 1.0±0.5 mm from the peak of the pavement)</a:t>
            </a:r>
          </a:p>
          <a:p>
            <a:r>
              <a:rPr lang="en-US" sz="1400"/>
              <a:t>Proposed ranges for WGI in ‘worn’ state (WWGI) :</a:t>
            </a:r>
          </a:p>
          <a:p>
            <a:pPr marL="457200" lvl="1" indent="0">
              <a:buFont typeface="Arial" panose="020B0604020202020204" pitchFamily="34" charset="0"/>
              <a:buNone/>
            </a:pPr>
            <a:r>
              <a:rPr lang="en-US" sz="1100" b="1"/>
              <a:t>Range µ</a:t>
            </a:r>
            <a:r>
              <a:rPr lang="en-US" sz="1100" b="1" baseline="-25000"/>
              <a:t>peak_WornSRTT</a:t>
            </a:r>
            <a:r>
              <a:rPr lang="en-US" sz="1100" b="1"/>
              <a:t> = [0.45, 0.80]</a:t>
            </a:r>
          </a:p>
          <a:p>
            <a:pPr marL="457200" lvl="1" indent="0">
              <a:buFont typeface="Arial" panose="020B0604020202020204" pitchFamily="34" charset="0"/>
              <a:buNone/>
            </a:pPr>
            <a:r>
              <a:rPr lang="en-US" sz="1100" b="1"/>
              <a:t>Range BFC</a:t>
            </a:r>
            <a:r>
              <a:rPr lang="en-US" sz="1100" b="1" baseline="-25000"/>
              <a:t>WornSRTT</a:t>
            </a:r>
            <a:r>
              <a:rPr lang="en-US" sz="1100" b="1"/>
              <a:t> = [0.40, 0.65]</a:t>
            </a:r>
          </a:p>
          <a:p>
            <a:pPr marL="457200" lvl="1" indent="0">
              <a:buFont typeface="Arial" panose="020B0604020202020204" pitchFamily="34" charset="0"/>
              <a:buNone/>
            </a:pPr>
            <a:endParaRPr lang="en-US" sz="1100"/>
          </a:p>
          <a:p>
            <a:pPr>
              <a:buFont typeface="Wingdings" panose="05000000000000000000" pitchFamily="2" charset="2"/>
              <a:buChar char="è"/>
            </a:pPr>
            <a:endParaRPr lang="en-US" sz="1100" dirty="0"/>
          </a:p>
        </p:txBody>
      </p:sp>
      <p:sp>
        <p:nvSpPr>
          <p:cNvPr id="15" name="TextBox 14">
            <a:extLst>
              <a:ext uri="{FF2B5EF4-FFF2-40B4-BE49-F238E27FC236}">
                <a16:creationId xmlns:a16="http://schemas.microsoft.com/office/drawing/2014/main" id="{DE57E9FD-5996-40A3-B372-2BB6EB9A7157}"/>
              </a:ext>
            </a:extLst>
          </p:cNvPr>
          <p:cNvSpPr txBox="1"/>
          <p:nvPr/>
        </p:nvSpPr>
        <p:spPr>
          <a:xfrm>
            <a:off x="776011" y="5293315"/>
            <a:ext cx="9725583" cy="738664"/>
          </a:xfrm>
          <a:prstGeom prst="rect">
            <a:avLst/>
          </a:prstGeom>
          <a:noFill/>
        </p:spPr>
        <p:txBody>
          <a:bodyPr wrap="square" rtlCol="0">
            <a:spAutoFit/>
          </a:bodyPr>
          <a:lstStyle/>
          <a:p>
            <a:pPr>
              <a:buFont typeface="Wingdings" panose="05000000000000000000" pitchFamily="2" charset="2"/>
              <a:buChar char="è"/>
            </a:pPr>
            <a:r>
              <a:rPr lang="en-US" sz="1050" b="1" dirty="0">
                <a:sym typeface="Wingdings" panose="05000000000000000000" pitchFamily="2" charset="2"/>
              </a:rPr>
              <a:t> </a:t>
            </a:r>
            <a:r>
              <a:rPr lang="en-US" sz="1050" u="sng" dirty="0">
                <a:sym typeface="Wingdings" panose="05000000000000000000" pitchFamily="2" charset="2"/>
              </a:rPr>
              <a:t>CONS</a:t>
            </a:r>
            <a:r>
              <a:rPr lang="en-US" sz="1050" dirty="0">
                <a:sym typeface="Wingdings" panose="05000000000000000000" pitchFamily="2" charset="2"/>
              </a:rPr>
              <a:t>:	- Restrictive for testing as </a:t>
            </a:r>
            <a:r>
              <a:rPr lang="en-US" sz="1050" dirty="0"/>
              <a:t>some test centers will have to adapt (mainly their Water Depth)</a:t>
            </a:r>
            <a:br>
              <a:rPr lang="en-US" sz="1050" dirty="0">
                <a:sym typeface="Wingdings" panose="05000000000000000000" pitchFamily="2" charset="2"/>
              </a:rPr>
            </a:br>
            <a:r>
              <a:rPr lang="en-US" sz="1050" dirty="0">
                <a:sym typeface="Wingdings" panose="05000000000000000000" pitchFamily="2" charset="2"/>
              </a:rPr>
              <a:t> </a:t>
            </a:r>
            <a:r>
              <a:rPr lang="en-US" sz="1050" u="sng" dirty="0"/>
              <a:t>PROS</a:t>
            </a:r>
            <a:r>
              <a:rPr lang="en-US" sz="1050" dirty="0"/>
              <a:t>: 	- Test procedure simplification (same </a:t>
            </a:r>
            <a:r>
              <a:rPr lang="en-US" sz="1050" dirty="0" err="1"/>
              <a:t>tyre</a:t>
            </a:r>
            <a:r>
              <a:rPr lang="en-US" sz="1050" dirty="0"/>
              <a:t> used as ref. &amp; for track validation/characterization) - R117 text to be aligned accordingly</a:t>
            </a:r>
            <a:br>
              <a:rPr lang="en-US" sz="1050" dirty="0"/>
            </a:br>
            <a:r>
              <a:rPr lang="en-US" sz="1050" dirty="0"/>
              <a:t>	- With such proposed limits, and by adapting mainly Water Depth per test center, the WornSRTT variation between test centers will be reduced, what 	   will also potentially reduce the global test variation of WWGI</a:t>
            </a:r>
          </a:p>
        </p:txBody>
      </p:sp>
    </p:spTree>
    <p:extLst>
      <p:ext uri="{BB962C8B-B14F-4D97-AF65-F5344CB8AC3E}">
        <p14:creationId xmlns:p14="http://schemas.microsoft.com/office/powerpoint/2010/main" val="487395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853</Words>
  <Application>Microsoft Office PowerPoint</Application>
  <PresentationFormat>Grand écran</PresentationFormat>
  <Paragraphs>109</Paragraphs>
  <Slides>7</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7</vt:i4>
      </vt:variant>
    </vt:vector>
  </HeadingPairs>
  <TitlesOfParts>
    <vt:vector size="13" baseType="lpstr">
      <vt:lpstr>Arial</vt:lpstr>
      <vt:lpstr>Barlow</vt:lpstr>
      <vt:lpstr>Calibri</vt:lpstr>
      <vt:lpstr>Calibri Light</vt:lpstr>
      <vt:lpstr>Wingdings</vt:lpstr>
      <vt:lpstr>Office Theme</vt:lpstr>
      <vt:lpstr>Worn WGI C1 Round Robin  Track FRICTION Properties Proposal</vt:lpstr>
      <vt:lpstr>Track friction prop. &amp; Results Validation - R117</vt:lpstr>
      <vt:lpstr>ETRTO Proposal</vt:lpstr>
      <vt:lpstr>Examples of WWGI vs WornSRTT PeakMu per Tyre ID</vt:lpstr>
      <vt:lpstr>Examples of WWGI vs WornSRTT BFC per Tyre ID</vt:lpstr>
      <vt:lpstr>THANK YOU</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to EXEC</dc:title>
  <dc:creator>Josep Guinjoan</dc:creator>
  <cp:lastModifiedBy>Nicolas De Mahieu</cp:lastModifiedBy>
  <cp:revision>19</cp:revision>
  <dcterms:created xsi:type="dcterms:W3CDTF">2021-11-17T09:31:58Z</dcterms:created>
  <dcterms:modified xsi:type="dcterms:W3CDTF">2022-02-01T16:56:42Z</dcterms:modified>
</cp:coreProperties>
</file>