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2"/>
  </p:notesMasterIdLst>
  <p:handoutMasterIdLst>
    <p:handoutMasterId r:id="rId13"/>
  </p:handoutMasterIdLst>
  <p:sldIdLst>
    <p:sldId id="269" r:id="rId5"/>
    <p:sldId id="288" r:id="rId6"/>
    <p:sldId id="317" r:id="rId7"/>
    <p:sldId id="310" r:id="rId8"/>
    <p:sldId id="311" r:id="rId9"/>
    <p:sldId id="313" r:id="rId10"/>
    <p:sldId id="279" r:id="rId11"/>
  </p:sldIdLst>
  <p:sldSz cx="12188825"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riekwold, Peter" initials="SP" lastIdx="2" clrIdx="0">
    <p:extLst>
      <p:ext uri="{19B8F6BF-5375-455C-9EA6-DF929625EA0E}">
        <p15:presenceInfo xmlns:p15="http://schemas.microsoft.com/office/powerpoint/2012/main" userId="S::STRIEKWP@rdw.nl::d06c85f8-7716-49cd-a7f4-c99dd338f7b6" providerId="AD"/>
      </p:ext>
    </p:extLst>
  </p:cmAuthor>
  <p:cmAuthor id="2" name="Striekwold, Peter" initials="SP [2]" lastIdx="10" clrIdx="1">
    <p:extLst>
      <p:ext uri="{19B8F6BF-5375-455C-9EA6-DF929625EA0E}">
        <p15:presenceInfo xmlns:p15="http://schemas.microsoft.com/office/powerpoint/2012/main" userId="S-1-5-21-4018625-230058506-1990678075-17288" providerId="AD"/>
      </p:ext>
    </p:extLst>
  </p:cmAuthor>
  <p:cmAuthor id="3" name="T O" initials="TO" lastIdx="13" clrIdx="2">
    <p:extLst>
      <p:ext uri="{19B8F6BF-5375-455C-9EA6-DF929625EA0E}">
        <p15:presenceInfo xmlns:p15="http://schemas.microsoft.com/office/powerpoint/2012/main" userId="a5532a6117c5ea8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8CDC"/>
    <a:srgbClr val="4F565F"/>
    <a:srgbClr val="00006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76" autoAdjust="0"/>
    <p:restoredTop sz="72370" autoAdjust="0"/>
  </p:normalViewPr>
  <p:slideViewPr>
    <p:cSldViewPr>
      <p:cViewPr varScale="1">
        <p:scale>
          <a:sx n="87" d="100"/>
          <a:sy n="87" d="100"/>
        </p:scale>
        <p:origin x="475" y="106"/>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notesViewPr>
    <p:cSldViewPr>
      <p:cViewPr varScale="1">
        <p:scale>
          <a:sx n="76" d="100"/>
          <a:sy n="76" d="100"/>
        </p:scale>
        <p:origin x="2538"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 O" userId="a5532a6117c5ea8f" providerId="LiveId" clId="{D73FF638-36E2-4187-838F-6CBAF33B1F0E}"/>
    <pc:docChg chg="modSld sldOrd">
      <pc:chgData name="T O" userId="a5532a6117c5ea8f" providerId="LiveId" clId="{D73FF638-36E2-4187-838F-6CBAF33B1F0E}" dt="2021-11-23T02:49:45.052" v="5"/>
      <pc:docMkLst>
        <pc:docMk/>
      </pc:docMkLst>
      <pc:sldChg chg="ord">
        <pc:chgData name="T O" userId="a5532a6117c5ea8f" providerId="LiveId" clId="{D73FF638-36E2-4187-838F-6CBAF33B1F0E}" dt="2021-11-23T02:49:45.052" v="5"/>
        <pc:sldMkLst>
          <pc:docMk/>
          <pc:sldMk cId="4096266439" sldId="300"/>
        </pc:sldMkLst>
      </pc:sldChg>
      <pc:sldChg chg="ord">
        <pc:chgData name="T O" userId="a5532a6117c5ea8f" providerId="LiveId" clId="{D73FF638-36E2-4187-838F-6CBAF33B1F0E}" dt="2021-11-23T02:46:46.374" v="1"/>
        <pc:sldMkLst>
          <pc:docMk/>
          <pc:sldMk cId="3538598966" sldId="311"/>
        </pc:sldMkLst>
      </pc:sldChg>
      <pc:sldChg chg="ord">
        <pc:chgData name="T O" userId="a5532a6117c5ea8f" providerId="LiveId" clId="{D73FF638-36E2-4187-838F-6CBAF33B1F0E}" dt="2021-11-23T02:48:30.494" v="3"/>
        <pc:sldMkLst>
          <pc:docMk/>
          <pc:sldMk cId="1629083629" sldId="31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128FCA9C-FF92-4024-BDEC-A6D3B663DC09}" type="datetimeFigureOut">
              <a:rPr lang="en-US"/>
              <a:t>2/24/2022</a:t>
            </a:fld>
            <a:endParaRPr/>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772AB877-E7B1-4681-847E-D0918612832B}" type="datetimeFigureOut">
              <a:rPr lang="en-US"/>
              <a:t>2/24/2022</a:t>
            </a:fld>
            <a:endParaRPr/>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324" tIns="46662" rIns="93324" bIns="46662" rtlCol="0" anchor="ctr"/>
          <a:lstStyle/>
          <a:p>
            <a:endParaRPr/>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a:t>
            </a:fld>
            <a:endParaRPr lang="en-US"/>
          </a:p>
        </p:txBody>
      </p:sp>
    </p:spTree>
    <p:extLst>
      <p:ext uri="{BB962C8B-B14F-4D97-AF65-F5344CB8AC3E}">
        <p14:creationId xmlns:p14="http://schemas.microsoft.com/office/powerpoint/2010/main" val="1638163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3</a:t>
            </a:fld>
            <a:endParaRPr lang="en-US"/>
          </a:p>
        </p:txBody>
      </p:sp>
    </p:spTree>
    <p:extLst>
      <p:ext uri="{BB962C8B-B14F-4D97-AF65-F5344CB8AC3E}">
        <p14:creationId xmlns:p14="http://schemas.microsoft.com/office/powerpoint/2010/main" val="1388409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4</a:t>
            </a:fld>
            <a:endParaRPr lang="en-US"/>
          </a:p>
        </p:txBody>
      </p:sp>
    </p:spTree>
    <p:extLst>
      <p:ext uri="{BB962C8B-B14F-4D97-AF65-F5344CB8AC3E}">
        <p14:creationId xmlns:p14="http://schemas.microsoft.com/office/powerpoint/2010/main" val="756055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5</a:t>
            </a:fld>
            <a:endParaRPr lang="en-US"/>
          </a:p>
        </p:txBody>
      </p:sp>
    </p:spTree>
    <p:extLst>
      <p:ext uri="{BB962C8B-B14F-4D97-AF65-F5344CB8AC3E}">
        <p14:creationId xmlns:p14="http://schemas.microsoft.com/office/powerpoint/2010/main" val="637153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C971FF-EF28-4195-A575-329446EFAA55}" type="slidenum">
              <a:rPr kumimoji="0" lang="en-US" sz="1200" b="0" i="0" u="none" strike="noStrike" kern="1200" cap="none" spc="0" normalizeH="0" baseline="0" noProof="0" smtClean="0">
                <a:ln>
                  <a:noFill/>
                </a:ln>
                <a:solidFill>
                  <a:prstClr val="black"/>
                </a:solidFill>
                <a:effectLst/>
                <a:uLnTx/>
                <a:uFillTx/>
                <a:latin typeface="Century Gothic" panose="020B0502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78447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a:solidFill>
                <a:schemeClr val="lt1"/>
              </a:solidFill>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B9BE7BFC-9B43-4D50-A847-EB0740623289}" type="datetime1">
              <a:rPr lang="en-US" smtClean="0"/>
              <a:t>2/24/2022</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pPr/>
              <a:t>‹#›</a:t>
            </a:fld>
            <a:endParaRPr lang="en-US"/>
          </a:p>
        </p:txBody>
      </p:sp>
    </p:spTree>
    <p:extLst>
      <p:ext uri="{BB962C8B-B14F-4D97-AF65-F5344CB8AC3E}">
        <p14:creationId xmlns:p14="http://schemas.microsoft.com/office/powerpoint/2010/main" val="2223671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6AFB75F2-0739-4900-997C-5D721A0FC902}" type="datetime1">
              <a:rPr lang="en-US" smtClean="0"/>
              <a:t>2/24/2022</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287455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DC768859-20CA-4706-8E83-0F7EF683D556}" type="datetime1">
              <a:rPr lang="en-US" smtClean="0"/>
              <a:t>2/24/2022</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23921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A581207-8473-49DF-AB7F-014FACAB8D57}" type="datetime1">
              <a:rPr lang="en-US" smtClean="0"/>
              <a:t>2/24/2022</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67015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0BEE30A-3F80-47CF-953D-3204FF3B5392}" type="datetime1">
              <a:rPr lang="en-US" smtClean="0"/>
              <a:t>2/24/2022</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03362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B7367C7-D6F8-475A-BDD0-564C90E691C0}" type="datetime1">
              <a:rPr lang="en-US" smtClean="0"/>
              <a:t>2/24/2022</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730453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7614" y="274638"/>
            <a:ext cx="9753600" cy="13255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D4502F-803E-4C09-884F-533B6D621517}" type="datetime1">
              <a:rPr lang="en-US" smtClean="0"/>
              <a:t>2/24/2022</a:t>
            </a:fld>
            <a:endParaRPr lang="en-US"/>
          </a:p>
        </p:txBody>
      </p:sp>
      <p:sp>
        <p:nvSpPr>
          <p:cNvPr id="9" name="Slide Number Placeholder 8"/>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44210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D587BF9C-A469-46E9-B230-FA26152DC1C8}" type="datetime1">
              <a:rPr lang="en-US" smtClean="0"/>
              <a:t>2/24/2022</a:t>
            </a:fld>
            <a:endParaRPr lang="en-US"/>
          </a:p>
        </p:txBody>
      </p:sp>
      <p:sp>
        <p:nvSpPr>
          <p:cNvPr id="5" name="Slide Number Placeholder 4"/>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13906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8F37EB4B-E11C-49BB-8039-97339C86EB67}" type="datetime1">
              <a:rPr lang="en-US" smtClean="0"/>
              <a:t>2/24/2022</a:t>
            </a:fld>
            <a:endParaRPr lang="en-US"/>
          </a:p>
        </p:txBody>
      </p:sp>
      <p:sp>
        <p:nvSpPr>
          <p:cNvPr id="4" name="Slide Number Placeholder 3"/>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52978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7185AD3-9220-45A0-86D4-C4247B17C061}" type="datetime1">
              <a:rPr lang="en-US" smtClean="0"/>
              <a:t>2/24/2022</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58198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BB4D628E-2362-4939-A7D6-69DC1CAB893E}" type="datetime1">
              <a:rPr lang="en-US" smtClean="0"/>
              <a:t>2/24/2022</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702941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1"/>
            </a:gs>
            <a:gs pos="40000">
              <a:schemeClr val="bg2"/>
            </a:gs>
            <a:gs pos="10000">
              <a:schemeClr val="bg1">
                <a:lumMod val="95000"/>
              </a:schemeClr>
            </a:gs>
            <a:gs pos="100000">
              <a:schemeClr val="bg2">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Rectangle 7"/>
          <p:cNvSpPr/>
          <p:nvPr userDrawn="1"/>
        </p:nvSpPr>
        <p:spPr bwMode="ltGray">
          <a:xfrm>
            <a:off x="1460" y="0"/>
            <a:ext cx="12188952"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defRPr>
            </a:lvl1pPr>
          </a:lstStyle>
          <a:p>
            <a:fld id="{6CA94D40-84DB-4211-9F1D-9374B7D6388F}" type="datetime1">
              <a:rPr lang="en-US" smtClean="0"/>
              <a:t>2/24/2022</a:t>
            </a:fld>
            <a:endParaRPr lang="en-US" dirty="0"/>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1431716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8012" y="609600"/>
            <a:ext cx="11201400" cy="2233874"/>
          </a:xfrm>
        </p:spPr>
        <p:txBody>
          <a:bodyPr>
            <a:normAutofit/>
          </a:bodyPr>
          <a:lstStyle/>
          <a:p>
            <a: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t>24</a:t>
            </a:r>
            <a:r>
              <a:rPr lang="en-CA" altLang="en-US" sz="3600" b="1" cap="none" baseline="30000" dirty="0">
                <a:solidFill>
                  <a:srgbClr val="348CDC"/>
                </a:solidFill>
                <a:latin typeface="Helvetica" pitchFamily="34" charset="0"/>
                <a:ea typeface="ＭＳ Ｐゴシック" panose="020B0600070205080204" pitchFamily="34" charset="-128"/>
                <a:cs typeface="Helvetica" pitchFamily="34" charset="0"/>
              </a:rPr>
              <a:t>th</a:t>
            </a:r>
            <a: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t> Informal Working Group on</a:t>
            </a:r>
            <a:b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br>
            <a: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t>Validation Methods for Automated Driving (VMAD) Web-conference </a:t>
            </a:r>
            <a:endParaRPr lang="en-US" sz="4800" dirty="0">
              <a:solidFill>
                <a:srgbClr val="348CDC"/>
              </a:solidFill>
            </a:endParaRPr>
          </a:p>
        </p:txBody>
      </p:sp>
      <p:sp>
        <p:nvSpPr>
          <p:cNvPr id="5" name="Subtitle 4"/>
          <p:cNvSpPr>
            <a:spLocks noGrp="1"/>
          </p:cNvSpPr>
          <p:nvPr>
            <p:ph type="subTitle" idx="1"/>
          </p:nvPr>
        </p:nvSpPr>
        <p:spPr>
          <a:xfrm>
            <a:off x="684212" y="2797955"/>
            <a:ext cx="11277600" cy="1700893"/>
          </a:xfrm>
        </p:spPr>
        <p:txBody>
          <a:bodyPr>
            <a:normAutofit/>
          </a:bodyPr>
          <a:lstStyle/>
          <a:p>
            <a:r>
              <a:rPr lang="en-US" b="1" dirty="0">
                <a:latin typeface="Arial" panose="020B0604020202020204" pitchFamily="34" charset="0"/>
                <a:cs typeface="Arial" panose="020B0604020202020204" pitchFamily="34" charset="0"/>
              </a:rPr>
              <a:t>United Nations Economic Commission for Europe (UNECE)</a:t>
            </a:r>
            <a:br>
              <a:rPr lang="en-US" b="1"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Working Party on Automated/Autonomous and Connected Vehicles (GRVA) </a:t>
            </a:r>
          </a:p>
          <a:p>
            <a:r>
              <a:rPr lang="en-US" altLang="ja-JP" dirty="0">
                <a:latin typeface="Arial" panose="020B0604020202020204" pitchFamily="34" charset="0"/>
                <a:cs typeface="Arial" panose="020B0604020202020204" pitchFamily="34" charset="0"/>
              </a:rPr>
              <a:t>February 24&amp;25</a:t>
            </a:r>
            <a:r>
              <a:rPr lang="en-US" dirty="0">
                <a:latin typeface="Arial" panose="020B0604020202020204" pitchFamily="34" charset="0"/>
                <a:cs typeface="Arial" panose="020B0604020202020204" pitchFamily="34" charset="0"/>
              </a:rPr>
              <a:t>, 2022</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WebEx</a:t>
            </a:r>
          </a:p>
        </p:txBody>
      </p:sp>
      <p:pic>
        <p:nvPicPr>
          <p:cNvPr id="3" name="Picture 2"/>
          <p:cNvPicPr>
            <a:picLocks noChangeAspect="1"/>
          </p:cNvPicPr>
          <p:nvPr/>
        </p:nvPicPr>
        <p:blipFill>
          <a:blip r:embed="rId2"/>
          <a:stretch>
            <a:fillRect/>
          </a:stretch>
        </p:blipFill>
        <p:spPr>
          <a:xfrm>
            <a:off x="8530908" y="5257800"/>
            <a:ext cx="3657917" cy="1274174"/>
          </a:xfrm>
          <a:prstGeom prst="rect">
            <a:avLst/>
          </a:prstGeom>
        </p:spPr>
      </p:pic>
      <p:sp>
        <p:nvSpPr>
          <p:cNvPr id="6" name="Rectangle 5"/>
          <p:cNvSpPr/>
          <p:nvPr/>
        </p:nvSpPr>
        <p:spPr>
          <a:xfrm>
            <a:off x="0" y="5257800"/>
            <a:ext cx="8620487" cy="1274174"/>
          </a:xfrm>
          <a:prstGeom prst="rect">
            <a:avLst/>
          </a:prstGeom>
          <a:solidFill>
            <a:schemeClr val="bg1"/>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7" name="Rectangle 6"/>
          <p:cNvSpPr/>
          <p:nvPr/>
        </p:nvSpPr>
        <p:spPr>
          <a:xfrm>
            <a:off x="0" y="5105400"/>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8" name="Rectangle 7"/>
          <p:cNvSpPr/>
          <p:nvPr/>
        </p:nvSpPr>
        <p:spPr>
          <a:xfrm>
            <a:off x="5727" y="6525878"/>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2" name="Slide Number Placeholder 1"/>
          <p:cNvSpPr>
            <a:spLocks noGrp="1"/>
          </p:cNvSpPr>
          <p:nvPr>
            <p:ph type="sldNum" sz="quarter" idx="12"/>
          </p:nvPr>
        </p:nvSpPr>
        <p:spPr/>
        <p:txBody>
          <a:bodyPr/>
          <a:lstStyle/>
          <a:p>
            <a:fld id="{F36C87F6-986D-49E6-AF40-1B3A1EE8064D}" type="slidenum">
              <a:rPr lang="en-US" smtClean="0"/>
              <a:pPr/>
              <a:t>1</a:t>
            </a:fld>
            <a:endParaRPr lang="en-US"/>
          </a:p>
        </p:txBody>
      </p:sp>
      <p:sp>
        <p:nvSpPr>
          <p:cNvPr id="9" name="テキスト ボックス 8"/>
          <p:cNvSpPr txBox="1"/>
          <p:nvPr/>
        </p:nvSpPr>
        <p:spPr>
          <a:xfrm>
            <a:off x="9523412" y="228600"/>
            <a:ext cx="2057400" cy="369332"/>
          </a:xfrm>
          <a:prstGeom prst="rect">
            <a:avLst/>
          </a:prstGeom>
          <a:noFill/>
          <a:ln>
            <a:solidFill>
              <a:schemeClr val="bg2"/>
            </a:solidFill>
          </a:ln>
        </p:spPr>
        <p:txBody>
          <a:bodyPr wrap="square" rtlCol="0">
            <a:spAutoFit/>
          </a:bodyPr>
          <a:lstStyle/>
          <a:p>
            <a:pPr>
              <a:lnSpc>
                <a:spcPct val="90000"/>
              </a:lnSpc>
            </a:pPr>
            <a:r>
              <a:rPr kumimoji="1" lang="en-US" altLang="ja-JP" sz="2000" smtClean="0">
                <a:latin typeface="Arial" panose="020B0604020202020204" pitchFamily="34" charset="0"/>
                <a:cs typeface="Arial" panose="020B0604020202020204" pitchFamily="34" charset="0"/>
              </a:rPr>
              <a:t>VMAD-24-04</a:t>
            </a:r>
            <a:endParaRPr kumimoji="1" lang="ja-JP" altLang="en-US" sz="2000" dirty="0" err="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08012" y="278634"/>
            <a:ext cx="8320484" cy="1401762"/>
          </a:xfrm>
        </p:spPr>
        <p:txBody>
          <a:bodyPr anchor="ctr">
            <a:normAutofit/>
          </a:bodyPr>
          <a:lstStyle/>
          <a:p>
            <a:r>
              <a:rPr lang="en-US" b="1" u="sng" cap="none" dirty="0">
                <a:solidFill>
                  <a:srgbClr val="348CDC"/>
                </a:solidFill>
                <a:latin typeface="Arial" panose="020B0604020202020204" pitchFamily="34" charset="0"/>
                <a:cs typeface="Arial" panose="020B0604020202020204" pitchFamily="34" charset="0"/>
              </a:rPr>
              <a:t>Purpose</a:t>
            </a:r>
          </a:p>
        </p:txBody>
      </p:sp>
      <p:pic>
        <p:nvPicPr>
          <p:cNvPr id="5" name="Picture 4"/>
          <p:cNvPicPr>
            <a:picLocks noChangeAspect="1"/>
          </p:cNvPicPr>
          <p:nvPr/>
        </p:nvPicPr>
        <p:blipFill>
          <a:blip r:embed="rId3"/>
          <a:srcRect/>
          <a:stretch/>
        </p:blipFill>
        <p:spPr>
          <a:xfrm>
            <a:off x="9371012" y="518733"/>
            <a:ext cx="2645639" cy="92156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2</a:t>
            </a:fld>
            <a:endParaRPr lang="en-US" dirty="0"/>
          </a:p>
        </p:txBody>
      </p:sp>
      <p:sp>
        <p:nvSpPr>
          <p:cNvPr id="2" name="Rectangle 1"/>
          <p:cNvSpPr/>
          <p:nvPr/>
        </p:nvSpPr>
        <p:spPr>
          <a:xfrm>
            <a:off x="455612" y="1644538"/>
            <a:ext cx="10744200" cy="2308324"/>
          </a:xfrm>
          <a:prstGeom prst="rect">
            <a:avLst/>
          </a:prstGeom>
        </p:spPr>
        <p:txBody>
          <a:bodyPr wrap="square">
            <a:spAutoFit/>
          </a:bodyPr>
          <a:lstStyle/>
          <a:p>
            <a:pPr marL="388620" lvl="0" indent="-342900">
              <a:buFont typeface="Arial" panose="020B0604020202020204" pitchFamily="34" charset="0"/>
              <a:buChar char="•"/>
            </a:pPr>
            <a:r>
              <a:rPr lang="en-US" sz="2400" dirty="0">
                <a:latin typeface="Helvetica" panose="020B0604020202020204" pitchFamily="34" charset="0"/>
                <a:cs typeface="Helvetica" panose="020B0604020202020204" pitchFamily="34" charset="0"/>
              </a:rPr>
              <a:t>To finalize the NATM Guidelines</a:t>
            </a:r>
          </a:p>
          <a:p>
            <a:pPr marL="388620" lvl="0" indent="-342900">
              <a:buFont typeface="Arial" panose="020B0604020202020204" pitchFamily="34" charset="0"/>
              <a:buChar char="•"/>
            </a:pPr>
            <a:r>
              <a:rPr lang="en-US" sz="2400" dirty="0">
                <a:latin typeface="Helvetica" panose="020B0604020202020204" pitchFamily="34" charset="0"/>
                <a:cs typeface="Helvetica" panose="020B0604020202020204" pitchFamily="34" charset="0"/>
              </a:rPr>
              <a:t>To consider the issues include the following:</a:t>
            </a:r>
            <a:endParaRPr lang="en-US" sz="2400" dirty="0"/>
          </a:p>
          <a:p>
            <a:pPr marL="960120" lvl="1" indent="-457200">
              <a:buFont typeface="Courier New" panose="02070309020205020404" pitchFamily="49" charset="0"/>
              <a:buChar char="o"/>
            </a:pPr>
            <a:r>
              <a:rPr lang="en-US" altLang="ja-JP" sz="2400" dirty="0">
                <a:latin typeface="Helvetica" panose="020B0604020202020204" pitchFamily="34" charset="0"/>
                <a:cs typeface="Helvetica" panose="020B0604020202020204" pitchFamily="34" charset="0"/>
              </a:rPr>
              <a:t>The result of the 12</a:t>
            </a:r>
            <a:r>
              <a:rPr lang="en-US" altLang="ja-JP" sz="2400" baseline="30000" dirty="0">
                <a:latin typeface="Helvetica" panose="020B0604020202020204" pitchFamily="34" charset="0"/>
                <a:cs typeface="Helvetica" panose="020B0604020202020204" pitchFamily="34" charset="0"/>
              </a:rPr>
              <a:t>th</a:t>
            </a:r>
            <a:r>
              <a:rPr lang="en-US" altLang="ja-JP" sz="2400" dirty="0">
                <a:latin typeface="Helvetica" panose="020B0604020202020204" pitchFamily="34" charset="0"/>
                <a:cs typeface="Helvetica" panose="020B0604020202020204" pitchFamily="34" charset="0"/>
              </a:rPr>
              <a:t> GRVA held in January 2022</a:t>
            </a:r>
          </a:p>
          <a:p>
            <a:pPr marL="960120" lvl="1" indent="-457200">
              <a:buFont typeface="Courier New" panose="02070309020205020404" pitchFamily="49" charset="0"/>
              <a:buChar char="o"/>
            </a:pPr>
            <a:r>
              <a:rPr lang="en-US" altLang="ja-JP" sz="2400" dirty="0">
                <a:latin typeface="Helvetica" panose="020B0604020202020204" pitchFamily="34" charset="0"/>
                <a:cs typeface="Helvetica" panose="020B0604020202020204" pitchFamily="34" charset="0"/>
              </a:rPr>
              <a:t>Update from Subgroups on outstanding issues, NATM MD, etc., if any</a:t>
            </a:r>
          </a:p>
          <a:p>
            <a:pPr marL="960120" lvl="1" indent="-457200">
              <a:buFont typeface="Courier New" panose="02070309020205020404" pitchFamily="49" charset="0"/>
              <a:buChar char="o"/>
            </a:pPr>
            <a:r>
              <a:rPr lang="en-US" altLang="ja-JP" sz="2400" dirty="0">
                <a:latin typeface="Helvetica" panose="020B0604020202020204" pitchFamily="34" charset="0"/>
                <a:cs typeface="Helvetica" panose="020B0604020202020204" pitchFamily="34" charset="0"/>
              </a:rPr>
              <a:t>Collaboration between FRAV and VMAD</a:t>
            </a:r>
          </a:p>
          <a:p>
            <a:pPr marL="845820" lvl="1" indent="-342900">
              <a:buFont typeface="Arial" panose="020B0604020202020204" pitchFamily="34" charset="0"/>
              <a:buChar char="•"/>
            </a:pPr>
            <a:endParaRPr lang="en-US" sz="24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44850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8012" y="278634"/>
            <a:ext cx="8320484" cy="1401762"/>
          </a:xfrm>
        </p:spPr>
        <p:txBody>
          <a:bodyPr anchor="ctr">
            <a:normAutofit/>
          </a:bodyPr>
          <a:lstStyle/>
          <a:p>
            <a:r>
              <a:rPr lang="en-US" altLang="ja-JP" b="1" u="sng" cap="none" dirty="0">
                <a:solidFill>
                  <a:srgbClr val="348CDC"/>
                </a:solidFill>
                <a:latin typeface="Arial" panose="020B0604020202020204" pitchFamily="34" charset="0"/>
                <a:cs typeface="Arial" panose="020B0604020202020204" pitchFamily="34" charset="0"/>
              </a:rPr>
              <a:t>Report on relevant items from GRVA, January 24-28,  2022</a:t>
            </a:r>
            <a:endParaRPr lang="en-US" b="1" u="sng" cap="none" dirty="0">
              <a:solidFill>
                <a:srgbClr val="348CDC"/>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rcRect/>
          <a:stretch/>
        </p:blipFill>
        <p:spPr>
          <a:xfrm>
            <a:off x="9371012" y="518733"/>
            <a:ext cx="2645639" cy="92156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3</a:t>
            </a:fld>
            <a:endParaRPr lang="en-US" dirty="0"/>
          </a:p>
        </p:txBody>
      </p:sp>
      <p:sp>
        <p:nvSpPr>
          <p:cNvPr id="4" name="Rectangle 3"/>
          <p:cNvSpPr/>
          <p:nvPr/>
        </p:nvSpPr>
        <p:spPr>
          <a:xfrm>
            <a:off x="608012" y="1644885"/>
            <a:ext cx="9144000" cy="4062651"/>
          </a:xfrm>
          <a:prstGeom prst="rect">
            <a:avLst/>
          </a:prstGeom>
        </p:spPr>
        <p:txBody>
          <a:bodyPr wrap="square">
            <a:spAutoFit/>
          </a:bodyPr>
          <a:lstStyle/>
          <a:p>
            <a:pPr marL="388620" lvl="0" indent="-342900">
              <a:buFont typeface="Arial" panose="020B0604020202020204" pitchFamily="34" charset="0"/>
              <a:buChar char="•"/>
            </a:pPr>
            <a:r>
              <a:rPr lang="en-US" sz="2400" dirty="0">
                <a:latin typeface="Helvetica" panose="020B0604020202020204" pitchFamily="34" charset="0"/>
                <a:cs typeface="Helvetica" panose="020B0604020202020204" pitchFamily="34" charset="0"/>
              </a:rPr>
              <a:t>GRVA considered the draft 2</a:t>
            </a:r>
            <a:r>
              <a:rPr lang="en-US" sz="2400" baseline="30000" dirty="0">
                <a:latin typeface="Helvetica" panose="020B0604020202020204" pitchFamily="34" charset="0"/>
                <a:cs typeface="Helvetica" panose="020B0604020202020204" pitchFamily="34" charset="0"/>
              </a:rPr>
              <a:t>nd</a:t>
            </a:r>
            <a:r>
              <a:rPr lang="en-US" sz="2400" dirty="0">
                <a:latin typeface="Helvetica" panose="020B0604020202020204" pitchFamily="34" charset="0"/>
                <a:cs typeface="Helvetica" panose="020B0604020202020204" pitchFamily="34" charset="0"/>
              </a:rPr>
              <a:t> iteration of NATM Master Document (GRVA-12-12) and </a:t>
            </a:r>
            <a:r>
              <a:rPr lang="en-US" altLang="ja-JP" sz="2400" dirty="0">
                <a:latin typeface="Helvetica" panose="020B0604020202020204" pitchFamily="34" charset="0"/>
                <a:cs typeface="Helvetica" panose="020B0604020202020204" pitchFamily="34" charset="0"/>
              </a:rPr>
              <a:t>requested the secretariat to submit it </a:t>
            </a:r>
            <a:r>
              <a:rPr lang="en-US" sz="2400" dirty="0">
                <a:latin typeface="Helvetica" panose="020B0604020202020204" pitchFamily="34" charset="0"/>
                <a:cs typeface="Helvetica" panose="020B0604020202020204" pitchFamily="34" charset="0"/>
              </a:rPr>
              <a:t>to WP.29 for information (in March 2022) and for consideration and vote at its June 2022 sessions, subject to final review by GRVA at its May 2022 sessions.</a:t>
            </a:r>
          </a:p>
          <a:p>
            <a:pPr marL="388620" lvl="0" indent="-342900">
              <a:buFont typeface="Arial" panose="020B0604020202020204" pitchFamily="34" charset="0"/>
              <a:buChar char="•"/>
            </a:pPr>
            <a:endParaRPr lang="en-US" sz="2400" dirty="0">
              <a:latin typeface="Helvetica" panose="020B0604020202020204" pitchFamily="34" charset="0"/>
              <a:cs typeface="Helvetica" panose="020B0604020202020204" pitchFamily="34" charset="0"/>
            </a:endParaRPr>
          </a:p>
          <a:p>
            <a:pPr marL="388620" indent="-342900">
              <a:buFont typeface="Arial" panose="020B0604020202020204" pitchFamily="34" charset="0"/>
              <a:buChar char="•"/>
            </a:pPr>
            <a:r>
              <a:rPr lang="en-US" altLang="ja-JP" sz="2400" dirty="0">
                <a:latin typeface="Helvetica" panose="020B0604020202020204" pitchFamily="34" charset="0"/>
                <a:cs typeface="Helvetica" panose="020B0604020202020204" pitchFamily="34" charset="0"/>
              </a:rPr>
              <a:t>GRVA received the status report of the IWG on Validation Method for Automated Driving including process for drafting the NATM Guidelines and key changes to be incorporated in the Guidelines (GRVA-12-30) .</a:t>
            </a:r>
          </a:p>
          <a:p>
            <a:pPr marL="388620" lvl="0" indent="-342900">
              <a:buFont typeface="Arial" panose="020B0604020202020204" pitchFamily="34" charset="0"/>
              <a:buChar char="•"/>
            </a:pPr>
            <a:endParaRPr lang="en-US"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971072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073" y="140655"/>
            <a:ext cx="10896600" cy="1401762"/>
          </a:xfrm>
        </p:spPr>
        <p:txBody>
          <a:bodyPr anchor="ctr">
            <a:normAutofit/>
          </a:bodyPr>
          <a:lstStyle/>
          <a:p>
            <a:r>
              <a:rPr lang="en-US" sz="3600" b="1" u="sng" cap="none" dirty="0">
                <a:solidFill>
                  <a:schemeClr val="accent1"/>
                </a:solidFill>
                <a:latin typeface="Helvetica" panose="020B0604020202020204" pitchFamily="34" charset="0"/>
                <a:cs typeface="Helvetica" panose="020B0604020202020204" pitchFamily="34" charset="0"/>
              </a:rPr>
              <a:t>Process for drafting the NATM Guidelines</a:t>
            </a:r>
            <a:endParaRPr lang="en-US" sz="3600" b="1" u="sng" cap="none" dirty="0">
              <a:solidFill>
                <a:srgbClr val="348CDC"/>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rcRect/>
          <a:stretch/>
        </p:blipFill>
        <p:spPr>
          <a:xfrm>
            <a:off x="9371012" y="518733"/>
            <a:ext cx="2645639" cy="92156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4</a:t>
            </a:fld>
            <a:endParaRPr lang="en-US" dirty="0"/>
          </a:p>
        </p:txBody>
      </p:sp>
      <p:sp>
        <p:nvSpPr>
          <p:cNvPr id="7" name="Rectangle 6"/>
          <p:cNvSpPr/>
          <p:nvPr/>
        </p:nvSpPr>
        <p:spPr>
          <a:xfrm>
            <a:off x="303212" y="1143000"/>
            <a:ext cx="11123612" cy="6555641"/>
          </a:xfrm>
          <a:prstGeom prst="rect">
            <a:avLst/>
          </a:prstGeom>
        </p:spPr>
        <p:txBody>
          <a:bodyPr wrap="square">
            <a:spAutoFit/>
          </a:bodyPr>
          <a:lstStyle/>
          <a:p>
            <a:pPr marL="388503" indent="-342797" eaLnBrk="1" fontAlgn="auto" hangingPunct="1">
              <a:spcBef>
                <a:spcPts val="0"/>
              </a:spcBef>
              <a:spcAft>
                <a:spcPts val="0"/>
              </a:spcAft>
              <a:buFont typeface="Arial" panose="020B0604020202020204" pitchFamily="34" charset="0"/>
              <a:buChar char="•"/>
              <a:defRPr/>
            </a:pPr>
            <a:r>
              <a:rPr lang="en-US" sz="2400" dirty="0">
                <a:latin typeface="Helvetica" panose="020B0604020202020204" pitchFamily="34" charset="0"/>
                <a:cs typeface="Helvetica" panose="020B0604020202020204" pitchFamily="34" charset="0"/>
              </a:rPr>
              <a:t>A draft set of guidelines was developed based on the current content of the Master Document.</a:t>
            </a:r>
          </a:p>
          <a:p>
            <a:pPr marL="388503" indent="-342797" eaLnBrk="1" fontAlgn="auto" hangingPunct="1">
              <a:spcBef>
                <a:spcPts val="0"/>
              </a:spcBef>
              <a:spcAft>
                <a:spcPts val="0"/>
              </a:spcAft>
              <a:buFont typeface="Arial" panose="020B0604020202020204" pitchFamily="34" charset="0"/>
              <a:buChar char="•"/>
              <a:defRPr/>
            </a:pPr>
            <a:r>
              <a:rPr lang="en-US" sz="2400" dirty="0">
                <a:latin typeface="Helvetica" panose="020B0604020202020204" pitchFamily="34" charset="0"/>
                <a:cs typeface="Helvetica" panose="020B0604020202020204" pitchFamily="34" charset="0"/>
              </a:rPr>
              <a:t>The document has been transformed into more explicit recommendations/requirements for validation by manufacturers, technical services and authorities.</a:t>
            </a:r>
          </a:p>
          <a:p>
            <a:pPr marL="388503" indent="-342797" eaLnBrk="1" fontAlgn="auto" hangingPunct="1">
              <a:spcBef>
                <a:spcPts val="0"/>
              </a:spcBef>
              <a:spcAft>
                <a:spcPts val="0"/>
              </a:spcAft>
              <a:buFont typeface="Arial" panose="020B0604020202020204" pitchFamily="34" charset="0"/>
              <a:buChar char="•"/>
              <a:defRPr/>
            </a:pPr>
            <a:r>
              <a:rPr lang="en-US" sz="2400" dirty="0">
                <a:latin typeface="Helvetica" panose="020B0604020202020204" pitchFamily="34" charset="0"/>
                <a:cs typeface="Helvetica" panose="020B0604020202020204" pitchFamily="34" charset="0"/>
              </a:rPr>
              <a:t>The document was introduced with document number VMAD-23-06-rev.1 at the last VMAD meeting.</a:t>
            </a:r>
          </a:p>
          <a:p>
            <a:pPr marL="388503" indent="-342797" eaLnBrk="1" fontAlgn="auto" hangingPunct="1">
              <a:spcBef>
                <a:spcPts val="0"/>
              </a:spcBef>
              <a:spcAft>
                <a:spcPts val="0"/>
              </a:spcAft>
              <a:buFont typeface="Arial" panose="020B0604020202020204" pitchFamily="34" charset="0"/>
              <a:buChar char="•"/>
              <a:defRPr/>
            </a:pPr>
            <a:r>
              <a:rPr lang="en-US" sz="2400" dirty="0">
                <a:latin typeface="Helvetica" panose="020B0604020202020204" pitchFamily="34" charset="0"/>
                <a:cs typeface="Helvetica" panose="020B0604020202020204" pitchFamily="34" charset="0"/>
              </a:rPr>
              <a:t>VMAD agreed at the last meeting to take the following steps for the submission of the document to the GRVA in May.</a:t>
            </a:r>
          </a:p>
          <a:p>
            <a:pPr marL="1302903" lvl="2" indent="-342797">
              <a:buFont typeface="Arial" panose="020B0604020202020204" pitchFamily="34" charset="0"/>
              <a:buChar char="•"/>
              <a:defRPr/>
            </a:pPr>
            <a:r>
              <a:rPr lang="en-US" sz="2400" dirty="0">
                <a:latin typeface="Helvetica" panose="020B0604020202020204" pitchFamily="34" charset="0"/>
                <a:cs typeface="Helvetica" panose="020B0604020202020204" pitchFamily="34" charset="0"/>
              </a:rPr>
              <a:t>Subgroups to provide comments on the document in particular the section they are responsible for by Feb 4</a:t>
            </a:r>
          </a:p>
          <a:p>
            <a:pPr marL="1302903" lvl="2" indent="-342797">
              <a:buFont typeface="Arial" panose="020B0604020202020204" pitchFamily="34" charset="0"/>
              <a:buChar char="•"/>
              <a:defRPr/>
            </a:pPr>
            <a:r>
              <a:rPr lang="en-US" sz="2400" dirty="0">
                <a:latin typeface="Helvetica" panose="020B0604020202020204" pitchFamily="34" charset="0"/>
                <a:cs typeface="Helvetica" panose="020B0604020202020204" pitchFamily="34" charset="0"/>
              </a:rPr>
              <a:t>VMAD co-chairs will consolidate and share to all VMAD Members by Feb 16</a:t>
            </a:r>
          </a:p>
          <a:p>
            <a:pPr marL="1302903" lvl="2" indent="-342797">
              <a:buFont typeface="Arial" panose="020B0604020202020204" pitchFamily="34" charset="0"/>
              <a:buChar char="•"/>
              <a:defRPr/>
            </a:pPr>
            <a:r>
              <a:rPr lang="en-US" sz="2400" dirty="0">
                <a:latin typeface="Helvetica" panose="020B0604020202020204" pitchFamily="34" charset="0"/>
                <a:cs typeface="Helvetica" panose="020B0604020202020204" pitchFamily="34" charset="0"/>
              </a:rPr>
              <a:t>VMAD 24 is on Feb 24-25</a:t>
            </a:r>
          </a:p>
          <a:p>
            <a:pPr marL="1302903" lvl="2" indent="-342797">
              <a:buFont typeface="Arial" panose="020B0604020202020204" pitchFamily="34" charset="0"/>
              <a:buChar char="•"/>
              <a:defRPr/>
            </a:pPr>
            <a:r>
              <a:rPr lang="en-US" sz="2400" b="1" dirty="0">
                <a:latin typeface="Helvetica" panose="020B0604020202020204" pitchFamily="34" charset="0"/>
                <a:cs typeface="Helvetica" panose="020B0604020202020204" pitchFamily="34" charset="0"/>
              </a:rPr>
              <a:t>Submission to GRVA as a formal document right after </a:t>
            </a:r>
            <a:r>
              <a:rPr lang="en-US" sz="2000" dirty="0">
                <a:latin typeface="Helvetica" panose="020B0604020202020204" pitchFamily="34" charset="0"/>
                <a:cs typeface="Helvetica" panose="020B0604020202020204" pitchFamily="34" charset="0"/>
              </a:rPr>
              <a:t/>
            </a:r>
            <a:br>
              <a:rPr lang="en-US" sz="2000" dirty="0">
                <a:latin typeface="Helvetica" panose="020B0604020202020204" pitchFamily="34" charset="0"/>
                <a:cs typeface="Helvetica" panose="020B0604020202020204" pitchFamily="34" charset="0"/>
              </a:rPr>
            </a:br>
            <a:endParaRPr lang="en-US" sz="2000" dirty="0">
              <a:latin typeface="Helvetica" panose="020B0604020202020204" pitchFamily="34" charset="0"/>
              <a:cs typeface="Helvetica" panose="020B0604020202020204" pitchFamily="34" charset="0"/>
            </a:endParaRPr>
          </a:p>
          <a:p>
            <a:pPr marL="45706" eaLnBrk="1" fontAlgn="auto" hangingPunct="1">
              <a:spcBef>
                <a:spcPts val="0"/>
              </a:spcBef>
              <a:spcAft>
                <a:spcPts val="0"/>
              </a:spcAft>
              <a:defRPr/>
            </a:pPr>
            <a:endParaRPr lang="en-US" sz="2000" dirty="0">
              <a:latin typeface="Helvetica" panose="020B0604020202020204" pitchFamily="34" charset="0"/>
              <a:cs typeface="Helvetica" panose="020B0604020202020204" pitchFamily="34" charset="0"/>
            </a:endParaRPr>
          </a:p>
          <a:p>
            <a:pPr marL="388503" indent="-342797" eaLnBrk="1" fontAlgn="auto" hangingPunct="1">
              <a:spcBef>
                <a:spcPts val="0"/>
              </a:spcBef>
              <a:spcAft>
                <a:spcPts val="0"/>
              </a:spcAft>
              <a:buFont typeface="Arial" panose="020B0604020202020204" pitchFamily="34" charset="0"/>
              <a:buChar char="•"/>
              <a:defRPr/>
            </a:pPr>
            <a:endParaRPr lang="en-US" sz="20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334725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rcRect/>
          <a:stretch/>
        </p:blipFill>
        <p:spPr>
          <a:xfrm>
            <a:off x="9371012" y="518733"/>
            <a:ext cx="2645639" cy="92156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5</a:t>
            </a:fld>
            <a:endParaRPr lang="en-US" dirty="0"/>
          </a:p>
        </p:txBody>
      </p:sp>
      <p:sp>
        <p:nvSpPr>
          <p:cNvPr id="9" name="Title 2"/>
          <p:cNvSpPr>
            <a:spLocks noGrp="1"/>
          </p:cNvSpPr>
          <p:nvPr>
            <p:ph type="title"/>
          </p:nvPr>
        </p:nvSpPr>
        <p:spPr>
          <a:xfrm>
            <a:off x="377824" y="410437"/>
            <a:ext cx="9675812" cy="1401763"/>
          </a:xfrm>
        </p:spPr>
        <p:txBody>
          <a:bodyPr anchor="ctr">
            <a:normAutofit fontScale="90000"/>
          </a:bodyPr>
          <a:lstStyle/>
          <a:p>
            <a:pPr fontAlgn="auto">
              <a:spcAft>
                <a:spcPts val="0"/>
              </a:spcAft>
              <a:defRPr/>
            </a:pPr>
            <a:r>
              <a:rPr lang="en-US" b="1" u="sng" cap="none" dirty="0">
                <a:solidFill>
                  <a:schemeClr val="accent1"/>
                </a:solidFill>
                <a:latin typeface="Helvetica" panose="020B0604020202020204" pitchFamily="34" charset="0"/>
                <a:cs typeface="Helvetica" panose="020B0604020202020204" pitchFamily="34" charset="0"/>
              </a:rPr>
              <a:t>Key changes incorporated in the </a:t>
            </a:r>
            <a:br>
              <a:rPr lang="en-US" b="1" u="sng" cap="none" dirty="0">
                <a:solidFill>
                  <a:schemeClr val="accent1"/>
                </a:solidFill>
                <a:latin typeface="Helvetica" panose="020B0604020202020204" pitchFamily="34" charset="0"/>
                <a:cs typeface="Helvetica" panose="020B0604020202020204" pitchFamily="34" charset="0"/>
              </a:rPr>
            </a:br>
            <a:r>
              <a:rPr lang="en-US" b="1" u="sng" cap="none" dirty="0">
                <a:solidFill>
                  <a:schemeClr val="accent1"/>
                </a:solidFill>
                <a:latin typeface="Helvetica" panose="020B0604020202020204" pitchFamily="34" charset="0"/>
                <a:cs typeface="Helvetica" panose="020B0604020202020204" pitchFamily="34" charset="0"/>
              </a:rPr>
              <a:t>guidance version of the NATM</a:t>
            </a:r>
            <a:r>
              <a:rPr lang="en-US" dirty="0">
                <a:solidFill>
                  <a:schemeClr val="accent1">
                    <a:lumMod val="50000"/>
                  </a:schemeClr>
                </a:solidFill>
                <a:latin typeface="Helvetica" panose="020B0604020202020204" pitchFamily="34" charset="0"/>
                <a:cs typeface="Helvetica" panose="020B0604020202020204" pitchFamily="34" charset="0"/>
              </a:rPr>
              <a:t/>
            </a:r>
            <a:br>
              <a:rPr lang="en-US" dirty="0">
                <a:solidFill>
                  <a:schemeClr val="accent1">
                    <a:lumMod val="50000"/>
                  </a:schemeClr>
                </a:solidFill>
                <a:latin typeface="Helvetica" panose="020B0604020202020204" pitchFamily="34" charset="0"/>
                <a:cs typeface="Helvetica" panose="020B0604020202020204" pitchFamily="34" charset="0"/>
              </a:rPr>
            </a:br>
            <a:endParaRPr lang="en-US" b="1" u="sng" cap="none" dirty="0">
              <a:solidFill>
                <a:srgbClr val="348CDC"/>
              </a:solidFill>
              <a:latin typeface="Arial" panose="020B0604020202020204" pitchFamily="34" charset="0"/>
              <a:cs typeface="Arial" panose="020B0604020202020204" pitchFamily="34" charset="0"/>
            </a:endParaRPr>
          </a:p>
        </p:txBody>
      </p:sp>
      <p:sp>
        <p:nvSpPr>
          <p:cNvPr id="10" name="Rectangle 3"/>
          <p:cNvSpPr>
            <a:spLocks noChangeArrowheads="1"/>
          </p:cNvSpPr>
          <p:nvPr/>
        </p:nvSpPr>
        <p:spPr bwMode="auto">
          <a:xfrm>
            <a:off x="113512" y="1586644"/>
            <a:ext cx="11941175" cy="4986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41313">
              <a:defRPr>
                <a:solidFill>
                  <a:schemeClr val="tx1"/>
                </a:solidFill>
                <a:latin typeface="Century Gothic" panose="020B0502020202020204" pitchFamily="34" charset="0"/>
              </a:defRPr>
            </a:lvl1pPr>
            <a:lvl2pPr marL="844550" indent="-341313">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pPr eaLnBrk="1" hangingPunct="1">
              <a:lnSpc>
                <a:spcPct val="105000"/>
              </a:lnSpc>
              <a:buFont typeface="Arial" panose="020B0604020202020204" pitchFamily="34" charset="0"/>
              <a:buChar char="•"/>
            </a:pPr>
            <a:r>
              <a:rPr lang="en-CA" altLang="en-US" sz="2400" dirty="0">
                <a:latin typeface="Helvetica" panose="020B0604020202020204" pitchFamily="34" charset="0"/>
                <a:cs typeface="Helvetica" panose="020B0604020202020204" pitchFamily="34" charset="0"/>
              </a:rPr>
              <a:t>Various procedures and considerations from the NATM are reframed into explicit recommendations for the readers’ consideration (e.g. “it is recommended that”…).  </a:t>
            </a:r>
            <a:endParaRPr lang="en-US" altLang="en-US" sz="2400" dirty="0">
              <a:latin typeface="Helvetica" panose="020B0604020202020204" pitchFamily="34" charset="0"/>
              <a:cs typeface="Helvetica" panose="020B0604020202020204" pitchFamily="34" charset="0"/>
            </a:endParaRPr>
          </a:p>
          <a:p>
            <a:pPr eaLnBrk="1" hangingPunct="1">
              <a:lnSpc>
                <a:spcPct val="105000"/>
              </a:lnSpc>
              <a:buFont typeface="Arial" panose="020B0604020202020204" pitchFamily="34" charset="0"/>
              <a:buChar char="•"/>
            </a:pPr>
            <a:r>
              <a:rPr lang="en-CA" altLang="en-US" sz="2400" dirty="0">
                <a:latin typeface="Helvetica" panose="020B0604020202020204" pitchFamily="34" charset="0"/>
                <a:cs typeface="Helvetica" panose="020B0604020202020204" pitchFamily="34" charset="0"/>
              </a:rPr>
              <a:t>Some paragraphs were reordered/ regrouped to improve flow and ensure the document takes a guidance format. Some other modest edits were made to improve clarity in English.</a:t>
            </a:r>
            <a:endParaRPr lang="en-US" altLang="en-US" sz="2400" dirty="0">
              <a:latin typeface="Helvetica" panose="020B0604020202020204" pitchFamily="34" charset="0"/>
              <a:cs typeface="Helvetica" panose="020B0604020202020204" pitchFamily="34" charset="0"/>
            </a:endParaRPr>
          </a:p>
          <a:p>
            <a:pPr eaLnBrk="1" hangingPunct="1">
              <a:lnSpc>
                <a:spcPct val="105000"/>
              </a:lnSpc>
              <a:buFont typeface="Arial" panose="020B0604020202020204" pitchFamily="34" charset="0"/>
              <a:buChar char="•"/>
            </a:pPr>
            <a:r>
              <a:rPr lang="en-CA" altLang="en-US" sz="2400" dirty="0">
                <a:latin typeface="Helvetica" panose="020B0604020202020204" pitchFamily="34" charset="0"/>
                <a:cs typeface="Helvetica" panose="020B0604020202020204" pitchFamily="34" charset="0"/>
              </a:rPr>
              <a:t>Some paragraphs that appeared to be internal observations for VMAD members, outlining areas for further work or how certain features of the NATM (like the scenarios catalogue) should be developed in the future were also omitted .  </a:t>
            </a:r>
          </a:p>
          <a:p>
            <a:pPr lvl="1" eaLnBrk="1" hangingPunct="1">
              <a:lnSpc>
                <a:spcPct val="105000"/>
              </a:lnSpc>
              <a:buFont typeface="Courier New" panose="02070309020205020404" pitchFamily="49" charset="0"/>
              <a:buChar char="o"/>
            </a:pPr>
            <a:r>
              <a:rPr lang="en-CA" altLang="en-US" sz="2400" dirty="0">
                <a:latin typeface="Helvetica" panose="020B0604020202020204" pitchFamily="34" charset="0"/>
                <a:cs typeface="Helvetica" panose="020B0604020202020204" pitchFamily="34" charset="0"/>
              </a:rPr>
              <a:t>This text has been moved to an Annex (Annex VII) at the back for now. </a:t>
            </a:r>
          </a:p>
          <a:p>
            <a:pPr marL="331787" indent="-285750" eaLnBrk="1" hangingPunct="1">
              <a:lnSpc>
                <a:spcPct val="105000"/>
              </a:lnSpc>
              <a:buFont typeface="Arial" panose="020B0604020202020204" pitchFamily="34" charset="0"/>
              <a:buChar char="•"/>
            </a:pPr>
            <a:r>
              <a:rPr lang="en-CA" altLang="en-US" sz="2400" dirty="0">
                <a:latin typeface="Helvetica" panose="020B0604020202020204" pitchFamily="34" charset="0"/>
                <a:cs typeface="Helvetica" panose="020B0604020202020204" pitchFamily="34" charset="0"/>
              </a:rPr>
              <a:t>All definitions have been combined into an Annex (Annex I). Words have been italicized when they first appear in the document so the reader knows they can find a definition of this term in Annex I.  </a:t>
            </a:r>
            <a:r>
              <a:rPr lang="en-CA" altLang="en-US" sz="1600" dirty="0">
                <a:latin typeface="Helvetica" panose="020B0604020202020204" pitchFamily="34" charset="0"/>
                <a:cs typeface="Helvetica" panose="020B0604020202020204" pitchFamily="34" charset="0"/>
              </a:rPr>
              <a:t/>
            </a:r>
            <a:br>
              <a:rPr lang="en-CA" altLang="en-US" sz="1600" dirty="0">
                <a:latin typeface="Helvetica" panose="020B0604020202020204" pitchFamily="34" charset="0"/>
                <a:cs typeface="Helvetica" panose="020B0604020202020204" pitchFamily="34" charset="0"/>
              </a:rPr>
            </a:br>
            <a:endParaRPr lang="en-US" altLang="en-US" sz="1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417675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9625" y="338796"/>
            <a:ext cx="7920787" cy="1167812"/>
          </a:xfrm>
        </p:spPr>
        <p:txBody>
          <a:bodyPr anchor="ctr">
            <a:noAutofit/>
          </a:bodyPr>
          <a:lstStyle/>
          <a:p>
            <a:r>
              <a:rPr lang="en-US" sz="4400" b="1" u="sng" cap="none" dirty="0">
                <a:solidFill>
                  <a:srgbClr val="348CDC"/>
                </a:solidFill>
                <a:latin typeface="Arial" panose="020B0604020202020204" pitchFamily="34" charset="0"/>
                <a:cs typeface="Arial" panose="020B0604020202020204" pitchFamily="34" charset="0"/>
              </a:rPr>
              <a:t>Upcoming VMAD Sessions</a:t>
            </a:r>
          </a:p>
        </p:txBody>
      </p:sp>
      <p:pic>
        <p:nvPicPr>
          <p:cNvPr id="5" name="Picture 4"/>
          <p:cNvPicPr>
            <a:picLocks noChangeAspect="1"/>
          </p:cNvPicPr>
          <p:nvPr/>
        </p:nvPicPr>
        <p:blipFill>
          <a:blip r:embed="rId3"/>
          <a:srcRect/>
          <a:stretch/>
        </p:blipFill>
        <p:spPr>
          <a:xfrm>
            <a:off x="8380412" y="232435"/>
            <a:ext cx="3657917" cy="1274173"/>
          </a:xfrm>
          <a:prstGeom prst="rect">
            <a:avLst/>
          </a:prstGeom>
        </p:spPr>
      </p:pic>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C87F6-986D-49E6-AF40-1B3A1EE8064D}" type="slidenum">
              <a:rPr kumimoji="0" lang="en-US" sz="1100" b="0" i="0" u="none" strike="noStrike" kern="1200" cap="none" spc="0" normalizeH="0" baseline="0" noProof="0" smtClean="0">
                <a:ln>
                  <a:noFill/>
                </a:ln>
                <a:solidFill>
                  <a:prstClr val="black"/>
                </a:solidFill>
                <a:effectLst/>
                <a:uLnTx/>
                <a:uFillTx/>
                <a:latin typeface="Century Gothic" panose="020B0502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1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301624" y="1619420"/>
            <a:ext cx="11520883" cy="4829008"/>
          </a:xfrm>
        </p:spPr>
        <p:txBody>
          <a:bodyPr>
            <a:normAutofit/>
          </a:bodyPr>
          <a:lstStyle/>
          <a:p>
            <a:pPr marL="501650" lvl="2" indent="0">
              <a:spcBef>
                <a:spcPts val="1200"/>
              </a:spcBef>
              <a:buSzPct val="100000"/>
              <a:buNone/>
            </a:pPr>
            <a:endParaRPr lang="en-US" sz="2400" dirty="0">
              <a:latin typeface="Helvetica" panose="020B0604020202020204" pitchFamily="34" charset="0"/>
              <a:cs typeface="Helvetica" panose="020B0604020202020204" pitchFamily="34" charset="0"/>
            </a:endParaRPr>
          </a:p>
          <a:p>
            <a:pPr marL="958850" lvl="2" indent="-457200">
              <a:spcBef>
                <a:spcPts val="1200"/>
              </a:spcBef>
              <a:buSzPct val="100000"/>
              <a:buFontTx/>
              <a:buChar char="-"/>
            </a:pPr>
            <a:r>
              <a:rPr lang="en-US" sz="2400" dirty="0">
                <a:latin typeface="Helvetica" panose="020B0604020202020204" pitchFamily="34" charset="0"/>
                <a:cs typeface="Helvetica" panose="020B0604020202020204" pitchFamily="34" charset="0"/>
              </a:rPr>
              <a:t>The 25</a:t>
            </a:r>
            <a:r>
              <a:rPr lang="en-US" sz="2400" baseline="30000" dirty="0">
                <a:latin typeface="Helvetica" panose="020B0604020202020204" pitchFamily="34" charset="0"/>
                <a:cs typeface="Helvetica" panose="020B0604020202020204" pitchFamily="34" charset="0"/>
              </a:rPr>
              <a:t>th</a:t>
            </a:r>
            <a:r>
              <a:rPr lang="en-US" sz="2400" dirty="0">
                <a:latin typeface="Helvetica" panose="020B0604020202020204" pitchFamily="34" charset="0"/>
                <a:cs typeface="Helvetica" panose="020B0604020202020204" pitchFamily="34" charset="0"/>
              </a:rPr>
              <a:t>  session on April 12&amp;13 (virtual)</a:t>
            </a:r>
          </a:p>
          <a:p>
            <a:pPr marL="958850" lvl="2" indent="-457200">
              <a:spcBef>
                <a:spcPts val="1200"/>
              </a:spcBef>
              <a:buSzPct val="100000"/>
              <a:buFontTx/>
              <a:buChar char="-"/>
            </a:pPr>
            <a:r>
              <a:rPr lang="en-US" sz="2400" dirty="0">
                <a:latin typeface="Helvetica" panose="020B0604020202020204" pitchFamily="34" charset="0"/>
                <a:cs typeface="Helvetica" panose="020B0604020202020204" pitchFamily="34" charset="0"/>
              </a:rPr>
              <a:t>The 26</a:t>
            </a:r>
            <a:r>
              <a:rPr lang="en-US" sz="2400" baseline="30000" dirty="0">
                <a:latin typeface="Helvetica" panose="020B0604020202020204" pitchFamily="34" charset="0"/>
                <a:cs typeface="Helvetica" panose="020B0604020202020204" pitchFamily="34" charset="0"/>
              </a:rPr>
              <a:t>th</a:t>
            </a:r>
            <a:r>
              <a:rPr lang="en-US" sz="2400" dirty="0">
                <a:latin typeface="Helvetica" panose="020B0604020202020204" pitchFamily="34" charset="0"/>
                <a:cs typeface="Helvetica" panose="020B0604020202020204" pitchFamily="34" charset="0"/>
              </a:rPr>
              <a:t>  session on May 17&amp;18 (in-person if possible)</a:t>
            </a:r>
          </a:p>
          <a:p>
            <a:pPr marL="958850" lvl="2" indent="-457200">
              <a:spcBef>
                <a:spcPts val="1200"/>
              </a:spcBef>
              <a:buSzPct val="100000"/>
              <a:buFontTx/>
              <a:buChar char="-"/>
            </a:pPr>
            <a:endParaRPr lang="en-US" sz="2400" dirty="0">
              <a:latin typeface="Helvetica" panose="020B0604020202020204" pitchFamily="34" charset="0"/>
              <a:cs typeface="Helvetica" panose="020B0604020202020204" pitchFamily="34" charset="0"/>
            </a:endParaRPr>
          </a:p>
        </p:txBody>
      </p:sp>
      <p:sp>
        <p:nvSpPr>
          <p:cNvPr id="7" name="Content Placeholder 1">
            <a:extLst>
              <a:ext uri="{FF2B5EF4-FFF2-40B4-BE49-F238E27FC236}">
                <a16:creationId xmlns:a16="http://schemas.microsoft.com/office/drawing/2014/main" id="{E7A00FA6-72B6-4E6D-8396-21C53461A7D9}"/>
              </a:ext>
            </a:extLst>
          </p:cNvPr>
          <p:cNvSpPr txBox="1">
            <a:spLocks/>
          </p:cNvSpPr>
          <p:nvPr/>
        </p:nvSpPr>
        <p:spPr>
          <a:xfrm>
            <a:off x="301624" y="1403109"/>
            <a:ext cx="11660188" cy="4483810"/>
          </a:xfrm>
          <a:prstGeom prst="rect">
            <a:avLst/>
          </a:prstGeom>
        </p:spPr>
        <p:txBody>
          <a:bodyPr vert="horz" lIns="91440" tIns="45720" rIns="91440" bIns="45720" rtlCol="0">
            <a:normAutofit/>
          </a:bodyPr>
          <a:lst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baseline="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baseline="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a:lstStyle>
          <a:p>
            <a:pPr marL="502920" marR="0" lvl="1" indent="-228600" algn="l" defTabSz="914400" rtl="0" eaLnBrk="1" fontAlgn="auto" latinLnBrk="0" hangingPunct="1">
              <a:lnSpc>
                <a:spcPct val="90000"/>
              </a:lnSpc>
              <a:spcBef>
                <a:spcPts val="600"/>
              </a:spcBef>
              <a:spcAft>
                <a:spcPts val="0"/>
              </a:spcAft>
              <a:buClr>
                <a:srgbClr val="5B9BD5">
                  <a:lumMod val="50000"/>
                </a:srgbClr>
              </a:buClr>
              <a:buSzPct val="80000"/>
              <a:buFont typeface="Arial" pitchFamily="34" charset="0"/>
              <a:buChar char="•"/>
              <a:tabLst/>
              <a:defRPr/>
            </a:pPr>
            <a:endParaRPr kumimoji="0" lang="en-US" sz="2600" b="0" i="0" u="none" strike="noStrike" kern="1200" cap="none" spc="0" normalizeH="0" baseline="0" noProof="0" dirty="0">
              <a:ln>
                <a:noFill/>
              </a:ln>
              <a:solidFill>
                <a:prstClr val="black"/>
              </a:solidFill>
              <a:effectLst/>
              <a:uLnTx/>
              <a:uFillTx/>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115836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36C87F6-986D-49E6-AF40-1B3A1EE8064D}" type="slidenum">
              <a:rPr lang="en-US" smtClean="0"/>
              <a:t>7</a:t>
            </a:fld>
            <a:endParaRPr lang="en-US"/>
          </a:p>
        </p:txBody>
      </p:sp>
      <p:pic>
        <p:nvPicPr>
          <p:cNvPr id="6" name="Picture 5"/>
          <p:cNvPicPr>
            <a:picLocks noChangeAspect="1"/>
          </p:cNvPicPr>
          <p:nvPr/>
        </p:nvPicPr>
        <p:blipFill>
          <a:blip r:embed="rId2"/>
          <a:stretch>
            <a:fillRect/>
          </a:stretch>
        </p:blipFill>
        <p:spPr>
          <a:xfrm>
            <a:off x="8545223" y="4648200"/>
            <a:ext cx="3657917" cy="1274174"/>
          </a:xfrm>
          <a:prstGeom prst="rect">
            <a:avLst/>
          </a:prstGeom>
        </p:spPr>
      </p:pic>
      <p:sp>
        <p:nvSpPr>
          <p:cNvPr id="7" name="Rectangle 6"/>
          <p:cNvSpPr/>
          <p:nvPr/>
        </p:nvSpPr>
        <p:spPr>
          <a:xfrm>
            <a:off x="14315" y="4648200"/>
            <a:ext cx="8620487" cy="1274174"/>
          </a:xfrm>
          <a:prstGeom prst="rect">
            <a:avLst/>
          </a:prstGeom>
          <a:solidFill>
            <a:schemeClr val="bg1"/>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8" name="Rectangle 7"/>
          <p:cNvSpPr/>
          <p:nvPr/>
        </p:nvSpPr>
        <p:spPr>
          <a:xfrm>
            <a:off x="14315" y="4495800"/>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9" name="Rectangle 8"/>
          <p:cNvSpPr/>
          <p:nvPr/>
        </p:nvSpPr>
        <p:spPr>
          <a:xfrm>
            <a:off x="20042" y="5916278"/>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11" name="Title 2"/>
          <p:cNvSpPr>
            <a:spLocks noGrp="1"/>
          </p:cNvSpPr>
          <p:nvPr>
            <p:ph type="title"/>
          </p:nvPr>
        </p:nvSpPr>
        <p:spPr>
          <a:xfrm>
            <a:off x="989012" y="1600200"/>
            <a:ext cx="10439400" cy="1905000"/>
          </a:xfrm>
        </p:spPr>
        <p:txBody>
          <a:bodyPr anchor="ctr">
            <a:normAutofit/>
          </a:bodyPr>
          <a:lstStyle/>
          <a:p>
            <a:r>
              <a:rPr lang="en-US" sz="3600" b="1" cap="none" dirty="0">
                <a:solidFill>
                  <a:srgbClr val="348CDC"/>
                </a:solidFill>
                <a:latin typeface="Arial" panose="020B0604020202020204" pitchFamily="34" charset="0"/>
                <a:cs typeface="Arial" panose="020B0604020202020204" pitchFamily="34" charset="0"/>
              </a:rPr>
              <a:t>Thank you!</a:t>
            </a:r>
            <a:br>
              <a:rPr lang="en-US" sz="3600" b="1" cap="none" dirty="0">
                <a:solidFill>
                  <a:srgbClr val="348CDC"/>
                </a:solidFill>
                <a:latin typeface="Arial" panose="020B0604020202020204" pitchFamily="34" charset="0"/>
                <a:cs typeface="Arial" panose="020B0604020202020204" pitchFamily="34" charset="0"/>
              </a:rPr>
            </a:br>
            <a:endParaRPr lang="en-US" sz="3600" b="1" cap="none" dirty="0">
              <a:solidFill>
                <a:srgbClr val="348CD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1362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ld country report pre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1">
          <a:schemeClr val="accent1"/>
        </a:lnRef>
        <a:fillRef idx="2">
          <a:schemeClr val="accent1"/>
        </a:fillRef>
        <a:effectRef idx="1">
          <a:schemeClr val="accent1"/>
        </a:effectRef>
        <a:fontRef idx="minor">
          <a:schemeClr val="dk1"/>
        </a:fontRef>
      </a:style>
    </a:spDef>
    <a:lnDef>
      <a:spPr>
        <a:ln/>
      </a:spPr>
      <a:bodyPr/>
      <a:lstStyle/>
      <a:style>
        <a:lnRef idx="3">
          <a:schemeClr val="accent1"/>
        </a:lnRef>
        <a:fillRef idx="0">
          <a:schemeClr val="accent1"/>
        </a:fillRef>
        <a:effectRef idx="2">
          <a:schemeClr val="accent1"/>
        </a:effectRef>
        <a:fontRef idx="minor">
          <a:schemeClr val="tx1"/>
        </a:fontRef>
      </a:style>
    </a:lnDef>
    <a:txDef>
      <a:spPr>
        <a:noFill/>
        <a:ln>
          <a:solidFill>
            <a:schemeClr val="bg2"/>
          </a:solidFill>
        </a:ln>
      </a:spPr>
      <a:bodyPr wrap="none" rtlCol="0">
        <a:spAutoFit/>
      </a:bodyPr>
      <a:lstStyle>
        <a:defPPr>
          <a:lnSpc>
            <a:spcPct val="90000"/>
          </a:lnSpc>
          <a:defRPr sz="2400" dirty="0" err="1" smtClean="0"/>
        </a:defPPr>
      </a:lstStyle>
    </a:txDef>
  </a:objectDefaults>
  <a:extraClrSchemeLst/>
  <a:extLst>
    <a:ext uri="{05A4C25C-085E-4340-85A3-A5531E510DB2}">
      <thm15:themeFamily xmlns:thm15="http://schemas.microsoft.com/office/thememl/2012/main" name="World country report presentation.potx" id="{FF082492-D6CE-444E-B3E8-FB131EDFAC53}" vid="{71BD5CC8-96B3-46A6-8835-37741E8965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4" ma:contentTypeDescription="Create a new document." ma:contentTypeScope="" ma:versionID="626577e1efd40950331a4241a1263ee2">
  <xsd:schema xmlns:xsd="http://www.w3.org/2001/XMLSchema" xmlns:xs="http://www.w3.org/2001/XMLSchema" xmlns:p="http://schemas.microsoft.com/office/2006/metadata/properties" xmlns:ns2="4b4a1c0d-4a69-4996-a84a-fc699b9f49de" xmlns:ns3="acccb6d4-dbe5-46d2-b4d3-5733603d8cc6" targetNamespace="http://schemas.microsoft.com/office/2006/metadata/properties" ma:root="true" ma:fieldsID="d0a6c692bd1091f1e5b8447858a85c4c" ns2:_="" ns3:_="">
    <xsd:import namespace="4b4a1c0d-4a69-4996-a84a-fc699b9f49de"/>
    <xsd:import namespace="acccb6d4-dbe5-46d2-b4d3-5733603d8c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F50E891-56F2-4BF8-80C9-B218B59E6FDE}">
  <ds:schemaRefs>
    <ds:schemaRef ds:uri="http://schemas.microsoft.com/sharepoint/v3/contenttype/forms"/>
  </ds:schemaRefs>
</ds:datastoreItem>
</file>

<file path=customXml/itemProps2.xml><?xml version="1.0" encoding="utf-8"?>
<ds:datastoreItem xmlns:ds="http://schemas.openxmlformats.org/officeDocument/2006/customXml" ds:itemID="{41ECD13D-AB8B-4A8E-89D8-DBD81968BA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BB8943C-ABFF-4A67-9D76-A4F686818A67}">
  <ds:schemaRefs>
    <ds:schemaRef ds:uri="http://schemas.microsoft.com/office/2006/metadata/properties"/>
    <ds:schemaRef ds:uri="http://purl.org/dc/terms/"/>
    <ds:schemaRef ds:uri="4b4a1c0d-4a69-4996-a84a-fc699b9f49de"/>
    <ds:schemaRef ds:uri="http://schemas.microsoft.com/office/2006/documentManagement/types"/>
    <ds:schemaRef ds:uri="acccb6d4-dbe5-46d2-b4d3-5733603d8cc6"/>
    <ds:schemaRef ds:uri="http://schemas.openxmlformats.org/package/2006/metadata/core-properties"/>
    <ds:schemaRef ds:uri="http://purl.org/dc/elements/1.1/"/>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World country report presentation</Template>
  <TotalTime>4920</TotalTime>
  <Words>518</Words>
  <Application>Microsoft Office PowerPoint</Application>
  <PresentationFormat>ユーザー設定</PresentationFormat>
  <Paragraphs>46</Paragraphs>
  <Slides>7</Slides>
  <Notes>5</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7</vt:i4>
      </vt:variant>
    </vt:vector>
  </HeadingPairs>
  <TitlesOfParts>
    <vt:vector size="14" baseType="lpstr">
      <vt:lpstr>ＭＳ Ｐゴシック</vt:lpstr>
      <vt:lpstr>ＭＳ ゴシック</vt:lpstr>
      <vt:lpstr>Arial</vt:lpstr>
      <vt:lpstr>Century Gothic</vt:lpstr>
      <vt:lpstr>Courier New</vt:lpstr>
      <vt:lpstr>Helvetica</vt:lpstr>
      <vt:lpstr>World country report presentation</vt:lpstr>
      <vt:lpstr>24th Informal Working Group on Validation Methods for Automated Driving (VMAD) Web-conference </vt:lpstr>
      <vt:lpstr>Purpose</vt:lpstr>
      <vt:lpstr>Report on relevant items from GRVA, January 24-28,  2022</vt:lpstr>
      <vt:lpstr>Process for drafting the NATM Guidelines</vt:lpstr>
      <vt:lpstr>Key changes incorporated in the  guidance version of the NATM </vt:lpstr>
      <vt:lpstr>Upcoming VMAD Sessions</vt:lpstr>
      <vt:lpstr>Thank you! </vt:lpstr>
    </vt:vector>
  </TitlesOfParts>
  <Company>Transport Canada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Your Country</dc:title>
  <dc:creator>Yonick, Gregory</dc:creator>
  <cp:lastModifiedBy>Oshita, Ryuzo/大下 隆三</cp:lastModifiedBy>
  <cp:revision>253</cp:revision>
  <cp:lastPrinted>2020-01-29T18:06:17Z</cp:lastPrinted>
  <dcterms:created xsi:type="dcterms:W3CDTF">2019-10-28T02:43:14Z</dcterms:created>
  <dcterms:modified xsi:type="dcterms:W3CDTF">2022-02-24T13:45:45Z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0x0101003B8422D08C252547BB1CFA7F78E2CB83</vt:lpwstr>
  </property>
  <property fmtid="{D5CDD505-2E9C-101B-9397-08002B2CF9AE}" pid="3" name="Order">
    <vt:r8>74068500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y fmtid="{D5CDD505-2E9C-101B-9397-08002B2CF9AE}" pid="12" name="MSIP_Label_b5bbdc02-cb35-4d29-b911-7fc063a80903_Enabled">
    <vt:lpwstr>true</vt:lpwstr>
  </property>
  <property fmtid="{D5CDD505-2E9C-101B-9397-08002B2CF9AE}" pid="13" name="MSIP_Label_b5bbdc02-cb35-4d29-b911-7fc063a80903_SetDate">
    <vt:lpwstr>2021-11-26T12:51:13Z</vt:lpwstr>
  </property>
  <property fmtid="{D5CDD505-2E9C-101B-9397-08002B2CF9AE}" pid="14" name="MSIP_Label_b5bbdc02-cb35-4d29-b911-7fc063a80903_Method">
    <vt:lpwstr>Privileged</vt:lpwstr>
  </property>
  <property fmtid="{D5CDD505-2E9C-101B-9397-08002B2CF9AE}" pid="15" name="MSIP_Label_b5bbdc02-cb35-4d29-b911-7fc063a80903_Name">
    <vt:lpwstr>Unclassified (No Marking)</vt:lpwstr>
  </property>
  <property fmtid="{D5CDD505-2E9C-101B-9397-08002B2CF9AE}" pid="16" name="MSIP_Label_b5bbdc02-cb35-4d29-b911-7fc063a80903_SiteId">
    <vt:lpwstr>2008ffa9-c9b2-4d97-9ad9-4ace25386be7</vt:lpwstr>
  </property>
  <property fmtid="{D5CDD505-2E9C-101B-9397-08002B2CF9AE}" pid="17" name="MSIP_Label_b5bbdc02-cb35-4d29-b911-7fc063a80903_ActionId">
    <vt:lpwstr>f56915d1-34b7-44af-9de6-5fcbb9cce863</vt:lpwstr>
  </property>
  <property fmtid="{D5CDD505-2E9C-101B-9397-08002B2CF9AE}" pid="18" name="MSIP_Label_b5bbdc02-cb35-4d29-b911-7fc063a80903_ContentBits">
    <vt:lpwstr>0</vt:lpwstr>
  </property>
</Properties>
</file>