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1243" r:id="rId2"/>
    <p:sldId id="1327" r:id="rId3"/>
    <p:sldId id="1335" r:id="rId4"/>
    <p:sldId id="1339" r:id="rId5"/>
    <p:sldId id="1341" r:id="rId6"/>
    <p:sldId id="1340" r:id="rId7"/>
    <p:sldId id="1342" r:id="rId8"/>
    <p:sldId id="1329" r:id="rId9"/>
    <p:sldId id="1343" r:id="rId10"/>
    <p:sldId id="1344" r:id="rId11"/>
    <p:sldId id="1345" r:id="rId12"/>
    <p:sldId id="1318" r:id="rId13"/>
  </p:sldIdLst>
  <p:sldSz cx="12192000" cy="6858000"/>
  <p:notesSz cx="6858000" cy="9144000"/>
  <p:embeddedFontLst>
    <p:embeddedFont>
      <p:font typeface="Arial Nova" panose="020B0504020202020204" pitchFamily="34" charset="0"/>
      <p:regular r:id="rId16"/>
      <p:bold r:id="rId17"/>
      <p:italic r:id="rId18"/>
      <p:boldItalic r:id="rId19"/>
    </p:embeddedFont>
    <p:embeddedFont>
      <p:font typeface="Arial Nova Light" panose="020B0304020202020204" pitchFamily="34" charset="0"/>
      <p:regular r:id="rId20"/>
      <p: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EAEAEA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822" autoAdjust="0"/>
  </p:normalViewPr>
  <p:slideViewPr>
    <p:cSldViewPr snapToGrid="0">
      <p:cViewPr varScale="1">
        <p:scale>
          <a:sx n="54" d="100"/>
          <a:sy n="54" d="100"/>
        </p:scale>
        <p:origin x="1082" y="30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8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00A58-5EEB-4238-B490-5B9507F75E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0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9AFDF4-E84A-42BA-A1AA-106DB0898BE3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FRAV-24-03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24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8 February 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ECC82-EA6A-4D96-BBD6-4B68E6C3A066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FRAV-24-03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24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8 February 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avsc.sae-itc.org/principle-8-5471WV-470166S.html?respondentID=31394315#our-work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24</a:t>
            </a:r>
            <a:r>
              <a:rPr lang="en-US" sz="5000" baseline="30000" dirty="0">
                <a:solidFill>
                  <a:srgbClr val="FFFFFF"/>
                </a:solidFill>
                <a:latin typeface="Calibri Light" panose="020F0302020204030204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8 February 2022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6067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rial Nova" panose="020B0504020202020204" pitchFamily="34" charset="0"/>
              </a:rPr>
              <a:t>Document FRAV-24-03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8399D1-5EE1-499A-B953-FE4D291B2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AC.2 input on external signaling for March WP.29</a:t>
            </a:r>
          </a:p>
          <a:p>
            <a:pPr lvl="1"/>
            <a:r>
              <a:rPr lang="en-US" dirty="0"/>
              <a:t>Probability for inclusion and nature of possible needs</a:t>
            </a:r>
          </a:p>
          <a:p>
            <a:r>
              <a:rPr lang="en-US" dirty="0"/>
              <a:t>Deliverable(s) to May GRVA session</a:t>
            </a:r>
          </a:p>
          <a:p>
            <a:pPr lvl="1"/>
            <a:r>
              <a:rPr lang="en-US" dirty="0"/>
              <a:t>Question concerning legal status of FRAV submission(s)</a:t>
            </a:r>
          </a:p>
          <a:p>
            <a:pPr lvl="1"/>
            <a:r>
              <a:rPr lang="en-US" dirty="0"/>
              <a:t>Intentions vis-à-vis June WP.29 session</a:t>
            </a:r>
          </a:p>
          <a:p>
            <a:pPr lvl="1"/>
            <a:r>
              <a:rPr lang="en-US" dirty="0"/>
              <a:t>Relationship with VMAD Master Document</a:t>
            </a:r>
          </a:p>
          <a:p>
            <a:r>
              <a:rPr lang="en-US" dirty="0"/>
              <a:t>Expectations for 2022</a:t>
            </a:r>
          </a:p>
          <a:p>
            <a:pPr lvl="1"/>
            <a:r>
              <a:rPr lang="en-US" dirty="0"/>
              <a:t>Deliverable to September GRVA and November WP.29 (Expectations for elaboration of Document 5)</a:t>
            </a:r>
          </a:p>
          <a:p>
            <a:pPr lvl="1"/>
            <a:r>
              <a:rPr lang="en-US" dirty="0"/>
              <a:t>Relationship with GRE AV signaling activity (if any)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5A3EC8-92C4-439C-87C9-9986201B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6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Expectations, objectives, and tasks</a:t>
            </a:r>
          </a:p>
        </p:txBody>
      </p:sp>
    </p:spTree>
    <p:extLst>
      <p:ext uri="{BB962C8B-B14F-4D97-AF65-F5344CB8AC3E}">
        <p14:creationId xmlns:p14="http://schemas.microsoft.com/office/powerpoint/2010/main" val="1900947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787F50-77D4-4465-90EC-971673119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SAE AVSC </a:t>
            </a:r>
            <a:r>
              <a:rPr lang="en-US" dirty="0">
                <a:hlinkClick r:id="rId2"/>
              </a:rPr>
              <a:t>Best Practice for Evaluation of Behavioral Competencies for Automated Driving System Dedicated Vehicles (ADS-DVs)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BF526A-466E-4834-98A7-A7A58EBF9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7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Other business</a:t>
            </a:r>
          </a:p>
        </p:txBody>
      </p:sp>
    </p:spTree>
    <p:extLst>
      <p:ext uri="{BB962C8B-B14F-4D97-AF65-F5344CB8AC3E}">
        <p14:creationId xmlns:p14="http://schemas.microsoft.com/office/powerpoint/2010/main" val="1558750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C8546-F431-4E7E-897B-A0FCE53B9F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FRAV Calendar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Session 25: 15-16 February</a:t>
            </a:r>
          </a:p>
          <a:p>
            <a:pPr marL="0" indent="0" algn="ctr">
              <a:buNone/>
            </a:pPr>
            <a:r>
              <a:rPr lang="en-US" sz="2000" dirty="0"/>
              <a:t>[Session 26: 15-16 March]</a:t>
            </a:r>
          </a:p>
          <a:p>
            <a:pPr marL="0" indent="0" algn="ctr">
              <a:buNone/>
            </a:pPr>
            <a:r>
              <a:rPr lang="en-US" sz="2000" dirty="0"/>
              <a:t>[Session 27: 19-20 April]</a:t>
            </a:r>
          </a:p>
          <a:p>
            <a:pPr marL="0" indent="0" algn="ctr">
              <a:buNone/>
            </a:pPr>
            <a:r>
              <a:rPr lang="en-US" sz="2000" dirty="0"/>
              <a:t>[Session 28: 19-20 May]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97F2C7-F30A-400B-A081-2A3BFC07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8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Outlook for next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36706-4D2D-4BF8-9848-A42AD3490D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Two-day February session to consider workstream and expert input:</a:t>
            </a:r>
          </a:p>
          <a:p>
            <a:r>
              <a:rPr lang="en-US" sz="2400" dirty="0"/>
              <a:t>Elaboration of Document 5</a:t>
            </a:r>
          </a:p>
          <a:p>
            <a:r>
              <a:rPr lang="en-US" sz="2400" dirty="0"/>
              <a:t>Proposals to address open issues</a:t>
            </a:r>
          </a:p>
          <a:p>
            <a:r>
              <a:rPr lang="en-US" sz="2400" dirty="0"/>
              <a:t>AC.2 input on external signaling</a:t>
            </a:r>
          </a:p>
          <a:p>
            <a:r>
              <a:rPr lang="en-US" sz="2400" dirty="0"/>
              <a:t>VMAD lane-keeping scenario feedback</a:t>
            </a:r>
          </a:p>
          <a:p>
            <a:r>
              <a:rPr lang="en-US" sz="2400" dirty="0"/>
              <a:t>Illustration for EDR/DSSAD</a:t>
            </a:r>
          </a:p>
          <a:p>
            <a:r>
              <a:rPr lang="en-US" sz="2400" dirty="0"/>
              <a:t>ORU framework</a:t>
            </a:r>
          </a:p>
          <a:p>
            <a:r>
              <a:rPr lang="en-US" sz="2400" dirty="0"/>
              <a:t>AVSC behavioral competencies</a:t>
            </a:r>
          </a:p>
        </p:txBody>
      </p:sp>
    </p:spTree>
    <p:extLst>
      <p:ext uri="{BB962C8B-B14F-4D97-AF65-F5344CB8AC3E}">
        <p14:creationId xmlns:p14="http://schemas.microsoft.com/office/powerpoint/2010/main" val="319450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8921E7-CA3D-4D8E-9B96-DD38ECFE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1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Adoption of the agenda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DF7707-CE80-4D5E-A3E1-96BFF2852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193" y="1530289"/>
            <a:ext cx="5480903" cy="3345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A61FB1-ABAD-4F81-97D1-FD4A06D0C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6480" y="1530289"/>
            <a:ext cx="5486400" cy="25924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792726-F9E2-41E5-9C1B-97A0A59CCDC2}"/>
              </a:ext>
            </a:extLst>
          </p:cNvPr>
          <p:cNvSpPr txBox="1"/>
          <p:nvPr/>
        </p:nvSpPr>
        <p:spPr>
          <a:xfrm>
            <a:off x="504193" y="5027879"/>
            <a:ext cx="11108687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Assess the current state of FRAV work, review short-term tasks and obligations, consider goals for the next 12 months, and prepare for two-day session next week. </a:t>
            </a:r>
          </a:p>
        </p:txBody>
      </p:sp>
    </p:spTree>
    <p:extLst>
      <p:ext uri="{BB962C8B-B14F-4D97-AF65-F5344CB8AC3E}">
        <p14:creationId xmlns:p14="http://schemas.microsoft.com/office/powerpoint/2010/main" val="243451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1D6719-AE8F-4699-9A4C-18477BFFB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206181"/>
          </a:xfrm>
        </p:spPr>
        <p:txBody>
          <a:bodyPr>
            <a:normAutofit/>
          </a:bodyPr>
          <a:lstStyle/>
          <a:p>
            <a:r>
              <a:rPr lang="en-US" dirty="0"/>
              <a:t>FRAV reported its status to GRVA </a:t>
            </a:r>
            <a:r>
              <a:rPr lang="en-US" sz="1800" dirty="0"/>
              <a:t>(document GRVA-12-22)</a:t>
            </a:r>
          </a:p>
          <a:p>
            <a:pPr lvl="1"/>
            <a:r>
              <a:rPr lang="en-US" dirty="0"/>
              <a:t>Document 5 submitted as GRVA-12-23</a:t>
            </a:r>
          </a:p>
          <a:p>
            <a:pPr lvl="1"/>
            <a:r>
              <a:rPr lang="en-US" dirty="0"/>
              <a:t>Recalled FRAV framework for ADS safety (definitions, descriptions, specifications applicable across ADS configurations)</a:t>
            </a:r>
          </a:p>
          <a:p>
            <a:pPr lvl="1"/>
            <a:r>
              <a:rPr lang="en-US" dirty="0"/>
              <a:t>Working on provisions for safety specifications and ADS descriptions</a:t>
            </a:r>
          </a:p>
          <a:p>
            <a:pPr lvl="1"/>
            <a:r>
              <a:rPr lang="en-US" dirty="0"/>
              <a:t>Highlighted open issues with current working text</a:t>
            </a:r>
          </a:p>
          <a:p>
            <a:pPr lvl="1"/>
            <a:r>
              <a:rPr lang="en-US" dirty="0"/>
              <a:t>Noted elaboration of detailed provisions</a:t>
            </a:r>
          </a:p>
          <a:p>
            <a:pPr lvl="1"/>
            <a:r>
              <a:rPr lang="en-US" dirty="0"/>
              <a:t>Integration of VMAD work to develop performance criteria</a:t>
            </a:r>
          </a:p>
          <a:p>
            <a:r>
              <a:rPr lang="en-US" dirty="0"/>
              <a:t>Leadership discussions with other groups/activities</a:t>
            </a:r>
          </a:p>
          <a:p>
            <a:pPr lvl="1"/>
            <a:r>
              <a:rPr lang="en-US" dirty="0"/>
              <a:t>VMAD scenarios and assessment methods</a:t>
            </a:r>
          </a:p>
          <a:p>
            <a:pPr lvl="1"/>
            <a:r>
              <a:rPr lang="en-US" dirty="0"/>
              <a:t>ADS provisions under EDR/DSSAD</a:t>
            </a:r>
          </a:p>
          <a:p>
            <a:pPr lvl="1"/>
            <a:r>
              <a:rPr lang="en-US" dirty="0"/>
              <a:t>AC.2 discussions on GRE AV signaling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02B227-88D1-4BA1-92E2-6E19C8949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2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FRAV status</a:t>
            </a:r>
            <a:endParaRPr lang="en-US" dirty="0"/>
          </a:p>
        </p:txBody>
      </p:sp>
      <p:sp>
        <p:nvSpPr>
          <p:cNvPr id="2" name="Rectangle 1">
            <a:hlinkClick r:id="rId2" action="ppaction://hlinksldjump"/>
            <a:extLst>
              <a:ext uri="{FF2B5EF4-FFF2-40B4-BE49-F238E27FC236}">
                <a16:creationId xmlns:a16="http://schemas.microsoft.com/office/drawing/2014/main" id="{18EA5FB1-77C4-4B13-9F66-EB237541A79B}"/>
              </a:ext>
            </a:extLst>
          </p:cNvPr>
          <p:cNvSpPr/>
          <p:nvPr/>
        </p:nvSpPr>
        <p:spPr>
          <a:xfrm>
            <a:off x="8318090" y="5787267"/>
            <a:ext cx="3325270" cy="849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5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DA439-64D0-4BAD-969C-F7AAD3E25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8"/>
            <a:ext cx="5772519" cy="5366073"/>
          </a:xfrm>
        </p:spPr>
        <p:txBody>
          <a:bodyPr>
            <a:normAutofit/>
          </a:bodyPr>
          <a:lstStyle/>
          <a:p>
            <a:r>
              <a:rPr lang="en-US" dirty="0"/>
              <a:t>Two steps</a:t>
            </a:r>
          </a:p>
          <a:p>
            <a:pPr lvl="1"/>
            <a:r>
              <a:rPr lang="en-US" dirty="0"/>
              <a:t>FRAV to check if the 24 safety requirements and their detailed provisions are applicable to lane keeping [scenario].</a:t>
            </a:r>
          </a:p>
          <a:p>
            <a:pPr lvl="1"/>
            <a:r>
              <a:rPr lang="en-US" dirty="0"/>
              <a:t>VMAD to identify which methodology including whether scenarios are necessary for each detailed provision for lane keeping.</a:t>
            </a:r>
          </a:p>
          <a:p>
            <a:r>
              <a:rPr lang="en-US" dirty="0"/>
              <a:t>FRAV response due mid-February</a:t>
            </a:r>
          </a:p>
          <a:p>
            <a:pPr lvl="1"/>
            <a:r>
              <a:rPr lang="en-US" dirty="0"/>
              <a:t>Relevant safety specifications (opportunity to elaborate if useful)</a:t>
            </a:r>
          </a:p>
          <a:p>
            <a:pPr lvl="1"/>
            <a:r>
              <a:rPr lang="en-US" dirty="0"/>
              <a:t>Information on scenario conditions (impacting ADS performance)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9D7C78-25D3-474F-99E3-30E716B8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3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VMAD interaction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06A1E9A-8390-4B34-9362-6828F18622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100" y="2035620"/>
            <a:ext cx="4200927" cy="2468880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5B26FF-5644-4590-ABEF-30E9338B5046}"/>
              </a:ext>
            </a:extLst>
          </p:cNvPr>
          <p:cNvSpPr txBox="1"/>
          <p:nvPr/>
        </p:nvSpPr>
        <p:spPr>
          <a:xfrm>
            <a:off x="6772355" y="4866967"/>
            <a:ext cx="4094417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Input for VMAD by the end of the next FRAV session (15-16 February)</a:t>
            </a:r>
          </a:p>
        </p:txBody>
      </p:sp>
    </p:spTree>
    <p:extLst>
      <p:ext uri="{BB962C8B-B14F-4D97-AF65-F5344CB8AC3E}">
        <p14:creationId xmlns:p14="http://schemas.microsoft.com/office/powerpoint/2010/main" val="2658458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E6DAB-71DE-422B-AEBC-2EF86F42C0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8"/>
            <a:ext cx="5394960" cy="5436865"/>
          </a:xfrm>
        </p:spPr>
        <p:txBody>
          <a:bodyPr>
            <a:normAutofit/>
          </a:bodyPr>
          <a:lstStyle/>
          <a:p>
            <a:r>
              <a:rPr lang="en-US" dirty="0"/>
              <a:t>General recommendations </a:t>
            </a:r>
            <a:r>
              <a:rPr lang="en-US" sz="1800" dirty="0"/>
              <a:t>(September 2021)</a:t>
            </a:r>
          </a:p>
          <a:p>
            <a:pPr lvl="1"/>
            <a:r>
              <a:rPr lang="en-US" dirty="0"/>
              <a:t>ADS configurations and uses</a:t>
            </a:r>
          </a:p>
          <a:p>
            <a:pPr lvl="2"/>
            <a:r>
              <a:rPr lang="en-US" dirty="0"/>
              <a:t>Technical specifications</a:t>
            </a:r>
          </a:p>
          <a:p>
            <a:pPr lvl="2"/>
            <a:r>
              <a:rPr lang="en-US" dirty="0"/>
              <a:t>ODD parameters</a:t>
            </a:r>
          </a:p>
          <a:p>
            <a:pPr lvl="2"/>
            <a:r>
              <a:rPr lang="en-US" dirty="0"/>
              <a:t>User roles</a:t>
            </a:r>
          </a:p>
          <a:p>
            <a:pPr lvl="1"/>
            <a:r>
              <a:rPr lang="en-US" dirty="0"/>
              <a:t>Data use</a:t>
            </a:r>
          </a:p>
          <a:p>
            <a:pPr lvl="2"/>
            <a:r>
              <a:rPr lang="en-US" dirty="0"/>
              <a:t>Safety authority crash analysis</a:t>
            </a:r>
          </a:p>
          <a:p>
            <a:pPr lvl="2"/>
            <a:r>
              <a:rPr lang="en-US" dirty="0"/>
              <a:t>Manufacturer in-service reporting</a:t>
            </a:r>
          </a:p>
          <a:p>
            <a:pPr lvl="1"/>
            <a:r>
              <a:rPr lang="en-US" dirty="0"/>
              <a:t>Technical specifications</a:t>
            </a:r>
          </a:p>
          <a:p>
            <a:pPr lvl="2"/>
            <a:r>
              <a:rPr lang="en-US" dirty="0"/>
              <a:t>Data locked on board for retrieval</a:t>
            </a:r>
          </a:p>
          <a:p>
            <a:pPr lvl="2"/>
            <a:r>
              <a:rPr lang="en-US" dirty="0"/>
              <a:t>Data uploaded from vehicles</a:t>
            </a:r>
          </a:p>
          <a:p>
            <a:r>
              <a:rPr lang="en-US" dirty="0"/>
              <a:t>Data requirements should be clearly applicable (categorized)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72FDC7B-DDDF-4B2C-AC8D-E2B80195D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3889854"/>
          </a:xfrm>
        </p:spPr>
        <p:txBody>
          <a:bodyPr/>
          <a:lstStyle/>
          <a:p>
            <a:r>
              <a:rPr lang="en-US" dirty="0"/>
              <a:t>FRAV-VMAD-EDR/DSSAD leadership meetings</a:t>
            </a:r>
          </a:p>
          <a:p>
            <a:r>
              <a:rPr lang="en-US" dirty="0"/>
              <a:t>ADS safety requirements provide basis for recording ADS/user actions.</a:t>
            </a:r>
          </a:p>
          <a:p>
            <a:r>
              <a:rPr lang="en-US" dirty="0"/>
              <a:t>FRAV requested to provide specific illustrations.</a:t>
            </a:r>
          </a:p>
          <a:p>
            <a:pPr lvl="1"/>
            <a:r>
              <a:rPr lang="en-US" dirty="0"/>
              <a:t>Proposal from workstream for FRAV consideration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D94BCD-2DAD-4A13-9EE1-4DA45927D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3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VMAD and EDR/DSSAD interaction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6D923B-3588-4C6B-9770-33F15BFBE797}"/>
              </a:ext>
            </a:extLst>
          </p:cNvPr>
          <p:cNvSpPr txBox="1"/>
          <p:nvPr/>
        </p:nvSpPr>
        <p:spPr>
          <a:xfrm>
            <a:off x="6772355" y="5029390"/>
            <a:ext cx="4064759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DSSAD subgroup meets on 10 February.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Leadership meeting on 16 February.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EDR subgroup meets on 22 February.</a:t>
            </a:r>
          </a:p>
        </p:txBody>
      </p:sp>
    </p:spTree>
    <p:extLst>
      <p:ext uri="{BB962C8B-B14F-4D97-AF65-F5344CB8AC3E}">
        <p14:creationId xmlns:p14="http://schemas.microsoft.com/office/powerpoint/2010/main" val="352805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56FA123-A576-4932-890D-837BE7B333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93436"/>
            <a:ext cx="5394325" cy="2974341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2C6CE-977C-4F28-8D40-8579FCA1C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8"/>
            <a:ext cx="5513930" cy="5035710"/>
          </a:xfrm>
        </p:spPr>
        <p:txBody>
          <a:bodyPr>
            <a:normAutofit/>
          </a:bodyPr>
          <a:lstStyle/>
          <a:p>
            <a:r>
              <a:rPr lang="en-US" sz="2400" dirty="0"/>
              <a:t>AC.2 to discuss deliverables and deadlines next March.</a:t>
            </a:r>
          </a:p>
          <a:p>
            <a:r>
              <a:rPr lang="en-US" sz="2400" dirty="0"/>
              <a:t>FRAV needs general view for 7-11 March WP.29 session.</a:t>
            </a:r>
          </a:p>
          <a:p>
            <a:pPr lvl="1"/>
            <a:r>
              <a:rPr lang="en-US" sz="2000" dirty="0"/>
              <a:t>Relevant issues and time needed to fulfill item (a).</a:t>
            </a:r>
          </a:p>
          <a:p>
            <a:r>
              <a:rPr lang="en-US" sz="2400" dirty="0"/>
              <a:t>Considerations</a:t>
            </a:r>
          </a:p>
          <a:p>
            <a:pPr lvl="1"/>
            <a:r>
              <a:rPr lang="en-US" sz="2000" dirty="0"/>
              <a:t>Benefits and/or risks of external signaling</a:t>
            </a:r>
          </a:p>
          <a:p>
            <a:pPr lvl="1"/>
            <a:r>
              <a:rPr lang="en-US" sz="2000" dirty="0"/>
              <a:t>If signaling needed for safety:</a:t>
            </a:r>
          </a:p>
          <a:p>
            <a:pPr lvl="2"/>
            <a:r>
              <a:rPr lang="en-US" sz="1800" dirty="0"/>
              <a:t>What might be signaled? </a:t>
            </a:r>
          </a:p>
          <a:p>
            <a:pPr lvl="2"/>
            <a:r>
              <a:rPr lang="en-US" sz="1800" dirty="0"/>
              <a:t>Directed to whom?</a:t>
            </a:r>
          </a:p>
          <a:p>
            <a:pPr lvl="2"/>
            <a:r>
              <a:rPr lang="en-US" sz="1800" dirty="0"/>
              <a:t>Visible from where? </a:t>
            </a:r>
            <a:r>
              <a:rPr lang="en-US" sz="1200" dirty="0"/>
              <a:t>(Front, rear, side)</a:t>
            </a:r>
            <a:endParaRPr lang="en-US" sz="1800" dirty="0"/>
          </a:p>
          <a:p>
            <a:pPr lvl="2"/>
            <a:r>
              <a:rPr lang="en-US" sz="1800" dirty="0"/>
              <a:t>Under what conditions?</a:t>
            </a:r>
          </a:p>
          <a:p>
            <a:pPr lvl="2"/>
            <a:r>
              <a:rPr lang="en-US" sz="1800" dirty="0"/>
              <a:t>ORU workstream to elaborate?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7C8BFA-050D-4D1C-8919-BE22FA00C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3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AC.2, GRVA, and GRE interaction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3163BB-F56E-4CBD-894E-37B83992895E}"/>
              </a:ext>
            </a:extLst>
          </p:cNvPr>
          <p:cNvSpPr txBox="1"/>
          <p:nvPr/>
        </p:nvSpPr>
        <p:spPr>
          <a:xfrm>
            <a:off x="442008" y="1362751"/>
            <a:ext cx="5471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November 2021 WP.29/AC.2 session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A3508-10EB-4489-918E-6ECF0280AEF1}"/>
              </a:ext>
            </a:extLst>
          </p:cNvPr>
          <p:cNvSpPr txBox="1"/>
          <p:nvPr/>
        </p:nvSpPr>
        <p:spPr>
          <a:xfrm>
            <a:off x="949692" y="5275242"/>
            <a:ext cx="4094417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Input for AC.2 by the end of the next FRAV session (15-16 February)</a:t>
            </a:r>
          </a:p>
        </p:txBody>
      </p:sp>
    </p:spTree>
    <p:extLst>
      <p:ext uri="{BB962C8B-B14F-4D97-AF65-F5344CB8AC3E}">
        <p14:creationId xmlns:p14="http://schemas.microsoft.com/office/powerpoint/2010/main" val="376630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7AFB0-C52A-4913-BA46-DA5F1838F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FRAV-24-05: Document 5 as submitted to GRVA</a:t>
            </a:r>
          </a:p>
          <a:p>
            <a:r>
              <a:rPr lang="en-US" dirty="0"/>
              <a:t>Detailed provisions outlined in Table 1 </a:t>
            </a:r>
            <a:r>
              <a:rPr lang="en-US" sz="1800" dirty="0"/>
              <a:t>(Elaboration of recommendations)</a:t>
            </a:r>
            <a:endParaRPr lang="en-US" dirty="0"/>
          </a:p>
          <a:p>
            <a:pPr lvl="1"/>
            <a:r>
              <a:rPr lang="en-US" dirty="0"/>
              <a:t>Workstream consensus on elements for main body</a:t>
            </a:r>
          </a:p>
          <a:p>
            <a:pPr lvl="1"/>
            <a:r>
              <a:rPr lang="en-US" dirty="0"/>
              <a:t>FRAV decisions on measurable/verifiable criteria</a:t>
            </a:r>
          </a:p>
          <a:p>
            <a:r>
              <a:rPr lang="en-US" dirty="0"/>
              <a:t>List of open issues to be resolved</a:t>
            </a:r>
          </a:p>
          <a:p>
            <a:pPr lvl="1"/>
            <a:r>
              <a:rPr lang="en-US" dirty="0"/>
              <a:t>Items to be resolved during FRAV sessions</a:t>
            </a:r>
          </a:p>
          <a:p>
            <a:pPr lvl="1"/>
            <a:r>
              <a:rPr lang="en-US" dirty="0"/>
              <a:t>Items to be resolved via workstream discussions</a:t>
            </a:r>
          </a:p>
          <a:p>
            <a:r>
              <a:rPr lang="en-US" dirty="0"/>
              <a:t>Administrative issues raised by GRVA secretariat</a:t>
            </a:r>
          </a:p>
          <a:p>
            <a:pPr lvl="1"/>
            <a:r>
              <a:rPr lang="en-US" dirty="0"/>
              <a:t>Editorial formatting (indent, margins, etc.)</a:t>
            </a:r>
          </a:p>
          <a:p>
            <a:pPr lvl="1"/>
            <a:r>
              <a:rPr lang="en-US" dirty="0"/>
              <a:t>Figures must be editable</a:t>
            </a:r>
          </a:p>
          <a:p>
            <a:pPr lvl="1"/>
            <a:r>
              <a:rPr lang="en-US" dirty="0"/>
              <a:t>Tables cannot have bullet points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30F25D-1D27-41C3-9A01-392729BC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4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Elaboration of Document 5</a:t>
            </a:r>
          </a:p>
        </p:txBody>
      </p:sp>
    </p:spTree>
    <p:extLst>
      <p:ext uri="{BB962C8B-B14F-4D97-AF65-F5344CB8AC3E}">
        <p14:creationId xmlns:p14="http://schemas.microsoft.com/office/powerpoint/2010/main" val="356893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D10AFF5-F733-41F0-AB50-A8CCAA0D1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483078"/>
            <a:ext cx="5394960" cy="493776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600" dirty="0"/>
              <a:t>Inclusion of ODD in ADS definition (2.1.)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ADS determination that driver qualified (2.5.)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Differentiation of “dynamic control” and DDT (2.6., 2.7.)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Clarification of ORU (2.7.2.1.2.)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Consideration on animals (2.7.2.1.2.)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perception “in vehicle path” versus in vehicle environment (2.7.2.1.2.)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ADS conspicuity functions and relevance of “gesturing” (2.7.2.3.4.)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Fallback user: “Fallback-ready user” under SAE/ISO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MRC: Consideration of SAE/ISO definition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ODD: Inclusion of illustrative examples under definition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Clarification of operational and tactical function definition per literature (2.12., 2.17.)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Transition of control: Attention to verification of driver control by completion (2.18., 4.2.5.)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Further consideration of ADS user definition (2.19.)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ODD elements to be expanded and to be measurable/verifiable (3.3.)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A03EE-087D-4252-A69D-9B7B91342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1483078"/>
            <a:ext cx="5394960" cy="493776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600" dirty="0"/>
              <a:t>Consider roles of traffic laws in defining readiness obligations of fallback users (3.4.3.1.)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manufacturer obligations in describing user roles and responsibilities (3.4.3.1.)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targets of user HMI information (3.4.3.5.)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addressable misuse and error foreseen by 4.2.3.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Address steps in transitions of control, including verification that user has assumed driver role/control of vehicle (4.2.5.)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intended recipients of information and tools for understanding ADS functionality and operation (4.2.7.)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4.3.3. regarding ADS response to accident/collision.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Unauthorized modifications: consider tampering and unintentional/inadvertent (4.4.4.)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Clarify permission for continued operation in presence of fault/failure (4.4.5.)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Reconsider scope of maintenance—addressable outside FRAV? (4.5.)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D260F56-87EB-43BD-942B-701AA8A23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4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Document 5 open issues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648664DA-61EB-4F8F-8A96-2D101BD3EC3C}"/>
              </a:ext>
            </a:extLst>
          </p:cNvPr>
          <p:cNvSpPr txBox="1">
            <a:spLocks/>
          </p:cNvSpPr>
          <p:nvPr/>
        </p:nvSpPr>
        <p:spPr>
          <a:xfrm>
            <a:off x="457199" y="878699"/>
            <a:ext cx="10840065" cy="554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Document open to change with items for further consideration. </a:t>
            </a:r>
          </a:p>
        </p:txBody>
      </p:sp>
    </p:spTree>
    <p:extLst>
      <p:ext uri="{BB962C8B-B14F-4D97-AF65-F5344CB8AC3E}">
        <p14:creationId xmlns:p14="http://schemas.microsoft.com/office/powerpoint/2010/main" val="1645680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8FC11B-8419-41E7-A473-A1D9A3CBC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036" y="976342"/>
            <a:ext cx="10515600" cy="5235677"/>
          </a:xfrm>
        </p:spPr>
        <p:txBody>
          <a:bodyPr>
            <a:normAutofit/>
          </a:bodyPr>
          <a:lstStyle/>
          <a:p>
            <a:r>
              <a:rPr lang="en-US" dirty="0"/>
              <a:t>ADS performance of the DDT</a:t>
            </a:r>
          </a:p>
          <a:p>
            <a:pPr lvl="1"/>
            <a:r>
              <a:rPr lang="en-US" dirty="0"/>
              <a:t>Derivation of specifications from detailed provisions</a:t>
            </a:r>
          </a:p>
          <a:p>
            <a:pPr lvl="1"/>
            <a:r>
              <a:rPr lang="en-US" dirty="0"/>
              <a:t>Consideration of traffic scenarios</a:t>
            </a:r>
          </a:p>
          <a:p>
            <a:r>
              <a:rPr lang="en-US" dirty="0"/>
              <a:t>ADS interactions with other road users</a:t>
            </a:r>
          </a:p>
          <a:p>
            <a:pPr lvl="1"/>
            <a:r>
              <a:rPr lang="en-US" dirty="0"/>
              <a:t>ORU properties, behaviors, and functions</a:t>
            </a:r>
          </a:p>
          <a:p>
            <a:pPr lvl="1"/>
            <a:r>
              <a:rPr lang="en-US" dirty="0"/>
              <a:t>Detectable properties approach</a:t>
            </a:r>
          </a:p>
          <a:p>
            <a:pPr lvl="1"/>
            <a:r>
              <a:rPr lang="en-US" dirty="0"/>
              <a:t>ORU framework proposal (FRAV-24-07)</a:t>
            </a:r>
          </a:p>
          <a:p>
            <a:r>
              <a:rPr lang="en-US" dirty="0"/>
              <a:t>ADS interactions with system/feature users</a:t>
            </a:r>
          </a:p>
          <a:p>
            <a:pPr lvl="1"/>
            <a:r>
              <a:rPr lang="en-US" dirty="0"/>
              <a:t>Derivation of specifications from detailed provisions</a:t>
            </a:r>
          </a:p>
          <a:p>
            <a:pPr lvl="1"/>
            <a:r>
              <a:rPr lang="en-US" dirty="0"/>
              <a:t>Applicability of scenarios</a:t>
            </a:r>
          </a:p>
          <a:p>
            <a:r>
              <a:rPr lang="en-US" dirty="0"/>
              <a:t>ADS performance data collection recommendations</a:t>
            </a:r>
          </a:p>
          <a:p>
            <a:pPr lvl="1"/>
            <a:r>
              <a:rPr lang="en-US" dirty="0"/>
              <a:t>Illustration of ADS aspects and applicability (FRAV-24-08)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C7C1C9-4147-4C84-BA6D-F188BED73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5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Workstreams: Status and Plans</a:t>
            </a:r>
          </a:p>
        </p:txBody>
      </p:sp>
    </p:spTree>
    <p:extLst>
      <p:ext uri="{BB962C8B-B14F-4D97-AF65-F5344CB8AC3E}">
        <p14:creationId xmlns:p14="http://schemas.microsoft.com/office/powerpoint/2010/main" val="3675881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4234</TotalTime>
  <Words>1106</Words>
  <Application>Microsoft Office PowerPoint</Application>
  <PresentationFormat>Widescreen</PresentationFormat>
  <Paragraphs>139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 Light</vt:lpstr>
      <vt:lpstr>Arial Nova Light</vt:lpstr>
      <vt:lpstr>Arial</vt:lpstr>
      <vt:lpstr>Calibri</vt:lpstr>
      <vt:lpstr>Arial Nova</vt:lpstr>
      <vt:lpstr>Office Theme</vt:lpstr>
      <vt:lpstr>24th Session  Status Review and Session Orientation</vt:lpstr>
      <vt:lpstr>Agenda item 1 Adoption of the agenda</vt:lpstr>
      <vt:lpstr>Agenda item 2  FRAV status</vt:lpstr>
      <vt:lpstr>Agenda item 3 VMAD interaction</vt:lpstr>
      <vt:lpstr>Agenda item 3 VMAD and EDR/DSSAD interaction</vt:lpstr>
      <vt:lpstr>Agenda item 3 AC.2, GRVA, and GRE interaction</vt:lpstr>
      <vt:lpstr>Agenda item 4 Elaboration of Document 5</vt:lpstr>
      <vt:lpstr>Agenda item 4 Document 5 open issues</vt:lpstr>
      <vt:lpstr>Agenda item 5 Workstreams: Status and Plans</vt:lpstr>
      <vt:lpstr>Agenda item 6 Expectations, objectives, and tasks</vt:lpstr>
      <vt:lpstr>Agenda item 7 Other business</vt:lpstr>
      <vt:lpstr>Agenda item 8 Outlook for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98</cp:revision>
  <dcterms:created xsi:type="dcterms:W3CDTF">2021-04-04T08:35:33Z</dcterms:created>
  <dcterms:modified xsi:type="dcterms:W3CDTF">2022-02-08T11:25:04Z</dcterms:modified>
</cp:coreProperties>
</file>