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958" r:id="rId2"/>
    <p:sldId id="960" r:id="rId3"/>
    <p:sldId id="959" r:id="rId4"/>
    <p:sldId id="961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83" autoAdjust="0"/>
    <p:restoredTop sz="94660"/>
  </p:normalViewPr>
  <p:slideViewPr>
    <p:cSldViewPr snapToGrid="0">
      <p:cViewPr varScale="1">
        <p:scale>
          <a:sx n="57" d="100"/>
          <a:sy n="57" d="100"/>
        </p:scale>
        <p:origin x="1232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A0F2D2E-51F6-48EB-BBE4-1B5A4F4AFC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6629E11A-77FC-4D90-96AC-F3D2453CA0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BD2E661-298D-497D-83C3-B3D1B151DF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5BA6A-CD11-4814-9968-6A3C80CBA95E}" type="datetimeFigureOut">
              <a:rPr lang="zh-CN" altLang="en-US" smtClean="0"/>
              <a:t>2022/2/8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C181C08-0C64-4DD4-9C99-CBC33C4AF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72A54A0-805A-4E54-9E96-FA4BDE6D4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6B568-75CB-42C6-9A50-62C37286B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1664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D501C29-5A6F-48D7-A412-3BDCB026F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DD2719A-407B-46F3-A9BA-8D8154647F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05BC7AC-8E09-441A-B0E3-73CD7A2FE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5BA6A-CD11-4814-9968-6A3C80CBA95E}" type="datetimeFigureOut">
              <a:rPr lang="zh-CN" altLang="en-US" smtClean="0"/>
              <a:t>2022/2/8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665DF78-5678-4BD0-B502-991DBC3C5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77BD7CF-DBB0-46E0-9541-BC0440626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6B568-75CB-42C6-9A50-62C37286B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0891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47D27F65-DBE0-4008-B15B-1452C0AB7E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23ACD75-D302-4D97-B83B-A6CB1E1FCC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215AE77-4ED6-4445-B213-8ABBCBE28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5BA6A-CD11-4814-9968-6A3C80CBA95E}" type="datetimeFigureOut">
              <a:rPr lang="zh-CN" altLang="en-US" smtClean="0"/>
              <a:t>2022/2/8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2BB534B-6CBF-4E16-B171-A4D95B495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5E87F99-E546-4CA2-BC39-917F10198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6B568-75CB-42C6-9A50-62C37286B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78164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368464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DB76A8F-3CDB-4F0B-9E6E-B14DA1CD0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6AB5BB8-FED5-42CE-A0E7-CB3257ADBE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7888145-EE72-4FC1-BC9E-11FDA317A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5BA6A-CD11-4814-9968-6A3C80CBA95E}" type="datetimeFigureOut">
              <a:rPr lang="zh-CN" altLang="en-US" smtClean="0"/>
              <a:t>2022/2/8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5C73D19-70B9-4F25-9889-AD2BFB0AC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A7EBA5B-3367-4ED7-91AF-6F200ECCB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6B568-75CB-42C6-9A50-62C37286B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4160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FDE795-4F0E-4B9C-AE9D-8BC3B92ED5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CF7FFFD-EAC3-4970-ACC9-018934C6FF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1CE9DE4-407E-4453-AE35-5AB526D12D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5BA6A-CD11-4814-9968-6A3C80CBA95E}" type="datetimeFigureOut">
              <a:rPr lang="zh-CN" altLang="en-US" smtClean="0"/>
              <a:t>2022/2/8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5726CD7-B5AB-467E-A3BE-9A91F7B3E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A4FB91D-D264-4B57-A732-FDD51A917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6B568-75CB-42C6-9A50-62C37286B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0872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A52A466-9602-42F8-9C97-F82AADDD3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33AB71D-7D97-429A-A172-DF1859564C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B20A585-76BD-4FC9-BC5F-257DE840BE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9DEE366-CF3E-450C-8AC0-BC65F8A02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5BA6A-CD11-4814-9968-6A3C80CBA95E}" type="datetimeFigureOut">
              <a:rPr lang="zh-CN" altLang="en-US" smtClean="0"/>
              <a:t>2022/2/8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A4979BC-1A0F-410D-8FE2-3E3DEBF13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D9437B2-21C5-41A4-A2A2-8684AC8AA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6B568-75CB-42C6-9A50-62C37286B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0114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A1B937-F16F-4AA4-8AF5-85F26BAD5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5575D80-DCE3-4345-9E61-3716A7EC9F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B27B089-07F7-4DA1-8B8E-2C4BFE962C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301563C5-8864-4B0F-BBCB-48706B35A0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D8A0C775-8D83-42F1-8063-C270B0EE58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20AB7E1E-E1A9-4DEA-84FE-7D987A895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5BA6A-CD11-4814-9968-6A3C80CBA95E}" type="datetimeFigureOut">
              <a:rPr lang="zh-CN" altLang="en-US" smtClean="0"/>
              <a:t>2022/2/8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979BE9D8-C5BF-46CB-B83D-05C56AB53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32D9C503-23E0-4002-9902-52CE03CE6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6B568-75CB-42C6-9A50-62C37286B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5654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B87F65F-AB24-4BEA-949C-1A780112C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0E524451-23A9-44EC-954B-D28F4B821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5BA6A-CD11-4814-9968-6A3C80CBA95E}" type="datetimeFigureOut">
              <a:rPr lang="zh-CN" altLang="en-US" smtClean="0"/>
              <a:t>2022/2/8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D98999A-A399-4D55-B0D9-6F1EDD850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100576C-0F74-4353-9512-3EAC338E6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6B568-75CB-42C6-9A50-62C37286B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3769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549CC1A8-B19A-488A-BF5F-B39E7AF13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5BA6A-CD11-4814-9968-6A3C80CBA95E}" type="datetimeFigureOut">
              <a:rPr lang="zh-CN" altLang="en-US" smtClean="0"/>
              <a:t>2022/2/8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A2DD8C1-DF01-4BD9-A7F8-7B353EEC5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63F5AF4-BCF0-4A07-8204-F7B9EA301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6B568-75CB-42C6-9A50-62C37286B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7644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6004D80-B3FF-4E8C-8EAC-F00A478A7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9E51AAB-373B-4613-B252-498A5817BB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D1182A3-8313-4C30-848C-C8E03947D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A716BC7-C2FE-492E-9F00-E420439EC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5BA6A-CD11-4814-9968-6A3C80CBA95E}" type="datetimeFigureOut">
              <a:rPr lang="zh-CN" altLang="en-US" smtClean="0"/>
              <a:t>2022/2/8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EA72F9B-682A-473A-8370-34D05B26B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8FAF610-835D-491A-BC27-ACD6EE085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6B568-75CB-42C6-9A50-62C37286B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3475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92E87EE-32AA-4ADC-9648-EE3B31986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572A6076-151A-4DF7-AFCB-9FB9BCE022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FF09F91-BAA0-44DA-A03F-9331E8DC8B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1F48EA8-D0AF-4688-8C3F-3DB3B4A7E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5BA6A-CD11-4814-9968-6A3C80CBA95E}" type="datetimeFigureOut">
              <a:rPr lang="zh-CN" altLang="en-US" smtClean="0"/>
              <a:t>2022/2/8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E61104A-9F6B-4D8E-B1C9-783B461B6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50D44CB-ACE0-43C7-BF70-F4CFDC29C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6B568-75CB-42C6-9A50-62C37286B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7461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B153DDD7-A44A-4CA9-AA3D-4F1F15D857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A9A192E-4A61-468E-95CC-5B3649EF37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ED31319-80AE-4C0B-844C-5659E8A568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5BA6A-CD11-4814-9968-6A3C80CBA95E}" type="datetimeFigureOut">
              <a:rPr lang="zh-CN" altLang="en-US" smtClean="0"/>
              <a:t>2022/2/8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147BFF7-675F-4335-8410-CB7DA04158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F8A0D48-E8A7-411B-B788-66B732DEB4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6B568-75CB-42C6-9A50-62C37286B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4584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552828" y="117496"/>
            <a:ext cx="11250263" cy="42054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indent="0" defTabSz="1187798">
              <a:lnSpc>
                <a:spcPts val="3430"/>
              </a:lnSpc>
              <a:spcBef>
                <a:spcPts val="0"/>
              </a:spcBef>
              <a:buFont typeface="Arial" panose="020B0604020202020204" pitchFamily="34" charset="0"/>
              <a:buNone/>
              <a:defRPr sz="3200" baseline="0">
                <a:solidFill>
                  <a:srgbClr val="1D1D1A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marL="593900" indent="0" algn="ctr" defTabSz="1187798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None/>
              <a:defRPr sz="2598"/>
            </a:lvl2pPr>
            <a:lvl3pPr marL="1187798" indent="0" algn="ctr" defTabSz="1187798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None/>
              <a:defRPr sz="2338"/>
            </a:lvl3pPr>
            <a:lvl4pPr marL="1781699" indent="0" algn="ctr" defTabSz="1187798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None/>
              <a:defRPr sz="2079"/>
            </a:lvl4pPr>
            <a:lvl5pPr marL="2375598" indent="0" algn="ctr" defTabSz="1187798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None/>
              <a:defRPr sz="2079"/>
            </a:lvl5pPr>
            <a:lvl6pPr marL="2969497" indent="0" algn="ctr" defTabSz="1187798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None/>
              <a:defRPr sz="2079"/>
            </a:lvl6pPr>
            <a:lvl7pPr marL="3563396" indent="0" algn="ctr" defTabSz="1187798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None/>
              <a:defRPr sz="2079"/>
            </a:lvl7pPr>
            <a:lvl8pPr marL="4157297" indent="0" algn="ctr" defTabSz="1187798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None/>
              <a:defRPr sz="2079"/>
            </a:lvl8pPr>
            <a:lvl9pPr marL="4751195" indent="0" algn="ctr" defTabSz="1187798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None/>
              <a:defRPr sz="2079"/>
            </a:lvl9pPr>
          </a:lstStyle>
          <a:p>
            <a:pPr defTabSz="913874">
              <a:defRPr/>
            </a:pPr>
            <a:r>
              <a:rPr lang="en-US" altLang="zh-CN" sz="2399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OEDR Framework concerning interaction safely with other road users</a:t>
            </a:r>
            <a:endParaRPr lang="en-US" altLang="zh-CN" sz="1999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63" name="圆角矩形 62"/>
          <p:cNvSpPr/>
          <p:nvPr/>
        </p:nvSpPr>
        <p:spPr>
          <a:xfrm>
            <a:off x="10867335" y="3862581"/>
            <a:ext cx="935756" cy="359906"/>
          </a:xfrm>
          <a:prstGeom prst="roundRect">
            <a:avLst/>
          </a:prstGeom>
          <a:solidFill>
            <a:srgbClr val="D4D6D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behavioral</a:t>
            </a:r>
            <a:endParaRPr lang="zh-CN" altLang="en-US" sz="11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圆角矩形 65"/>
          <p:cNvSpPr/>
          <p:nvPr/>
        </p:nvSpPr>
        <p:spPr>
          <a:xfrm>
            <a:off x="9728725" y="3862581"/>
            <a:ext cx="935756" cy="359906"/>
          </a:xfrm>
          <a:prstGeom prst="roundRect">
            <a:avLst/>
          </a:prstGeom>
          <a:solidFill>
            <a:srgbClr val="D4D6D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functional</a:t>
            </a:r>
            <a:endParaRPr lang="zh-CN" altLang="en-US" sz="11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圆角矩形 71"/>
          <p:cNvSpPr/>
          <p:nvPr/>
        </p:nvSpPr>
        <p:spPr>
          <a:xfrm>
            <a:off x="8590116" y="3862581"/>
            <a:ext cx="935756" cy="359906"/>
          </a:xfrm>
          <a:prstGeom prst="roundRect">
            <a:avLst/>
          </a:prstGeom>
          <a:solidFill>
            <a:srgbClr val="D4D6D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physical</a:t>
            </a:r>
            <a:endParaRPr lang="zh-CN" altLang="en-US" sz="11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圆角矩形 72"/>
          <p:cNvSpPr/>
          <p:nvPr/>
        </p:nvSpPr>
        <p:spPr>
          <a:xfrm>
            <a:off x="8444150" y="3529541"/>
            <a:ext cx="3528590" cy="870238"/>
          </a:xfrm>
          <a:prstGeom prst="round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altLang="zh-CN" sz="1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ORU Property based Approach</a:t>
            </a:r>
            <a:endParaRPr lang="zh-CN" altLang="en-US" sz="11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左右箭头 73"/>
          <p:cNvSpPr/>
          <p:nvPr/>
        </p:nvSpPr>
        <p:spPr>
          <a:xfrm flipH="1">
            <a:off x="7126030" y="3780724"/>
            <a:ext cx="996183" cy="431888"/>
          </a:xfrm>
          <a:prstGeom prst="leftRightArrow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8444150" y="4693781"/>
            <a:ext cx="3528590" cy="2035654"/>
          </a:xfrm>
          <a:prstGeom prst="roundRect">
            <a:avLst>
              <a:gd name="adj" fmla="val 10922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右箭头 16"/>
          <p:cNvSpPr/>
          <p:nvPr/>
        </p:nvSpPr>
        <p:spPr>
          <a:xfrm flipH="1">
            <a:off x="7126030" y="5685663"/>
            <a:ext cx="996183" cy="431888"/>
          </a:xfrm>
          <a:prstGeom prst="rightArrow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996376" y="5230597"/>
            <a:ext cx="1194614" cy="430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zh-CN" sz="11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Requirement </a:t>
            </a:r>
          </a:p>
          <a:p>
            <a:pPr algn="ctr"/>
            <a:r>
              <a:rPr lang="en-US" altLang="zh-CN" sz="11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Input to OEDR</a:t>
            </a:r>
            <a:endParaRPr lang="zh-CN" altLang="en-US" sz="11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8608450" y="5281786"/>
            <a:ext cx="2946163" cy="403608"/>
          </a:xfrm>
          <a:prstGeom prst="round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Road Traffic Rules</a:t>
            </a:r>
          </a:p>
          <a:p>
            <a:pPr algn="ctr">
              <a:spcBef>
                <a:spcPts val="300"/>
              </a:spcBef>
            </a:pPr>
            <a:r>
              <a:rPr lang="en-US" altLang="zh-CN" sz="1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(e.g. the right of way, safety margin, etc.)</a:t>
            </a:r>
            <a:endParaRPr lang="zh-CN" altLang="en-US" sz="11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8610820" y="6242770"/>
            <a:ext cx="2945722" cy="403608"/>
          </a:xfrm>
          <a:prstGeom prst="round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Best Practices / Guidelines</a:t>
            </a:r>
            <a:endParaRPr lang="zh-CN" altLang="en-US" sz="11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8610820" y="5761573"/>
            <a:ext cx="2945722" cy="403608"/>
          </a:xfrm>
          <a:prstGeom prst="round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Tech. Regulations / Standards</a:t>
            </a:r>
            <a:endParaRPr lang="zh-CN" altLang="en-US" sz="11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1487977" y="5559769"/>
            <a:ext cx="582040" cy="33846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zh-CN" sz="1600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…</a:t>
            </a:r>
            <a:endParaRPr lang="zh-CN" altLang="en-US" sz="1600" b="1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8" name="圆角矩形 19">
            <a:extLst>
              <a:ext uri="{FF2B5EF4-FFF2-40B4-BE49-F238E27FC236}">
                <a16:creationId xmlns:a16="http://schemas.microsoft.com/office/drawing/2014/main" id="{885B0380-795A-4E93-83C5-29AC4EED496A}"/>
              </a:ext>
            </a:extLst>
          </p:cNvPr>
          <p:cNvSpPr/>
          <p:nvPr/>
        </p:nvSpPr>
        <p:spPr>
          <a:xfrm>
            <a:off x="8608891" y="4802850"/>
            <a:ext cx="2945722" cy="403608"/>
          </a:xfrm>
          <a:prstGeom prst="round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Levels of Safety risk</a:t>
            </a:r>
            <a:endParaRPr lang="zh-CN" altLang="en-US" sz="11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E9999CF3-C1F4-454C-8C02-592338D742FC}"/>
              </a:ext>
            </a:extLst>
          </p:cNvPr>
          <p:cNvGrpSpPr/>
          <p:nvPr/>
        </p:nvGrpSpPr>
        <p:grpSpPr>
          <a:xfrm>
            <a:off x="557167" y="5595687"/>
            <a:ext cx="6190388" cy="1043728"/>
            <a:chOff x="552828" y="5195704"/>
            <a:chExt cx="6190388" cy="1043728"/>
          </a:xfrm>
        </p:grpSpPr>
        <p:sp>
          <p:nvSpPr>
            <p:cNvPr id="3" name="矩形 2"/>
            <p:cNvSpPr/>
            <p:nvPr/>
          </p:nvSpPr>
          <p:spPr>
            <a:xfrm>
              <a:off x="707209" y="5303571"/>
              <a:ext cx="1079719" cy="359906"/>
            </a:xfrm>
            <a:prstGeom prst="rect">
              <a:avLst/>
            </a:prstGeom>
            <a:solidFill>
              <a:srgbClr val="D4D6D9">
                <a:alpha val="69804"/>
              </a:srgb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Detection</a:t>
              </a:r>
              <a:endParaRPr lang="zh-CN" altLang="en-US" sz="1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1952501" y="5303571"/>
              <a:ext cx="1079719" cy="359906"/>
            </a:xfrm>
            <a:prstGeom prst="rect">
              <a:avLst/>
            </a:prstGeom>
            <a:solidFill>
              <a:srgbClr val="D4D6D9">
                <a:alpha val="69804"/>
              </a:srgb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Recognition</a:t>
              </a:r>
              <a:endParaRPr lang="zh-CN" altLang="en-US" sz="1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3197792" y="5303571"/>
              <a:ext cx="1079719" cy="359906"/>
            </a:xfrm>
            <a:prstGeom prst="rect">
              <a:avLst/>
            </a:prstGeom>
            <a:solidFill>
              <a:srgbClr val="D4D6D9">
                <a:alpha val="69804"/>
              </a:srgb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Classification</a:t>
              </a:r>
              <a:endParaRPr lang="zh-CN" altLang="en-US" sz="1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4443084" y="5303571"/>
              <a:ext cx="2145753" cy="359906"/>
            </a:xfrm>
            <a:prstGeom prst="rect">
              <a:avLst/>
            </a:prstGeom>
            <a:solidFill>
              <a:srgbClr val="D4D6D9">
                <a:alpha val="69804"/>
              </a:srgb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Tracking/ Prediction</a:t>
              </a:r>
            </a:p>
            <a:p>
              <a:pPr algn="ctr"/>
              <a:r>
                <a:rPr lang="en-US" altLang="zh-CN" sz="11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(e.g. trajectory of object)</a:t>
              </a:r>
              <a:endParaRPr lang="zh-CN" altLang="en-US" sz="1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707208" y="5778389"/>
              <a:ext cx="5881628" cy="359906"/>
            </a:xfrm>
            <a:prstGeom prst="rect">
              <a:avLst/>
            </a:prstGeom>
            <a:solidFill>
              <a:srgbClr val="D4D6D9">
                <a:alpha val="69804"/>
              </a:srgb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Response (tactical and operational)</a:t>
              </a:r>
              <a:endParaRPr lang="zh-CN" altLang="en-US" sz="1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552828" y="5195704"/>
              <a:ext cx="6190388" cy="104372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522731" y="3729911"/>
            <a:ext cx="6190369" cy="39052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Other</a:t>
            </a:r>
            <a:r>
              <a:rPr lang="zh-CN" altLang="en-US" sz="1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Road Users</a:t>
            </a:r>
          </a:p>
        </p:txBody>
      </p:sp>
      <p:sp>
        <p:nvSpPr>
          <p:cNvPr id="25" name="右箭头 24"/>
          <p:cNvSpPr/>
          <p:nvPr/>
        </p:nvSpPr>
        <p:spPr>
          <a:xfrm rot="5400000">
            <a:off x="3561587" y="3379469"/>
            <a:ext cx="179953" cy="333341"/>
          </a:xfrm>
          <a:prstGeom prst="rightArrow">
            <a:avLst>
              <a:gd name="adj1" fmla="val 68284"/>
              <a:gd name="adj2" fmla="val 59142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  <p:sp>
        <p:nvSpPr>
          <p:cNvPr id="27" name="右箭头 26"/>
          <p:cNvSpPr/>
          <p:nvPr/>
        </p:nvSpPr>
        <p:spPr>
          <a:xfrm rot="5400000">
            <a:off x="3567596" y="4775879"/>
            <a:ext cx="179953" cy="333341"/>
          </a:xfrm>
          <a:prstGeom prst="rightArrow">
            <a:avLst>
              <a:gd name="adj1" fmla="val 68284"/>
              <a:gd name="adj2" fmla="val 59142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  <p:sp>
        <p:nvSpPr>
          <p:cNvPr id="71" name="矩形 70">
            <a:extLst>
              <a:ext uri="{FF2B5EF4-FFF2-40B4-BE49-F238E27FC236}">
                <a16:creationId xmlns:a16="http://schemas.microsoft.com/office/drawing/2014/main" id="{E7ADCD2D-0882-4159-BF5A-E2AB2A32D38F}"/>
              </a:ext>
            </a:extLst>
          </p:cNvPr>
          <p:cNvSpPr/>
          <p:nvPr/>
        </p:nvSpPr>
        <p:spPr>
          <a:xfrm>
            <a:off x="1069807" y="4241423"/>
            <a:ext cx="2051345" cy="359906"/>
          </a:xfrm>
          <a:prstGeom prst="rect">
            <a:avLst/>
          </a:prstGeom>
          <a:solidFill>
            <a:srgbClr val="D4D6D9">
              <a:alpha val="69804"/>
            </a:srgb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ORU</a:t>
            </a:r>
            <a:endParaRPr lang="zh-CN" altLang="en-US" sz="11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矩形 74">
            <a:extLst>
              <a:ext uri="{FF2B5EF4-FFF2-40B4-BE49-F238E27FC236}">
                <a16:creationId xmlns:a16="http://schemas.microsoft.com/office/drawing/2014/main" id="{1C01296D-E894-43C5-AF3A-6527EF9EB281}"/>
              </a:ext>
            </a:extLst>
          </p:cNvPr>
          <p:cNvSpPr/>
          <p:nvPr/>
        </p:nvSpPr>
        <p:spPr>
          <a:xfrm>
            <a:off x="4024920" y="4239581"/>
            <a:ext cx="2294371" cy="359906"/>
          </a:xfrm>
          <a:prstGeom prst="rect">
            <a:avLst/>
          </a:prstGeom>
          <a:solidFill>
            <a:srgbClr val="D4D6D9">
              <a:alpha val="69804"/>
            </a:srgb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Properties of ORU</a:t>
            </a:r>
            <a:endParaRPr lang="zh-CN" altLang="en-US" sz="11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矩形 76">
            <a:extLst>
              <a:ext uri="{FF2B5EF4-FFF2-40B4-BE49-F238E27FC236}">
                <a16:creationId xmlns:a16="http://schemas.microsoft.com/office/drawing/2014/main" id="{5D82F0F6-5778-436E-93D5-93CD1790700A}"/>
              </a:ext>
            </a:extLst>
          </p:cNvPr>
          <p:cNvSpPr/>
          <p:nvPr/>
        </p:nvSpPr>
        <p:spPr>
          <a:xfrm>
            <a:off x="522731" y="4115607"/>
            <a:ext cx="6190388" cy="5917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矩形 78">
            <a:extLst>
              <a:ext uri="{FF2B5EF4-FFF2-40B4-BE49-F238E27FC236}">
                <a16:creationId xmlns:a16="http://schemas.microsoft.com/office/drawing/2014/main" id="{DB2E9290-1085-4824-A717-6AA4A99F65CD}"/>
              </a:ext>
            </a:extLst>
          </p:cNvPr>
          <p:cNvSpPr/>
          <p:nvPr/>
        </p:nvSpPr>
        <p:spPr>
          <a:xfrm>
            <a:off x="555574" y="5172777"/>
            <a:ext cx="6191981" cy="432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Object and Event Detection and Response (OEDR)</a:t>
            </a:r>
            <a:endParaRPr lang="zh-CN" altLang="en-US" sz="11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矩形 79">
            <a:extLst>
              <a:ext uri="{FF2B5EF4-FFF2-40B4-BE49-F238E27FC236}">
                <a16:creationId xmlns:a16="http://schemas.microsoft.com/office/drawing/2014/main" id="{17AEAFCB-52C8-40D7-B5E8-068CA8C39981}"/>
              </a:ext>
            </a:extLst>
          </p:cNvPr>
          <p:cNvSpPr/>
          <p:nvPr/>
        </p:nvSpPr>
        <p:spPr>
          <a:xfrm>
            <a:off x="514669" y="982242"/>
            <a:ext cx="6190369" cy="39052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Backgrounds</a:t>
            </a:r>
          </a:p>
        </p:txBody>
      </p:sp>
      <p:sp>
        <p:nvSpPr>
          <p:cNvPr id="81" name="矩形 80">
            <a:extLst>
              <a:ext uri="{FF2B5EF4-FFF2-40B4-BE49-F238E27FC236}">
                <a16:creationId xmlns:a16="http://schemas.microsoft.com/office/drawing/2014/main" id="{1F608AC2-05E1-4919-8BB2-01B741BCEF6D}"/>
              </a:ext>
            </a:extLst>
          </p:cNvPr>
          <p:cNvSpPr/>
          <p:nvPr/>
        </p:nvSpPr>
        <p:spPr>
          <a:xfrm>
            <a:off x="1067107" y="1488321"/>
            <a:ext cx="2051345" cy="359906"/>
          </a:xfrm>
          <a:prstGeom prst="rect">
            <a:avLst/>
          </a:prstGeom>
          <a:solidFill>
            <a:srgbClr val="D4D6D9">
              <a:alpha val="69804"/>
            </a:srgb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Operational Design Domain (ODD)</a:t>
            </a:r>
          </a:p>
        </p:txBody>
      </p:sp>
      <p:sp>
        <p:nvSpPr>
          <p:cNvPr id="82" name="矩形 81">
            <a:extLst>
              <a:ext uri="{FF2B5EF4-FFF2-40B4-BE49-F238E27FC236}">
                <a16:creationId xmlns:a16="http://schemas.microsoft.com/office/drawing/2014/main" id="{BE034276-9D27-4558-8784-06997100274B}"/>
              </a:ext>
            </a:extLst>
          </p:cNvPr>
          <p:cNvSpPr/>
          <p:nvPr/>
        </p:nvSpPr>
        <p:spPr>
          <a:xfrm>
            <a:off x="4022220" y="1486479"/>
            <a:ext cx="2294371" cy="359906"/>
          </a:xfrm>
          <a:prstGeom prst="rect">
            <a:avLst/>
          </a:prstGeom>
          <a:solidFill>
            <a:srgbClr val="D4D6D9">
              <a:alpha val="69804"/>
            </a:srgb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Traffic Scenarios</a:t>
            </a:r>
          </a:p>
        </p:txBody>
      </p:sp>
      <p:sp>
        <p:nvSpPr>
          <p:cNvPr id="83" name="矩形 82">
            <a:extLst>
              <a:ext uri="{FF2B5EF4-FFF2-40B4-BE49-F238E27FC236}">
                <a16:creationId xmlns:a16="http://schemas.microsoft.com/office/drawing/2014/main" id="{5517CAFE-B191-42AE-BF38-CDFF4D32EE18}"/>
              </a:ext>
            </a:extLst>
          </p:cNvPr>
          <p:cNvSpPr/>
          <p:nvPr/>
        </p:nvSpPr>
        <p:spPr>
          <a:xfrm>
            <a:off x="520031" y="1362505"/>
            <a:ext cx="6190388" cy="5917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矩形 84">
            <a:extLst>
              <a:ext uri="{FF2B5EF4-FFF2-40B4-BE49-F238E27FC236}">
                <a16:creationId xmlns:a16="http://schemas.microsoft.com/office/drawing/2014/main" id="{2FD27E7F-FF6D-4568-A10B-4BD6BF463E9E}"/>
              </a:ext>
            </a:extLst>
          </p:cNvPr>
          <p:cNvSpPr/>
          <p:nvPr/>
        </p:nvSpPr>
        <p:spPr>
          <a:xfrm>
            <a:off x="514669" y="2283412"/>
            <a:ext cx="6190369" cy="39052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Propose and Scope</a:t>
            </a:r>
          </a:p>
        </p:txBody>
      </p:sp>
      <p:sp>
        <p:nvSpPr>
          <p:cNvPr id="86" name="矩形 85">
            <a:extLst>
              <a:ext uri="{FF2B5EF4-FFF2-40B4-BE49-F238E27FC236}">
                <a16:creationId xmlns:a16="http://schemas.microsoft.com/office/drawing/2014/main" id="{F41CD769-BB58-47D3-BEDA-F0D611FF35C6}"/>
              </a:ext>
            </a:extLst>
          </p:cNvPr>
          <p:cNvSpPr/>
          <p:nvPr/>
        </p:nvSpPr>
        <p:spPr>
          <a:xfrm>
            <a:off x="1064426" y="2790688"/>
            <a:ext cx="2051345" cy="359906"/>
          </a:xfrm>
          <a:prstGeom prst="rect">
            <a:avLst/>
          </a:prstGeom>
          <a:solidFill>
            <a:srgbClr val="D4D6D9">
              <a:alpha val="69804"/>
            </a:srgb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Propose of this doc.</a:t>
            </a:r>
          </a:p>
        </p:txBody>
      </p:sp>
      <p:sp>
        <p:nvSpPr>
          <p:cNvPr id="87" name="矩形 86">
            <a:extLst>
              <a:ext uri="{FF2B5EF4-FFF2-40B4-BE49-F238E27FC236}">
                <a16:creationId xmlns:a16="http://schemas.microsoft.com/office/drawing/2014/main" id="{9CA09007-2474-4DA3-85B9-5E261628482E}"/>
              </a:ext>
            </a:extLst>
          </p:cNvPr>
          <p:cNvSpPr/>
          <p:nvPr/>
        </p:nvSpPr>
        <p:spPr>
          <a:xfrm>
            <a:off x="4019539" y="2788846"/>
            <a:ext cx="2294371" cy="359906"/>
          </a:xfrm>
          <a:prstGeom prst="rect">
            <a:avLst/>
          </a:prstGeom>
          <a:solidFill>
            <a:srgbClr val="D4D6D9">
              <a:alpha val="69804"/>
            </a:srgb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Things would address in this doc.</a:t>
            </a:r>
          </a:p>
        </p:txBody>
      </p:sp>
      <p:sp>
        <p:nvSpPr>
          <p:cNvPr id="88" name="矩形 87">
            <a:extLst>
              <a:ext uri="{FF2B5EF4-FFF2-40B4-BE49-F238E27FC236}">
                <a16:creationId xmlns:a16="http://schemas.microsoft.com/office/drawing/2014/main" id="{132E2D73-A3F7-4A13-AD9A-90403723FF92}"/>
              </a:ext>
            </a:extLst>
          </p:cNvPr>
          <p:cNvSpPr/>
          <p:nvPr/>
        </p:nvSpPr>
        <p:spPr>
          <a:xfrm>
            <a:off x="517350" y="2664872"/>
            <a:ext cx="6190388" cy="5917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右箭头 24">
            <a:extLst>
              <a:ext uri="{FF2B5EF4-FFF2-40B4-BE49-F238E27FC236}">
                <a16:creationId xmlns:a16="http://schemas.microsoft.com/office/drawing/2014/main" id="{C40FBE92-C113-49AB-B54B-1A3F10E358A0}"/>
              </a:ext>
            </a:extLst>
          </p:cNvPr>
          <p:cNvSpPr/>
          <p:nvPr/>
        </p:nvSpPr>
        <p:spPr>
          <a:xfrm rot="5400000">
            <a:off x="3561586" y="1955495"/>
            <a:ext cx="179953" cy="333341"/>
          </a:xfrm>
          <a:prstGeom prst="rightArrow">
            <a:avLst>
              <a:gd name="adj1" fmla="val 68284"/>
              <a:gd name="adj2" fmla="val 59142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B3C7049-6D21-4A3F-926E-986C148886C9}"/>
              </a:ext>
            </a:extLst>
          </p:cNvPr>
          <p:cNvSpPr txBox="1"/>
          <p:nvPr/>
        </p:nvSpPr>
        <p:spPr>
          <a:xfrm>
            <a:off x="8433941" y="757693"/>
            <a:ext cx="352532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Document FRAV-24-07</a:t>
            </a:r>
          </a:p>
          <a:p>
            <a:pPr algn="ctr"/>
            <a:r>
              <a:rPr lang="en-US" sz="1200" dirty="0"/>
              <a:t>Submitted by the ORU safety workstream leader</a:t>
            </a:r>
          </a:p>
          <a:p>
            <a:pPr algn="ctr"/>
            <a:r>
              <a:rPr lang="en-US" sz="1200" dirty="0"/>
              <a:t>24</a:t>
            </a:r>
            <a:r>
              <a:rPr lang="en-US" sz="1200" baseline="30000" dirty="0"/>
              <a:t>th</a:t>
            </a:r>
            <a:r>
              <a:rPr lang="en-US" sz="1200" dirty="0"/>
              <a:t> FRAV informal group session, 8 February 2022</a:t>
            </a:r>
          </a:p>
        </p:txBody>
      </p:sp>
    </p:spTree>
    <p:extLst>
      <p:ext uri="{BB962C8B-B14F-4D97-AF65-F5344CB8AC3E}">
        <p14:creationId xmlns:p14="http://schemas.microsoft.com/office/powerpoint/2010/main" val="3891871019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6">
            <a:extLst>
              <a:ext uri="{FF2B5EF4-FFF2-40B4-BE49-F238E27FC236}">
                <a16:creationId xmlns:a16="http://schemas.microsoft.com/office/drawing/2014/main" id="{6F383780-9A8A-45B9-8DE7-C2D44CD736D1}"/>
              </a:ext>
            </a:extLst>
          </p:cNvPr>
          <p:cNvSpPr/>
          <p:nvPr/>
        </p:nvSpPr>
        <p:spPr>
          <a:xfrm>
            <a:off x="790958" y="1508127"/>
            <a:ext cx="2015475" cy="1227122"/>
          </a:xfrm>
          <a:prstGeom prst="rect">
            <a:avLst/>
          </a:prstGeom>
          <a:solidFill>
            <a:srgbClr val="A6A6A6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de-DE" sz="1600" kern="0" dirty="0" err="1">
              <a:solidFill>
                <a:srgbClr val="EEECE1">
                  <a:lumMod val="10000"/>
                </a:srgbClr>
              </a:solidFill>
              <a:latin typeface="Calibri"/>
            </a:endParaRPr>
          </a:p>
        </p:txBody>
      </p:sp>
      <p:cxnSp>
        <p:nvCxnSpPr>
          <p:cNvPr id="3" name="Gerade Verbindung 10">
            <a:extLst>
              <a:ext uri="{FF2B5EF4-FFF2-40B4-BE49-F238E27FC236}">
                <a16:creationId xmlns:a16="http://schemas.microsoft.com/office/drawing/2014/main" id="{35EA2E59-8E81-448F-9D5B-B995AD48CF9D}"/>
              </a:ext>
            </a:extLst>
          </p:cNvPr>
          <p:cNvCxnSpPr>
            <a:stCxn id="2" idx="1"/>
            <a:endCxn id="2" idx="3"/>
          </p:cNvCxnSpPr>
          <p:nvPr/>
        </p:nvCxnSpPr>
        <p:spPr>
          <a:xfrm>
            <a:off x="790958" y="2121688"/>
            <a:ext cx="2015475" cy="0"/>
          </a:xfrm>
          <a:prstGeom prst="line">
            <a:avLst/>
          </a:prstGeom>
          <a:noFill/>
          <a:ln w="12700" cap="flat" cmpd="sng" algn="ctr">
            <a:solidFill>
              <a:sysClr val="window" lastClr="FFFFFF"/>
            </a:solidFill>
            <a:prstDash val="lgDash"/>
          </a:ln>
          <a:effectLst/>
        </p:spPr>
      </p:cxnSp>
      <p:cxnSp>
        <p:nvCxnSpPr>
          <p:cNvPr id="4" name="Gerade Verbindung 12">
            <a:extLst>
              <a:ext uri="{FF2B5EF4-FFF2-40B4-BE49-F238E27FC236}">
                <a16:creationId xmlns:a16="http://schemas.microsoft.com/office/drawing/2014/main" id="{A67C96AB-D94A-4D51-AEA8-0E93103873D2}"/>
              </a:ext>
            </a:extLst>
          </p:cNvPr>
          <p:cNvCxnSpPr/>
          <p:nvPr/>
        </p:nvCxnSpPr>
        <p:spPr>
          <a:xfrm>
            <a:off x="790958" y="1610400"/>
            <a:ext cx="2015475" cy="0"/>
          </a:xfrm>
          <a:prstGeom prst="line">
            <a:avLst/>
          </a:prstGeom>
          <a:noFill/>
          <a:ln w="12700" cap="flat" cmpd="sng" algn="ctr">
            <a:solidFill>
              <a:sysClr val="window" lastClr="FFFFFF"/>
            </a:solidFill>
            <a:prstDash val="solid"/>
          </a:ln>
          <a:effectLst/>
        </p:spPr>
      </p:cxnSp>
      <p:cxnSp>
        <p:nvCxnSpPr>
          <p:cNvPr id="5" name="Gerade Verbindung 9">
            <a:extLst>
              <a:ext uri="{FF2B5EF4-FFF2-40B4-BE49-F238E27FC236}">
                <a16:creationId xmlns:a16="http://schemas.microsoft.com/office/drawing/2014/main" id="{ED3D19C8-168A-49DB-92B3-F82AFDC0D1F8}"/>
              </a:ext>
            </a:extLst>
          </p:cNvPr>
          <p:cNvCxnSpPr/>
          <p:nvPr/>
        </p:nvCxnSpPr>
        <p:spPr>
          <a:xfrm>
            <a:off x="790958" y="2633116"/>
            <a:ext cx="2015475" cy="0"/>
          </a:xfrm>
          <a:prstGeom prst="line">
            <a:avLst/>
          </a:prstGeom>
          <a:noFill/>
          <a:ln w="12700" cap="flat" cmpd="sng" algn="ctr">
            <a:solidFill>
              <a:sysClr val="window" lastClr="FFFFFF"/>
            </a:solidFill>
            <a:prstDash val="solid"/>
          </a:ln>
          <a:effectLst/>
        </p:spPr>
      </p:cxnSp>
      <p:pic>
        <p:nvPicPr>
          <p:cNvPr id="6" name="Picture 48">
            <a:extLst>
              <a:ext uri="{FF2B5EF4-FFF2-40B4-BE49-F238E27FC236}">
                <a16:creationId xmlns:a16="http://schemas.microsoft.com/office/drawing/2014/main" id="{2D3ECEE1-E083-4D9E-9EE2-6CF76540033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670" y="1659910"/>
            <a:ext cx="704666" cy="35550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E95E8326-F019-45BB-A24E-EC6026339AB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3012" y="1659909"/>
            <a:ext cx="649782" cy="350227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DBAD67E1-294D-4843-9522-65AC468813D7}"/>
              </a:ext>
            </a:extLst>
          </p:cNvPr>
          <p:cNvSpPr/>
          <p:nvPr/>
        </p:nvSpPr>
        <p:spPr>
          <a:xfrm>
            <a:off x="625425" y="873665"/>
            <a:ext cx="5470575" cy="255533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zh-CN" sz="1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Example 1: </a:t>
            </a:r>
          </a:p>
          <a:p>
            <a:r>
              <a:rPr lang="en-US" altLang="zh-CN" sz="1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Ego vehicle lane keeping while encountering the priority vehicle </a:t>
            </a:r>
            <a:r>
              <a:rPr lang="en-US" altLang="zh-CN" sz="1100" b="1" baseline="30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[1]</a:t>
            </a:r>
            <a:endParaRPr lang="zh-CN" altLang="en-US" sz="1100" b="1" baseline="30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DF641B69-BB70-427B-8E5F-98847B7CE047}"/>
              </a:ext>
            </a:extLst>
          </p:cNvPr>
          <p:cNvSpPr/>
          <p:nvPr/>
        </p:nvSpPr>
        <p:spPr>
          <a:xfrm>
            <a:off x="6372333" y="873665"/>
            <a:ext cx="5470575" cy="255533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zh-CN" sz="1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Example 2: </a:t>
            </a:r>
          </a:p>
          <a:p>
            <a:r>
              <a:rPr lang="en-US" altLang="zh-CN" sz="1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Ego vehicle turning at intersection while encountering other road user </a:t>
            </a:r>
            <a:r>
              <a:rPr lang="en-US" altLang="zh-CN" sz="1100" b="1" baseline="30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[2]</a:t>
            </a:r>
            <a:endParaRPr lang="zh-CN" altLang="en-US" sz="1100" b="1" baseline="30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0" name="表格 9">
            <a:extLst>
              <a:ext uri="{FF2B5EF4-FFF2-40B4-BE49-F238E27FC236}">
                <a16:creationId xmlns:a16="http://schemas.microsoft.com/office/drawing/2014/main" id="{E2BDE122-E45D-413D-8C7D-FCFB81BB94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823900"/>
              </p:ext>
            </p:extLst>
          </p:nvPr>
        </p:nvGraphicFramePr>
        <p:xfrm>
          <a:off x="2959189" y="1318667"/>
          <a:ext cx="2984056" cy="2038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2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98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16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2288"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Ego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6D9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w TOR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6D9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w/o TOR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6D9">
                        <a:alpha val="6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2288"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Detection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187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2288"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Recognition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187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187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7135"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Classification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187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 </a:t>
                      </a:r>
                      <a:endParaRPr lang="en-US" altLang="zh-CN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1187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(in task)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187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  <a:endParaRPr lang="en-US" altLang="zh-CN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1187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(in task)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7135"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Tracking/</a:t>
                      </a:r>
                    </a:p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Prediction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187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7135"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Response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Ego issues TOR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Ego gives the right of way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1" name="表格 10">
            <a:extLst>
              <a:ext uri="{FF2B5EF4-FFF2-40B4-BE49-F238E27FC236}">
                <a16:creationId xmlns:a16="http://schemas.microsoft.com/office/drawing/2014/main" id="{2E763CE0-3954-410D-8955-DE573A7BD2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4824443"/>
              </p:ext>
            </p:extLst>
          </p:nvPr>
        </p:nvGraphicFramePr>
        <p:xfrm>
          <a:off x="8314318" y="1318667"/>
          <a:ext cx="3343962" cy="20385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2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13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1934"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Ego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6D9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w &amp; w/o TOR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6D9">
                        <a:alpha val="6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934"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Detection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934"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Recognition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187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6702"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Classification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187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 </a:t>
                      </a:r>
                      <a:endParaRPr lang="en-US" altLang="zh-CN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1187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(normal</a:t>
                      </a:r>
                      <a:r>
                        <a:rPr lang="en-US" altLang="zh-CN" sz="1000" baseline="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vehicle</a:t>
                      </a:r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)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6702"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Tracking/</a:t>
                      </a:r>
                    </a:p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Prediction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187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</a:p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(the trajectory of object vehicle)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9062"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Response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Ego maintains</a:t>
                      </a:r>
                      <a:r>
                        <a:rPr lang="en-US" altLang="zh-CN" sz="1000" baseline="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the safe time margin with the object when passing through</a:t>
                      </a:r>
                      <a:r>
                        <a:rPr lang="zh-CN" altLang="en-US" sz="1000" baseline="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  <a:r>
                        <a:rPr lang="en-US" altLang="zh-CN" sz="1000" baseline="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the intersection area</a:t>
                      </a:r>
                      <a:endParaRPr lang="en-US" altLang="zh-CN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12" name="组合 11">
            <a:extLst>
              <a:ext uri="{FF2B5EF4-FFF2-40B4-BE49-F238E27FC236}">
                <a16:creationId xmlns:a16="http://schemas.microsoft.com/office/drawing/2014/main" id="{A24B48B3-0A5B-4EDA-BA4C-A10345270C33}"/>
              </a:ext>
            </a:extLst>
          </p:cNvPr>
          <p:cNvGrpSpPr/>
          <p:nvPr/>
        </p:nvGrpSpPr>
        <p:grpSpPr>
          <a:xfrm>
            <a:off x="6505840" y="1278093"/>
            <a:ext cx="1705328" cy="1808119"/>
            <a:chOff x="6586602" y="4415236"/>
            <a:chExt cx="1705772" cy="1808590"/>
          </a:xfrm>
        </p:grpSpPr>
        <p:sp>
          <p:nvSpPr>
            <p:cNvPr id="13" name="任意多边形 50">
              <a:extLst>
                <a:ext uri="{FF2B5EF4-FFF2-40B4-BE49-F238E27FC236}">
                  <a16:creationId xmlns:a16="http://schemas.microsoft.com/office/drawing/2014/main" id="{923738E8-D842-42EE-A164-2EC27BE8A2F5}"/>
                </a:ext>
              </a:extLst>
            </p:cNvPr>
            <p:cNvSpPr/>
            <p:nvPr/>
          </p:nvSpPr>
          <p:spPr>
            <a:xfrm>
              <a:off x="6586602" y="4516105"/>
              <a:ext cx="492377" cy="541020"/>
            </a:xfrm>
            <a:custGeom>
              <a:avLst/>
              <a:gdLst>
                <a:gd name="connsiteX0" fmla="*/ 0 w 647700"/>
                <a:gd name="connsiteY0" fmla="*/ 541020 h 541020"/>
                <a:gd name="connsiteX1" fmla="*/ 647700 w 647700"/>
                <a:gd name="connsiteY1" fmla="*/ 541020 h 541020"/>
                <a:gd name="connsiteX2" fmla="*/ 647700 w 647700"/>
                <a:gd name="connsiteY2" fmla="*/ 0 h 541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47700" h="541020">
                  <a:moveTo>
                    <a:pt x="0" y="541020"/>
                  </a:moveTo>
                  <a:lnTo>
                    <a:pt x="647700" y="541020"/>
                  </a:lnTo>
                  <a:lnTo>
                    <a:pt x="6477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14" name="任意多边形 51">
              <a:extLst>
                <a:ext uri="{FF2B5EF4-FFF2-40B4-BE49-F238E27FC236}">
                  <a16:creationId xmlns:a16="http://schemas.microsoft.com/office/drawing/2014/main" id="{BB233C84-8208-40CC-BF8C-DF63B96930A7}"/>
                </a:ext>
              </a:extLst>
            </p:cNvPr>
            <p:cNvSpPr/>
            <p:nvPr/>
          </p:nvSpPr>
          <p:spPr>
            <a:xfrm flipV="1">
              <a:off x="6586602" y="5682806"/>
              <a:ext cx="492377" cy="541020"/>
            </a:xfrm>
            <a:custGeom>
              <a:avLst/>
              <a:gdLst>
                <a:gd name="connsiteX0" fmla="*/ 0 w 647700"/>
                <a:gd name="connsiteY0" fmla="*/ 541020 h 541020"/>
                <a:gd name="connsiteX1" fmla="*/ 647700 w 647700"/>
                <a:gd name="connsiteY1" fmla="*/ 541020 h 541020"/>
                <a:gd name="connsiteX2" fmla="*/ 647700 w 647700"/>
                <a:gd name="connsiteY2" fmla="*/ 0 h 541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47700" h="541020">
                  <a:moveTo>
                    <a:pt x="0" y="541020"/>
                  </a:moveTo>
                  <a:lnTo>
                    <a:pt x="647700" y="541020"/>
                  </a:lnTo>
                  <a:lnTo>
                    <a:pt x="6477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15" name="任意多边形 52">
              <a:extLst>
                <a:ext uri="{FF2B5EF4-FFF2-40B4-BE49-F238E27FC236}">
                  <a16:creationId xmlns:a16="http://schemas.microsoft.com/office/drawing/2014/main" id="{99CD4B11-F628-4CA3-945C-63C74351FE00}"/>
                </a:ext>
              </a:extLst>
            </p:cNvPr>
            <p:cNvSpPr/>
            <p:nvPr/>
          </p:nvSpPr>
          <p:spPr>
            <a:xfrm flipH="1">
              <a:off x="7785052" y="4516105"/>
              <a:ext cx="495136" cy="541020"/>
            </a:xfrm>
            <a:custGeom>
              <a:avLst/>
              <a:gdLst>
                <a:gd name="connsiteX0" fmla="*/ 0 w 647700"/>
                <a:gd name="connsiteY0" fmla="*/ 541020 h 541020"/>
                <a:gd name="connsiteX1" fmla="*/ 647700 w 647700"/>
                <a:gd name="connsiteY1" fmla="*/ 541020 h 541020"/>
                <a:gd name="connsiteX2" fmla="*/ 647700 w 647700"/>
                <a:gd name="connsiteY2" fmla="*/ 0 h 541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47700" h="541020">
                  <a:moveTo>
                    <a:pt x="0" y="541020"/>
                  </a:moveTo>
                  <a:lnTo>
                    <a:pt x="647700" y="541020"/>
                  </a:lnTo>
                  <a:lnTo>
                    <a:pt x="6477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16" name="任意多边形 53">
              <a:extLst>
                <a:ext uri="{FF2B5EF4-FFF2-40B4-BE49-F238E27FC236}">
                  <a16:creationId xmlns:a16="http://schemas.microsoft.com/office/drawing/2014/main" id="{7898878D-D117-4FC8-AFBE-A5335118EFE3}"/>
                </a:ext>
              </a:extLst>
            </p:cNvPr>
            <p:cNvSpPr/>
            <p:nvPr/>
          </p:nvSpPr>
          <p:spPr>
            <a:xfrm flipH="1" flipV="1">
              <a:off x="7785052" y="5682806"/>
              <a:ext cx="495136" cy="541020"/>
            </a:xfrm>
            <a:custGeom>
              <a:avLst/>
              <a:gdLst>
                <a:gd name="connsiteX0" fmla="*/ 0 w 647700"/>
                <a:gd name="connsiteY0" fmla="*/ 541020 h 541020"/>
                <a:gd name="connsiteX1" fmla="*/ 647700 w 647700"/>
                <a:gd name="connsiteY1" fmla="*/ 541020 h 541020"/>
                <a:gd name="connsiteX2" fmla="*/ 647700 w 647700"/>
                <a:gd name="connsiteY2" fmla="*/ 0 h 541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47700" h="541020">
                  <a:moveTo>
                    <a:pt x="0" y="541020"/>
                  </a:moveTo>
                  <a:lnTo>
                    <a:pt x="647700" y="541020"/>
                  </a:lnTo>
                  <a:lnTo>
                    <a:pt x="6477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D0A5C8AF-6E54-4483-823D-59E087B3D052}"/>
                </a:ext>
              </a:extLst>
            </p:cNvPr>
            <p:cNvCxnSpPr/>
            <p:nvPr/>
          </p:nvCxnSpPr>
          <p:spPr>
            <a:xfrm>
              <a:off x="6586602" y="5361352"/>
              <a:ext cx="468000" cy="0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77486BE2-0686-4645-AE79-B1B849955442}"/>
                </a:ext>
              </a:extLst>
            </p:cNvPr>
            <p:cNvCxnSpPr/>
            <p:nvPr/>
          </p:nvCxnSpPr>
          <p:spPr>
            <a:xfrm>
              <a:off x="7824374" y="5361352"/>
              <a:ext cx="468000" cy="0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0168F65C-2FE6-40FE-8FF5-A4D491B9EC71}"/>
                </a:ext>
              </a:extLst>
            </p:cNvPr>
            <p:cNvCxnSpPr/>
            <p:nvPr/>
          </p:nvCxnSpPr>
          <p:spPr>
            <a:xfrm rot="16200000">
              <a:off x="7180015" y="4761176"/>
              <a:ext cx="504000" cy="0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13340027-7E1E-41AB-B514-70BE73BDDC73}"/>
                </a:ext>
              </a:extLst>
            </p:cNvPr>
            <p:cNvCxnSpPr/>
            <p:nvPr/>
          </p:nvCxnSpPr>
          <p:spPr>
            <a:xfrm rot="16200000">
              <a:off x="7180015" y="5971826"/>
              <a:ext cx="504000" cy="0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1" name="Picture 48">
              <a:extLst>
                <a:ext uri="{FF2B5EF4-FFF2-40B4-BE49-F238E27FC236}">
                  <a16:creationId xmlns:a16="http://schemas.microsoft.com/office/drawing/2014/main" id="{253FB1D9-9D47-45BF-B35D-B363A800A22F}"/>
                </a:ext>
              </a:extLst>
            </p:cNvPr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7396914" y="5739431"/>
              <a:ext cx="433655" cy="2187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" name="Picture 46">
              <a:extLst>
                <a:ext uri="{FF2B5EF4-FFF2-40B4-BE49-F238E27FC236}">
                  <a16:creationId xmlns:a16="http://schemas.microsoft.com/office/drawing/2014/main" id="{1E8307F8-B84E-445B-8620-18E8766D7EC4}"/>
                </a:ext>
              </a:extLst>
            </p:cNvPr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46728" y="4415236"/>
              <a:ext cx="234160" cy="484752"/>
            </a:xfrm>
            <a:prstGeom prst="rect">
              <a:avLst/>
            </a:prstGeom>
          </p:spPr>
        </p:pic>
        <p:cxnSp>
          <p:nvCxnSpPr>
            <p:cNvPr id="23" name="直接箭头连接符 22">
              <a:extLst>
                <a:ext uri="{FF2B5EF4-FFF2-40B4-BE49-F238E27FC236}">
                  <a16:creationId xmlns:a16="http://schemas.microsoft.com/office/drawing/2014/main" id="{7605CAB0-5B48-44A3-8C2E-295CC8F18430}"/>
                </a:ext>
              </a:extLst>
            </p:cNvPr>
            <p:cNvCxnSpPr>
              <a:stCxn id="22" idx="2"/>
            </p:cNvCxnSpPr>
            <p:nvPr/>
          </p:nvCxnSpPr>
          <p:spPr>
            <a:xfrm>
              <a:off x="7263808" y="4899988"/>
              <a:ext cx="0" cy="21600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弧形 23">
              <a:extLst>
                <a:ext uri="{FF2B5EF4-FFF2-40B4-BE49-F238E27FC236}">
                  <a16:creationId xmlns:a16="http://schemas.microsoft.com/office/drawing/2014/main" id="{F38FCBAF-23FE-4789-8EB8-2B0E044254B1}"/>
                </a:ext>
              </a:extLst>
            </p:cNvPr>
            <p:cNvSpPr/>
            <p:nvPr/>
          </p:nvSpPr>
          <p:spPr>
            <a:xfrm>
              <a:off x="6882454" y="5189516"/>
              <a:ext cx="720616" cy="746021"/>
            </a:xfrm>
            <a:prstGeom prst="arc">
              <a:avLst/>
            </a:prstGeom>
            <a:ln>
              <a:solidFill>
                <a:schemeClr val="tx1"/>
              </a:solidFill>
              <a:prstDash val="dash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</p:grpSp>
      <p:pic>
        <p:nvPicPr>
          <p:cNvPr id="25" name="Picture 48">
            <a:extLst>
              <a:ext uri="{FF2B5EF4-FFF2-40B4-BE49-F238E27FC236}">
                <a16:creationId xmlns:a16="http://schemas.microsoft.com/office/drawing/2014/main" id="{5E01BAAF-1580-4BAE-9C29-3C3D852AE1F4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023" y="6523117"/>
            <a:ext cx="433542" cy="218724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文本框 25">
            <a:extLst>
              <a:ext uri="{FF2B5EF4-FFF2-40B4-BE49-F238E27FC236}">
                <a16:creationId xmlns:a16="http://schemas.microsoft.com/office/drawing/2014/main" id="{28DE949B-6BBE-4204-914B-93F910C00C0D}"/>
              </a:ext>
            </a:extLst>
          </p:cNvPr>
          <p:cNvSpPr txBox="1"/>
          <p:nvPr/>
        </p:nvSpPr>
        <p:spPr>
          <a:xfrm>
            <a:off x="1453565" y="6517091"/>
            <a:ext cx="1091436" cy="23077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9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Ego vehicle</a:t>
            </a:r>
            <a:endParaRPr lang="zh-CN" altLang="en-US" sz="9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27" name="Picture 46">
            <a:extLst>
              <a:ext uri="{FF2B5EF4-FFF2-40B4-BE49-F238E27FC236}">
                <a16:creationId xmlns:a16="http://schemas.microsoft.com/office/drawing/2014/main" id="{2A20B3F0-8219-40A5-8680-7C78F303981B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512441" y="6390165"/>
            <a:ext cx="234099" cy="484626"/>
          </a:xfrm>
          <a:prstGeom prst="rect">
            <a:avLst/>
          </a:prstGeom>
        </p:spPr>
      </p:pic>
      <p:sp>
        <p:nvSpPr>
          <p:cNvPr id="28" name="文本框 27">
            <a:extLst>
              <a:ext uri="{FF2B5EF4-FFF2-40B4-BE49-F238E27FC236}">
                <a16:creationId xmlns:a16="http://schemas.microsoft.com/office/drawing/2014/main" id="{0A3BDD4F-DE4D-4070-88ED-94A3240C88AF}"/>
              </a:ext>
            </a:extLst>
          </p:cNvPr>
          <p:cNvSpPr txBox="1"/>
          <p:nvPr/>
        </p:nvSpPr>
        <p:spPr>
          <a:xfrm>
            <a:off x="2978543" y="6511069"/>
            <a:ext cx="2258915" cy="23077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zh-CN" sz="9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Other vehicles part of the scenario</a:t>
            </a:r>
            <a:endParaRPr lang="zh-CN" altLang="en-US" sz="9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BDD70F0F-5F45-419A-8FDD-5CDC0AEAB851}"/>
              </a:ext>
            </a:extLst>
          </p:cNvPr>
          <p:cNvSpPr txBox="1"/>
          <p:nvPr/>
        </p:nvSpPr>
        <p:spPr>
          <a:xfrm>
            <a:off x="6788466" y="6522979"/>
            <a:ext cx="486981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zh-CN" sz="9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[1] GRVA-12-23, 2.14          [2] GRVA-12-23, 2.13    [3] FRAV-17-09</a:t>
            </a:r>
            <a:endParaRPr lang="zh-CN" altLang="en-US" sz="9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F2351B10-1AE0-4FD0-98A4-3332803133E5}"/>
              </a:ext>
            </a:extLst>
          </p:cNvPr>
          <p:cNvSpPr/>
          <p:nvPr/>
        </p:nvSpPr>
        <p:spPr>
          <a:xfrm>
            <a:off x="625424" y="3571087"/>
            <a:ext cx="5470575" cy="286791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zh-CN" sz="1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Example 3: </a:t>
            </a:r>
          </a:p>
          <a:p>
            <a:r>
              <a:rPr lang="en-US" altLang="zh-CN" sz="1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Ego vehicle lane keeping while encountering front vehicle turning</a:t>
            </a:r>
            <a:r>
              <a:rPr lang="en-US" altLang="zh-CN" sz="1100" b="1" baseline="30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[3]</a:t>
            </a:r>
            <a:endParaRPr lang="zh-CN" altLang="en-US" sz="1100" b="1" baseline="30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32" name="表格 31">
            <a:extLst>
              <a:ext uri="{FF2B5EF4-FFF2-40B4-BE49-F238E27FC236}">
                <a16:creationId xmlns:a16="http://schemas.microsoft.com/office/drawing/2014/main" id="{B1F77351-444E-416D-923A-21B1444CB6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072594"/>
              </p:ext>
            </p:extLst>
          </p:nvPr>
        </p:nvGraphicFramePr>
        <p:xfrm>
          <a:off x="2774214" y="3990228"/>
          <a:ext cx="3169031" cy="2312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3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81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05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2288"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Ego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6D9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w TOR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6D9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w/o TOR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6D9">
                        <a:alpha val="6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2288"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Detection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187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2288"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Recognition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187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187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7135"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Classification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187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 </a:t>
                      </a:r>
                      <a:endParaRPr lang="en-US" altLang="zh-CN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1187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(normal vehicle)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187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  <a:endParaRPr lang="en-US" altLang="zh-CN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1187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(normal vehicle)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7135"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Tracking/</a:t>
                      </a:r>
                    </a:p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Prediction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187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7135"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Response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Ego issues TOR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Ego slow down until the completion of ORU turning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34" name="图片 33">
            <a:extLst>
              <a:ext uri="{FF2B5EF4-FFF2-40B4-BE49-F238E27FC236}">
                <a16:creationId xmlns:a16="http://schemas.microsoft.com/office/drawing/2014/main" id="{BB79805F-12CE-4C88-A70C-169C412C57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9077" y="4118881"/>
            <a:ext cx="1253061" cy="2055409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id="{C118DBD3-0E67-440F-9FD9-826CC7A5EBC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11873" y="4171042"/>
            <a:ext cx="1176091" cy="1951085"/>
          </a:xfrm>
          <a:prstGeom prst="rect">
            <a:avLst/>
          </a:prstGeom>
        </p:spPr>
      </p:pic>
      <p:sp>
        <p:nvSpPr>
          <p:cNvPr id="38" name="矩形 37">
            <a:extLst>
              <a:ext uri="{FF2B5EF4-FFF2-40B4-BE49-F238E27FC236}">
                <a16:creationId xmlns:a16="http://schemas.microsoft.com/office/drawing/2014/main" id="{2650D5C7-C0FB-4C7B-ACC4-864DA45387C5}"/>
              </a:ext>
            </a:extLst>
          </p:cNvPr>
          <p:cNvSpPr/>
          <p:nvPr/>
        </p:nvSpPr>
        <p:spPr>
          <a:xfrm>
            <a:off x="6372333" y="3607118"/>
            <a:ext cx="5470575" cy="286791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zh-CN" sz="1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Example 4: </a:t>
            </a:r>
          </a:p>
          <a:p>
            <a:r>
              <a:rPr lang="en-US" altLang="zh-CN" sz="1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Ego vehicle lane keeping while encountering a VRU crossing</a:t>
            </a:r>
            <a:r>
              <a:rPr lang="en-US" altLang="zh-CN" sz="1100" b="1" baseline="30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[3]</a:t>
            </a:r>
            <a:endParaRPr lang="zh-CN" altLang="en-US" sz="1100" b="1" baseline="30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39" name="表格 38">
            <a:extLst>
              <a:ext uri="{FF2B5EF4-FFF2-40B4-BE49-F238E27FC236}">
                <a16:creationId xmlns:a16="http://schemas.microsoft.com/office/drawing/2014/main" id="{F4933E33-E3FC-4400-ABB2-DE413517FA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7907189"/>
              </p:ext>
            </p:extLst>
          </p:nvPr>
        </p:nvGraphicFramePr>
        <p:xfrm>
          <a:off x="8314318" y="4025068"/>
          <a:ext cx="3343962" cy="2312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0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65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2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2288"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Ego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6D9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w TOR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6D9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w/o TOR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6D9">
                        <a:alpha val="6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2288"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Detection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187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2288"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Recognition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187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187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7135"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Classification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187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 </a:t>
                      </a:r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(VRU)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187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 </a:t>
                      </a:r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(VRU)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7135"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Tracking/</a:t>
                      </a:r>
                    </a:p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Prediction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187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7135"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Response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Ego issues TOR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Ego slow down until the completion of VRU crossing 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5991" marR="35991" marT="35991" marB="3599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41" name="图片 40">
            <a:extLst>
              <a:ext uri="{FF2B5EF4-FFF2-40B4-BE49-F238E27FC236}">
                <a16:creationId xmlns:a16="http://schemas.microsoft.com/office/drawing/2014/main" id="{2FEC02DD-CE99-4C37-B9AB-EE1280C78F6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27722" y="6462799"/>
            <a:ext cx="342544" cy="292820"/>
          </a:xfrm>
          <a:prstGeom prst="rect">
            <a:avLst/>
          </a:prstGeom>
        </p:spPr>
      </p:pic>
      <p:sp>
        <p:nvSpPr>
          <p:cNvPr id="42" name="文本框 41">
            <a:extLst>
              <a:ext uri="{FF2B5EF4-FFF2-40B4-BE49-F238E27FC236}">
                <a16:creationId xmlns:a16="http://schemas.microsoft.com/office/drawing/2014/main" id="{21C1A206-F316-4673-B21B-FD9192AED595}"/>
              </a:ext>
            </a:extLst>
          </p:cNvPr>
          <p:cNvSpPr txBox="1"/>
          <p:nvPr/>
        </p:nvSpPr>
        <p:spPr>
          <a:xfrm>
            <a:off x="5344197" y="6523928"/>
            <a:ext cx="2258915" cy="23077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zh-CN" sz="9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pedestrians</a:t>
            </a:r>
            <a:endParaRPr lang="zh-CN" altLang="en-US" sz="9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9114630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552828" y="117495"/>
            <a:ext cx="11250263" cy="70113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indent="0" defTabSz="1187798">
              <a:lnSpc>
                <a:spcPts val="3430"/>
              </a:lnSpc>
              <a:spcBef>
                <a:spcPts val="0"/>
              </a:spcBef>
              <a:buFont typeface="Arial" panose="020B0604020202020204" pitchFamily="34" charset="0"/>
              <a:buNone/>
              <a:defRPr sz="3200" baseline="0">
                <a:solidFill>
                  <a:srgbClr val="1D1D1A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marL="593900" indent="0" algn="ctr" defTabSz="1187798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None/>
              <a:defRPr sz="2598"/>
            </a:lvl2pPr>
            <a:lvl3pPr marL="1187798" indent="0" algn="ctr" defTabSz="1187798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None/>
              <a:defRPr sz="2338"/>
            </a:lvl3pPr>
            <a:lvl4pPr marL="1781699" indent="0" algn="ctr" defTabSz="1187798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None/>
              <a:defRPr sz="2079"/>
            </a:lvl4pPr>
            <a:lvl5pPr marL="2375598" indent="0" algn="ctr" defTabSz="1187798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None/>
              <a:defRPr sz="2079"/>
            </a:lvl5pPr>
            <a:lvl6pPr marL="2969497" indent="0" algn="ctr" defTabSz="1187798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None/>
              <a:defRPr sz="2079"/>
            </a:lvl6pPr>
            <a:lvl7pPr marL="3563396" indent="0" algn="ctr" defTabSz="1187798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None/>
              <a:defRPr sz="2079"/>
            </a:lvl7pPr>
            <a:lvl8pPr marL="4157297" indent="0" algn="ctr" defTabSz="1187798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None/>
              <a:defRPr sz="2079"/>
            </a:lvl8pPr>
            <a:lvl9pPr marL="4751195" indent="0" algn="ctr" defTabSz="1187798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None/>
              <a:defRPr sz="2079"/>
            </a:lvl9pPr>
          </a:lstStyle>
          <a:p>
            <a:pPr defTabSz="913874">
              <a:defRPr/>
            </a:pPr>
            <a:r>
              <a:rPr lang="en-US" altLang="zh-CN" sz="2399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The detailed provisions under the OEDR Framework would be:</a:t>
            </a:r>
            <a:endParaRPr lang="en-US" altLang="zh-CN" sz="1999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578072" y="796958"/>
          <a:ext cx="11060348" cy="52403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86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54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662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743">
                <a:tc>
                  <a:txBody>
                    <a:bodyPr/>
                    <a:lstStyle/>
                    <a:p>
                      <a:r>
                        <a:rPr lang="en-US" altLang="zh-CN" sz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No.</a:t>
                      </a:r>
                      <a:endParaRPr lang="zh-CN" altLang="en-US" sz="12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1981" marR="71981" marT="45708" marB="45708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Safety Recommendations</a:t>
                      </a:r>
                      <a:endParaRPr lang="zh-CN" altLang="en-US" sz="12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1981" marR="71981" marT="45708" marB="45708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Detailed Provisions</a:t>
                      </a:r>
                      <a:r>
                        <a:rPr lang="en-US" altLang="zh-CN" sz="1200" baseline="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(under discussion)</a:t>
                      </a:r>
                      <a:endParaRPr lang="zh-CN" altLang="en-US" sz="12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1981" marR="71981" marT="45708" marB="45708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743">
                <a:tc gridSpan="3">
                  <a:txBody>
                    <a:bodyPr/>
                    <a:lstStyle/>
                    <a:p>
                      <a:r>
                        <a:rPr lang="en-US" altLang="zh-CN" sz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The ADS should drive safely</a:t>
                      </a:r>
                      <a:r>
                        <a:rPr lang="en-US" altLang="zh-CN" sz="1200" baseline="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(based on the informal document GRVA-12-23)</a:t>
                      </a:r>
                      <a:endParaRPr lang="zh-CN" altLang="en-US" sz="12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1981" marR="71981" marT="45708" marB="45708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2000" marR="72000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83119">
                <a:tc>
                  <a:txBody>
                    <a:bodyPr/>
                    <a:lstStyle/>
                    <a:p>
                      <a:r>
                        <a:rPr lang="en-US" altLang="zh-CN" sz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  <a:endParaRPr lang="zh-CN" altLang="en-US" sz="12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1981" marR="71981" marT="45708" marB="45708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The ADS shall detect and respond to objects and events relevant to its performance of the DDT.</a:t>
                      </a:r>
                      <a:endParaRPr lang="zh-CN" altLang="en-US" sz="12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1981" marR="71981" marT="45708" marB="45708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Objects and events might include, but are not limited, to: </a:t>
                      </a:r>
                    </a:p>
                    <a:p>
                      <a:pPr marL="360000" indent="-180000">
                        <a:buFont typeface="Wingdings" panose="05000000000000000000" pitchFamily="2" charset="2"/>
                        <a:buChar char="Ø"/>
                      </a:pPr>
                      <a:r>
                        <a:rPr lang="en-US" altLang="zh-CN" sz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Vehicles, motorcycles, bicycles, pedestrians, obstacles </a:t>
                      </a:r>
                    </a:p>
                    <a:p>
                      <a:pPr marL="360000" indent="-180000">
                        <a:buFont typeface="Wingdings" panose="05000000000000000000" pitchFamily="2" charset="2"/>
                        <a:buChar char="Ø"/>
                      </a:pPr>
                      <a:r>
                        <a:rPr lang="en-US" altLang="zh-CN" sz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Road accidents</a:t>
                      </a:r>
                    </a:p>
                    <a:p>
                      <a:pPr marL="360000" indent="-180000">
                        <a:buFont typeface="Wingdings" panose="05000000000000000000" pitchFamily="2" charset="2"/>
                        <a:buChar char="Ø"/>
                      </a:pPr>
                      <a:r>
                        <a:rPr lang="en-US" altLang="zh-CN" sz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Road safety agents / enforcement agents</a:t>
                      </a:r>
                    </a:p>
                    <a:p>
                      <a:pPr marL="360000" indent="-180000">
                        <a:buFont typeface="Wingdings" panose="05000000000000000000" pitchFamily="2" charset="2"/>
                        <a:buChar char="Ø"/>
                      </a:pPr>
                      <a:r>
                        <a:rPr lang="en-US" altLang="zh-CN" sz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Emergency vehicles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The ADS shall detect objects in and around its path of travel that exceed a minimum size.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The ADS shall recognize objects as static or mobile.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The ADS shall recognize markings and signals used to indicate priority vehicles within the ODD of its feature(s).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The ADS shall classify priority vehicles within the ODD of its feature(s) in accordance with the relevant traffic law(s).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The ADS shall yield the right of way to priority vehicles in service in accordance with the relevant traffic law(s).</a:t>
                      </a:r>
                    </a:p>
                    <a:p>
                      <a:pPr marL="172800" indent="0">
                        <a:spcBef>
                          <a:spcPts val="3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1200" i="1" dirty="0">
                          <a:solidFill>
                            <a:srgbClr val="00B0F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-&gt; The ADS shall respond</a:t>
                      </a:r>
                      <a:r>
                        <a:rPr lang="en-US" altLang="zh-CN" sz="1200" i="1" baseline="0" dirty="0">
                          <a:solidFill>
                            <a:srgbClr val="00B0F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the priority vehicles appropriately in accordance with the relevant traffic laws, the response may include:</a:t>
                      </a:r>
                    </a:p>
                    <a:p>
                      <a:pPr marL="344250" indent="-171450">
                        <a:spcBef>
                          <a:spcPts val="300"/>
                        </a:spcBef>
                        <a:buFont typeface="Wingdings" panose="05000000000000000000" pitchFamily="2" charset="2"/>
                        <a:buChar char="Ø"/>
                      </a:pPr>
                      <a:r>
                        <a:rPr lang="en-US" altLang="zh-CN" sz="1200" i="1" baseline="0" dirty="0">
                          <a:solidFill>
                            <a:srgbClr val="00B0F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Issuing a transition demand if the ADS permits a transition of control, or</a:t>
                      </a:r>
                    </a:p>
                    <a:p>
                      <a:pPr marL="344250" indent="-171450">
                        <a:spcBef>
                          <a:spcPts val="0"/>
                        </a:spcBef>
                        <a:buFont typeface="Wingdings" panose="05000000000000000000" pitchFamily="2" charset="2"/>
                        <a:buChar char="Ø"/>
                      </a:pPr>
                      <a:r>
                        <a:rPr lang="en-US" altLang="zh-CN" sz="1200" i="1" baseline="0" dirty="0">
                          <a:solidFill>
                            <a:srgbClr val="00B0F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Giving the right of way to the priority vehicle</a:t>
                      </a:r>
                      <a:endParaRPr lang="en-US" altLang="zh-CN" sz="1200" i="1" dirty="0">
                        <a:solidFill>
                          <a:srgbClr val="00B0F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1981" marR="71981" marT="45708" marB="45708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15709">
                <a:tc>
                  <a:txBody>
                    <a:bodyPr/>
                    <a:lstStyle/>
                    <a:p>
                      <a:r>
                        <a:rPr lang="en-US" altLang="zh-CN" sz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</a:t>
                      </a:r>
                      <a:endParaRPr lang="zh-CN" altLang="en-US" sz="12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1981" marR="71981" marT="45708" marB="45708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The ADS shall interact safely with other road users.</a:t>
                      </a:r>
                      <a:endParaRPr lang="zh-CN" altLang="en-US" sz="12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1981" marR="71981" marT="45708" marB="45708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 defTabSz="1187679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200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The ADS shall avoid collisions with safety-relevant objects where possible.</a:t>
                      </a:r>
                    </a:p>
                    <a:p>
                      <a:pPr marL="172800" indent="0" algn="l" defTabSz="1187679" rtl="0" eaLnBrk="1" latinLnBrk="0" hangingPunct="1">
                        <a:spcBef>
                          <a:spcPts val="3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1200" i="1" kern="1200" dirty="0">
                          <a:solidFill>
                            <a:srgbClr val="00B0F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-&gt;</a:t>
                      </a:r>
                      <a:r>
                        <a:rPr lang="en-US" altLang="zh-CN" sz="1200" i="1" kern="1200" baseline="0" dirty="0">
                          <a:solidFill>
                            <a:srgbClr val="00B0F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 The ADS shall maintain the safe time margin with the object when passing through the intersection area</a:t>
                      </a:r>
                      <a:endParaRPr lang="en-US" altLang="zh-CN" sz="1200" i="1" kern="1200" dirty="0">
                        <a:solidFill>
                          <a:srgbClr val="00B0F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  <a:p>
                      <a:pPr marL="171450" indent="-171450" algn="l" defTabSz="1187679" rtl="0" eaLnBrk="1" latinLnBrk="0" hangingPunct="1">
                        <a:spcBef>
                          <a:spcPts val="3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200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The ADS shall signal intended changes of direction.</a:t>
                      </a:r>
                    </a:p>
                    <a:p>
                      <a:pPr marL="171450" indent="-171450" algn="l" defTabSz="1187679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200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The ADS shall signal its operational status (active/inactive) as needed.</a:t>
                      </a:r>
                    </a:p>
                  </a:txBody>
                  <a:tcPr marL="71981" marR="71981" marT="45708" marB="45708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3381580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5E375B6-728E-4FB2-BCEC-749324849EB1}"/>
              </a:ext>
            </a:extLst>
          </p:cNvPr>
          <p:cNvSpPr txBox="1">
            <a:spLocks/>
          </p:cNvSpPr>
          <p:nvPr/>
        </p:nvSpPr>
        <p:spPr>
          <a:xfrm>
            <a:off x="670815" y="161740"/>
            <a:ext cx="11250263" cy="70113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indent="0" defTabSz="1187798">
              <a:lnSpc>
                <a:spcPts val="3430"/>
              </a:lnSpc>
              <a:spcBef>
                <a:spcPts val="0"/>
              </a:spcBef>
              <a:buFont typeface="Arial" panose="020B0604020202020204" pitchFamily="34" charset="0"/>
              <a:buNone/>
              <a:defRPr sz="3200" baseline="0">
                <a:solidFill>
                  <a:srgbClr val="1D1D1A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marL="593900" indent="0" algn="ctr" defTabSz="1187798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None/>
              <a:defRPr sz="2598"/>
            </a:lvl2pPr>
            <a:lvl3pPr marL="1187798" indent="0" algn="ctr" defTabSz="1187798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None/>
              <a:defRPr sz="2338"/>
            </a:lvl3pPr>
            <a:lvl4pPr marL="1781699" indent="0" algn="ctr" defTabSz="1187798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None/>
              <a:defRPr sz="2079"/>
            </a:lvl4pPr>
            <a:lvl5pPr marL="2375598" indent="0" algn="ctr" defTabSz="1187798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None/>
              <a:defRPr sz="2079"/>
            </a:lvl5pPr>
            <a:lvl6pPr marL="2969497" indent="0" algn="ctr" defTabSz="1187798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None/>
              <a:defRPr sz="2079"/>
            </a:lvl6pPr>
            <a:lvl7pPr marL="3563396" indent="0" algn="ctr" defTabSz="1187798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None/>
              <a:defRPr sz="2079"/>
            </a:lvl7pPr>
            <a:lvl8pPr marL="4157297" indent="0" algn="ctr" defTabSz="1187798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None/>
              <a:defRPr sz="2079"/>
            </a:lvl8pPr>
            <a:lvl9pPr marL="4751195" indent="0" algn="ctr" defTabSz="1187798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None/>
              <a:defRPr sz="2079"/>
            </a:lvl9pPr>
          </a:lstStyle>
          <a:p>
            <a:pPr defTabSz="913874">
              <a:defRPr/>
            </a:pPr>
            <a:r>
              <a:rPr lang="en-US" altLang="zh-CN" sz="2399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Next step &amp; plan:</a:t>
            </a:r>
            <a:endParaRPr lang="en-US" altLang="zh-CN" sz="1999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FC71CB54-BFD7-46C1-9E95-B8B857465FFD}"/>
              </a:ext>
            </a:extLst>
          </p:cNvPr>
          <p:cNvSpPr txBox="1"/>
          <p:nvPr/>
        </p:nvSpPr>
        <p:spPr>
          <a:xfrm>
            <a:off x="1650204" y="1474839"/>
            <a:ext cx="9291484" cy="4654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Build out OEDR framework based on FRAV discussion and experts’ suggestions;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ORU properties;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OEDR hierarchy requirements;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External signaling issues;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Elaborate pending issues related to ORU: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Clarification of ORU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Consideration on animals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714044837"/>
      </p:ext>
    </p:extLst>
  </p:cSld>
  <p:clrMapOvr>
    <a:masterClrMapping/>
  </p:clrMapOvr>
  <p:transition spd="slow"/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715</Words>
  <Application>Microsoft Office PowerPoint</Application>
  <PresentationFormat>Widescreen</PresentationFormat>
  <Paragraphs>155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等线</vt:lpstr>
      <vt:lpstr>等线 Light</vt:lpstr>
      <vt:lpstr>Microsoft YaHei</vt:lpstr>
      <vt:lpstr>Microsoft YaHei</vt:lpstr>
      <vt:lpstr>Arial</vt:lpstr>
      <vt:lpstr>Calibri</vt:lpstr>
      <vt:lpstr>Wingdings</vt:lpstr>
      <vt:lpstr>Office 主题​​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YU YANHUI</dc:creator>
  <cp:lastModifiedBy>John Creamer</cp:lastModifiedBy>
  <cp:revision>2</cp:revision>
  <dcterms:created xsi:type="dcterms:W3CDTF">2022-02-07T09:24:39Z</dcterms:created>
  <dcterms:modified xsi:type="dcterms:W3CDTF">2022-02-08T07:14:24Z</dcterms:modified>
</cp:coreProperties>
</file>