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57" r:id="rId4"/>
    <p:sldId id="258" r:id="rId5"/>
    <p:sldId id="261" r:id="rId6"/>
    <p:sldId id="262" r:id="rId7"/>
    <p:sldId id="263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00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7" autoAdjust="0"/>
    <p:restoredTop sz="94660"/>
  </p:normalViewPr>
  <p:slideViewPr>
    <p:cSldViewPr snapToGrid="0">
      <p:cViewPr varScale="1">
        <p:scale>
          <a:sx n="61" d="100"/>
          <a:sy n="61" d="100"/>
        </p:scale>
        <p:origin x="816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093685-DC5E-4F0E-A869-CA9E0EDBDB0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A3C0881-503E-403A-BA5B-FFB497401BC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97F3A2E-AE27-4DA7-A110-B643040388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43383-33CD-4D9B-BF52-711C5F63202D}" type="datetimeFigureOut">
              <a:rPr lang="en-US" smtClean="0"/>
              <a:t>08-Feb-22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2009755-D28E-4EA8-8C5B-2FB9962B15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9C9DDD-0C4E-48B4-839C-5428F207BD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16ABA4-8E42-4BA6-896B-B4BF82F57B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54982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A1341D-6A48-49CF-BE8C-7830698BAD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7A3B5A9-4815-4222-85B3-D8E71E7CC71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D8AB3C-F6A8-4596-82D1-6B2E7CF97F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43383-33CD-4D9B-BF52-711C5F63202D}" type="datetimeFigureOut">
              <a:rPr lang="en-US" smtClean="0"/>
              <a:t>08-Feb-22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E2473D0-7C76-4701-957D-5045E8D384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8E21D39-42BB-4624-8EDB-3DDE131E32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16ABA4-8E42-4BA6-896B-B4BF82F57B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00909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D1AB887-8219-4A81-BB2F-3B24203DD7A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8B34E5-A1B3-4AEB-A26E-DE9A95EAA9A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BAE49A-43DD-46AA-AD09-59D04EC603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43383-33CD-4D9B-BF52-711C5F63202D}" type="datetimeFigureOut">
              <a:rPr lang="en-US" smtClean="0"/>
              <a:t>08-Feb-22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AB168D6-64B0-4661-8E1A-7AE7CA83AA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CA4C21-23CC-4217-9993-3AD7AD8869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16ABA4-8E42-4BA6-896B-B4BF82F57B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17959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45AAB4-606C-4926-98FB-F94E691DDB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EA11A56-67BC-41E9-AE35-DEFB386E383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AFA245E-5248-445B-B1A1-FBD95841AD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43383-33CD-4D9B-BF52-711C5F63202D}" type="datetimeFigureOut">
              <a:rPr lang="en-US" smtClean="0"/>
              <a:t>08-Feb-22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2B82D69-9131-4443-B88C-7E4F8A72FF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C8E69E-FC8C-4A38-B095-01D0E1928F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16ABA4-8E42-4BA6-896B-B4BF82F57B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38986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EBF0FB-3088-428E-B4A0-F1F853C540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726A647-D029-4BD8-9F2E-7B862C09012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D257008-FFD0-44E7-9DA8-46F0534024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43383-33CD-4D9B-BF52-711C5F63202D}" type="datetimeFigureOut">
              <a:rPr lang="en-US" smtClean="0"/>
              <a:t>08-Feb-22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0D1CC1D-1874-46C5-B909-F74DA8C924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77F42D-9EA6-4519-90B9-BB10B812D7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16ABA4-8E42-4BA6-896B-B4BF82F57B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17698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C41841-7CE0-41A4-8E9E-8C648F003F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641C3D6-0CBC-447E-8443-491BDA5D350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589CE94-9483-41D8-BEA8-2F9638D6A81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991FD72-F409-4D90-8792-6A2CB540D8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43383-33CD-4D9B-BF52-711C5F63202D}" type="datetimeFigureOut">
              <a:rPr lang="en-US" smtClean="0"/>
              <a:t>08-Feb-22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98518FF-183B-4982-96FD-105B8CF74E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6A57D1-A8EA-4392-84CA-E817B27C88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16ABA4-8E42-4BA6-896B-B4BF82F57B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7817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3FA9B0-0C14-4D1A-889D-07876D86E7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FB51B71-F75D-4888-9CF1-BDA5D18FACA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4DEB7F9-5B4A-4BFC-84C5-C7D3C75EA66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492A37C-3BB9-4509-8253-F05971D90AD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F3843B5-3632-4EE5-AB70-1E53653AF07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F0F5DE1-581A-44D3-BE45-5A0B5BF092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43383-33CD-4D9B-BF52-711C5F63202D}" type="datetimeFigureOut">
              <a:rPr lang="en-US" smtClean="0"/>
              <a:t>08-Feb-22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2D8FE9E-D452-45D4-9E01-4A74A85C0F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D41A6B3-FA26-4387-99F4-3B6B44878E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16ABA4-8E42-4BA6-896B-B4BF82F57B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2880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4C5959-1C63-4FDB-8B19-691383DFCD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A25C59B-0F3D-4F1E-BC10-5CB350E39A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43383-33CD-4D9B-BF52-711C5F63202D}" type="datetimeFigureOut">
              <a:rPr lang="en-US" smtClean="0"/>
              <a:t>08-Feb-22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A3F1FAB-D3D4-4BBE-8CBE-A2A757BD32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5447041-A604-42F4-B37B-9F33695852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16ABA4-8E42-4BA6-896B-B4BF82F57B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9672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6FE6507-7360-4700-BDAC-B65A5F48BA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43383-33CD-4D9B-BF52-711C5F63202D}" type="datetimeFigureOut">
              <a:rPr lang="en-US" smtClean="0"/>
              <a:t>08-Feb-22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F11C741-3976-4B60-B94F-E0D3675FA5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CC59F36-58E4-409C-BD39-574AE8720F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16ABA4-8E42-4BA6-896B-B4BF82F57B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17592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D2C011-B449-4C92-BB4F-73094F6E33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D35F807-66BA-41D2-A222-7762D31861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650D732-88A4-4581-AB03-2977C18E330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E088563-94BD-4706-AE48-A915B2A25F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43383-33CD-4D9B-BF52-711C5F63202D}" type="datetimeFigureOut">
              <a:rPr lang="en-US" smtClean="0"/>
              <a:t>08-Feb-22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236D2FF-DD88-4323-BE30-2543F3989E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41EE8CD-7428-4A4B-A2BC-69FF0FD619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16ABA4-8E42-4BA6-896B-B4BF82F57B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03696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9FCC12-A198-49DE-B6B0-48D571FF62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E2EBF77-EBAA-4D59-8959-F2559564F35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AAFAE44-0C0F-4203-829E-1BBCEA63898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D9BC761-4680-4372-910C-8BE38AD57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43383-33CD-4D9B-BF52-711C5F63202D}" type="datetimeFigureOut">
              <a:rPr lang="en-US" smtClean="0"/>
              <a:t>08-Feb-22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606EDE7-3F0E-4E55-9595-32CF61357C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18B71CD-5000-4CAC-A8FB-05061E0B39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16ABA4-8E42-4BA6-896B-B4BF82F57B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94269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47C9EDC6-355F-4F5A-A416-88BD86C70CAD}"/>
              </a:ext>
            </a:extLst>
          </p:cNvPr>
          <p:cNvSpPr/>
          <p:nvPr userDrawn="1"/>
        </p:nvSpPr>
        <p:spPr>
          <a:xfrm>
            <a:off x="0" y="0"/>
            <a:ext cx="12192000" cy="919847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4328462-FC84-4763-BCFA-8CEDAB2AED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0532"/>
            <a:ext cx="10515600" cy="81878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287632B-E793-4E08-BADE-0E872506E26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304223"/>
            <a:ext cx="10515600" cy="48727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4D416B4-864E-4307-B26A-49D8B74A90A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F43383-33CD-4D9B-BF52-711C5F63202D}" type="datetimeFigureOut">
              <a:rPr lang="en-US" smtClean="0"/>
              <a:t>08-Feb-22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D71CB7-EC0A-4D0E-908F-830F7A2BCD3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470E5C5-CC28-4E69-A32E-F9CA8D3F828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16ABA4-8E42-4BA6-896B-B4BF82F57B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40044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B8298A-0CF7-49EB-890A-92F7E0C7ACF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4800" dirty="0">
                <a:solidFill>
                  <a:schemeClr val="tx1"/>
                </a:solidFill>
              </a:rPr>
              <a:t>Transitions of Control:</a:t>
            </a:r>
            <a:br>
              <a:rPr lang="en-US" sz="4800" dirty="0">
                <a:solidFill>
                  <a:schemeClr val="tx1"/>
                </a:solidFill>
              </a:rPr>
            </a:br>
            <a:r>
              <a:rPr lang="en-US" sz="4800" dirty="0">
                <a:solidFill>
                  <a:schemeClr val="tx1"/>
                </a:solidFill>
              </a:rPr>
              <a:t>ADS Data Elements Illustration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9632755-82C6-4885-953C-58DDA6070ED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FRAV/VMAD/EDR/DSSAD Complementarity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14EF2C9-05A2-46D0-93FE-198C8752F291}"/>
              </a:ext>
            </a:extLst>
          </p:cNvPr>
          <p:cNvSpPr txBox="1"/>
          <p:nvPr/>
        </p:nvSpPr>
        <p:spPr>
          <a:xfrm>
            <a:off x="57475" y="191963"/>
            <a:ext cx="431002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Submitted by the ADS data collection workstream leader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B3E2AD3-F51F-40E9-8E58-189938EA40E2}"/>
              </a:ext>
            </a:extLst>
          </p:cNvPr>
          <p:cNvSpPr txBox="1"/>
          <p:nvPr/>
        </p:nvSpPr>
        <p:spPr>
          <a:xfrm>
            <a:off x="9452283" y="182020"/>
            <a:ext cx="2583271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>
                <a:solidFill>
                  <a:schemeClr val="bg1"/>
                </a:solidFill>
              </a:rPr>
              <a:t>Document FRAV-24-08</a:t>
            </a:r>
          </a:p>
          <a:p>
            <a:pPr algn="r"/>
            <a:r>
              <a:rPr lang="en-US" sz="1400" dirty="0">
                <a:solidFill>
                  <a:schemeClr val="bg1"/>
                </a:solidFill>
              </a:rPr>
              <a:t>24</a:t>
            </a:r>
            <a:r>
              <a:rPr lang="en-US" sz="1400" baseline="30000" dirty="0">
                <a:solidFill>
                  <a:schemeClr val="bg1"/>
                </a:solidFill>
              </a:rPr>
              <a:t>th</a:t>
            </a:r>
            <a:r>
              <a:rPr lang="en-US" sz="1400" dirty="0">
                <a:solidFill>
                  <a:schemeClr val="bg1"/>
                </a:solidFill>
              </a:rPr>
              <a:t> FRAV informal group session</a:t>
            </a:r>
          </a:p>
          <a:p>
            <a:pPr algn="r"/>
            <a:r>
              <a:rPr lang="en-US" sz="1400" dirty="0">
                <a:solidFill>
                  <a:schemeClr val="bg1"/>
                </a:solidFill>
              </a:rPr>
              <a:t>8 February 2022</a:t>
            </a:r>
          </a:p>
        </p:txBody>
      </p:sp>
    </p:spTree>
    <p:extLst>
      <p:ext uri="{BB962C8B-B14F-4D97-AF65-F5344CB8AC3E}">
        <p14:creationId xmlns:p14="http://schemas.microsoft.com/office/powerpoint/2010/main" val="38922598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050029-CE9E-44F4-9D6C-511B73CA4F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Transitions of Control: FRAV draft provisions </a:t>
            </a:r>
            <a:r>
              <a:rPr lang="en-US" sz="1800" dirty="0"/>
              <a:t>(subject to change)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9D2244C-1DB0-445D-8B03-CADEAAF931A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An ADS which permits a transition of control shall be designed to ensure safe </a:t>
            </a:r>
            <a:r>
              <a:rPr lang="en-US" dirty="0">
                <a:solidFill>
                  <a:srgbClr val="990033"/>
                </a:solidFill>
              </a:rPr>
              <a:t>transitions of control</a:t>
            </a:r>
            <a:r>
              <a:rPr lang="en-US" dirty="0"/>
              <a:t>. </a:t>
            </a:r>
            <a:r>
              <a:rPr lang="en-US" sz="1800" i="1" dirty="0"/>
              <a:t>(4.2.5.)</a:t>
            </a:r>
            <a:endParaRPr lang="en-US" sz="1800" dirty="0"/>
          </a:p>
          <a:p>
            <a:r>
              <a:rPr lang="en-US" dirty="0"/>
              <a:t>“Transition of control (TOC)” means a procedure by which the ADS engages the </a:t>
            </a:r>
            <a:r>
              <a:rPr lang="en-US" dirty="0">
                <a:solidFill>
                  <a:srgbClr val="990033"/>
                </a:solidFill>
              </a:rPr>
              <a:t>fallback user </a:t>
            </a:r>
            <a:r>
              <a:rPr lang="en-US" dirty="0"/>
              <a:t>in dynamic control of the vehicle such that the fallback user assumes the role of </a:t>
            </a:r>
            <a:r>
              <a:rPr lang="en-US" dirty="0">
                <a:solidFill>
                  <a:srgbClr val="990033"/>
                </a:solidFill>
              </a:rPr>
              <a:t>driver</a:t>
            </a:r>
            <a:r>
              <a:rPr lang="en-US" dirty="0"/>
              <a:t> upon completion. </a:t>
            </a:r>
            <a:r>
              <a:rPr lang="en-US" sz="1800" i="1" dirty="0"/>
              <a:t>(2.18)</a:t>
            </a:r>
            <a:endParaRPr lang="en-US" sz="1800" dirty="0"/>
          </a:p>
          <a:p>
            <a:r>
              <a:rPr lang="en-US" dirty="0"/>
              <a:t>“Fallback user” means a user designated to assume the role of driver upon completion of a transition of control. </a:t>
            </a:r>
            <a:r>
              <a:rPr lang="en-US" sz="1800" i="1" dirty="0"/>
              <a:t>(2.9.)</a:t>
            </a:r>
            <a:endParaRPr lang="en-US" dirty="0"/>
          </a:p>
          <a:p>
            <a:r>
              <a:rPr lang="en-US" dirty="0"/>
              <a:t>“Driver” means a qualified human being engaged in dynamic control of the vehicle. </a:t>
            </a:r>
            <a:r>
              <a:rPr lang="en-US" sz="1800" i="1" dirty="0"/>
              <a:t>(2.5.)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09491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971DD0EB-5D09-4C81-8EA2-30D917DF28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Commonality of transition steps</a:t>
            </a: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7A52AB5D-346E-4FEF-A27A-D418DDCAC6E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077456" y="1304223"/>
            <a:ext cx="4276344" cy="4872740"/>
          </a:xfrm>
        </p:spPr>
        <p:txBody>
          <a:bodyPr anchor="ctr">
            <a:normAutofit/>
          </a:bodyPr>
          <a:lstStyle/>
          <a:p>
            <a:pPr marL="0" indent="0" algn="ctr">
              <a:buNone/>
            </a:pPr>
            <a:r>
              <a:rPr lang="en-US" sz="2200" dirty="0"/>
              <a:t>The interaction shall follow a common sequence of actions and states in the transition of control (change of user roles)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8B9F05D-2270-4EDE-966F-4FE4829CD2F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0675" y="1911634"/>
            <a:ext cx="6236749" cy="36579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60525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C9DB0B-DAD6-4935-8841-8750AB6544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Logically Derived TOC aspects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04EF64-D9B3-4A0C-AE3F-212BB89CCE2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TOC trigger (something initiates transition sequence)</a:t>
            </a:r>
          </a:p>
          <a:p>
            <a:pPr lvl="1"/>
            <a:r>
              <a:rPr lang="en-US" dirty="0"/>
              <a:t>User intervention</a:t>
            </a:r>
          </a:p>
          <a:p>
            <a:pPr lvl="1"/>
            <a:r>
              <a:rPr lang="en-US" dirty="0"/>
              <a:t>ODD exit</a:t>
            </a:r>
          </a:p>
          <a:p>
            <a:pPr lvl="1"/>
            <a:r>
              <a:rPr lang="en-US" dirty="0"/>
              <a:t>System fault</a:t>
            </a:r>
          </a:p>
          <a:p>
            <a:r>
              <a:rPr lang="en-US" dirty="0"/>
              <a:t>Transition demand issued if ADS initiated TOC</a:t>
            </a:r>
          </a:p>
          <a:p>
            <a:r>
              <a:rPr lang="en-US" dirty="0"/>
              <a:t>Evaluation of user inputs (verification of stable control)</a:t>
            </a:r>
          </a:p>
          <a:p>
            <a:r>
              <a:rPr lang="en-US" dirty="0"/>
              <a:t>TOC completed</a:t>
            </a:r>
          </a:p>
          <a:p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F2C18E5-5B70-40F7-BBDF-CFC916AC233B}"/>
              </a:ext>
            </a:extLst>
          </p:cNvPr>
          <p:cNvSpPr txBox="1"/>
          <p:nvPr/>
        </p:nvSpPr>
        <p:spPr>
          <a:xfrm>
            <a:off x="3190775" y="1977991"/>
            <a:ext cx="426720" cy="1015663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sz="6000" dirty="0"/>
              <a:t>}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8D2EBF2-7E1A-4D0F-BAD5-8199FC4ECF7A}"/>
              </a:ext>
            </a:extLst>
          </p:cNvPr>
          <p:cNvSpPr txBox="1"/>
          <p:nvPr/>
        </p:nvSpPr>
        <p:spPr>
          <a:xfrm>
            <a:off x="3617495" y="2343753"/>
            <a:ext cx="788074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Only these triggers initiate a transition demand from the ADS.</a:t>
            </a:r>
          </a:p>
        </p:txBody>
      </p:sp>
    </p:spTree>
    <p:extLst>
      <p:ext uri="{BB962C8B-B14F-4D97-AF65-F5344CB8AC3E}">
        <p14:creationId xmlns:p14="http://schemas.microsoft.com/office/powerpoint/2010/main" val="361916377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FC5A12-8B49-4B3D-B7BC-AAABFAB6CE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Sequence Elements Raised in FRAV Discussions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3DAFDFB-152A-4B7B-A6A4-9CEC0FF0566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04223"/>
            <a:ext cx="10515600" cy="5039428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User intervention</a:t>
            </a:r>
          </a:p>
          <a:p>
            <a:r>
              <a:rPr lang="en-US" dirty="0"/>
              <a:t>ODD exit condition</a:t>
            </a:r>
          </a:p>
          <a:p>
            <a:r>
              <a:rPr lang="en-US" dirty="0"/>
              <a:t>DDT-critical fault</a:t>
            </a:r>
            <a:endParaRPr lang="en-US" dirty="0">
              <a:sym typeface="Wingdings" panose="05000000000000000000" pitchFamily="2" charset="2"/>
            </a:endParaRPr>
          </a:p>
          <a:p>
            <a:r>
              <a:rPr lang="en-US" dirty="0"/>
              <a:t>Advance transition notifications</a:t>
            </a:r>
          </a:p>
          <a:p>
            <a:pPr lvl="1"/>
            <a:r>
              <a:rPr lang="en-US" dirty="0"/>
              <a:t>Delayed user response</a:t>
            </a:r>
          </a:p>
          <a:p>
            <a:r>
              <a:rPr lang="en-US" dirty="0"/>
              <a:t>Transition demand</a:t>
            </a:r>
          </a:p>
          <a:p>
            <a:r>
              <a:rPr lang="en-US" dirty="0"/>
              <a:t>User input verification</a:t>
            </a:r>
          </a:p>
          <a:p>
            <a:pPr lvl="1"/>
            <a:r>
              <a:rPr lang="en-US" dirty="0"/>
              <a:t>Inadequate or no user response</a:t>
            </a:r>
          </a:p>
          <a:p>
            <a:r>
              <a:rPr lang="en-US" dirty="0"/>
              <a:t>Delayed response to user intervention due to safety condition</a:t>
            </a:r>
          </a:p>
          <a:p>
            <a:r>
              <a:rPr lang="en-US" dirty="0"/>
              <a:t>TOC complete</a:t>
            </a:r>
          </a:p>
          <a:p>
            <a:r>
              <a:rPr lang="en-US" dirty="0"/>
              <a:t>Fallback to minimal risk condition</a:t>
            </a:r>
          </a:p>
        </p:txBody>
      </p:sp>
    </p:spTree>
    <p:extLst>
      <p:ext uri="{BB962C8B-B14F-4D97-AF65-F5344CB8AC3E}">
        <p14:creationId xmlns:p14="http://schemas.microsoft.com/office/powerpoint/2010/main" val="1390366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1A9FF3-C79C-4084-A1F7-4EFF8DD272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Data Elements Considerations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BAEB081-0178-4A9F-A4CD-A787BEB34BB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04223"/>
            <a:ext cx="10515600" cy="5279458"/>
          </a:xfrm>
        </p:spPr>
        <p:txBody>
          <a:bodyPr>
            <a:normAutofit lnSpcReduction="10000"/>
          </a:bodyPr>
          <a:lstStyle/>
          <a:p>
            <a:r>
              <a:rPr lang="en-US" dirty="0"/>
              <a:t>TOC only applicable to ADS designed for use with a fallback users.</a:t>
            </a:r>
          </a:p>
          <a:p>
            <a:r>
              <a:rPr lang="en-US" dirty="0"/>
              <a:t>TOC involve identifiable steps or elements, but TOC sequences differ depending upon conditions and user responses.</a:t>
            </a:r>
          </a:p>
          <a:p>
            <a:pPr lvl="1"/>
            <a:r>
              <a:rPr lang="en-US" dirty="0"/>
              <a:t>User or ADS initiated</a:t>
            </a:r>
          </a:p>
          <a:p>
            <a:pPr lvl="1"/>
            <a:r>
              <a:rPr lang="en-US" dirty="0"/>
              <a:t>Advance notifications</a:t>
            </a:r>
          </a:p>
          <a:p>
            <a:pPr lvl="1"/>
            <a:r>
              <a:rPr lang="en-US" dirty="0"/>
              <a:t>Adequate or inadequate user inputs</a:t>
            </a:r>
          </a:p>
          <a:p>
            <a:pPr lvl="1"/>
            <a:r>
              <a:rPr lang="en-US" dirty="0"/>
              <a:t>TOC may be unsuccessful requiring fallback to MRC</a:t>
            </a:r>
          </a:p>
          <a:p>
            <a:r>
              <a:rPr lang="en-US" dirty="0"/>
              <a:t>Objectives and use of data differ between EDR and ISMR</a:t>
            </a:r>
          </a:p>
          <a:p>
            <a:pPr lvl="1"/>
            <a:r>
              <a:rPr lang="en-US" dirty="0"/>
              <a:t>EDR for crash analysis by safety authority (e.g., specific elements of TOC sequence relevant to causation chain).</a:t>
            </a:r>
          </a:p>
          <a:p>
            <a:pPr lvl="1"/>
            <a:r>
              <a:rPr lang="en-US" dirty="0"/>
              <a:t>ISMR involves manufacturer reporting of performance metrics (e.g., frequency of unsuccessful TOC).</a:t>
            </a:r>
          </a:p>
          <a:p>
            <a:r>
              <a:rPr lang="en-US" dirty="0"/>
              <a:t>Nonetheless, data elements may be identical for EDR and ISMR</a:t>
            </a:r>
          </a:p>
        </p:txBody>
      </p:sp>
    </p:spTree>
    <p:extLst>
      <p:ext uri="{BB962C8B-B14F-4D97-AF65-F5344CB8AC3E}">
        <p14:creationId xmlns:p14="http://schemas.microsoft.com/office/powerpoint/2010/main" val="377685644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86F56E-8BB6-4C7F-9080-EFA03E441D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Complementarity Across </a:t>
            </a:r>
            <a:r>
              <a:rPr lang="en-US"/>
              <a:t>Informal Groups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B7F5F0A-033A-4A0C-BDF4-59B9C8C60DF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EDR/DSSAD can propose data elements.</a:t>
            </a:r>
          </a:p>
          <a:p>
            <a:r>
              <a:rPr lang="en-US" dirty="0"/>
              <a:t>FRAV can propose safety specifications.</a:t>
            </a:r>
          </a:p>
          <a:p>
            <a:r>
              <a:rPr lang="en-US" dirty="0"/>
              <a:t>VMAD can propose performance metrics.</a:t>
            </a:r>
          </a:p>
          <a:p>
            <a:r>
              <a:rPr lang="en-US" dirty="0"/>
              <a:t>Each group can benefit from the views of the others.</a:t>
            </a:r>
          </a:p>
          <a:p>
            <a:r>
              <a:rPr lang="en-US" dirty="0"/>
              <a:t>The critical need is to ensure consistency and alignment.</a:t>
            </a:r>
          </a:p>
          <a:p>
            <a:pPr lvl="1"/>
            <a:r>
              <a:rPr lang="en-US" dirty="0"/>
              <a:t>Terms and definitions</a:t>
            </a:r>
          </a:p>
          <a:p>
            <a:pPr lvl="1"/>
            <a:r>
              <a:rPr lang="en-US" dirty="0"/>
              <a:t>Data elements and requirements for ADS behaviors and actions</a:t>
            </a:r>
          </a:p>
          <a:p>
            <a:pPr lvl="1"/>
            <a:r>
              <a:rPr lang="en-US" dirty="0"/>
              <a:t>Data elements should enable reporting on performance metrics</a:t>
            </a:r>
          </a:p>
        </p:txBody>
      </p:sp>
    </p:spTree>
    <p:extLst>
      <p:ext uri="{BB962C8B-B14F-4D97-AF65-F5344CB8AC3E}">
        <p14:creationId xmlns:p14="http://schemas.microsoft.com/office/powerpoint/2010/main" val="28151101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511</TotalTime>
  <Words>450</Words>
  <Application>Microsoft Office PowerPoint</Application>
  <PresentationFormat>Widescreen</PresentationFormat>
  <Paragraphs>55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Office Theme</vt:lpstr>
      <vt:lpstr>Transitions of Control: ADS Data Elements Illustration</vt:lpstr>
      <vt:lpstr>Transitions of Control: FRAV draft provisions (subject to change)</vt:lpstr>
      <vt:lpstr>Commonality of transition steps</vt:lpstr>
      <vt:lpstr>Logically Derived TOC aspects</vt:lpstr>
      <vt:lpstr>Sequence Elements Raised in FRAV Discussions</vt:lpstr>
      <vt:lpstr>Data Elements Considerations</vt:lpstr>
      <vt:lpstr>Complementarity Across Informal Groups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John Creamer</dc:creator>
  <cp:lastModifiedBy>John Creamer</cp:lastModifiedBy>
  <cp:revision>7</cp:revision>
  <dcterms:created xsi:type="dcterms:W3CDTF">2022-01-29T11:54:03Z</dcterms:created>
  <dcterms:modified xsi:type="dcterms:W3CDTF">2022-02-08T07:16:41Z</dcterms:modified>
</cp:coreProperties>
</file>