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1" d="100"/>
          <a:sy n="61" d="100"/>
        </p:scale>
        <p:origin x="81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685-DC5E-4F0E-A869-CA9E0EDBDB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3C0881-503E-403A-BA5B-FFB497401B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7F3A2E-AE27-4DA7-A110-B643040388D8}"/>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82009755-D28E-4EA8-8C5B-2FB9962B15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9C9DDD-0C4E-48B4-839C-5428F207BDD8}"/>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1395498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1341D-6A48-49CF-BE8C-7830698BAD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7A3B5A9-4815-4222-85B3-D8E71E7CC7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D8AB3C-F6A8-4596-82D1-6B2E7CF97FEB}"/>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0E2473D0-7C76-4701-957D-5045E8D384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E21D39-42BB-4624-8EDB-3DDE131E32E9}"/>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426009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1AB887-8219-4A81-BB2F-3B24203DD7A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8B34E5-A1B3-4AEB-A26E-DE9A95EAA9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BAE49A-43DD-46AA-AD09-59D04EC6035E}"/>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5AB168D6-64B0-4661-8E1A-7AE7CA83AA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CA4C21-23CC-4217-9993-3AD7AD8869DE}"/>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401179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5AAB4-606C-4926-98FB-F94E691DDB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A11A56-67BC-41E9-AE35-DEFB386E38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FA245E-5248-445B-B1A1-FBD95841AD34}"/>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52B82D69-9131-4443-B88C-7E4F8A72FF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C8E69E-FC8C-4A38-B095-01D0E1928FE9}"/>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60389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BF0FB-3088-428E-B4A0-F1F853C540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26A647-D029-4BD8-9F2E-7B862C0901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257008-FFD0-44E7-9DA8-46F0534024E9}"/>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C0D1CC1D-1874-46C5-B909-F74DA8C924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77F42D-9EA6-4519-90B9-BB10B812D7D6}"/>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225176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41841-7CE0-41A4-8E9E-8C648F003F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1C3D6-0CBC-447E-8443-491BDA5D35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9CE94-9483-41D8-BEA8-2F9638D6A8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91FD72-F409-4D90-8792-6A2CB540D810}"/>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6" name="Footer Placeholder 5">
            <a:extLst>
              <a:ext uri="{FF2B5EF4-FFF2-40B4-BE49-F238E27FC236}">
                <a16:creationId xmlns:a16="http://schemas.microsoft.com/office/drawing/2014/main" id="{398518FF-183B-4982-96FD-105B8CF74E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6A57D1-A8EA-4392-84CA-E817B27C8836}"/>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425781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FA9B0-0C14-4D1A-889D-07876D86E7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51B71-F75D-4888-9CF1-BDA5D18FAC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DEB7F9-5B4A-4BFC-84C5-C7D3C75EA6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92A37C-3BB9-4509-8253-F05971D90A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3843B5-3632-4EE5-AB70-1E53653AF0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0F5DE1-581A-44D3-BE45-5A0B5BF0926C}"/>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8" name="Footer Placeholder 7">
            <a:extLst>
              <a:ext uri="{FF2B5EF4-FFF2-40B4-BE49-F238E27FC236}">
                <a16:creationId xmlns:a16="http://schemas.microsoft.com/office/drawing/2014/main" id="{F2D8FE9E-D452-45D4-9E01-4A74A85C0F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41A6B3-FA26-4387-99F4-3B6B44878EF3}"/>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256288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C5959-1C63-4FDB-8B19-691383DFCD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25C59B-0F3D-4F1E-BC10-5CB350E39A7A}"/>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4" name="Footer Placeholder 3">
            <a:extLst>
              <a:ext uri="{FF2B5EF4-FFF2-40B4-BE49-F238E27FC236}">
                <a16:creationId xmlns:a16="http://schemas.microsoft.com/office/drawing/2014/main" id="{4A3F1FAB-D3D4-4BBE-8CBE-A2A757BD32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447041-A604-42F4-B37B-9F33695852B2}"/>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3612967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FE6507-7360-4700-BDAC-B65A5F48BA73}"/>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3" name="Footer Placeholder 2">
            <a:extLst>
              <a:ext uri="{FF2B5EF4-FFF2-40B4-BE49-F238E27FC236}">
                <a16:creationId xmlns:a16="http://schemas.microsoft.com/office/drawing/2014/main" id="{3F11C741-3976-4B60-B94F-E0D3675FA5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CC59F36-58E4-409C-BD39-574AE8720F65}"/>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3271759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2C011-B449-4C92-BB4F-73094F6E33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35F807-66BA-41D2-A222-7762D31861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650D732-88A4-4581-AB03-2977C18E33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088563-94BD-4706-AE48-A915B2A25F55}"/>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6" name="Footer Placeholder 5">
            <a:extLst>
              <a:ext uri="{FF2B5EF4-FFF2-40B4-BE49-F238E27FC236}">
                <a16:creationId xmlns:a16="http://schemas.microsoft.com/office/drawing/2014/main" id="{1236D2FF-DD88-4323-BE30-2543F3989E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1EE8CD-7428-4A4B-A2BC-69FF0FD619B5}"/>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3960369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FCC12-A198-49DE-B6B0-48D571FF62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2EBF77-EBAA-4D59-8959-F2559564F3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AFAE44-0C0F-4203-829E-1BBCEA6389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9BC761-4680-4372-910C-8BE38AD57458}"/>
              </a:ext>
            </a:extLst>
          </p:cNvPr>
          <p:cNvSpPr>
            <a:spLocks noGrp="1"/>
          </p:cNvSpPr>
          <p:nvPr>
            <p:ph type="dt" sz="half" idx="10"/>
          </p:nvPr>
        </p:nvSpPr>
        <p:spPr/>
        <p:txBody>
          <a:bodyPr/>
          <a:lstStyle/>
          <a:p>
            <a:fld id="{45F43383-33CD-4D9B-BF52-711C5F63202D}" type="datetimeFigureOut">
              <a:rPr lang="en-US" smtClean="0"/>
              <a:t>21-Feb-22</a:t>
            </a:fld>
            <a:endParaRPr lang="en-US"/>
          </a:p>
        </p:txBody>
      </p:sp>
      <p:sp>
        <p:nvSpPr>
          <p:cNvPr id="6" name="Footer Placeholder 5">
            <a:extLst>
              <a:ext uri="{FF2B5EF4-FFF2-40B4-BE49-F238E27FC236}">
                <a16:creationId xmlns:a16="http://schemas.microsoft.com/office/drawing/2014/main" id="{0606EDE7-3F0E-4E55-9595-32CF61357C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8B71CD-5000-4CAC-A8FB-05061E0B392D}"/>
              </a:ext>
            </a:extLst>
          </p:cNvPr>
          <p:cNvSpPr>
            <a:spLocks noGrp="1"/>
          </p:cNvSpPr>
          <p:nvPr>
            <p:ph type="sldNum" sz="quarter" idx="12"/>
          </p:nvPr>
        </p:nvSpPr>
        <p:spPr/>
        <p:txBody>
          <a:bodyPr/>
          <a:lstStyle/>
          <a:p>
            <a:fld id="{1516ABA4-8E42-4BA6-896B-B4BF82F57BA1}" type="slidenum">
              <a:rPr lang="en-US" smtClean="0"/>
              <a:t>‹#›</a:t>
            </a:fld>
            <a:endParaRPr lang="en-US"/>
          </a:p>
        </p:txBody>
      </p:sp>
    </p:spTree>
    <p:extLst>
      <p:ext uri="{BB962C8B-B14F-4D97-AF65-F5344CB8AC3E}">
        <p14:creationId xmlns:p14="http://schemas.microsoft.com/office/powerpoint/2010/main" val="1479426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7C9EDC6-355F-4F5A-A416-88BD86C70CAD}"/>
              </a:ext>
            </a:extLst>
          </p:cNvPr>
          <p:cNvSpPr/>
          <p:nvPr userDrawn="1"/>
        </p:nvSpPr>
        <p:spPr>
          <a:xfrm>
            <a:off x="0" y="0"/>
            <a:ext cx="12192000" cy="919847"/>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34328462-FC84-4763-BCFA-8CEDAB2AED80}"/>
              </a:ext>
            </a:extLst>
          </p:cNvPr>
          <p:cNvSpPr>
            <a:spLocks noGrp="1"/>
          </p:cNvSpPr>
          <p:nvPr>
            <p:ph type="title"/>
          </p:nvPr>
        </p:nvSpPr>
        <p:spPr>
          <a:xfrm>
            <a:off x="838200" y="50532"/>
            <a:ext cx="10515600" cy="81878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87632B-E793-4E08-BADE-0E872506E269}"/>
              </a:ext>
            </a:extLst>
          </p:cNvPr>
          <p:cNvSpPr>
            <a:spLocks noGrp="1"/>
          </p:cNvSpPr>
          <p:nvPr>
            <p:ph type="body" idx="1"/>
          </p:nvPr>
        </p:nvSpPr>
        <p:spPr>
          <a:xfrm>
            <a:off x="838200" y="1304223"/>
            <a:ext cx="10515600" cy="48727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4D416B4-864E-4307-B26A-49D8B74A90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43383-33CD-4D9B-BF52-711C5F63202D}" type="datetimeFigureOut">
              <a:rPr lang="en-US" smtClean="0"/>
              <a:t>21-Feb-22</a:t>
            </a:fld>
            <a:endParaRPr lang="en-US"/>
          </a:p>
        </p:txBody>
      </p:sp>
      <p:sp>
        <p:nvSpPr>
          <p:cNvPr id="5" name="Footer Placeholder 4">
            <a:extLst>
              <a:ext uri="{FF2B5EF4-FFF2-40B4-BE49-F238E27FC236}">
                <a16:creationId xmlns:a16="http://schemas.microsoft.com/office/drawing/2014/main" id="{6ED71CB7-EC0A-4D0E-908F-830F7A2BCD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470E5C5-CC28-4E69-A32E-F9CA8D3F82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6ABA4-8E42-4BA6-896B-B4BF82F57BA1}" type="slidenum">
              <a:rPr lang="en-US" smtClean="0"/>
              <a:t>‹#›</a:t>
            </a:fld>
            <a:endParaRPr lang="en-US"/>
          </a:p>
        </p:txBody>
      </p:sp>
    </p:spTree>
    <p:extLst>
      <p:ext uri="{BB962C8B-B14F-4D97-AF65-F5344CB8AC3E}">
        <p14:creationId xmlns:p14="http://schemas.microsoft.com/office/powerpoint/2010/main" val="3504004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8298A-0CF7-49EB-890A-92F7E0C7ACFF}"/>
              </a:ext>
            </a:extLst>
          </p:cNvPr>
          <p:cNvSpPr>
            <a:spLocks noGrp="1"/>
          </p:cNvSpPr>
          <p:nvPr>
            <p:ph type="ctrTitle"/>
          </p:nvPr>
        </p:nvSpPr>
        <p:spPr/>
        <p:txBody>
          <a:bodyPr>
            <a:normAutofit/>
          </a:bodyPr>
          <a:lstStyle/>
          <a:p>
            <a:r>
              <a:rPr lang="en-US" sz="4800" dirty="0">
                <a:solidFill>
                  <a:schemeClr val="tx1"/>
                </a:solidFill>
              </a:rPr>
              <a:t>Transitions of Control:</a:t>
            </a:r>
            <a:br>
              <a:rPr lang="en-US" sz="4800" dirty="0">
                <a:solidFill>
                  <a:schemeClr val="tx1"/>
                </a:solidFill>
              </a:rPr>
            </a:br>
            <a:r>
              <a:rPr lang="en-US" sz="4800" dirty="0">
                <a:solidFill>
                  <a:schemeClr val="tx1"/>
                </a:solidFill>
              </a:rPr>
              <a:t>ADS Data Elements Illustration</a:t>
            </a:r>
          </a:p>
        </p:txBody>
      </p:sp>
      <p:sp>
        <p:nvSpPr>
          <p:cNvPr id="3" name="Subtitle 2">
            <a:extLst>
              <a:ext uri="{FF2B5EF4-FFF2-40B4-BE49-F238E27FC236}">
                <a16:creationId xmlns:a16="http://schemas.microsoft.com/office/drawing/2014/main" id="{C9632755-82C6-4885-953C-58DDA6070EDD}"/>
              </a:ext>
            </a:extLst>
          </p:cNvPr>
          <p:cNvSpPr>
            <a:spLocks noGrp="1"/>
          </p:cNvSpPr>
          <p:nvPr>
            <p:ph type="subTitle" idx="1"/>
          </p:nvPr>
        </p:nvSpPr>
        <p:spPr/>
        <p:txBody>
          <a:bodyPr/>
          <a:lstStyle/>
          <a:p>
            <a:r>
              <a:rPr lang="en-US" dirty="0"/>
              <a:t>FRAV/VMAD/EDR/DSSAD Complementarity</a:t>
            </a:r>
          </a:p>
        </p:txBody>
      </p:sp>
      <p:sp>
        <p:nvSpPr>
          <p:cNvPr id="4" name="TextBox 3">
            <a:extLst>
              <a:ext uri="{FF2B5EF4-FFF2-40B4-BE49-F238E27FC236}">
                <a16:creationId xmlns:a16="http://schemas.microsoft.com/office/drawing/2014/main" id="{1C34D9EA-225A-4095-BEDE-EBA48E3148A0}"/>
              </a:ext>
            </a:extLst>
          </p:cNvPr>
          <p:cNvSpPr txBox="1"/>
          <p:nvPr/>
        </p:nvSpPr>
        <p:spPr>
          <a:xfrm>
            <a:off x="8219150" y="182880"/>
            <a:ext cx="3883371" cy="646331"/>
          </a:xfrm>
          <a:prstGeom prst="rect">
            <a:avLst/>
          </a:prstGeom>
          <a:noFill/>
        </p:spPr>
        <p:txBody>
          <a:bodyPr wrap="none" rtlCol="0">
            <a:spAutoFit/>
          </a:bodyPr>
          <a:lstStyle/>
          <a:p>
            <a:pPr algn="r"/>
            <a:r>
              <a:rPr lang="en-US">
                <a:solidFill>
                  <a:schemeClr val="bg1"/>
                </a:solidFill>
              </a:rPr>
              <a:t>Document FRAV-25-10</a:t>
            </a:r>
            <a:endParaRPr lang="en-US" dirty="0">
              <a:solidFill>
                <a:schemeClr val="bg1"/>
              </a:solidFill>
            </a:endParaRPr>
          </a:p>
          <a:p>
            <a:pPr algn="r"/>
            <a:r>
              <a:rPr lang="en-US" dirty="0">
                <a:solidFill>
                  <a:schemeClr val="bg1"/>
                </a:solidFill>
              </a:rPr>
              <a:t>25</a:t>
            </a:r>
            <a:r>
              <a:rPr lang="en-US" baseline="30000" dirty="0">
                <a:solidFill>
                  <a:schemeClr val="bg1"/>
                </a:solidFill>
              </a:rPr>
              <a:t>th</a:t>
            </a:r>
            <a:r>
              <a:rPr lang="en-US" dirty="0">
                <a:solidFill>
                  <a:schemeClr val="bg1"/>
                </a:solidFill>
              </a:rPr>
              <a:t> FRAV session, 15-16 February 2022</a:t>
            </a:r>
          </a:p>
        </p:txBody>
      </p:sp>
      <p:sp>
        <p:nvSpPr>
          <p:cNvPr id="5" name="TextBox 4">
            <a:extLst>
              <a:ext uri="{FF2B5EF4-FFF2-40B4-BE49-F238E27FC236}">
                <a16:creationId xmlns:a16="http://schemas.microsoft.com/office/drawing/2014/main" id="{6EDD6D4A-68B3-4814-948F-0450067162D4}"/>
              </a:ext>
            </a:extLst>
          </p:cNvPr>
          <p:cNvSpPr txBox="1"/>
          <p:nvPr/>
        </p:nvSpPr>
        <p:spPr>
          <a:xfrm>
            <a:off x="89479" y="208212"/>
            <a:ext cx="4887043" cy="369332"/>
          </a:xfrm>
          <a:prstGeom prst="rect">
            <a:avLst/>
          </a:prstGeom>
          <a:noFill/>
        </p:spPr>
        <p:txBody>
          <a:bodyPr wrap="none" rtlCol="0">
            <a:spAutoFit/>
          </a:bodyPr>
          <a:lstStyle/>
          <a:p>
            <a:r>
              <a:rPr lang="en-US" dirty="0">
                <a:solidFill>
                  <a:schemeClr val="bg1"/>
                </a:solidFill>
              </a:rPr>
              <a:t>Submitted by the ADS Data Collection workstream</a:t>
            </a:r>
          </a:p>
        </p:txBody>
      </p:sp>
    </p:spTree>
    <p:extLst>
      <p:ext uri="{BB962C8B-B14F-4D97-AF65-F5344CB8AC3E}">
        <p14:creationId xmlns:p14="http://schemas.microsoft.com/office/powerpoint/2010/main" val="3892259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50029-CE9E-44F4-9D6C-511B73CA4F2D}"/>
              </a:ext>
            </a:extLst>
          </p:cNvPr>
          <p:cNvSpPr>
            <a:spLocks noGrp="1"/>
          </p:cNvSpPr>
          <p:nvPr>
            <p:ph type="title"/>
          </p:nvPr>
        </p:nvSpPr>
        <p:spPr/>
        <p:txBody>
          <a:bodyPr>
            <a:normAutofit/>
          </a:bodyPr>
          <a:lstStyle/>
          <a:p>
            <a:r>
              <a:rPr lang="en-US" dirty="0"/>
              <a:t>Transitions of Control: FRAV draft provisions </a:t>
            </a:r>
            <a:r>
              <a:rPr lang="en-US" sz="1800" dirty="0"/>
              <a:t>(subject to change)</a:t>
            </a:r>
            <a:endParaRPr lang="en-US" dirty="0"/>
          </a:p>
        </p:txBody>
      </p:sp>
      <p:sp>
        <p:nvSpPr>
          <p:cNvPr id="3" name="Content Placeholder 2">
            <a:extLst>
              <a:ext uri="{FF2B5EF4-FFF2-40B4-BE49-F238E27FC236}">
                <a16:creationId xmlns:a16="http://schemas.microsoft.com/office/drawing/2014/main" id="{49D2244C-1DB0-445D-8B03-CADEAAF931AD}"/>
              </a:ext>
            </a:extLst>
          </p:cNvPr>
          <p:cNvSpPr>
            <a:spLocks noGrp="1"/>
          </p:cNvSpPr>
          <p:nvPr>
            <p:ph idx="1"/>
          </p:nvPr>
        </p:nvSpPr>
        <p:spPr/>
        <p:txBody>
          <a:bodyPr/>
          <a:lstStyle/>
          <a:p>
            <a:r>
              <a:rPr lang="en-US" dirty="0"/>
              <a:t>An ADS which permits a transition of control shall be designed to ensure safe </a:t>
            </a:r>
            <a:r>
              <a:rPr lang="en-US" dirty="0">
                <a:solidFill>
                  <a:srgbClr val="990033"/>
                </a:solidFill>
              </a:rPr>
              <a:t>transitions of control</a:t>
            </a:r>
            <a:r>
              <a:rPr lang="en-US" dirty="0"/>
              <a:t>. </a:t>
            </a:r>
            <a:r>
              <a:rPr lang="en-US" sz="1800" i="1" dirty="0"/>
              <a:t>(4.2.5.)</a:t>
            </a:r>
            <a:endParaRPr lang="en-US" sz="1800" dirty="0"/>
          </a:p>
          <a:p>
            <a:r>
              <a:rPr lang="en-US" dirty="0"/>
              <a:t>“Transition of control (TOC)” means a procedure by which the ADS engages the </a:t>
            </a:r>
            <a:r>
              <a:rPr lang="en-US" dirty="0">
                <a:solidFill>
                  <a:srgbClr val="990033"/>
                </a:solidFill>
              </a:rPr>
              <a:t>fallback user </a:t>
            </a:r>
            <a:r>
              <a:rPr lang="en-US" dirty="0"/>
              <a:t>in dynamic control of the vehicle such that the fallback user assumes the role of </a:t>
            </a:r>
            <a:r>
              <a:rPr lang="en-US" dirty="0">
                <a:solidFill>
                  <a:srgbClr val="990033"/>
                </a:solidFill>
              </a:rPr>
              <a:t>driver</a:t>
            </a:r>
            <a:r>
              <a:rPr lang="en-US" dirty="0"/>
              <a:t> upon completion. </a:t>
            </a:r>
            <a:r>
              <a:rPr lang="en-US" sz="1800" i="1" dirty="0"/>
              <a:t>(2.18)</a:t>
            </a:r>
            <a:endParaRPr lang="en-US" sz="1800" dirty="0"/>
          </a:p>
          <a:p>
            <a:r>
              <a:rPr lang="en-US" dirty="0"/>
              <a:t>“Fallback user” means a user designated to assume the role of driver upon completion of a transition of control. </a:t>
            </a:r>
            <a:r>
              <a:rPr lang="en-US" sz="1800" i="1" dirty="0"/>
              <a:t>(2.9.)</a:t>
            </a:r>
            <a:endParaRPr lang="en-US" dirty="0"/>
          </a:p>
          <a:p>
            <a:r>
              <a:rPr lang="en-US" dirty="0"/>
              <a:t>“Driver” means a qualified human being engaged in dynamic control of the vehicle. </a:t>
            </a:r>
            <a:r>
              <a:rPr lang="en-US" sz="1800" i="1" dirty="0"/>
              <a:t>(2.5.)</a:t>
            </a:r>
            <a:endParaRPr lang="en-US" dirty="0"/>
          </a:p>
        </p:txBody>
      </p:sp>
    </p:spTree>
    <p:extLst>
      <p:ext uri="{BB962C8B-B14F-4D97-AF65-F5344CB8AC3E}">
        <p14:creationId xmlns:p14="http://schemas.microsoft.com/office/powerpoint/2010/main" val="2460949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1DD0EB-5D09-4C81-8EA2-30D917DF283C}"/>
              </a:ext>
            </a:extLst>
          </p:cNvPr>
          <p:cNvSpPr>
            <a:spLocks noGrp="1"/>
          </p:cNvSpPr>
          <p:nvPr>
            <p:ph type="title"/>
          </p:nvPr>
        </p:nvSpPr>
        <p:spPr/>
        <p:txBody>
          <a:bodyPr/>
          <a:lstStyle/>
          <a:p>
            <a:r>
              <a:rPr lang="en-US" dirty="0"/>
              <a:t>Commonality of transition steps</a:t>
            </a:r>
          </a:p>
        </p:txBody>
      </p:sp>
      <p:sp>
        <p:nvSpPr>
          <p:cNvPr id="9" name="Content Placeholder 8">
            <a:extLst>
              <a:ext uri="{FF2B5EF4-FFF2-40B4-BE49-F238E27FC236}">
                <a16:creationId xmlns:a16="http://schemas.microsoft.com/office/drawing/2014/main" id="{7A52AB5D-346E-4FEF-A27A-D418DDCAC6EE}"/>
              </a:ext>
            </a:extLst>
          </p:cNvPr>
          <p:cNvSpPr>
            <a:spLocks noGrp="1"/>
          </p:cNvSpPr>
          <p:nvPr>
            <p:ph idx="1"/>
          </p:nvPr>
        </p:nvSpPr>
        <p:spPr>
          <a:xfrm>
            <a:off x="7077456" y="1304223"/>
            <a:ext cx="4276344" cy="4872740"/>
          </a:xfrm>
        </p:spPr>
        <p:txBody>
          <a:bodyPr anchor="ctr">
            <a:normAutofit/>
          </a:bodyPr>
          <a:lstStyle/>
          <a:p>
            <a:pPr marL="0" indent="0" algn="ctr">
              <a:buNone/>
            </a:pPr>
            <a:r>
              <a:rPr lang="en-US" sz="2200" dirty="0"/>
              <a:t>The interaction shall follow a common sequence of actions and states in the transition of control (change of user roles)</a:t>
            </a:r>
          </a:p>
        </p:txBody>
      </p:sp>
      <p:pic>
        <p:nvPicPr>
          <p:cNvPr id="7" name="Picture 6">
            <a:extLst>
              <a:ext uri="{FF2B5EF4-FFF2-40B4-BE49-F238E27FC236}">
                <a16:creationId xmlns:a16="http://schemas.microsoft.com/office/drawing/2014/main" id="{38B9F05D-2270-4EDE-966F-4FE4829CD2F2}"/>
              </a:ext>
            </a:extLst>
          </p:cNvPr>
          <p:cNvPicPr>
            <a:picLocks noChangeAspect="1"/>
          </p:cNvPicPr>
          <p:nvPr/>
        </p:nvPicPr>
        <p:blipFill>
          <a:blip r:embed="rId2"/>
          <a:stretch>
            <a:fillRect/>
          </a:stretch>
        </p:blipFill>
        <p:spPr>
          <a:xfrm>
            <a:off x="710675" y="1911634"/>
            <a:ext cx="6236749" cy="3657917"/>
          </a:xfrm>
          <a:prstGeom prst="rect">
            <a:avLst/>
          </a:prstGeom>
        </p:spPr>
      </p:pic>
    </p:spTree>
    <p:extLst>
      <p:ext uri="{BB962C8B-B14F-4D97-AF65-F5344CB8AC3E}">
        <p14:creationId xmlns:p14="http://schemas.microsoft.com/office/powerpoint/2010/main" val="3036052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9DB0B-DAD6-4935-8841-8750AB654440}"/>
              </a:ext>
            </a:extLst>
          </p:cNvPr>
          <p:cNvSpPr>
            <a:spLocks noGrp="1"/>
          </p:cNvSpPr>
          <p:nvPr>
            <p:ph type="title"/>
          </p:nvPr>
        </p:nvSpPr>
        <p:spPr/>
        <p:txBody>
          <a:bodyPr/>
          <a:lstStyle/>
          <a:p>
            <a:r>
              <a:rPr lang="en-US" dirty="0"/>
              <a:t>Logically Derived TOC aspects</a:t>
            </a:r>
          </a:p>
        </p:txBody>
      </p:sp>
      <p:sp>
        <p:nvSpPr>
          <p:cNvPr id="3" name="Content Placeholder 2">
            <a:extLst>
              <a:ext uri="{FF2B5EF4-FFF2-40B4-BE49-F238E27FC236}">
                <a16:creationId xmlns:a16="http://schemas.microsoft.com/office/drawing/2014/main" id="{B004EF64-D9B3-4A0C-AE3F-212BB89CCE24}"/>
              </a:ext>
            </a:extLst>
          </p:cNvPr>
          <p:cNvSpPr>
            <a:spLocks noGrp="1"/>
          </p:cNvSpPr>
          <p:nvPr>
            <p:ph idx="1"/>
          </p:nvPr>
        </p:nvSpPr>
        <p:spPr/>
        <p:txBody>
          <a:bodyPr/>
          <a:lstStyle/>
          <a:p>
            <a:r>
              <a:rPr lang="en-US" dirty="0"/>
              <a:t>TOC trigger (something initiates transition sequence)</a:t>
            </a:r>
          </a:p>
          <a:p>
            <a:pPr lvl="1"/>
            <a:r>
              <a:rPr lang="en-US" dirty="0"/>
              <a:t>User intervention</a:t>
            </a:r>
          </a:p>
          <a:p>
            <a:pPr lvl="1"/>
            <a:r>
              <a:rPr lang="en-US" dirty="0"/>
              <a:t>ODD exit</a:t>
            </a:r>
          </a:p>
          <a:p>
            <a:pPr lvl="1"/>
            <a:r>
              <a:rPr lang="en-US" dirty="0"/>
              <a:t>System fault</a:t>
            </a:r>
          </a:p>
          <a:p>
            <a:r>
              <a:rPr lang="en-US" dirty="0"/>
              <a:t>Transition demand issued if ADS initiated TOC</a:t>
            </a:r>
          </a:p>
          <a:p>
            <a:r>
              <a:rPr lang="en-US" dirty="0"/>
              <a:t>Evaluation of user inputs (verification of stable control)</a:t>
            </a:r>
          </a:p>
          <a:p>
            <a:r>
              <a:rPr lang="en-US" dirty="0"/>
              <a:t>TOC completed</a:t>
            </a:r>
          </a:p>
          <a:p>
            <a:endParaRPr lang="en-US" dirty="0"/>
          </a:p>
        </p:txBody>
      </p:sp>
      <p:sp>
        <p:nvSpPr>
          <p:cNvPr id="4" name="TextBox 3">
            <a:extLst>
              <a:ext uri="{FF2B5EF4-FFF2-40B4-BE49-F238E27FC236}">
                <a16:creationId xmlns:a16="http://schemas.microsoft.com/office/drawing/2014/main" id="{2F2C18E5-5B70-40F7-BBDF-CFC916AC233B}"/>
              </a:ext>
            </a:extLst>
          </p:cNvPr>
          <p:cNvSpPr txBox="1"/>
          <p:nvPr/>
        </p:nvSpPr>
        <p:spPr>
          <a:xfrm>
            <a:off x="3190775" y="1977991"/>
            <a:ext cx="426720" cy="1015663"/>
          </a:xfrm>
          <a:prstGeom prst="rect">
            <a:avLst/>
          </a:prstGeom>
          <a:noFill/>
        </p:spPr>
        <p:txBody>
          <a:bodyPr wrap="none" rtlCol="0" anchor="ctr">
            <a:spAutoFit/>
          </a:bodyPr>
          <a:lstStyle/>
          <a:p>
            <a:r>
              <a:rPr lang="en-US" sz="6000" dirty="0"/>
              <a:t>}</a:t>
            </a:r>
          </a:p>
        </p:txBody>
      </p:sp>
      <p:sp>
        <p:nvSpPr>
          <p:cNvPr id="5" name="TextBox 4">
            <a:extLst>
              <a:ext uri="{FF2B5EF4-FFF2-40B4-BE49-F238E27FC236}">
                <a16:creationId xmlns:a16="http://schemas.microsoft.com/office/drawing/2014/main" id="{28D2EBF2-7E1A-4D0F-BAD5-8199FC4ECF7A}"/>
              </a:ext>
            </a:extLst>
          </p:cNvPr>
          <p:cNvSpPr txBox="1"/>
          <p:nvPr/>
        </p:nvSpPr>
        <p:spPr>
          <a:xfrm>
            <a:off x="3617495" y="2343753"/>
            <a:ext cx="7880747" cy="461665"/>
          </a:xfrm>
          <a:prstGeom prst="rect">
            <a:avLst/>
          </a:prstGeom>
          <a:noFill/>
        </p:spPr>
        <p:txBody>
          <a:bodyPr wrap="none" rtlCol="0">
            <a:spAutoFit/>
          </a:bodyPr>
          <a:lstStyle/>
          <a:p>
            <a:r>
              <a:rPr lang="en-US" sz="2400" dirty="0"/>
              <a:t>Only these triggers initiate a transition demand from the ADS.</a:t>
            </a:r>
          </a:p>
        </p:txBody>
      </p:sp>
      <p:sp>
        <p:nvSpPr>
          <p:cNvPr id="6" name="TextBox 5">
            <a:extLst>
              <a:ext uri="{FF2B5EF4-FFF2-40B4-BE49-F238E27FC236}">
                <a16:creationId xmlns:a16="http://schemas.microsoft.com/office/drawing/2014/main" id="{0BD39728-C5D4-404A-8056-2E5C611C1B87}"/>
              </a:ext>
            </a:extLst>
          </p:cNvPr>
          <p:cNvSpPr txBox="1"/>
          <p:nvPr/>
        </p:nvSpPr>
        <p:spPr>
          <a:xfrm>
            <a:off x="966651" y="4650378"/>
            <a:ext cx="9358231" cy="1323439"/>
          </a:xfrm>
          <a:prstGeom prst="rect">
            <a:avLst/>
          </a:prstGeom>
          <a:noFill/>
          <a:ln>
            <a:solidFill>
              <a:srgbClr val="990033"/>
            </a:solidFill>
          </a:ln>
        </p:spPr>
        <p:txBody>
          <a:bodyPr wrap="square" rtlCol="0">
            <a:spAutoFit/>
          </a:bodyPr>
          <a:lstStyle/>
          <a:p>
            <a:r>
              <a:rPr lang="en-US" sz="2000" b="1" dirty="0">
                <a:solidFill>
                  <a:srgbClr val="C00000"/>
                </a:solidFill>
              </a:rPr>
              <a:t>Transition sequences will differ. </a:t>
            </a:r>
            <a:r>
              <a:rPr lang="en-US" sz="2000" dirty="0">
                <a:solidFill>
                  <a:srgbClr val="C00000"/>
                </a:solidFill>
              </a:rPr>
              <a:t>A transition can be initiated by a user intervention or by the ADS (transition demand). ADS would obviously not issue a transition demand when the user triggered the TOC and is already intervening. A transition may or may not be successful.</a:t>
            </a:r>
          </a:p>
        </p:txBody>
      </p:sp>
    </p:spTree>
    <p:extLst>
      <p:ext uri="{BB962C8B-B14F-4D97-AF65-F5344CB8AC3E}">
        <p14:creationId xmlns:p14="http://schemas.microsoft.com/office/powerpoint/2010/main" val="3619163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C5A12-8B49-4B3D-B7BC-AAABFAB6CE54}"/>
              </a:ext>
            </a:extLst>
          </p:cNvPr>
          <p:cNvSpPr>
            <a:spLocks noGrp="1"/>
          </p:cNvSpPr>
          <p:nvPr>
            <p:ph type="title"/>
          </p:nvPr>
        </p:nvSpPr>
        <p:spPr/>
        <p:txBody>
          <a:bodyPr/>
          <a:lstStyle/>
          <a:p>
            <a:r>
              <a:rPr lang="en-US" dirty="0"/>
              <a:t>Sequence Elements Raised in FRAV Discussions</a:t>
            </a:r>
          </a:p>
        </p:txBody>
      </p:sp>
      <p:sp>
        <p:nvSpPr>
          <p:cNvPr id="3" name="Content Placeholder 2">
            <a:extLst>
              <a:ext uri="{FF2B5EF4-FFF2-40B4-BE49-F238E27FC236}">
                <a16:creationId xmlns:a16="http://schemas.microsoft.com/office/drawing/2014/main" id="{A3DAFDFB-152A-4B7B-A6A4-9CEC0FF0566C}"/>
              </a:ext>
            </a:extLst>
          </p:cNvPr>
          <p:cNvSpPr>
            <a:spLocks noGrp="1"/>
          </p:cNvSpPr>
          <p:nvPr>
            <p:ph idx="1"/>
          </p:nvPr>
        </p:nvSpPr>
        <p:spPr>
          <a:xfrm>
            <a:off x="838200" y="1304223"/>
            <a:ext cx="10515600" cy="5039428"/>
          </a:xfrm>
        </p:spPr>
        <p:txBody>
          <a:bodyPr>
            <a:normAutofit fontScale="92500" lnSpcReduction="10000"/>
          </a:bodyPr>
          <a:lstStyle/>
          <a:p>
            <a:r>
              <a:rPr lang="en-US" dirty="0"/>
              <a:t>User intervention</a:t>
            </a:r>
          </a:p>
          <a:p>
            <a:r>
              <a:rPr lang="en-US" dirty="0"/>
              <a:t>ODD exit condition</a:t>
            </a:r>
          </a:p>
          <a:p>
            <a:r>
              <a:rPr lang="en-US" dirty="0"/>
              <a:t>DDT-critical fault</a:t>
            </a:r>
            <a:endParaRPr lang="en-US" dirty="0">
              <a:sym typeface="Wingdings" panose="05000000000000000000" pitchFamily="2" charset="2"/>
            </a:endParaRPr>
          </a:p>
          <a:p>
            <a:r>
              <a:rPr lang="en-US" dirty="0"/>
              <a:t>Advance transition notifications</a:t>
            </a:r>
          </a:p>
          <a:p>
            <a:pPr lvl="1"/>
            <a:r>
              <a:rPr lang="en-US" dirty="0"/>
              <a:t>Delayed user response</a:t>
            </a:r>
          </a:p>
          <a:p>
            <a:r>
              <a:rPr lang="en-US" dirty="0"/>
              <a:t>Transition demand</a:t>
            </a:r>
          </a:p>
          <a:p>
            <a:r>
              <a:rPr lang="en-US" dirty="0"/>
              <a:t>User input verification</a:t>
            </a:r>
          </a:p>
          <a:p>
            <a:pPr lvl="1"/>
            <a:r>
              <a:rPr lang="en-US" dirty="0"/>
              <a:t>Inadequate or no user response</a:t>
            </a:r>
          </a:p>
          <a:p>
            <a:r>
              <a:rPr lang="en-US" dirty="0"/>
              <a:t>Delayed response to user intervention due to safety condition</a:t>
            </a:r>
          </a:p>
          <a:p>
            <a:r>
              <a:rPr lang="en-US" dirty="0"/>
              <a:t>TOC complete</a:t>
            </a:r>
          </a:p>
          <a:p>
            <a:r>
              <a:rPr lang="en-US" dirty="0"/>
              <a:t>Fallback to minimal risk condition</a:t>
            </a:r>
          </a:p>
        </p:txBody>
      </p:sp>
      <p:sp>
        <p:nvSpPr>
          <p:cNvPr id="4" name="TextBox 3">
            <a:extLst>
              <a:ext uri="{FF2B5EF4-FFF2-40B4-BE49-F238E27FC236}">
                <a16:creationId xmlns:a16="http://schemas.microsoft.com/office/drawing/2014/main" id="{9F656042-0CCB-496A-966C-745B2011D7D4}"/>
              </a:ext>
            </a:extLst>
          </p:cNvPr>
          <p:cNvSpPr txBox="1"/>
          <p:nvPr/>
        </p:nvSpPr>
        <p:spPr>
          <a:xfrm>
            <a:off x="6766559" y="2078782"/>
            <a:ext cx="4545875" cy="1631216"/>
          </a:xfrm>
          <a:prstGeom prst="rect">
            <a:avLst/>
          </a:prstGeom>
          <a:noFill/>
          <a:ln>
            <a:solidFill>
              <a:srgbClr val="990033"/>
            </a:solidFill>
          </a:ln>
        </p:spPr>
        <p:txBody>
          <a:bodyPr wrap="square" rtlCol="0">
            <a:spAutoFit/>
          </a:bodyPr>
          <a:lstStyle/>
          <a:p>
            <a:r>
              <a:rPr lang="en-US" sz="2000" dirty="0">
                <a:solidFill>
                  <a:srgbClr val="C00000"/>
                </a:solidFill>
              </a:rPr>
              <a:t>FRAV has discussed possible elements that could (but would not necessarily) arise during transitions of control. The presence and order of such elements would describe each TOC as it played out.</a:t>
            </a:r>
          </a:p>
        </p:txBody>
      </p:sp>
    </p:spTree>
    <p:extLst>
      <p:ext uri="{BB962C8B-B14F-4D97-AF65-F5344CB8AC3E}">
        <p14:creationId xmlns:p14="http://schemas.microsoft.com/office/powerpoint/2010/main" val="139036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A9FF3-C79C-4084-A1F7-4EFF8DD27282}"/>
              </a:ext>
            </a:extLst>
          </p:cNvPr>
          <p:cNvSpPr>
            <a:spLocks noGrp="1"/>
          </p:cNvSpPr>
          <p:nvPr>
            <p:ph type="title"/>
          </p:nvPr>
        </p:nvSpPr>
        <p:spPr/>
        <p:txBody>
          <a:bodyPr/>
          <a:lstStyle/>
          <a:p>
            <a:r>
              <a:rPr lang="en-US" dirty="0"/>
              <a:t>Data Elements Considerations</a:t>
            </a:r>
          </a:p>
        </p:txBody>
      </p:sp>
      <p:sp>
        <p:nvSpPr>
          <p:cNvPr id="3" name="Content Placeholder 2">
            <a:extLst>
              <a:ext uri="{FF2B5EF4-FFF2-40B4-BE49-F238E27FC236}">
                <a16:creationId xmlns:a16="http://schemas.microsoft.com/office/drawing/2014/main" id="{BBAEB081-0178-4A9F-A4CD-A787BEB34BBF}"/>
              </a:ext>
            </a:extLst>
          </p:cNvPr>
          <p:cNvSpPr>
            <a:spLocks noGrp="1"/>
          </p:cNvSpPr>
          <p:nvPr>
            <p:ph idx="1"/>
          </p:nvPr>
        </p:nvSpPr>
        <p:spPr>
          <a:xfrm>
            <a:off x="838200" y="1304223"/>
            <a:ext cx="10515600" cy="5279458"/>
          </a:xfrm>
        </p:spPr>
        <p:txBody>
          <a:bodyPr>
            <a:normAutofit lnSpcReduction="10000"/>
          </a:bodyPr>
          <a:lstStyle/>
          <a:p>
            <a:r>
              <a:rPr lang="en-US" dirty="0"/>
              <a:t>TOC only applicable to ADS designed for use with a fallback users.</a:t>
            </a:r>
          </a:p>
          <a:p>
            <a:r>
              <a:rPr lang="en-US" dirty="0"/>
              <a:t>TOC involve identifiable steps or elements, but TOC sequences differ depending upon conditions and user responses.</a:t>
            </a:r>
          </a:p>
          <a:p>
            <a:pPr lvl="1"/>
            <a:r>
              <a:rPr lang="en-US" dirty="0"/>
              <a:t>User or ADS initiated</a:t>
            </a:r>
          </a:p>
          <a:p>
            <a:pPr lvl="1"/>
            <a:r>
              <a:rPr lang="en-US" dirty="0"/>
              <a:t>Advance notifications</a:t>
            </a:r>
          </a:p>
          <a:p>
            <a:pPr lvl="1"/>
            <a:r>
              <a:rPr lang="en-US" dirty="0"/>
              <a:t>Adequate or inadequate user inputs</a:t>
            </a:r>
          </a:p>
          <a:p>
            <a:pPr lvl="1"/>
            <a:r>
              <a:rPr lang="en-US" dirty="0"/>
              <a:t>TOC may be unsuccessful requiring fallback to MRC</a:t>
            </a:r>
          </a:p>
          <a:p>
            <a:r>
              <a:rPr lang="en-US" dirty="0"/>
              <a:t>Objectives and use of data differ between EDR and ISMR</a:t>
            </a:r>
          </a:p>
          <a:p>
            <a:pPr lvl="1"/>
            <a:r>
              <a:rPr lang="en-US" dirty="0"/>
              <a:t>EDR for crash analysis by safety authority (e.g., specific elements of TOC sequence relevant to causation chain).</a:t>
            </a:r>
          </a:p>
          <a:p>
            <a:pPr lvl="1"/>
            <a:r>
              <a:rPr lang="en-US" dirty="0"/>
              <a:t>ISMR involves manufacturer reporting of performance metrics (e.g., frequency of unsuccessful TOC).</a:t>
            </a:r>
          </a:p>
          <a:p>
            <a:r>
              <a:rPr lang="en-US" dirty="0"/>
              <a:t>Nonetheless, data elements may be identical for EDR and ISMR</a:t>
            </a:r>
          </a:p>
        </p:txBody>
      </p:sp>
    </p:spTree>
    <p:extLst>
      <p:ext uri="{BB962C8B-B14F-4D97-AF65-F5344CB8AC3E}">
        <p14:creationId xmlns:p14="http://schemas.microsoft.com/office/powerpoint/2010/main" val="3776856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6F56E-8BB6-4C7F-9080-EFA03E441DB2}"/>
              </a:ext>
            </a:extLst>
          </p:cNvPr>
          <p:cNvSpPr>
            <a:spLocks noGrp="1"/>
          </p:cNvSpPr>
          <p:nvPr>
            <p:ph type="title"/>
          </p:nvPr>
        </p:nvSpPr>
        <p:spPr/>
        <p:txBody>
          <a:bodyPr/>
          <a:lstStyle/>
          <a:p>
            <a:r>
              <a:rPr lang="en-US" dirty="0"/>
              <a:t>Complementarity Across </a:t>
            </a:r>
            <a:r>
              <a:rPr lang="en-US"/>
              <a:t>Informal Groups</a:t>
            </a:r>
            <a:endParaRPr lang="en-US" dirty="0"/>
          </a:p>
        </p:txBody>
      </p:sp>
      <p:sp>
        <p:nvSpPr>
          <p:cNvPr id="3" name="Content Placeholder 2">
            <a:extLst>
              <a:ext uri="{FF2B5EF4-FFF2-40B4-BE49-F238E27FC236}">
                <a16:creationId xmlns:a16="http://schemas.microsoft.com/office/drawing/2014/main" id="{AB7F5F0A-033A-4A0C-BDF4-59B9C8C60DF4}"/>
              </a:ext>
            </a:extLst>
          </p:cNvPr>
          <p:cNvSpPr>
            <a:spLocks noGrp="1"/>
          </p:cNvSpPr>
          <p:nvPr>
            <p:ph idx="1"/>
          </p:nvPr>
        </p:nvSpPr>
        <p:spPr/>
        <p:txBody>
          <a:bodyPr/>
          <a:lstStyle/>
          <a:p>
            <a:r>
              <a:rPr lang="en-US" dirty="0"/>
              <a:t>EDR/DSSAD can propose data elements.</a:t>
            </a:r>
          </a:p>
          <a:p>
            <a:r>
              <a:rPr lang="en-US" dirty="0"/>
              <a:t>FRAV can propose safety specifications.</a:t>
            </a:r>
          </a:p>
          <a:p>
            <a:r>
              <a:rPr lang="en-US" dirty="0"/>
              <a:t>VMAD can propose performance metrics.</a:t>
            </a:r>
          </a:p>
          <a:p>
            <a:r>
              <a:rPr lang="en-US" dirty="0"/>
              <a:t>Each group can benefit from the views of the others.</a:t>
            </a:r>
          </a:p>
          <a:p>
            <a:r>
              <a:rPr lang="en-US" dirty="0"/>
              <a:t>The critical need is to ensure consistency and alignment.</a:t>
            </a:r>
          </a:p>
          <a:p>
            <a:pPr lvl="1"/>
            <a:r>
              <a:rPr lang="en-US" dirty="0"/>
              <a:t>Terms and definitions</a:t>
            </a:r>
          </a:p>
          <a:p>
            <a:pPr lvl="1"/>
            <a:r>
              <a:rPr lang="en-US" dirty="0"/>
              <a:t>Data elements and requirements for ADS behaviors and actions</a:t>
            </a:r>
          </a:p>
          <a:p>
            <a:pPr lvl="1"/>
            <a:r>
              <a:rPr lang="en-US" dirty="0"/>
              <a:t>Data elements should enable reporting on performance metrics</a:t>
            </a:r>
          </a:p>
        </p:txBody>
      </p:sp>
    </p:spTree>
    <p:extLst>
      <p:ext uri="{BB962C8B-B14F-4D97-AF65-F5344CB8AC3E}">
        <p14:creationId xmlns:p14="http://schemas.microsoft.com/office/powerpoint/2010/main" val="28151101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530</TotalTime>
  <Words>533</Words>
  <Application>Microsoft Office PowerPoint</Application>
  <PresentationFormat>Widescreen</PresentationFormat>
  <Paragraphs>56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Transitions of Control: ADS Data Elements Illustration</vt:lpstr>
      <vt:lpstr>Transitions of Control: FRAV draft provisions (subject to change)</vt:lpstr>
      <vt:lpstr>Commonality of transition steps</vt:lpstr>
      <vt:lpstr>Logically Derived TOC aspects</vt:lpstr>
      <vt:lpstr>Sequence Elements Raised in FRAV Discussions</vt:lpstr>
      <vt:lpstr>Data Elements Considerations</vt:lpstr>
      <vt:lpstr>Complementarity Across Informal Groups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Creamer</dc:creator>
  <cp:lastModifiedBy>John Creamer</cp:lastModifiedBy>
  <cp:revision>9</cp:revision>
  <dcterms:created xsi:type="dcterms:W3CDTF">2022-01-29T11:54:03Z</dcterms:created>
  <dcterms:modified xsi:type="dcterms:W3CDTF">2022-02-21T15:26:03Z</dcterms:modified>
</cp:coreProperties>
</file>