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585" r:id="rId3"/>
    <p:sldId id="613" r:id="rId4"/>
    <p:sldId id="596" r:id="rId5"/>
    <p:sldId id="604" r:id="rId6"/>
    <p:sldId id="612" r:id="rId7"/>
    <p:sldId id="605" r:id="rId8"/>
    <p:sldId id="614" r:id="rId9"/>
    <p:sldId id="606" r:id="rId10"/>
    <p:sldId id="607" r:id="rId11"/>
    <p:sldId id="608" r:id="rId12"/>
    <p:sldId id="609" r:id="rId13"/>
    <p:sldId id="615" r:id="rId14"/>
    <p:sldId id="593" r:id="rId15"/>
    <p:sldId id="600" r:id="rId16"/>
    <p:sldId id="602" r:id="rId17"/>
  </p:sldIdLst>
  <p:sldSz cx="9144000" cy="6858000" type="screen4x3"/>
  <p:notesSz cx="7010400" cy="9296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00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69535"/>
    <a:srgbClr val="0F5480"/>
    <a:srgbClr val="2D5EC1"/>
    <a:srgbClr val="77933C"/>
    <a:srgbClr val="D0827E"/>
    <a:srgbClr val="ABF5BD"/>
    <a:srgbClr val="3166CF"/>
    <a:srgbClr val="3E6FD2"/>
    <a:srgbClr val="00FF0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397" autoAdjust="0"/>
    <p:restoredTop sz="86188" autoAdjust="0"/>
  </p:normalViewPr>
  <p:slideViewPr>
    <p:cSldViewPr>
      <p:cViewPr>
        <p:scale>
          <a:sx n="70" d="100"/>
          <a:sy n="70" d="100"/>
        </p:scale>
        <p:origin x="-157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604" cy="4653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159" y="0"/>
            <a:ext cx="3038604" cy="4653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573"/>
            <a:ext cx="3038604" cy="4653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159" y="8829573"/>
            <a:ext cx="3038604" cy="4653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E2DF0AC-0F94-4C22-9B5F-858401AD9B4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418626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604" cy="4653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159" y="0"/>
            <a:ext cx="3038604" cy="4653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9788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713" y="4415530"/>
            <a:ext cx="5608975" cy="418360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573"/>
            <a:ext cx="3038604" cy="4653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159" y="8829573"/>
            <a:ext cx="3038604" cy="4653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EBAB54C-F844-41FD-B3DA-61F026747C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764767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2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AB4E2008-6208-4438-BE26-2DC66A775446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11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AB4E2008-6208-4438-BE26-2DC66A775446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12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5D565BC5-406C-40D9-ACE2-28A79708310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13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4D4C99B3-0F87-42DD-90F8-214C2CDC42B5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14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4D4C99B3-0F87-42DD-90F8-214C2CDC42B5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15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95A46B05-67EC-4D07-A59F-C56FD16D16A8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16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F31B97FE-1212-42AA-B934-553E61FA2724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3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5D565BC5-406C-40D9-ACE2-28A79708310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4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AB4E2008-6208-4438-BE26-2DC66A775446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5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AB4E2008-6208-4438-BE26-2DC66A775446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6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AB4E2008-6208-4438-BE26-2DC66A775446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7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5D565BC5-406C-40D9-ACE2-28A79708310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8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2A8713FA-B17B-4A85-8AE7-04FF8F05CEC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9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fld id="{2A8713FA-B17B-4A85-8AE7-04FF8F05CEC3}" type="slidenum">
              <a:rPr lang="el-GR" altLang="en-US" sz="1200" b="0" smtClean="0">
                <a:solidFill>
                  <a:schemeClr val="tx1"/>
                </a:solidFill>
                <a:latin typeface="Arial" charset="0"/>
              </a:rPr>
              <a:pPr/>
              <a:t>10</a:t>
            </a:fld>
            <a:endParaRPr lang="el-GR" altLang="en-US" sz="1200" b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00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00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00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00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00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00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40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The International Dimension of </a:t>
            </a:r>
            <a:br>
              <a:rPr lang="fr-BE" noProof="0" smtClean="0"/>
            </a:br>
            <a:r>
              <a:rPr lang="fr-BE" noProof="0" smtClean="0"/>
              <a:t>Energy Research and Innovation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23A2E4F5-D790-4A49-8161-98EC54F708B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00693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C4CE0-DFA4-467C-8B71-2BDF49F4A61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101062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8013" y="1339850"/>
            <a:ext cx="2185987" cy="4105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410325" cy="4105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056B4-1CB9-4084-9E13-8439D1CED1A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542189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00188" y="1524000"/>
            <a:ext cx="3668712" cy="2281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500188" y="3957638"/>
            <a:ext cx="3668712" cy="2281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45DFF-CA3E-44D8-BECB-6F29B4A8EE99}" type="slidenum">
              <a:rPr lang="el-GR" altLang="en-US"/>
              <a:pPr>
                <a:defRPr/>
              </a:pPr>
              <a:t>‹#›</a:t>
            </a:fld>
            <a:endParaRPr lang="el-GR" altLang="en-US"/>
          </a:p>
        </p:txBody>
      </p:sp>
    </p:spTree>
    <p:extLst>
      <p:ext uri="{BB962C8B-B14F-4D97-AF65-F5344CB8AC3E}">
        <p14:creationId xmlns:p14="http://schemas.microsoft.com/office/powerpoint/2010/main" xmlns="" val="423811990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FD8CA-2D00-46AD-BDAE-B84CC217D3B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336195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60AB-6ECF-4A2D-97CD-04432E34067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233109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2276475"/>
            <a:ext cx="4297362" cy="3168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5050" y="2276475"/>
            <a:ext cx="4298950" cy="3168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62866-145C-4DA7-8058-0D654A78704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878315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B5261-DA72-437F-A9B3-81A12658EBC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78317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E3222-F898-4F2B-95CB-922E5533C2C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13098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E2D09-5CDA-4D55-A7F7-722799C0B60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861617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91086-0B5B-4D4C-888B-04FE4B7AA88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654930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9C690-D574-489E-A6F4-F2BF1B5355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419610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2276475"/>
            <a:ext cx="874871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EA04DBC-9D5D-400F-B05A-70CF13E4CF2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81" r:id="rId1"/>
    <p:sldLayoutId id="2147484471" r:id="rId2"/>
    <p:sldLayoutId id="2147484472" r:id="rId3"/>
    <p:sldLayoutId id="2147484473" r:id="rId4"/>
    <p:sldLayoutId id="2147484474" r:id="rId5"/>
    <p:sldLayoutId id="2147484475" r:id="rId6"/>
    <p:sldLayoutId id="2147484476" r:id="rId7"/>
    <p:sldLayoutId id="2147484477" r:id="rId8"/>
    <p:sldLayoutId id="2147484478" r:id="rId9"/>
    <p:sldLayoutId id="2147484479" r:id="rId10"/>
    <p:sldLayoutId id="2147484480" r:id="rId11"/>
    <p:sldLayoutId id="2147484482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9388" y="1916113"/>
            <a:ext cx="8856662" cy="1439862"/>
          </a:xfrm>
        </p:spPr>
        <p:txBody>
          <a:bodyPr/>
          <a:lstStyle/>
          <a:p>
            <a:pPr indent="0" algn="ctr" eaLnBrk="1" hangingPunct="1">
              <a:defRPr/>
            </a:pPr>
            <a:r>
              <a:rPr lang="en-US" sz="3000" cap="all" dirty="0" smtClean="0"/>
              <a:t>Particle emissions </a:t>
            </a:r>
            <a:br>
              <a:rPr lang="en-US" sz="3000" cap="all" dirty="0" smtClean="0"/>
            </a:br>
            <a:r>
              <a:rPr lang="en-US" sz="3000" cap="all" dirty="0" smtClean="0"/>
              <a:t>from Tyre and brake wear </a:t>
            </a:r>
            <a:br>
              <a:rPr lang="en-US" sz="3000" cap="all" dirty="0" smtClean="0"/>
            </a:br>
            <a:r>
              <a:rPr lang="en-US" sz="3000" cap="all" dirty="0" smtClean="0"/>
              <a:t>on-going literature review</a:t>
            </a:r>
            <a:endParaRPr lang="en-GB" sz="3000" dirty="0" smtClean="0"/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573463"/>
            <a:ext cx="8532813" cy="1728787"/>
          </a:xfrm>
        </p:spPr>
        <p:txBody>
          <a:bodyPr/>
          <a:lstStyle/>
          <a:p>
            <a:pPr algn="ctr" eaLnBrk="1" hangingPunct="1"/>
            <a:endParaRPr lang="en-GB" altLang="en-US" sz="2800" dirty="0" smtClean="0"/>
          </a:p>
          <a:p>
            <a:pPr algn="ctr" eaLnBrk="1" hangingPunct="1"/>
            <a:r>
              <a:rPr lang="en-GB" altLang="en-US" sz="1800" dirty="0" smtClean="0"/>
              <a:t>Sustainable Transport Unit</a:t>
            </a:r>
          </a:p>
          <a:p>
            <a:pPr algn="ctr" eaLnBrk="1" hangingPunct="1"/>
            <a:r>
              <a:rPr lang="en-GB" altLang="en-US" sz="1800" dirty="0" smtClean="0"/>
              <a:t>Institute for Energy and Transport </a:t>
            </a:r>
          </a:p>
          <a:p>
            <a:pPr algn="ctr" eaLnBrk="1" hangingPunct="1"/>
            <a:r>
              <a:rPr lang="en-GB" altLang="en-US" sz="1800" dirty="0" smtClean="0"/>
              <a:t>Joint Research Centre</a:t>
            </a:r>
          </a:p>
          <a:p>
            <a:pPr algn="ctr" eaLnBrk="1" hangingPunct="1"/>
            <a:endParaRPr lang="en-GB" altLang="en-US" sz="1800" dirty="0" smtClean="0"/>
          </a:p>
          <a:p>
            <a:pPr algn="ctr" eaLnBrk="1" hangingPunct="1"/>
            <a:endParaRPr lang="en-GB" altLang="en-US" sz="28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3675175" y="5516563"/>
            <a:ext cx="158569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1400" b="0" i="0" dirty="0" smtClean="0">
                <a:solidFill>
                  <a:schemeClr val="bg1"/>
                </a:solidFill>
                <a:ea typeface="ＭＳ Ｐゴシック" pitchFamily="34" charset="-128"/>
              </a:rPr>
              <a:t>8 January 2014</a:t>
            </a:r>
            <a:endParaRPr lang="en-US" altLang="en-US" sz="1400" b="0" i="0" dirty="0">
              <a:solidFill>
                <a:schemeClr val="bg1"/>
              </a:solidFill>
              <a:ea typeface="ＭＳ Ｐゴシック" pitchFamily="34" charset="-128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400" b="0" i="0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143508" y="1268760"/>
            <a:ext cx="8856984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1200"/>
              </a:spcAft>
              <a:defRPr/>
            </a:pPr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TYRE AND BRAKE WEAR</a:t>
            </a: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 SIZE DISTRIBUTIONS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87984" y="2296913"/>
            <a:ext cx="4140000" cy="2554884"/>
            <a:chOff x="287984" y="2296913"/>
            <a:chExt cx="4140000" cy="2554884"/>
          </a:xfrm>
        </p:grpSpPr>
        <p:sp>
          <p:nvSpPr>
            <p:cNvPr id="30" name="Text Box 11"/>
            <p:cNvSpPr txBox="1">
              <a:spLocks noChangeArrowheads="1"/>
            </p:cNvSpPr>
            <p:nvPr/>
          </p:nvSpPr>
          <p:spPr bwMode="auto">
            <a:xfrm>
              <a:off x="287984" y="2296913"/>
              <a:ext cx="4140000" cy="22842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 algn="just" eaLnBrk="1" fontAlgn="auto" hangingPunct="1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anose="05000000000000000000" pitchFamily="2" charset="2"/>
                <a:buChar char="q"/>
              </a:pPr>
              <a:r>
                <a:rPr lang="en-IE" altLang="en-US" sz="1600" dirty="0">
                  <a:solidFill>
                    <a:srgbClr val="002060"/>
                  </a:solidFill>
                </a:rPr>
                <a:t>BW PN distributions appear to be bimodal with both peaks lying within the fine mode</a:t>
              </a:r>
            </a:p>
            <a:p>
              <a:pPr marL="285750" indent="-285750" algn="just" eaLnBrk="1" fontAlgn="auto" hangingPunct="1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anose="05000000000000000000" pitchFamily="2" charset="2"/>
                <a:buChar char="q"/>
              </a:pPr>
              <a:r>
                <a:rPr lang="en-IE" altLang="en-US" sz="1600" dirty="0">
                  <a:solidFill>
                    <a:srgbClr val="002060"/>
                  </a:solidFill>
                </a:rPr>
                <a:t>Some studies report 1st peak at the UF size, while others find at ~ 350 nm</a:t>
              </a:r>
              <a:endParaRPr lang="en-US" altLang="en-US" sz="1600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4" name="Rectangle 2"/>
            <p:cNvSpPr txBox="1">
              <a:spLocks noChangeArrowheads="1"/>
            </p:cNvSpPr>
            <p:nvPr/>
          </p:nvSpPr>
          <p:spPr bwMode="auto">
            <a:xfrm>
              <a:off x="539552" y="4653136"/>
              <a:ext cx="3540710" cy="198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1000" dirty="0">
                  <a:solidFill>
                    <a:srgbClr val="002060"/>
                  </a:solidFill>
                </a:rPr>
                <a:t>Transmission Electron </a:t>
              </a:r>
              <a:r>
                <a:rPr lang="en-US" altLang="en-US" sz="1000" dirty="0" smtClean="0">
                  <a:solidFill>
                    <a:srgbClr val="002060"/>
                  </a:solidFill>
                </a:rPr>
                <a:t>Microscope</a:t>
              </a:r>
              <a:endParaRPr lang="el-GR" altLang="en-US" sz="1000" dirty="0">
                <a:solidFill>
                  <a:srgbClr val="002060"/>
                </a:solidFill>
              </a:endParaRPr>
            </a:p>
          </p:txBody>
        </p:sp>
      </p:grp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562789" y="6587582"/>
            <a:ext cx="3505156" cy="22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lvl="0" algn="ctr" eaLnBrk="1" hangingPunct="1">
              <a:defRPr/>
            </a:pPr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altLang="en-US" sz="1000" dirty="0">
                <a:solidFill>
                  <a:srgbClr val="002060"/>
                </a:solidFill>
              </a:rPr>
              <a:t>Example adopted from Gasser et al., 2009</a:t>
            </a:r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]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4680472" y="2276872"/>
            <a:ext cx="4140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fontAlgn="auto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600" dirty="0">
                <a:solidFill>
                  <a:srgbClr val="002060"/>
                </a:solidFill>
              </a:rPr>
              <a:t>PN distributions </a:t>
            </a:r>
            <a:r>
              <a:rPr lang="en-IE" altLang="en-US" sz="1600" dirty="0" smtClean="0">
                <a:solidFill>
                  <a:srgbClr val="002060"/>
                </a:solidFill>
              </a:rPr>
              <a:t>are unimodal.  </a:t>
            </a:r>
            <a:r>
              <a:rPr lang="en-IE" altLang="en-US" sz="1600" dirty="0">
                <a:solidFill>
                  <a:srgbClr val="002060"/>
                </a:solidFill>
              </a:rPr>
              <a:t>S</a:t>
            </a:r>
            <a:r>
              <a:rPr lang="en-IE" altLang="en-US" sz="1600" dirty="0" smtClean="0">
                <a:solidFill>
                  <a:srgbClr val="002060"/>
                </a:solidFill>
              </a:rPr>
              <a:t>ome </a:t>
            </a:r>
            <a:r>
              <a:rPr lang="en-IE" altLang="en-US" sz="1600" dirty="0">
                <a:solidFill>
                  <a:srgbClr val="002060"/>
                </a:solidFill>
              </a:rPr>
              <a:t>studies </a:t>
            </a:r>
            <a:r>
              <a:rPr lang="en-IE" altLang="en-US" sz="1600" dirty="0" smtClean="0">
                <a:solidFill>
                  <a:srgbClr val="002060"/>
                </a:solidFill>
              </a:rPr>
              <a:t>report </a:t>
            </a:r>
            <a:r>
              <a:rPr lang="en-IE" altLang="en-US" sz="1600" dirty="0">
                <a:solidFill>
                  <a:srgbClr val="002060"/>
                </a:solidFill>
              </a:rPr>
              <a:t>a peak at the UF </a:t>
            </a:r>
            <a:r>
              <a:rPr lang="en-IE" altLang="en-US" sz="1600" dirty="0" smtClean="0">
                <a:solidFill>
                  <a:srgbClr val="002060"/>
                </a:solidFill>
              </a:rPr>
              <a:t>size (</a:t>
            </a:r>
            <a:r>
              <a:rPr lang="en-IE" altLang="en-US" sz="1600" dirty="0">
                <a:solidFill>
                  <a:srgbClr val="002060"/>
                </a:solidFill>
              </a:rPr>
              <a:t>~ </a:t>
            </a:r>
            <a:r>
              <a:rPr lang="en-IE" altLang="en-US" sz="1600" dirty="0" smtClean="0">
                <a:solidFill>
                  <a:srgbClr val="002060"/>
                </a:solidFill>
              </a:rPr>
              <a:t>15-50 </a:t>
            </a:r>
            <a:r>
              <a:rPr lang="en-IE" altLang="en-US" sz="1600" dirty="0">
                <a:solidFill>
                  <a:srgbClr val="002060"/>
                </a:solidFill>
              </a:rPr>
              <a:t>nm), while others </a:t>
            </a:r>
            <a:r>
              <a:rPr lang="en-IE" altLang="en-US" sz="1600" dirty="0" smtClean="0">
                <a:solidFill>
                  <a:srgbClr val="002060"/>
                </a:solidFill>
              </a:rPr>
              <a:t>mention </a:t>
            </a:r>
            <a:r>
              <a:rPr lang="en-IE" altLang="en-US" sz="1600" dirty="0">
                <a:solidFill>
                  <a:srgbClr val="002060"/>
                </a:solidFill>
              </a:rPr>
              <a:t>that under “</a:t>
            </a:r>
            <a:r>
              <a:rPr lang="en-IE" altLang="en-US" sz="1600" dirty="0" smtClean="0">
                <a:solidFill>
                  <a:srgbClr val="002060"/>
                </a:solidFill>
              </a:rPr>
              <a:t>normal” </a:t>
            </a:r>
            <a:r>
              <a:rPr lang="en-IE" altLang="en-US" sz="1600" dirty="0">
                <a:solidFill>
                  <a:srgbClr val="002060"/>
                </a:solidFill>
              </a:rPr>
              <a:t>driving </a:t>
            </a:r>
            <a:r>
              <a:rPr lang="en-IE" altLang="en-US" sz="1600" dirty="0" smtClean="0">
                <a:solidFill>
                  <a:srgbClr val="002060"/>
                </a:solidFill>
              </a:rPr>
              <a:t>conditions </a:t>
            </a:r>
            <a:r>
              <a:rPr lang="en-IE" altLang="en-US" sz="1600" dirty="0">
                <a:solidFill>
                  <a:srgbClr val="002060"/>
                </a:solidFill>
              </a:rPr>
              <a:t>no UF particles are emitted</a:t>
            </a:r>
            <a:endParaRPr lang="en-US" altLang="en-US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5004048" y="6597352"/>
            <a:ext cx="3690180" cy="19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altLang="en-US" sz="1000" dirty="0">
                <a:solidFill>
                  <a:srgbClr val="002060"/>
                </a:solidFill>
              </a:rPr>
              <a:t>Example adopted from Dahl et al., 2006</a:t>
            </a:r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]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5076056" y="4653136"/>
            <a:ext cx="3540710" cy="198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000" dirty="0">
                <a:solidFill>
                  <a:srgbClr val="002060"/>
                </a:solidFill>
              </a:rPr>
              <a:t>Scanning Mobility Particle </a:t>
            </a:r>
            <a:r>
              <a:rPr lang="en-US" altLang="en-US" sz="1000" dirty="0" smtClean="0">
                <a:solidFill>
                  <a:srgbClr val="002060"/>
                </a:solidFill>
              </a:rPr>
              <a:t>Sizer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65896" y="1844824"/>
            <a:ext cx="1584176" cy="343437"/>
          </a:xfrm>
          <a:gradFill>
            <a:gsLst>
              <a:gs pos="0">
                <a:srgbClr val="769535"/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altLang="en-US" sz="1800" dirty="0" smtClean="0">
                <a:solidFill>
                  <a:srgbClr val="002060"/>
                </a:solidFill>
              </a:rPr>
              <a:t>BRAKES</a:t>
            </a:r>
            <a:endParaRPr lang="el-GR" altLang="en-US" sz="1800" dirty="0" smtClean="0">
              <a:solidFill>
                <a:srgbClr val="002060"/>
              </a:solidFill>
            </a:endParaRPr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 bwMode="auto">
          <a:xfrm>
            <a:off x="5940152" y="1844824"/>
            <a:ext cx="1584176" cy="343437"/>
          </a:xfrm>
          <a:prstGeom prst="rect">
            <a:avLst/>
          </a:prstGeom>
          <a:gradFill rotWithShape="1">
            <a:gsLst>
              <a:gs pos="0">
                <a:srgbClr val="769535"/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1800" kern="0" dirty="0" smtClean="0">
                <a:solidFill>
                  <a:srgbClr val="002060"/>
                </a:solidFill>
              </a:rPr>
              <a:t>TYRES</a:t>
            </a:r>
            <a:endParaRPr lang="el-GR" altLang="en-US" sz="1800" kern="0" dirty="0" smtClean="0">
              <a:solidFill>
                <a:srgbClr val="002060"/>
              </a:solidFill>
            </a:endParaRPr>
          </a:p>
        </p:txBody>
      </p:sp>
      <p:pic>
        <p:nvPicPr>
          <p:cNvPr id="19" name="Picture 18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1775" t="15159" r="10406" b="7713"/>
          <a:stretch/>
        </p:blipFill>
        <p:spPr bwMode="auto">
          <a:xfrm>
            <a:off x="587629" y="4869160"/>
            <a:ext cx="3528000" cy="1728000"/>
          </a:xfrm>
          <a:prstGeom prst="rect">
            <a:avLst/>
          </a:prstGeom>
          <a:ln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26" name="Picture 2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159" t="8776" r="2094" b="6117"/>
          <a:stretch/>
        </p:blipFill>
        <p:spPr bwMode="auto">
          <a:xfrm>
            <a:off x="5076448" y="4869160"/>
            <a:ext cx="3528000" cy="172800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cxnSp>
        <p:nvCxnSpPr>
          <p:cNvPr id="27" name="12 - Ευθύγραμμο βέλος σύνδεσης"/>
          <p:cNvCxnSpPr>
            <a:cxnSpLocks noChangeShapeType="1"/>
          </p:cNvCxnSpPr>
          <p:nvPr/>
        </p:nvCxnSpPr>
        <p:spPr bwMode="auto">
          <a:xfrm flipH="1" flipV="1">
            <a:off x="6012160" y="5013176"/>
            <a:ext cx="576063" cy="234096"/>
          </a:xfrm>
          <a:prstGeom prst="straightConnector1">
            <a:avLst/>
          </a:prstGeom>
          <a:noFill/>
          <a:ln w="22225" algn="ctr">
            <a:solidFill>
              <a:srgbClr val="77933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8" name="12 - Ευθύγραμμο βέλος σύνδεσης"/>
          <p:cNvCxnSpPr>
            <a:cxnSpLocks noChangeShapeType="1"/>
          </p:cNvCxnSpPr>
          <p:nvPr/>
        </p:nvCxnSpPr>
        <p:spPr bwMode="auto">
          <a:xfrm flipH="1">
            <a:off x="6353969" y="5373216"/>
            <a:ext cx="450280" cy="288032"/>
          </a:xfrm>
          <a:prstGeom prst="straightConnector1">
            <a:avLst/>
          </a:prstGeom>
          <a:noFill/>
          <a:ln w="22225" algn="ctr">
            <a:solidFill>
              <a:srgbClr val="77933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9945933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09" y="1324164"/>
            <a:ext cx="8856982" cy="448652"/>
          </a:xfrm>
        </p:spPr>
        <p:txBody>
          <a:bodyPr>
            <a:noAutofit/>
          </a:bodyPr>
          <a:lstStyle/>
          <a:p>
            <a:pPr algn="ctr"/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TYRE AND BRAKE WEAR</a:t>
            </a:r>
            <a:r>
              <a:rPr lang="en-US" altLang="en-US" sz="2000" b="1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CHEMICAL CHARACTERIZATION</a:t>
            </a:r>
            <a:endParaRPr lang="el-GR" altLang="en-US" sz="2400" b="1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13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40445716"/>
              </p:ext>
            </p:extLst>
          </p:nvPr>
        </p:nvGraphicFramePr>
        <p:xfrm>
          <a:off x="414091" y="2204864"/>
          <a:ext cx="8315818" cy="3258400"/>
        </p:xfrm>
        <a:graphic>
          <a:graphicData uri="http://schemas.openxmlformats.org/drawingml/2006/table">
            <a:tbl>
              <a:tblPr/>
              <a:tblGrid>
                <a:gridCol w="863818"/>
                <a:gridCol w="2484000"/>
                <a:gridCol w="2484000"/>
                <a:gridCol w="2484000"/>
              </a:tblGrid>
              <a:tr h="43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5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2.5 </a:t>
                      </a: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5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2.5-10 </a:t>
                      </a: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Wear particles</a:t>
                      </a:r>
                      <a:r>
                        <a:rPr lang="en-US" sz="15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</a:tr>
              <a:tr h="140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Brake Wear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Transition metals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(Cu, Fe), Sb (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III, V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Sn, Ba, Zr, Al, S,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OC&gt;&gt;EC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FeO,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Fe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Cu oxides, Sb (III), Sb (V)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Sn, Ba, Zr, Al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Cu, Fe, Sb (III, V)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Sn, Ba, Zr, Al, S,</a:t>
                      </a:r>
                      <a:r>
                        <a:rPr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PAHs, n-alkanes, n-alkanoic acids, benzaldehydes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Tyre Wear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Zn, organic Zn,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Cu, S, Si, </a:t>
                      </a:r>
                      <a:r>
                        <a:rPr lang="pt-BR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Organic compounds, EC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Zn, organic Zn,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Cu, Si, Mn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Zn, Cu, S, Si, </a:t>
                      </a:r>
                      <a:r>
                        <a:rPr lang="pt-BR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PAHs, benzothiazoles, natural resins, n-alkanes, EC</a:t>
                      </a: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791580" y="1844824"/>
            <a:ext cx="75608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altLang="en-US" sz="1200" dirty="0" smtClean="0">
                <a:solidFill>
                  <a:srgbClr val="002060"/>
                </a:solidFill>
              </a:rPr>
              <a:t>Most important chemical constituents of wear particles</a:t>
            </a:r>
            <a:endParaRPr lang="en-US" altLang="en-US" sz="12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304800" y="5518789"/>
            <a:ext cx="85344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</a:pP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NEED FOR: Identification </a:t>
            </a:r>
            <a:r>
              <a:rPr lang="en-IE" altLang="en-US" sz="1600" dirty="0">
                <a:solidFill>
                  <a:srgbClr val="002060"/>
                </a:solidFill>
                <a:latin typeface="+mn-lt"/>
              </a:rPr>
              <a:t>of organic constituents 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in </a:t>
            </a:r>
            <a:r>
              <a:rPr lang="en-IE" altLang="en-US" sz="1600" dirty="0">
                <a:solidFill>
                  <a:srgbClr val="002060"/>
                </a:solidFill>
              </a:rPr>
              <a:t>PM</a:t>
            </a:r>
            <a:r>
              <a:rPr lang="en-IE" altLang="en-US" sz="1600" baseline="-25000" dirty="0">
                <a:solidFill>
                  <a:srgbClr val="002060"/>
                </a:solidFill>
              </a:rPr>
              <a:t>10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brake and tyre wear 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particles </a:t>
            </a:r>
            <a:r>
              <a:rPr lang="en-IE" altLang="en-US" sz="1600" dirty="0">
                <a:solidFill>
                  <a:srgbClr val="002060"/>
                </a:solidFill>
                <a:latin typeface="+mn-lt"/>
              </a:rPr>
              <a:t>and investigation of the chemical composition of modern lining 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materials</a:t>
            </a:r>
            <a:endParaRPr lang="en-IE" altLang="en-US" sz="10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4575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09" y="1268760"/>
            <a:ext cx="8856982" cy="448652"/>
          </a:xfrm>
        </p:spPr>
        <p:txBody>
          <a:bodyPr>
            <a:noAutofit/>
          </a:bodyPr>
          <a:lstStyle/>
          <a:p>
            <a:pPr algn="ctr"/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TYRE AND BRAKE WEAR</a:t>
            </a:r>
            <a:r>
              <a:rPr lang="en-US" altLang="en-US" sz="2000" b="1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– </a:t>
            </a: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EMISSION FACTORS</a:t>
            </a:r>
            <a:endParaRPr lang="el-GR" altLang="en-US" sz="2400" b="1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13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2660448"/>
              </p:ext>
            </p:extLst>
          </p:nvPr>
        </p:nvGraphicFramePr>
        <p:xfrm>
          <a:off x="323992" y="2204864"/>
          <a:ext cx="4176000" cy="1810000"/>
        </p:xfrm>
        <a:graphic>
          <a:graphicData uri="http://schemas.openxmlformats.org/drawingml/2006/table">
            <a:tbl>
              <a:tblPr/>
              <a:tblGrid>
                <a:gridCol w="1080000"/>
                <a:gridCol w="1548000"/>
                <a:gridCol w="1548000"/>
              </a:tblGrid>
              <a:tr h="54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mg km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veh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b="1" kern="1200" baseline="-25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mg km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veh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b="1" kern="1200" baseline="-25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Brakes LDV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2.1-5.5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2.0-8.0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Tyres</a:t>
                      </a:r>
                      <a:r>
                        <a:rPr lang="en-US" sz="15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LDV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IE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3.5-9.0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323528" y="1872850"/>
            <a:ext cx="4176464" cy="35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altLang="en-US" sz="1300" dirty="0" smtClean="0">
                <a:solidFill>
                  <a:srgbClr val="002060"/>
                </a:solidFill>
              </a:rPr>
              <a:t>EFs derived from road simulation studies</a:t>
            </a:r>
            <a:endParaRPr lang="en-US" altLang="en-US" sz="13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644008" y="1872850"/>
            <a:ext cx="4176464" cy="35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altLang="en-US" sz="1300" dirty="0" smtClean="0">
                <a:solidFill>
                  <a:srgbClr val="002060"/>
                </a:solidFill>
              </a:rPr>
              <a:t>EFs derived from receptor modeling</a:t>
            </a:r>
            <a:endParaRPr lang="en-US" altLang="en-US" sz="13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2" name="13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21902165"/>
              </p:ext>
            </p:extLst>
          </p:nvPr>
        </p:nvGraphicFramePr>
        <p:xfrm>
          <a:off x="4644008" y="2204864"/>
          <a:ext cx="4176000" cy="1810000"/>
        </p:xfrm>
        <a:graphic>
          <a:graphicData uri="http://schemas.openxmlformats.org/drawingml/2006/table">
            <a:tbl>
              <a:tblPr/>
              <a:tblGrid>
                <a:gridCol w="1080000"/>
                <a:gridCol w="1548000"/>
                <a:gridCol w="1548000"/>
              </a:tblGrid>
              <a:tr h="54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l-GR" sz="1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mg km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veh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b="1" kern="1200" baseline="-25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4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2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mg km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veh</a:t>
                      </a:r>
                      <a:r>
                        <a:rPr lang="en-IE" sz="12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  <a:r>
                        <a:rPr lang="en-IE" sz="12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400" b="1" kern="1200" baseline="-25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Brakes LDV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0.0-5.0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1.0-8.8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Tyres</a:t>
                      </a:r>
                      <a:r>
                        <a:rPr lang="en-US" sz="15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LDV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0.3-5.0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IE" sz="15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6.0-13</a:t>
                      </a:r>
                      <a:endParaRPr lang="el-GR" sz="15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323528" y="3974867"/>
            <a:ext cx="417646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sz="1000" baseline="30000" dirty="0" smtClean="0">
                <a:solidFill>
                  <a:srgbClr val="002060"/>
                </a:solidFill>
              </a:rPr>
              <a:t>* </a:t>
            </a:r>
            <a:r>
              <a:rPr lang="en-US" altLang="en-US" sz="1000" dirty="0" smtClean="0">
                <a:solidFill>
                  <a:srgbClr val="002060"/>
                </a:solidFill>
              </a:rPr>
              <a:t>Friction tyres</a:t>
            </a:r>
            <a:endParaRPr lang="en-IE" altLang="en-US" sz="1000" dirty="0" smtClean="0">
              <a:solidFill>
                <a:srgbClr val="002060"/>
              </a:solidFill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228607" y="4365104"/>
            <a:ext cx="8699501" cy="222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Brake and tyre wear PM</a:t>
            </a:r>
            <a:r>
              <a:rPr lang="en-IE" altLang="en-US" sz="1600" baseline="-25000" dirty="0" smtClean="0">
                <a:solidFill>
                  <a:srgbClr val="002060"/>
                </a:solidFill>
                <a:latin typeface="+mn-lt"/>
              </a:rPr>
              <a:t>10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 EFs of HDVs are estimated to be approximately one order of magnitude higher compared to LDVs</a:t>
            </a:r>
            <a:endParaRPr lang="en-IE" altLang="en-US" sz="1600" dirty="0">
              <a:solidFill>
                <a:srgbClr val="002060"/>
              </a:solidFill>
              <a:latin typeface="+mn-lt"/>
            </a:endParaRPr>
          </a:p>
          <a:p>
            <a:pPr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</a:pPr>
            <a:endParaRPr lang="en-IE" altLang="en-US" sz="400" dirty="0">
              <a:solidFill>
                <a:srgbClr val="002060"/>
              </a:solidFill>
              <a:latin typeface="+mn-lt"/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Much higher PM</a:t>
            </a:r>
            <a:r>
              <a:rPr lang="en-IE" altLang="en-US" sz="1600" baseline="-25000" dirty="0" smtClean="0">
                <a:solidFill>
                  <a:srgbClr val="002060"/>
                </a:solidFill>
                <a:latin typeface="+mn-lt"/>
              </a:rPr>
              <a:t>10</a:t>
            </a:r>
            <a:r>
              <a:rPr lang="en-IE" altLang="en-US" sz="1600" dirty="0" smtClean="0">
                <a:solidFill>
                  <a:srgbClr val="002060"/>
                </a:solidFill>
                <a:latin typeface="+mn-lt"/>
              </a:rPr>
              <a:t> EFs have been reported in case of studded tyres</a:t>
            </a:r>
          </a:p>
          <a:p>
            <a:pPr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</a:pPr>
            <a:endParaRPr lang="en-IE" altLang="en-US" sz="400" dirty="0">
              <a:solidFill>
                <a:srgbClr val="002060"/>
              </a:solidFill>
              <a:latin typeface="+mn-lt"/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en-US" sz="1600" dirty="0" smtClean="0">
                <a:solidFill>
                  <a:srgbClr val="002060"/>
                </a:solidFill>
              </a:rPr>
              <a:t>Most </a:t>
            </a:r>
            <a:r>
              <a:rPr lang="en-US" altLang="en-US" sz="1600" dirty="0">
                <a:solidFill>
                  <a:srgbClr val="002060"/>
                </a:solidFill>
              </a:rPr>
              <a:t>commonly used key tracers of BW are Cu and </a:t>
            </a:r>
            <a:r>
              <a:rPr lang="en-US" altLang="en-US" sz="1600" dirty="0" smtClean="0">
                <a:solidFill>
                  <a:srgbClr val="002060"/>
                </a:solidFill>
              </a:rPr>
              <a:t>Sb, while for </a:t>
            </a:r>
            <a:r>
              <a:rPr lang="en-IE" altLang="en-US" sz="1600" dirty="0" smtClean="0">
                <a:solidFill>
                  <a:srgbClr val="002060"/>
                </a:solidFill>
              </a:rPr>
              <a:t>TW </a:t>
            </a:r>
            <a:r>
              <a:rPr lang="en-IE" altLang="en-US" sz="1600" dirty="0" smtClean="0">
                <a:solidFill>
                  <a:srgbClr val="002060"/>
                </a:solidFill>
              </a:rPr>
              <a:t>Zn, </a:t>
            </a:r>
            <a:r>
              <a:rPr lang="en-IE" altLang="en-US" sz="1600" dirty="0">
                <a:solidFill>
                  <a:srgbClr val="002060"/>
                </a:solidFill>
              </a:rPr>
              <a:t>benzothiazoles and SBR</a:t>
            </a:r>
            <a:endParaRPr lang="en-IE" altLang="en-US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4644008" y="3974867"/>
            <a:ext cx="417646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sz="1000" baseline="30000" dirty="0" smtClean="0">
                <a:solidFill>
                  <a:srgbClr val="002060"/>
                </a:solidFill>
              </a:rPr>
              <a:t>* </a:t>
            </a:r>
            <a:r>
              <a:rPr lang="en-US" altLang="en-US" sz="1000" dirty="0" smtClean="0">
                <a:solidFill>
                  <a:srgbClr val="002060"/>
                </a:solidFill>
              </a:rPr>
              <a:t>Friction tyres</a:t>
            </a:r>
            <a:endParaRPr lang="en-IE" altLang="en-US" sz="1000" dirty="0" smtClean="0">
              <a:solidFill>
                <a:srgbClr val="002060"/>
              </a:solidFill>
            </a:endParaRPr>
          </a:p>
        </p:txBody>
      </p:sp>
      <p:sp>
        <p:nvSpPr>
          <p:cNvPr id="19" name="10 - Έλλειψη"/>
          <p:cNvSpPr>
            <a:spLocks noChangeArrowheads="1"/>
          </p:cNvSpPr>
          <p:nvPr/>
        </p:nvSpPr>
        <p:spPr bwMode="auto">
          <a:xfrm>
            <a:off x="3707904" y="2924944"/>
            <a:ext cx="468000" cy="324000"/>
          </a:xfrm>
          <a:prstGeom prst="ellipse">
            <a:avLst/>
          </a:prstGeom>
          <a:noFill/>
          <a:ln w="25400" algn="ctr">
            <a:solidFill>
              <a:srgbClr val="7695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0" name="10 - Έλλειψη"/>
          <p:cNvSpPr>
            <a:spLocks noChangeArrowheads="1"/>
          </p:cNvSpPr>
          <p:nvPr/>
        </p:nvSpPr>
        <p:spPr bwMode="auto">
          <a:xfrm>
            <a:off x="8028384" y="2924944"/>
            <a:ext cx="468000" cy="324000"/>
          </a:xfrm>
          <a:prstGeom prst="ellipse">
            <a:avLst/>
          </a:prstGeom>
          <a:noFill/>
          <a:ln w="25400" algn="ctr">
            <a:solidFill>
              <a:srgbClr val="7695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1" name="10 - Έλλειψη"/>
          <p:cNvSpPr>
            <a:spLocks noChangeArrowheads="1"/>
          </p:cNvSpPr>
          <p:nvPr/>
        </p:nvSpPr>
        <p:spPr bwMode="auto">
          <a:xfrm>
            <a:off x="3707904" y="3537048"/>
            <a:ext cx="468000" cy="324000"/>
          </a:xfrm>
          <a:prstGeom prst="ellipse">
            <a:avLst/>
          </a:prstGeom>
          <a:noFill/>
          <a:ln w="25400" algn="ctr">
            <a:solidFill>
              <a:srgbClr val="7695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2" name="10 - Έλλειψη"/>
          <p:cNvSpPr>
            <a:spLocks noChangeArrowheads="1"/>
          </p:cNvSpPr>
          <p:nvPr/>
        </p:nvSpPr>
        <p:spPr bwMode="auto">
          <a:xfrm>
            <a:off x="7632392" y="3537048"/>
            <a:ext cx="468000" cy="324000"/>
          </a:xfrm>
          <a:prstGeom prst="ellipse">
            <a:avLst/>
          </a:prstGeom>
          <a:noFill/>
          <a:ln w="25400" algn="ctr">
            <a:solidFill>
              <a:srgbClr val="76953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25092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065463"/>
            <a:ext cx="8353425" cy="592137"/>
          </a:xfrm>
        </p:spPr>
        <p:txBody>
          <a:bodyPr/>
          <a:lstStyle/>
          <a:p>
            <a:pPr algn="ctr"/>
            <a:r>
              <a:rPr lang="en-US" altLang="en-US" dirty="0" smtClean="0">
                <a:solidFill>
                  <a:srgbClr val="002060"/>
                </a:solidFill>
              </a:rPr>
              <a:t>HEALTH RELEVANCE</a:t>
            </a:r>
            <a:endParaRPr lang="el-GR" altLang="en-US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"/>
          <p:cNvSpPr txBox="1">
            <a:spLocks noChangeArrowheads="1"/>
          </p:cNvSpPr>
          <p:nvPr/>
        </p:nvSpPr>
        <p:spPr>
          <a:xfrm>
            <a:off x="903288" y="1180148"/>
            <a:ext cx="7337425" cy="5926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BRAKE WEAR – HEALTH RELEVANCE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77469" y="1755470"/>
            <a:ext cx="8189062" cy="2609634"/>
            <a:chOff x="328880" y="852847"/>
            <a:chExt cx="8180124" cy="2609634"/>
          </a:xfrm>
        </p:grpSpPr>
        <p:sp>
          <p:nvSpPr>
            <p:cNvPr id="42" name="Text Box 11"/>
            <p:cNvSpPr txBox="1">
              <a:spLocks noChangeArrowheads="1"/>
            </p:cNvSpPr>
            <p:nvPr/>
          </p:nvSpPr>
          <p:spPr bwMode="auto">
            <a:xfrm>
              <a:off x="328880" y="852847"/>
              <a:ext cx="5267587" cy="2359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marR="0" lvl="0" indent="-285750" algn="just" defTabSz="914400" eaLnBrk="1" fontAlgn="auto" latinLnBrk="0" hangingPunct="1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ClrTx/>
                <a:buSzPct val="100000"/>
                <a:buFont typeface="Wingdings" panose="05000000000000000000" pitchFamily="2" charset="2"/>
                <a:buChar char="q"/>
                <a:tabLst/>
                <a:defRPr/>
              </a:pPr>
              <a:r>
                <a:rPr lang="en-US" altLang="en-US" sz="1600" dirty="0">
                  <a:solidFill>
                    <a:srgbClr val="002060"/>
                  </a:solidFill>
                  <a:latin typeface="+mn-lt"/>
                </a:rPr>
                <a:t>BW </a:t>
              </a:r>
              <a:r>
                <a:rPr lang="en-IE" altLang="en-US" sz="1600" dirty="0">
                  <a:solidFill>
                    <a:srgbClr val="002060"/>
                  </a:solidFill>
                  <a:latin typeface="+mn-lt"/>
                </a:rPr>
                <a:t>contains particles from all fractions involved in the respiratory function</a:t>
              </a:r>
              <a:endParaRPr lang="en-US" altLang="en-US" sz="1600" dirty="0">
                <a:solidFill>
                  <a:srgbClr val="002060"/>
                </a:solidFill>
                <a:latin typeface="+mn-lt"/>
              </a:endParaRPr>
            </a:p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ClrTx/>
                <a:buSzPct val="100000"/>
                <a:buFontTx/>
                <a:buNone/>
                <a:tabLst/>
                <a:defRPr/>
              </a:pPr>
              <a:endParaRPr lang="en-US" altLang="en-US" sz="1600" dirty="0">
                <a:solidFill>
                  <a:srgbClr val="002060"/>
                </a:solidFill>
                <a:latin typeface="+mn-lt"/>
              </a:endParaRPr>
            </a:p>
            <a:p>
              <a:pPr marL="285750" marR="0" lvl="0" indent="-285750" algn="just" defTabSz="914400" eaLnBrk="1" fontAlgn="auto" latinLnBrk="0" hangingPunct="1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ClrTx/>
                <a:buSzPct val="100000"/>
                <a:buFont typeface="Wingdings" panose="05000000000000000000" pitchFamily="2" charset="2"/>
                <a:buChar char="q"/>
                <a:tabLst/>
                <a:defRPr/>
              </a:pPr>
              <a:r>
                <a:rPr lang="en-US" altLang="en-US" sz="1600" dirty="0">
                  <a:solidFill>
                    <a:srgbClr val="002060"/>
                  </a:solidFill>
                  <a:latin typeface="+mn-lt"/>
                </a:rPr>
                <a:t>Most particles generated from BW lie in the PM</a:t>
              </a:r>
              <a:r>
                <a:rPr lang="en-US" altLang="en-US" sz="1600" baseline="-25000" dirty="0">
                  <a:solidFill>
                    <a:srgbClr val="002060"/>
                  </a:solidFill>
                  <a:latin typeface="+mn-lt"/>
                </a:rPr>
                <a:t>2.5</a:t>
              </a:r>
              <a:r>
                <a:rPr lang="en-US" altLang="en-US" sz="1600" dirty="0">
                  <a:solidFill>
                    <a:srgbClr val="002060"/>
                  </a:solidFill>
                  <a:latin typeface="+mn-lt"/>
                </a:rPr>
                <a:t> fraction with a significant number being in the UF fraction </a:t>
              </a: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5997831" y="942201"/>
              <a:ext cx="2511173" cy="2520280"/>
              <a:chOff x="5994240" y="803131"/>
              <a:chExt cx="2514600" cy="2964530"/>
            </a:xfrm>
          </p:grpSpPr>
          <p:sp>
            <p:nvSpPr>
              <p:cNvPr id="44" name="Rectangle 2"/>
              <p:cNvSpPr txBox="1">
                <a:spLocks noChangeArrowheads="1"/>
              </p:cNvSpPr>
              <p:nvPr/>
            </p:nvSpPr>
            <p:spPr bwMode="auto">
              <a:xfrm>
                <a:off x="5994240" y="3527908"/>
                <a:ext cx="2514600" cy="2397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2075" tIns="46038" rIns="92075" bIns="46038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en-US" sz="1000" dirty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rPr>
                  <a:t>[</a:t>
                </a:r>
                <a:r>
                  <a:rPr lang="en-US" altLang="en-US" sz="1000" dirty="0" err="1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rPr>
                  <a:t>Poepping</a:t>
                </a:r>
                <a:r>
                  <a:rPr lang="en-US" altLang="en-US" sz="1000" dirty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rPr>
                  <a:t> et al., 2010]</a:t>
                </a:r>
                <a:endParaRPr lang="el-GR" altLang="en-US" sz="10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pic>
            <p:nvPicPr>
              <p:cNvPr id="45" name="Picture 2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5840" y="803131"/>
                <a:ext cx="2175033" cy="2710531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461037" y="4365104"/>
            <a:ext cx="822192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marR="0" lvl="0" indent="-285750" algn="just" defTabSz="914400" eaLnBrk="1" fontAlgn="auto" latinLnBrk="0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ClrTx/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Some </a:t>
            </a:r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chemical constituents of airborne BW particles have been recognized as dangerous or potentially dangerous for humans 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827584" y="5155646"/>
            <a:ext cx="7822514" cy="1473497"/>
            <a:chOff x="528054" y="4870152"/>
            <a:chExt cx="8286075" cy="1473497"/>
          </a:xfrm>
        </p:grpSpPr>
        <p:sp>
          <p:nvSpPr>
            <p:cNvPr id="35" name="Rectangle 2"/>
            <p:cNvSpPr txBox="1">
              <a:spLocks noChangeArrowheads="1"/>
            </p:cNvSpPr>
            <p:nvPr/>
          </p:nvSpPr>
          <p:spPr bwMode="auto">
            <a:xfrm>
              <a:off x="528054" y="5663786"/>
              <a:ext cx="2776145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6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Transition metals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Oxidative Stress</a:t>
              </a:r>
              <a:endParaRPr kumimoji="0" lang="el-GR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6" name="Rectangle 2"/>
            <p:cNvSpPr txBox="1">
              <a:spLocks noChangeArrowheads="1"/>
            </p:cNvSpPr>
            <p:nvPr/>
          </p:nvSpPr>
          <p:spPr bwMode="auto">
            <a:xfrm>
              <a:off x="5572806" y="5663786"/>
              <a:ext cx="3241323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r>
                <a:rPr lang="en-US" altLang="en-US" sz="16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Carbonaceous species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i="0" u="none" strike="noStrike" kern="0" cap="none" spc="0" normalizeH="0" baseline="0" noProof="0" dirty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Pro-inflammatory responses</a:t>
              </a:r>
              <a:endParaRPr kumimoji="0" lang="el-GR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7" name="Rectangle 2"/>
            <p:cNvSpPr txBox="1">
              <a:spLocks noChangeArrowheads="1"/>
            </p:cNvSpPr>
            <p:nvPr/>
          </p:nvSpPr>
          <p:spPr bwMode="auto">
            <a:xfrm>
              <a:off x="3497690" y="5519770"/>
              <a:ext cx="1912507" cy="823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n-US" altLang="en-US" sz="16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Antimony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i="0" u="none" strike="noStrike" kern="0" cap="none" spc="0" normalizeH="0" baseline="0" noProof="0" dirty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Sb</a:t>
              </a:r>
              <a:r>
                <a:rPr kumimoji="0" lang="en-US" altLang="en-US" sz="1400" i="0" u="none" strike="noStrike" kern="0" cap="none" spc="0" normalizeH="0" baseline="-25000" noProof="0" dirty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kumimoji="0" lang="en-US" altLang="en-US" sz="1400" i="0" u="none" strike="noStrike" kern="0" cap="none" spc="0" normalizeH="0" baseline="0" noProof="0" dirty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O</a:t>
              </a:r>
              <a:r>
                <a:rPr kumimoji="0" lang="en-US" altLang="en-US" sz="1400" i="0" u="none" strike="noStrike" kern="0" cap="none" spc="0" normalizeH="0" baseline="-25000" noProof="0" dirty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  <a:r>
                <a:rPr kumimoji="0" lang="en-US" altLang="en-US" sz="1400" i="0" u="none" strike="noStrike" kern="0" cap="none" spc="0" normalizeH="0" baseline="0" noProof="0" dirty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 possible lung carcinogen</a:t>
              </a:r>
              <a:endParaRPr kumimoji="0" lang="el-GR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999968" y="4870152"/>
              <a:ext cx="2867433" cy="552818"/>
              <a:chOff x="3128267" y="4988690"/>
              <a:chExt cx="2959158" cy="552818"/>
            </a:xfrm>
          </p:grpSpPr>
          <p:cxnSp>
            <p:nvCxnSpPr>
              <p:cNvPr id="39" name="12 - Ευθύγραμμο βέλος σύνδεσης"/>
              <p:cNvCxnSpPr>
                <a:cxnSpLocks noChangeShapeType="1"/>
              </p:cNvCxnSpPr>
              <p:nvPr/>
            </p:nvCxnSpPr>
            <p:spPr bwMode="auto">
              <a:xfrm>
                <a:off x="4610868" y="4988690"/>
                <a:ext cx="1476557" cy="480781"/>
              </a:xfrm>
              <a:prstGeom prst="straightConnector1">
                <a:avLst/>
              </a:prstGeom>
              <a:noFill/>
              <a:ln w="38100" algn="ctr">
                <a:solidFill>
                  <a:srgbClr val="9BBB59">
                    <a:lumMod val="75000"/>
                  </a:srgbClr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0" name="12 - Ευθύγραμμο βέλος σύνδεσης"/>
              <p:cNvCxnSpPr>
                <a:cxnSpLocks noChangeShapeType="1"/>
              </p:cNvCxnSpPr>
              <p:nvPr/>
            </p:nvCxnSpPr>
            <p:spPr bwMode="auto">
              <a:xfrm flipH="1">
                <a:off x="3128267" y="4988690"/>
                <a:ext cx="1486063" cy="480781"/>
              </a:xfrm>
              <a:prstGeom prst="straightConnector1">
                <a:avLst/>
              </a:prstGeom>
              <a:noFill/>
              <a:ln w="38100" algn="ctr">
                <a:solidFill>
                  <a:srgbClr val="9BBB59">
                    <a:lumMod val="75000"/>
                  </a:srgbClr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1" name="12 - Ευθύγραμμο βέλος σύνδεσης"/>
              <p:cNvCxnSpPr>
                <a:cxnSpLocks noChangeShapeType="1"/>
              </p:cNvCxnSpPr>
              <p:nvPr/>
            </p:nvCxnSpPr>
            <p:spPr bwMode="auto">
              <a:xfrm rot="17580000" flipH="1">
                <a:off x="4341684" y="5146011"/>
                <a:ext cx="540000" cy="250993"/>
              </a:xfrm>
              <a:prstGeom prst="straightConnector1">
                <a:avLst/>
              </a:prstGeom>
              <a:noFill/>
              <a:ln w="38100" algn="ctr">
                <a:solidFill>
                  <a:srgbClr val="9BBB59">
                    <a:lumMod val="75000"/>
                  </a:srgbClr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2"/>
          <p:cNvSpPr txBox="1">
            <a:spLocks noChangeArrowheads="1"/>
          </p:cNvSpPr>
          <p:nvPr/>
        </p:nvSpPr>
        <p:spPr>
          <a:xfrm>
            <a:off x="903288" y="1180148"/>
            <a:ext cx="7337425" cy="5926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TYRE </a:t>
            </a:r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WEAR – HEALTH RELEVANCE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326204" y="1692560"/>
            <a:ext cx="8491593" cy="1520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marR="0" lvl="0" indent="-285750" algn="just" defTabSz="914400" eaLnBrk="1" fontAlgn="auto" latinLnBrk="0" hangingPunct="1">
              <a:lnSpc>
                <a:spcPct val="150000"/>
              </a:lnSpc>
              <a:spcBef>
                <a:spcPts val="10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Most studies examine TW related health effects in relation to the pavement wear, so the responses are not directly connected to </a:t>
            </a:r>
            <a:r>
              <a:rPr lang="en-IE" altLang="en-US" sz="1500" dirty="0" smtClean="0">
                <a:solidFill>
                  <a:srgbClr val="002060"/>
                </a:solidFill>
                <a:latin typeface="+mn-lt"/>
              </a:rPr>
              <a:t>tyres</a:t>
            </a:r>
            <a:endParaRPr lang="en-US" altLang="en-US" sz="1500" dirty="0">
              <a:solidFill>
                <a:srgbClr val="002060"/>
              </a:solidFill>
              <a:latin typeface="+mn-lt"/>
            </a:endParaRPr>
          </a:p>
          <a:p>
            <a:pPr marL="285750" marR="0" lvl="0" indent="-285750" algn="just" defTabSz="914400" eaLnBrk="1" fontAlgn="auto" latinLnBrk="0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ClrTx/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Some constituents of airborne TW particles have been recognized as dangerous or potentially dangerous for humans</a:t>
            </a:r>
            <a:r>
              <a:rPr lang="en-US" altLang="en-US" sz="1500" dirty="0" smtClean="0">
                <a:solidFill>
                  <a:srgbClr val="002060"/>
                </a:solidFill>
                <a:latin typeface="+mn-lt"/>
              </a:rPr>
              <a:t> </a:t>
            </a:r>
            <a:endParaRPr lang="en-US" altLang="en-US" sz="1500" dirty="0">
              <a:solidFill>
                <a:srgbClr val="002060"/>
              </a:solidFill>
              <a:latin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27584" y="3325201"/>
            <a:ext cx="7920881" cy="1327935"/>
            <a:chOff x="528054" y="4870152"/>
            <a:chExt cx="8390271" cy="1327935"/>
          </a:xfrm>
        </p:grpSpPr>
        <p:sp>
          <p:nvSpPr>
            <p:cNvPr id="35" name="Rectangle 2"/>
            <p:cNvSpPr txBox="1">
              <a:spLocks noChangeArrowheads="1"/>
            </p:cNvSpPr>
            <p:nvPr/>
          </p:nvSpPr>
          <p:spPr bwMode="auto">
            <a:xfrm>
              <a:off x="528054" y="5482272"/>
              <a:ext cx="2776145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5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Transition metals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Oxidative Stress</a:t>
              </a:r>
              <a:endParaRPr kumimoji="0" lang="el-GR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6" name="Rectangle 2"/>
            <p:cNvSpPr txBox="1">
              <a:spLocks noChangeArrowheads="1"/>
            </p:cNvSpPr>
            <p:nvPr/>
          </p:nvSpPr>
          <p:spPr bwMode="auto">
            <a:xfrm>
              <a:off x="5410201" y="5554280"/>
              <a:ext cx="3508124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r>
                <a:rPr lang="en-US" altLang="en-US" sz="1500" dirty="0" smtClean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Organic compounds</a:t>
              </a:r>
              <a:endParaRPr lang="en-US" altLang="en-US" sz="1500" dirty="0">
                <a:solidFill>
                  <a:srgbClr val="002060"/>
                </a:solidFill>
                <a:latin typeface="+mn-lt"/>
                <a:ea typeface="+mn-ea"/>
                <a:cs typeface="+mn-cs"/>
              </a:endParaRPr>
            </a:p>
            <a:p>
              <a:pPr lvl="0" algn="ctr" eaLnBrk="1" hangingPunct="1"/>
              <a:r>
                <a:rPr lang="en-US" altLang="en-US" sz="1400" kern="0" dirty="0">
                  <a:solidFill>
                    <a:srgbClr val="9BBB59">
                      <a:lumMod val="75000"/>
                    </a:srgbClr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Probable carcinogens (PAHs), </a:t>
              </a:r>
            </a:p>
            <a:p>
              <a:pPr lvl="0" algn="ctr" eaLnBrk="1" hangingPunct="1"/>
              <a:r>
                <a:rPr lang="en-US" altLang="en-US" sz="1400" kern="0" dirty="0">
                  <a:solidFill>
                    <a:srgbClr val="9BBB59">
                      <a:lumMod val="75000"/>
                    </a:srgbClr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DNA and cell damage</a:t>
              </a:r>
              <a:endParaRPr kumimoji="0" lang="el-GR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7" name="Rectangle 2"/>
            <p:cNvSpPr txBox="1">
              <a:spLocks noChangeArrowheads="1"/>
            </p:cNvSpPr>
            <p:nvPr/>
          </p:nvSpPr>
          <p:spPr bwMode="auto">
            <a:xfrm>
              <a:off x="3497690" y="5374208"/>
              <a:ext cx="1912507" cy="8238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n-US" altLang="en-US" sz="1500" dirty="0" smtClean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Zinc</a:t>
              </a:r>
              <a:endParaRPr lang="en-US" altLang="en-US" sz="1500" dirty="0">
                <a:solidFill>
                  <a:srgbClr val="002060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  <a:ea typeface="Verdana" panose="020B0604030504040204" pitchFamily="34" charset="0"/>
                  <a:cs typeface="Verdana" panose="020B0604030504040204" pitchFamily="34" charset="0"/>
                </a:rPr>
                <a:t>Respiratory problems</a:t>
              </a:r>
              <a:endParaRPr kumimoji="0" lang="el-GR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999968" y="4870152"/>
              <a:ext cx="2867433" cy="552818"/>
              <a:chOff x="3128267" y="4988690"/>
              <a:chExt cx="2959158" cy="552818"/>
            </a:xfrm>
          </p:grpSpPr>
          <p:cxnSp>
            <p:nvCxnSpPr>
              <p:cNvPr id="39" name="12 - Ευθύγραμμο βέλος σύνδεσης"/>
              <p:cNvCxnSpPr>
                <a:cxnSpLocks noChangeShapeType="1"/>
              </p:cNvCxnSpPr>
              <p:nvPr/>
            </p:nvCxnSpPr>
            <p:spPr bwMode="auto">
              <a:xfrm>
                <a:off x="4610868" y="4988690"/>
                <a:ext cx="1476557" cy="480781"/>
              </a:xfrm>
              <a:prstGeom prst="straightConnector1">
                <a:avLst/>
              </a:prstGeom>
              <a:noFill/>
              <a:ln w="38100" algn="ctr">
                <a:solidFill>
                  <a:srgbClr val="9BBB59">
                    <a:lumMod val="75000"/>
                  </a:srgbClr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0" name="12 - Ευθύγραμμο βέλος σύνδεσης"/>
              <p:cNvCxnSpPr>
                <a:cxnSpLocks noChangeShapeType="1"/>
              </p:cNvCxnSpPr>
              <p:nvPr/>
            </p:nvCxnSpPr>
            <p:spPr bwMode="auto">
              <a:xfrm flipH="1">
                <a:off x="3128267" y="4988690"/>
                <a:ext cx="1486063" cy="480781"/>
              </a:xfrm>
              <a:prstGeom prst="straightConnector1">
                <a:avLst/>
              </a:prstGeom>
              <a:noFill/>
              <a:ln w="38100" algn="ctr">
                <a:solidFill>
                  <a:srgbClr val="9BBB59">
                    <a:lumMod val="75000"/>
                  </a:srgbClr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cxnSp>
            <p:nvCxnSpPr>
              <p:cNvPr id="41" name="12 - Ευθύγραμμο βέλος σύνδεσης"/>
              <p:cNvCxnSpPr>
                <a:cxnSpLocks noChangeShapeType="1"/>
              </p:cNvCxnSpPr>
              <p:nvPr/>
            </p:nvCxnSpPr>
            <p:spPr bwMode="auto">
              <a:xfrm rot="17580000" flipH="1">
                <a:off x="4341684" y="5146011"/>
                <a:ext cx="540000" cy="250993"/>
              </a:xfrm>
              <a:prstGeom prst="straightConnector1">
                <a:avLst/>
              </a:prstGeom>
              <a:noFill/>
              <a:ln w="38100" algn="ctr">
                <a:solidFill>
                  <a:srgbClr val="9BBB59">
                    <a:lumMod val="75000"/>
                  </a:srgbClr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</p:grpSp>
      </p:grp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329522" y="4725144"/>
            <a:ext cx="8484933" cy="186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hangingPunct="1">
              <a:lnSpc>
                <a:spcPct val="150000"/>
              </a:lnSpc>
              <a:spcBef>
                <a:spcPts val="1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en-US" sz="1500" dirty="0">
                <a:solidFill>
                  <a:srgbClr val="002060"/>
                </a:solidFill>
                <a:latin typeface="+mn-lt"/>
              </a:rPr>
              <a:t>Direct in-vitro and animal studies with TW particles deriving from friction tyres have reached contradictory conclusions  </a:t>
            </a:r>
          </a:p>
          <a:p>
            <a:pPr marL="285750" indent="-285750" algn="just" eaLnBrk="1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en-US" sz="1500" dirty="0" smtClean="0">
                <a:solidFill>
                  <a:srgbClr val="002060"/>
                </a:solidFill>
                <a:latin typeface="+mn-lt"/>
              </a:rPr>
              <a:t>Some </a:t>
            </a:r>
            <a:r>
              <a:rPr lang="en-US" altLang="en-US" sz="1500" dirty="0">
                <a:solidFill>
                  <a:srgbClr val="002060"/>
                </a:solidFill>
                <a:latin typeface="+mn-lt"/>
              </a:rPr>
              <a:t>studies suggest that natural rubber latex proteins in TW increase latex allergy and asthma symptoms, while others mention that the levels of these proteins in air are very low     </a:t>
            </a:r>
          </a:p>
        </p:txBody>
      </p:sp>
    </p:spTree>
    <p:extLst>
      <p:ext uri="{BB962C8B-B14F-4D97-AF65-F5344CB8AC3E}">
        <p14:creationId xmlns:p14="http://schemas.microsoft.com/office/powerpoint/2010/main" xmlns="" val="3002442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143934" y="1772954"/>
            <a:ext cx="8856133" cy="4824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hangingPunct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en-US" sz="1800" dirty="0" smtClean="0">
                <a:solidFill>
                  <a:srgbClr val="002060"/>
                </a:solidFill>
              </a:rPr>
              <a:t>Brake and tyre wear contribute to ambient PM</a:t>
            </a:r>
            <a:r>
              <a:rPr lang="en-US" altLang="en-US" sz="1800" baseline="-25000" dirty="0" smtClean="0">
                <a:solidFill>
                  <a:srgbClr val="002060"/>
                </a:solidFill>
              </a:rPr>
              <a:t>10</a:t>
            </a:r>
            <a:r>
              <a:rPr lang="en-US" altLang="en-US" sz="1800" dirty="0" smtClean="0">
                <a:solidFill>
                  <a:srgbClr val="002060"/>
                </a:solidFill>
              </a:rPr>
              <a:t> and PM</a:t>
            </a:r>
            <a:r>
              <a:rPr lang="en-US" altLang="en-US" sz="1800" baseline="-25000" dirty="0" smtClean="0">
                <a:solidFill>
                  <a:srgbClr val="002060"/>
                </a:solidFill>
              </a:rPr>
              <a:t>2.5</a:t>
            </a:r>
            <a:r>
              <a:rPr lang="en-US" altLang="en-US" sz="1800" dirty="0" smtClean="0">
                <a:solidFill>
                  <a:srgbClr val="002060"/>
                </a:solidFill>
              </a:rPr>
              <a:t>. Their relative contribution to traffic related emissions is expected to increase in the forthcoming years</a:t>
            </a:r>
          </a:p>
          <a:p>
            <a:pPr algn="just" eaLnBrk="1" hangingPunct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endParaRPr lang="en-US" altLang="en-US" sz="600" dirty="0" smtClean="0">
              <a:solidFill>
                <a:srgbClr val="002060"/>
              </a:solidFill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800" dirty="0" smtClean="0">
                <a:solidFill>
                  <a:srgbClr val="002060"/>
                </a:solidFill>
              </a:rPr>
              <a:t>50% of brake wear and 90% of tyre wear is deposited on the road or nearby, with its fate have not yet been well investigated</a:t>
            </a:r>
          </a:p>
          <a:p>
            <a:pPr algn="just" eaLnBrk="1" hangingPunct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endParaRPr lang="en-IE" altLang="en-US" sz="600" dirty="0" smtClean="0">
              <a:solidFill>
                <a:srgbClr val="002060"/>
              </a:solidFill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en-US" sz="1800" dirty="0" smtClean="0">
                <a:solidFill>
                  <a:srgbClr val="002060"/>
                </a:solidFill>
              </a:rPr>
              <a:t>The physicochemical characteristics of tyre and brake wear PM</a:t>
            </a:r>
            <a:r>
              <a:rPr lang="en-US" altLang="en-US" sz="1800" baseline="-25000" dirty="0" smtClean="0">
                <a:solidFill>
                  <a:srgbClr val="002060"/>
                </a:solidFill>
              </a:rPr>
              <a:t>10</a:t>
            </a:r>
            <a:r>
              <a:rPr lang="en-US" altLang="en-US" sz="1800" dirty="0" smtClean="0">
                <a:solidFill>
                  <a:srgbClr val="002060"/>
                </a:solidFill>
              </a:rPr>
              <a:t> are not completely understood </a:t>
            </a:r>
            <a:endParaRPr lang="en-IE" altLang="en-US" sz="1800" dirty="0">
              <a:solidFill>
                <a:srgbClr val="002060"/>
              </a:solidFill>
            </a:endParaRPr>
          </a:p>
          <a:p>
            <a:pPr algn="just" eaLnBrk="1" hangingPunct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endParaRPr lang="en-IE" altLang="en-US" sz="600" dirty="0">
              <a:solidFill>
                <a:srgbClr val="002060"/>
              </a:solidFill>
            </a:endParaRPr>
          </a:p>
          <a:p>
            <a:pPr marL="285750" indent="-285750" algn="just" eaLnBrk="1" hangingPunct="1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800" dirty="0" smtClean="0">
                <a:solidFill>
                  <a:srgbClr val="002060"/>
                </a:solidFill>
              </a:rPr>
              <a:t>There are no comprehensive studies linking brake or tyre wear </a:t>
            </a:r>
            <a:r>
              <a:rPr lang="en-IE" altLang="en-US" sz="1800" dirty="0">
                <a:solidFill>
                  <a:srgbClr val="002060"/>
                </a:solidFill>
              </a:rPr>
              <a:t>particles </a:t>
            </a:r>
            <a:r>
              <a:rPr lang="en-IE" altLang="en-US" sz="1800" dirty="0" smtClean="0">
                <a:solidFill>
                  <a:srgbClr val="002060"/>
                </a:solidFill>
              </a:rPr>
              <a:t>with adverse effects on human health</a:t>
            </a:r>
            <a:endParaRPr lang="el-GR" altLang="en-US" sz="1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3311860" y="1180148"/>
            <a:ext cx="2520280" cy="5926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CONCLUSIONS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39507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403" name="Text Box 11"/>
          <p:cNvSpPr txBox="1">
            <a:spLocks noChangeArrowheads="1"/>
          </p:cNvSpPr>
          <p:nvPr/>
        </p:nvSpPr>
        <p:spPr bwMode="auto">
          <a:xfrm>
            <a:off x="442712" y="2284998"/>
            <a:ext cx="8280920" cy="309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Approximately 100 peer-reviewed papers</a:t>
            </a: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10 papers presented in international conferences</a:t>
            </a: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Several intermediate and final research project reports</a:t>
            </a: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Technical publications from </a:t>
            </a:r>
            <a:r>
              <a:rPr lang="en-US" altLang="en-US" sz="1900" dirty="0" smtClean="0">
                <a:solidFill>
                  <a:srgbClr val="002060"/>
                </a:solidFill>
                <a:latin typeface="+mn-lt"/>
              </a:rPr>
              <a:t>brake </a:t>
            </a: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and tyre companies</a:t>
            </a: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>
                <a:solidFill>
                  <a:srgbClr val="002060"/>
                </a:solidFill>
                <a:latin typeface="+mn-lt"/>
              </a:rPr>
              <a:t>Several licentiate and doctoral thesis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52687"/>
            <a:ext cx="8353425" cy="59213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ON-GOING LITERATURE REVIEW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403" name="Text Box 11"/>
          <p:cNvSpPr txBox="1">
            <a:spLocks noChangeArrowheads="1"/>
          </p:cNvSpPr>
          <p:nvPr/>
        </p:nvSpPr>
        <p:spPr bwMode="auto">
          <a:xfrm>
            <a:off x="431540" y="2535466"/>
            <a:ext cx="8280920" cy="256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 smtClean="0">
                <a:solidFill>
                  <a:srgbClr val="002060"/>
                </a:solidFill>
                <a:latin typeface="+mn-lt"/>
              </a:rPr>
              <a:t>Importance of wear particles</a:t>
            </a: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defRPr/>
            </a:pPr>
            <a:endParaRPr lang="en-US" altLang="en-US" sz="200" dirty="0">
              <a:solidFill>
                <a:srgbClr val="002060"/>
              </a:solidFill>
              <a:latin typeface="+mn-lt"/>
            </a:endParaRP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 smtClean="0">
                <a:solidFill>
                  <a:srgbClr val="002060"/>
                </a:solidFill>
              </a:rPr>
              <a:t>Physicochemical characteristics </a:t>
            </a:r>
            <a:r>
              <a:rPr lang="en-US" altLang="en-US" sz="1900" dirty="0" smtClean="0">
                <a:solidFill>
                  <a:srgbClr val="002060"/>
                </a:solidFill>
              </a:rPr>
              <a:t>of wear </a:t>
            </a:r>
            <a:r>
              <a:rPr lang="en-US" altLang="en-US" sz="1900" dirty="0" smtClean="0">
                <a:solidFill>
                  <a:srgbClr val="002060"/>
                </a:solidFill>
              </a:rPr>
              <a:t>particles</a:t>
            </a: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defRPr/>
            </a:pPr>
            <a:endParaRPr lang="en-US" altLang="en-US" sz="200" dirty="0">
              <a:solidFill>
                <a:srgbClr val="002060"/>
              </a:solidFill>
              <a:latin typeface="+mn-lt"/>
            </a:endParaRPr>
          </a:p>
          <a:p>
            <a:pPr marL="342900" indent="-342900" algn="just">
              <a:spcBef>
                <a:spcPts val="1800"/>
              </a:spcBef>
              <a:spcAft>
                <a:spcPts val="1200"/>
              </a:spcAft>
              <a:buClr>
                <a:schemeClr val="accent6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altLang="en-US" sz="1900" dirty="0" smtClean="0">
                <a:solidFill>
                  <a:srgbClr val="002060"/>
                </a:solidFill>
              </a:rPr>
              <a:t>Possible health effects </a:t>
            </a:r>
            <a:r>
              <a:rPr lang="en-US" altLang="en-US" sz="1900" dirty="0" smtClean="0">
                <a:solidFill>
                  <a:srgbClr val="002060"/>
                </a:solidFill>
              </a:rPr>
              <a:t>of wear particles</a:t>
            </a:r>
            <a:endParaRPr lang="en-US" altLang="en-US" sz="19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52687"/>
            <a:ext cx="8353425" cy="592137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 IMPORTANT FINDINGS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065463"/>
            <a:ext cx="8353425" cy="592137"/>
          </a:xfrm>
        </p:spPr>
        <p:txBody>
          <a:bodyPr/>
          <a:lstStyle/>
          <a:p>
            <a:pPr algn="ctr"/>
            <a:r>
              <a:rPr lang="en-US" altLang="en-US" dirty="0" smtClean="0">
                <a:solidFill>
                  <a:srgbClr val="002060"/>
                </a:solidFill>
              </a:rPr>
              <a:t>IMPORTANCE OF WEAR PARTICLES</a:t>
            </a:r>
            <a:endParaRPr lang="el-GR" altLang="en-US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43509" y="1877050"/>
            <a:ext cx="8856983" cy="2135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Exhaust and non-exhaust sources are estimated to contribute almost equally to total traffic-related </a:t>
            </a:r>
            <a:r>
              <a:rPr lang="en-US" altLang="en-US" sz="1600" dirty="0">
                <a:solidFill>
                  <a:srgbClr val="002060"/>
                </a:solidFill>
              </a:rPr>
              <a:t>PM</a:t>
            </a:r>
            <a:r>
              <a:rPr lang="en-US" altLang="en-US" sz="1600" baseline="-25000" dirty="0">
                <a:solidFill>
                  <a:srgbClr val="002060"/>
                </a:solidFill>
              </a:rPr>
              <a:t>10</a:t>
            </a:r>
            <a:r>
              <a:rPr lang="el-GR" altLang="en-US" sz="16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emissions </a:t>
            </a: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(2010)</a:t>
            </a:r>
            <a:endParaRPr lang="en-US" altLang="en-US" sz="1600" dirty="0">
              <a:solidFill>
                <a:srgbClr val="002060"/>
              </a:solidFill>
              <a:latin typeface="+mn-lt"/>
            </a:endParaRPr>
          </a:p>
          <a:p>
            <a:pPr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endParaRPr lang="en-US" altLang="en-US" sz="400" dirty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The relative </a:t>
            </a:r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contribution of non-exhaust sources is expected to increase </a:t>
            </a: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the forthcoming years due </a:t>
            </a:r>
            <a:r>
              <a:rPr lang="en-US" altLang="en-US" sz="1600" dirty="0">
                <a:solidFill>
                  <a:srgbClr val="002060"/>
                </a:solidFill>
                <a:latin typeface="+mn-lt"/>
              </a:rPr>
              <a:t>to the tendency of decrease of exhaust </a:t>
            </a: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emissions</a:t>
            </a:r>
            <a:endParaRPr lang="en-US" altLang="en-US" sz="16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903288" y="1252156"/>
            <a:ext cx="7337425" cy="592668"/>
          </a:xfrm>
        </p:spPr>
        <p:txBody>
          <a:bodyPr>
            <a:normAutofit/>
          </a:bodyPr>
          <a:lstStyle/>
          <a:p>
            <a:pPr algn="ctr"/>
            <a:r>
              <a:rPr lang="en-US" altLang="en-US" sz="2000" b="1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 EXHAUST EMISSIONS - IMPORTANCE</a:t>
            </a:r>
            <a:endParaRPr lang="el-GR" altLang="en-US" sz="2200" b="1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13 - Πίνακας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36721191"/>
              </p:ext>
            </p:extLst>
          </p:nvPr>
        </p:nvGraphicFramePr>
        <p:xfrm>
          <a:off x="1763688" y="4495681"/>
          <a:ext cx="5616624" cy="1597615"/>
        </p:xfrm>
        <a:graphic>
          <a:graphicData uri="http://schemas.openxmlformats.org/drawingml/2006/table">
            <a:tbl>
              <a:tblPr/>
              <a:tblGrid>
                <a:gridCol w="2808312"/>
                <a:gridCol w="2808312"/>
              </a:tblGrid>
              <a:tr h="576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Source</a:t>
                      </a:r>
                      <a:endParaRPr lang="el-GR" sz="16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PM</a:t>
                      </a:r>
                      <a:r>
                        <a:rPr lang="en-US" sz="1600" b="1" kern="1200" baseline="-25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10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  <a:endParaRPr lang="el-GR" sz="1600" b="1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9BBB59">
                            <a:shade val="51000"/>
                            <a:satMod val="130000"/>
                          </a:srgbClr>
                        </a:gs>
                        <a:gs pos="80000">
                          <a:srgbClr val="9BBB59">
                            <a:shade val="93000"/>
                            <a:satMod val="130000"/>
                          </a:srgbClr>
                        </a:gs>
                        <a:gs pos="100000">
                          <a:srgbClr val="9BBB59">
                            <a:shade val="94000"/>
                            <a:satMod val="135000"/>
                          </a:srgbClr>
                        </a:gs>
                      </a:gsLst>
                      <a:lin ang="16200000" scaled="0"/>
                    </a:gradFill>
                  </a:tcPr>
                </a:tc>
              </a:tr>
              <a:tr h="3405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Brake Wear</a:t>
                      </a:r>
                      <a:endParaRPr lang="el-GR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16-55</a:t>
                      </a:r>
                      <a:r>
                        <a:rPr lang="en-US" sz="18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el-GR" sz="1800" b="1" kern="1200" baseline="30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5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Tyre Wear</a:t>
                      </a:r>
                      <a:endParaRPr lang="el-GR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5-30</a:t>
                      </a:r>
                      <a:r>
                        <a:rPr lang="en-US" sz="1800" b="1" kern="1200" baseline="300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**</a:t>
                      </a:r>
                      <a:endParaRPr lang="el-GR" sz="1800" b="1" kern="1200" baseline="300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5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Resuspension</a:t>
                      </a:r>
                      <a:endParaRPr lang="el-GR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28-59</a:t>
                      </a:r>
                      <a:endParaRPr lang="el-GR" sz="18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3" marR="68583" marT="0" marB="0" anchor="ctr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1691680" y="4185955"/>
            <a:ext cx="590465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altLang="en-US" sz="1000" dirty="0" smtClean="0">
                <a:solidFill>
                  <a:srgbClr val="002060"/>
                </a:solidFill>
              </a:rPr>
              <a:t>Contributions of specific sources</a:t>
            </a:r>
            <a:r>
              <a:rPr lang="el-GR" altLang="en-US" sz="1000" dirty="0" smtClean="0">
                <a:solidFill>
                  <a:srgbClr val="002060"/>
                </a:solidFill>
              </a:rPr>
              <a:t> </a:t>
            </a:r>
            <a:r>
              <a:rPr lang="en-US" altLang="en-US" sz="1000" dirty="0" smtClean="0">
                <a:solidFill>
                  <a:srgbClr val="002060"/>
                </a:solidFill>
              </a:rPr>
              <a:t>to non-exhaust traffic-related PM</a:t>
            </a:r>
            <a:r>
              <a:rPr lang="en-US" altLang="en-US" sz="1000" baseline="-25000" dirty="0" smtClean="0">
                <a:solidFill>
                  <a:srgbClr val="002060"/>
                </a:solidFill>
              </a:rPr>
              <a:t>10 </a:t>
            </a:r>
            <a:r>
              <a:rPr lang="en-US" altLang="en-US" sz="1000" dirty="0" smtClean="0">
                <a:solidFill>
                  <a:srgbClr val="002060"/>
                </a:solidFill>
              </a:rPr>
              <a:t>emissions</a:t>
            </a:r>
            <a:endParaRPr lang="en-US" altLang="en-US" sz="10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691680" y="6093296"/>
            <a:ext cx="5616624" cy="477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sz="1000" baseline="30000" dirty="0" smtClean="0">
                <a:solidFill>
                  <a:srgbClr val="002060"/>
                </a:solidFill>
              </a:rPr>
              <a:t>* </a:t>
            </a:r>
            <a:r>
              <a:rPr lang="en-IE" altLang="en-US" sz="1000" dirty="0" smtClean="0">
                <a:solidFill>
                  <a:srgbClr val="002060"/>
                </a:solidFill>
              </a:rPr>
              <a:t>Significantly lower contributions have been reported in freeways (</a:t>
            </a:r>
            <a:r>
              <a:rPr lang="en-US" altLang="en-US" sz="1000" dirty="0">
                <a:solidFill>
                  <a:srgbClr val="002060"/>
                </a:solidFill>
              </a:rPr>
              <a:t>~ </a:t>
            </a:r>
            <a:r>
              <a:rPr lang="en-IE" altLang="en-US" sz="1000" dirty="0" smtClean="0">
                <a:solidFill>
                  <a:srgbClr val="002060"/>
                </a:solidFill>
              </a:rPr>
              <a:t>3%)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SzPct val="100000"/>
            </a:pPr>
            <a:r>
              <a:rPr lang="en-US" sz="1000" baseline="30000" dirty="0">
                <a:solidFill>
                  <a:srgbClr val="002060"/>
                </a:solidFill>
              </a:rPr>
              <a:t>** </a:t>
            </a:r>
            <a:r>
              <a:rPr lang="en-IE" altLang="en-US" sz="1000" dirty="0">
                <a:solidFill>
                  <a:srgbClr val="002060"/>
                </a:solidFill>
              </a:rPr>
              <a:t>Many studies don’t distinguish from road wear</a:t>
            </a:r>
            <a:endParaRPr lang="en-US" altLang="en-US" sz="10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681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43509" y="2133600"/>
            <a:ext cx="8856983" cy="377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800" dirty="0" smtClean="0">
                <a:solidFill>
                  <a:srgbClr val="002060"/>
                </a:solidFill>
              </a:rPr>
              <a:t>Tyre wear </a:t>
            </a:r>
            <a:r>
              <a:rPr lang="en-IE" altLang="en-US" sz="1800" dirty="0" smtClean="0">
                <a:solidFill>
                  <a:srgbClr val="002060"/>
                </a:solidFill>
              </a:rPr>
              <a:t>particles are estimated </a:t>
            </a:r>
            <a:r>
              <a:rPr lang="en-IE" altLang="en-US" sz="1800" dirty="0" smtClean="0">
                <a:solidFill>
                  <a:srgbClr val="002060"/>
                </a:solidFill>
              </a:rPr>
              <a:t>to be 0.8-7% </a:t>
            </a:r>
            <a:r>
              <a:rPr lang="en-IE" altLang="en-US" sz="1800" dirty="0" smtClean="0">
                <a:solidFill>
                  <a:srgbClr val="002060"/>
                </a:solidFill>
              </a:rPr>
              <a:t>by mass </a:t>
            </a:r>
            <a:r>
              <a:rPr lang="en-IE" altLang="en-US" sz="1800" dirty="0" smtClean="0">
                <a:solidFill>
                  <a:srgbClr val="002060"/>
                </a:solidFill>
              </a:rPr>
              <a:t>of </a:t>
            </a:r>
            <a:r>
              <a:rPr lang="en-IE" altLang="en-US" sz="1800" dirty="0">
                <a:solidFill>
                  <a:srgbClr val="002060"/>
                </a:solidFill>
              </a:rPr>
              <a:t>ambient </a:t>
            </a:r>
            <a:r>
              <a:rPr lang="en-US" altLang="en-US" sz="1800" dirty="0" smtClean="0">
                <a:solidFill>
                  <a:srgbClr val="002060"/>
                </a:solidFill>
              </a:rPr>
              <a:t>PM</a:t>
            </a:r>
            <a:r>
              <a:rPr lang="en-US" altLang="en-US" sz="1800" baseline="-25000" dirty="0" smtClean="0">
                <a:solidFill>
                  <a:srgbClr val="002060"/>
                </a:solidFill>
              </a:rPr>
              <a:t>10</a:t>
            </a:r>
            <a:r>
              <a:rPr lang="en-IE" altLang="en-US" sz="1800" dirty="0" smtClean="0">
                <a:solidFill>
                  <a:srgbClr val="002060"/>
                </a:solidFill>
              </a:rPr>
              <a:t>, </a:t>
            </a:r>
            <a:r>
              <a:rPr lang="en-IE" altLang="en-US" sz="1800" dirty="0">
                <a:solidFill>
                  <a:srgbClr val="002060"/>
                </a:solidFill>
              </a:rPr>
              <a:t>depending on </a:t>
            </a:r>
            <a:r>
              <a:rPr lang="en-IE" altLang="en-US" sz="1800" dirty="0" smtClean="0">
                <a:solidFill>
                  <a:srgbClr val="002060"/>
                </a:solidFill>
              </a:rPr>
              <a:t>several parameters. </a:t>
            </a:r>
            <a:r>
              <a:rPr lang="en-IE" altLang="en-US" sz="1800" dirty="0">
                <a:solidFill>
                  <a:srgbClr val="002060"/>
                </a:solidFill>
              </a:rPr>
              <a:t>This corresponds to ambient concentrations of 0.2-11 μg m</a:t>
            </a:r>
            <a:r>
              <a:rPr lang="en-IE" altLang="en-US" sz="1800" baseline="30000" dirty="0">
                <a:solidFill>
                  <a:srgbClr val="002060"/>
                </a:solidFill>
              </a:rPr>
              <a:t>-3</a:t>
            </a:r>
            <a:r>
              <a:rPr lang="en-IE" altLang="en-US" sz="1800" dirty="0">
                <a:solidFill>
                  <a:srgbClr val="002060"/>
                </a:solidFill>
              </a:rPr>
              <a:t>. Higher contributions </a:t>
            </a:r>
            <a:r>
              <a:rPr lang="en-IE" altLang="en-US" sz="1800" dirty="0" smtClean="0">
                <a:solidFill>
                  <a:srgbClr val="002060"/>
                </a:solidFill>
              </a:rPr>
              <a:t>have been </a:t>
            </a:r>
            <a:r>
              <a:rPr lang="en-IE" altLang="en-US" sz="1800" dirty="0">
                <a:solidFill>
                  <a:srgbClr val="002060"/>
                </a:solidFill>
              </a:rPr>
              <a:t>reported </a:t>
            </a:r>
            <a:r>
              <a:rPr lang="en-IE" altLang="en-US" sz="1800" dirty="0" smtClean="0">
                <a:solidFill>
                  <a:srgbClr val="002060"/>
                </a:solidFill>
              </a:rPr>
              <a:t>with</a:t>
            </a:r>
            <a:r>
              <a:rPr lang="en-IE" altLang="en-US" sz="1800" dirty="0" smtClean="0">
                <a:solidFill>
                  <a:srgbClr val="002060"/>
                </a:solidFill>
              </a:rPr>
              <a:t> </a:t>
            </a:r>
            <a:r>
              <a:rPr lang="en-IE" altLang="en-US" sz="1800" dirty="0">
                <a:solidFill>
                  <a:srgbClr val="002060"/>
                </a:solidFill>
              </a:rPr>
              <a:t>studded </a:t>
            </a:r>
            <a:r>
              <a:rPr lang="en-IE" altLang="en-US" sz="1800" dirty="0" smtClean="0">
                <a:solidFill>
                  <a:srgbClr val="002060"/>
                </a:solidFill>
              </a:rPr>
              <a:t>tyres</a:t>
            </a:r>
          </a:p>
          <a:p>
            <a:pPr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endParaRPr lang="en-US" altLang="en-US" sz="900" dirty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800" dirty="0" smtClean="0">
                <a:solidFill>
                  <a:srgbClr val="002060"/>
                </a:solidFill>
              </a:rPr>
              <a:t>Road dust resuspension </a:t>
            </a:r>
            <a:r>
              <a:rPr lang="en-IE" altLang="en-US" sz="1800" dirty="0">
                <a:solidFill>
                  <a:srgbClr val="002060"/>
                </a:solidFill>
              </a:rPr>
              <a:t>contribution to ambient </a:t>
            </a:r>
            <a:r>
              <a:rPr lang="en-US" altLang="en-US" sz="1800" dirty="0">
                <a:solidFill>
                  <a:srgbClr val="002060"/>
                </a:solidFill>
              </a:rPr>
              <a:t>PM</a:t>
            </a:r>
            <a:r>
              <a:rPr lang="en-US" altLang="en-US" sz="1800" baseline="-25000" dirty="0">
                <a:solidFill>
                  <a:srgbClr val="002060"/>
                </a:solidFill>
              </a:rPr>
              <a:t>10</a:t>
            </a:r>
            <a:r>
              <a:rPr lang="en-IE" altLang="en-US" sz="1800" dirty="0">
                <a:solidFill>
                  <a:srgbClr val="002060"/>
                </a:solidFill>
              </a:rPr>
              <a:t> </a:t>
            </a:r>
            <a:r>
              <a:rPr lang="en-IE" altLang="en-US" sz="1800" dirty="0" smtClean="0">
                <a:solidFill>
                  <a:srgbClr val="002060"/>
                </a:solidFill>
              </a:rPr>
              <a:t>account for 1–10 </a:t>
            </a:r>
            <a:r>
              <a:rPr lang="en-IE" altLang="en-US" sz="1800" dirty="0">
                <a:solidFill>
                  <a:srgbClr val="002060"/>
                </a:solidFill>
              </a:rPr>
              <a:t>µg m</a:t>
            </a:r>
            <a:r>
              <a:rPr lang="en-IE" altLang="en-US" sz="1800" baseline="30000" dirty="0">
                <a:solidFill>
                  <a:srgbClr val="002060"/>
                </a:solidFill>
              </a:rPr>
              <a:t>−3</a:t>
            </a:r>
            <a:r>
              <a:rPr lang="en-IE" altLang="en-US" sz="1800" dirty="0">
                <a:solidFill>
                  <a:srgbClr val="002060"/>
                </a:solidFill>
              </a:rPr>
              <a:t> </a:t>
            </a:r>
            <a:r>
              <a:rPr lang="en-IE" altLang="en-US" sz="1800" dirty="0" smtClean="0">
                <a:solidFill>
                  <a:srgbClr val="002060"/>
                </a:solidFill>
              </a:rPr>
              <a:t>in European </a:t>
            </a:r>
            <a:r>
              <a:rPr lang="en-IE" altLang="en-US" sz="1800" dirty="0">
                <a:solidFill>
                  <a:srgbClr val="002060"/>
                </a:solidFill>
              </a:rPr>
              <a:t>countries </a:t>
            </a:r>
            <a:r>
              <a:rPr lang="en-IE" altLang="en-US" sz="1800" dirty="0" smtClean="0">
                <a:solidFill>
                  <a:srgbClr val="002060"/>
                </a:solidFill>
              </a:rPr>
              <a:t>(5-6 </a:t>
            </a:r>
            <a:r>
              <a:rPr lang="en-IE" altLang="en-US" sz="1800" dirty="0">
                <a:solidFill>
                  <a:srgbClr val="002060"/>
                </a:solidFill>
              </a:rPr>
              <a:t>µg m</a:t>
            </a:r>
            <a:r>
              <a:rPr lang="en-IE" altLang="en-US" sz="1800" baseline="30000" dirty="0">
                <a:solidFill>
                  <a:srgbClr val="002060"/>
                </a:solidFill>
              </a:rPr>
              <a:t>−</a:t>
            </a:r>
            <a:r>
              <a:rPr lang="en-IE" altLang="en-US" sz="1800" baseline="30000" dirty="0" smtClean="0">
                <a:solidFill>
                  <a:srgbClr val="002060"/>
                </a:solidFill>
              </a:rPr>
              <a:t>3</a:t>
            </a:r>
            <a:r>
              <a:rPr lang="en-IE" altLang="en-US" sz="1800" dirty="0" smtClean="0">
                <a:solidFill>
                  <a:srgbClr val="002060"/>
                </a:solidFill>
              </a:rPr>
              <a:t>) and </a:t>
            </a:r>
            <a:r>
              <a:rPr lang="en-IE" altLang="en-US" sz="1800" dirty="0">
                <a:solidFill>
                  <a:srgbClr val="002060"/>
                </a:solidFill>
              </a:rPr>
              <a:t>up to 9–24 µg m</a:t>
            </a:r>
            <a:r>
              <a:rPr lang="en-IE" altLang="en-US" sz="1800" baseline="30000" dirty="0">
                <a:solidFill>
                  <a:srgbClr val="002060"/>
                </a:solidFill>
              </a:rPr>
              <a:t>−3</a:t>
            </a:r>
            <a:r>
              <a:rPr lang="en-IE" altLang="en-US" sz="1800" dirty="0" smtClean="0">
                <a:solidFill>
                  <a:srgbClr val="002060"/>
                </a:solidFill>
              </a:rPr>
              <a:t> </a:t>
            </a:r>
            <a:r>
              <a:rPr lang="en-IE" altLang="en-US" sz="1800" dirty="0">
                <a:solidFill>
                  <a:srgbClr val="002060"/>
                </a:solidFill>
              </a:rPr>
              <a:t>in </a:t>
            </a:r>
            <a:r>
              <a:rPr lang="en-IE" altLang="en-US" sz="1800" dirty="0" smtClean="0">
                <a:solidFill>
                  <a:srgbClr val="002060"/>
                </a:solidFill>
              </a:rPr>
              <a:t>Nordic countries, depending on </a:t>
            </a:r>
            <a:r>
              <a:rPr lang="en-IE" altLang="en-US" sz="1800" dirty="0">
                <a:solidFill>
                  <a:srgbClr val="002060"/>
                </a:solidFill>
              </a:rPr>
              <a:t>the </a:t>
            </a:r>
            <a:r>
              <a:rPr lang="en-IE" altLang="en-US" sz="1800" dirty="0" smtClean="0">
                <a:solidFill>
                  <a:srgbClr val="002060"/>
                </a:solidFill>
              </a:rPr>
              <a:t>sampling site and environmental conditions</a:t>
            </a:r>
            <a:endParaRPr lang="en-US" altLang="en-US" sz="18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903288" y="1252156"/>
            <a:ext cx="7337425" cy="592668"/>
          </a:xfrm>
        </p:spPr>
        <p:txBody>
          <a:bodyPr>
            <a:normAutofit/>
          </a:bodyPr>
          <a:lstStyle/>
          <a:p>
            <a:pPr algn="ctr"/>
            <a:r>
              <a:rPr lang="en-US" altLang="en-US" sz="2000" b="1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 EXHAUST EMISSIONS - IMPORTANCE</a:t>
            </a:r>
            <a:endParaRPr lang="el-GR" altLang="en-US" sz="2200" b="1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47156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72000" y="1823100"/>
            <a:ext cx="9000000" cy="137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Different sampling methodologies applied resulting in </a:t>
            </a: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non comparable </a:t>
            </a:r>
            <a:r>
              <a:rPr lang="en-US" altLang="en-US" sz="1600" dirty="0" smtClean="0">
                <a:solidFill>
                  <a:srgbClr val="002060"/>
                </a:solidFill>
                <a:latin typeface="+mn-lt"/>
              </a:rPr>
              <a:t>or even contradictory conclusions</a:t>
            </a:r>
            <a:endParaRPr lang="en-US" altLang="en-US" sz="1600" dirty="0">
              <a:solidFill>
                <a:srgbClr val="002060"/>
              </a:solidFill>
              <a:latin typeface="+mn-lt"/>
            </a:endParaRPr>
          </a:p>
          <a:p>
            <a:pPr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</a:pPr>
            <a:endParaRPr lang="en-US" altLang="en-US" sz="100" dirty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altLang="en-US" sz="1600" dirty="0" smtClean="0">
                <a:solidFill>
                  <a:srgbClr val="002060"/>
                </a:solidFill>
              </a:rPr>
              <a:t>Break wear (BW) </a:t>
            </a:r>
            <a:r>
              <a:rPr lang="en-US" altLang="en-US" sz="1600" dirty="0">
                <a:solidFill>
                  <a:srgbClr val="002060"/>
                </a:solidFill>
              </a:rPr>
              <a:t>debris content </a:t>
            </a:r>
            <a:r>
              <a:rPr lang="en-US" altLang="en-US" sz="1600" dirty="0" smtClean="0">
                <a:solidFill>
                  <a:srgbClr val="002060"/>
                </a:solidFill>
              </a:rPr>
              <a:t>differs from the bulk material &amp; depends:</a:t>
            </a:r>
            <a:endParaRPr lang="en-US" altLang="en-US" sz="900" dirty="0" smtClean="0">
              <a:solidFill>
                <a:srgbClr val="0020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13408" y="1252156"/>
            <a:ext cx="7917185" cy="520660"/>
          </a:xfrm>
        </p:spPr>
        <p:txBody>
          <a:bodyPr>
            <a:noAutofit/>
          </a:bodyPr>
          <a:lstStyle/>
          <a:p>
            <a:pPr algn="ctr"/>
            <a:r>
              <a:rPr lang="en-US" altLang="en-US" sz="2000" b="1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 EXHAUST EMISSIONS – GENERAL DIFFICULTIES</a:t>
            </a:r>
            <a:endParaRPr lang="el-GR" altLang="en-US" sz="2400" b="1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23528" y="3229800"/>
            <a:ext cx="8532486" cy="504000"/>
            <a:chOff x="323528" y="3861048"/>
            <a:chExt cx="8532486" cy="504000"/>
          </a:xfrm>
        </p:grpSpPr>
        <p:sp>
          <p:nvSpPr>
            <p:cNvPr id="15" name="Rectangle 2"/>
            <p:cNvSpPr txBox="1">
              <a:spLocks noChangeArrowheads="1"/>
            </p:cNvSpPr>
            <p:nvPr/>
          </p:nvSpPr>
          <p:spPr bwMode="auto">
            <a:xfrm>
              <a:off x="323528" y="3861048"/>
              <a:ext cx="4212000" cy="50400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extLst/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4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Conditions under which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4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braking event occurs</a:t>
              </a:r>
            </a:p>
          </p:txBody>
        </p:sp>
        <p:sp>
          <p:nvSpPr>
            <p:cNvPr id="12" name="Rectangle 2"/>
            <p:cNvSpPr txBox="1">
              <a:spLocks noChangeArrowheads="1"/>
            </p:cNvSpPr>
            <p:nvPr/>
          </p:nvSpPr>
          <p:spPr bwMode="auto">
            <a:xfrm>
              <a:off x="4644014" y="3861048"/>
              <a:ext cx="4212000" cy="50400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extLst/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Driving behavior</a:t>
              </a:r>
              <a:endParaRPr lang="el-GR" altLang="en-US" sz="1400" dirty="0">
                <a:solidFill>
                  <a:srgbClr val="002060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72000" y="4034135"/>
            <a:ext cx="9000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hangingPunct="1">
              <a:lnSpc>
                <a:spcPct val="150000"/>
              </a:lnSpc>
              <a:spcBef>
                <a:spcPts val="3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600" dirty="0" smtClean="0">
                <a:solidFill>
                  <a:srgbClr val="002060"/>
                </a:solidFill>
              </a:rPr>
              <a:t>Tyre Wear (TW) </a:t>
            </a:r>
            <a:r>
              <a:rPr lang="en-IE" altLang="en-US" sz="1600" dirty="0">
                <a:solidFill>
                  <a:srgbClr val="002060"/>
                </a:solidFill>
              </a:rPr>
              <a:t>particles </a:t>
            </a:r>
            <a:r>
              <a:rPr lang="en-IE" altLang="en-US" sz="1600" dirty="0" smtClean="0">
                <a:solidFill>
                  <a:srgbClr val="002060"/>
                </a:solidFill>
              </a:rPr>
              <a:t>content and </a:t>
            </a:r>
            <a:r>
              <a:rPr lang="en-IE" altLang="en-US" sz="1600" dirty="0">
                <a:solidFill>
                  <a:srgbClr val="002060"/>
                </a:solidFill>
              </a:rPr>
              <a:t>generation rates depend upon:</a:t>
            </a:r>
            <a:endParaRPr lang="en-US" altLang="en-US" sz="1600" dirty="0">
              <a:solidFill>
                <a:srgbClr val="00206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23528" y="4525200"/>
            <a:ext cx="8532000" cy="504000"/>
            <a:chOff x="333453" y="3524709"/>
            <a:chExt cx="8516915" cy="720310"/>
          </a:xfrm>
        </p:grpSpPr>
        <p:grpSp>
          <p:nvGrpSpPr>
            <p:cNvPr id="21" name="Group 20"/>
            <p:cNvGrpSpPr/>
            <p:nvPr/>
          </p:nvGrpSpPr>
          <p:grpSpPr>
            <a:xfrm>
              <a:off x="2464951" y="3524709"/>
              <a:ext cx="4247833" cy="720001"/>
              <a:chOff x="5038404" y="2646108"/>
              <a:chExt cx="2693301" cy="1371900"/>
            </a:xfrm>
          </p:grpSpPr>
          <p:sp>
            <p:nvSpPr>
              <p:cNvPr id="24" name="Rectangle 2"/>
              <p:cNvSpPr txBox="1">
                <a:spLocks noChangeArrowheads="1"/>
              </p:cNvSpPr>
              <p:nvPr/>
            </p:nvSpPr>
            <p:spPr bwMode="auto">
              <a:xfrm>
                <a:off x="5038404" y="2646110"/>
                <a:ext cx="1332583" cy="1371898"/>
              </a:xfrm>
              <a:prstGeom prst="rect">
                <a:avLst/>
              </a:prstGeom>
              <a:gradFill rotWithShape="1">
                <a:gsLst>
                  <a:gs pos="0">
                    <a:srgbClr val="9BBB59">
                      <a:shade val="51000"/>
                      <a:satMod val="130000"/>
                    </a:srgbClr>
                  </a:gs>
                  <a:gs pos="80000">
                    <a:srgbClr val="9BBB59">
                      <a:shade val="93000"/>
                      <a:satMod val="130000"/>
                    </a:srgbClr>
                  </a:gs>
                  <a:gs pos="100000">
                    <a:srgbClr val="9BBB5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BBB59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extLst/>
            </p:spPr>
            <p:txBody>
              <a:bodyPr vert="horz" wrap="square" lIns="92075" tIns="46038" rIns="92075" bIns="46038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 sz="1400" dirty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rPr>
                  <a:t>Road surface characteristics</a:t>
                </a:r>
              </a:p>
            </p:txBody>
          </p:sp>
          <p:sp>
            <p:nvSpPr>
              <p:cNvPr id="25" name="Rectangle 2"/>
              <p:cNvSpPr txBox="1">
                <a:spLocks noChangeArrowheads="1"/>
              </p:cNvSpPr>
              <p:nvPr/>
            </p:nvSpPr>
            <p:spPr bwMode="auto">
              <a:xfrm>
                <a:off x="6399123" y="2646108"/>
                <a:ext cx="1332582" cy="1371898"/>
              </a:xfrm>
              <a:prstGeom prst="rect">
                <a:avLst/>
              </a:prstGeom>
              <a:gradFill rotWithShape="1">
                <a:gsLst>
                  <a:gs pos="0">
                    <a:srgbClr val="9BBB59">
                      <a:shade val="51000"/>
                      <a:satMod val="130000"/>
                    </a:srgbClr>
                  </a:gs>
                  <a:gs pos="80000">
                    <a:srgbClr val="9BBB59">
                      <a:shade val="93000"/>
                      <a:satMod val="130000"/>
                    </a:srgbClr>
                  </a:gs>
                  <a:gs pos="100000">
                    <a:srgbClr val="9BBB5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BBB59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extLst/>
            </p:spPr>
            <p:txBody>
              <a:bodyPr vert="horz" wrap="square" lIns="92075" tIns="46038" rIns="92075" bIns="46038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ctr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  <a:defRPr/>
                </a:pPr>
                <a:r>
                  <a:rPr lang="en-US" altLang="en-US" sz="1400" dirty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rPr>
                  <a:t>Vehicle characteristics</a:t>
                </a:r>
              </a:p>
            </p:txBody>
          </p:sp>
        </p:grpSp>
        <p:sp>
          <p:nvSpPr>
            <p:cNvPr id="22" name="Rectangle 2"/>
            <p:cNvSpPr txBox="1">
              <a:spLocks noChangeArrowheads="1"/>
            </p:cNvSpPr>
            <p:nvPr/>
          </p:nvSpPr>
          <p:spPr bwMode="auto">
            <a:xfrm>
              <a:off x="333453" y="3524712"/>
              <a:ext cx="2101728" cy="72000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extLst/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en-US" sz="14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Tyre characteristics</a:t>
              </a:r>
            </a:p>
          </p:txBody>
        </p:sp>
        <p:sp>
          <p:nvSpPr>
            <p:cNvPr id="23" name="Rectangle 2"/>
            <p:cNvSpPr txBox="1">
              <a:spLocks noChangeArrowheads="1"/>
            </p:cNvSpPr>
            <p:nvPr/>
          </p:nvSpPr>
          <p:spPr bwMode="auto">
            <a:xfrm>
              <a:off x="6748640" y="3525019"/>
              <a:ext cx="2101728" cy="72000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extLst/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rPr>
                <a:t>Vehicle operation</a:t>
              </a:r>
            </a:p>
          </p:txBody>
        </p:sp>
      </p:grp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72000" y="5445224"/>
            <a:ext cx="9000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hangingPunct="1">
              <a:lnSpc>
                <a:spcPct val="150000"/>
              </a:lnSpc>
              <a:spcBef>
                <a:spcPts val="3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600" dirty="0">
                <a:solidFill>
                  <a:srgbClr val="002060"/>
                </a:solidFill>
              </a:rPr>
              <a:t>The amount of resuspended road dust particles </a:t>
            </a:r>
            <a:r>
              <a:rPr lang="en-IE" altLang="en-US" sz="1600" dirty="0" smtClean="0">
                <a:solidFill>
                  <a:srgbClr val="002060"/>
                </a:solidFill>
              </a:rPr>
              <a:t>mainly depends upon:</a:t>
            </a:r>
            <a:endParaRPr lang="en-US" altLang="en-US" sz="1600" dirty="0">
              <a:solidFill>
                <a:srgbClr val="00206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323528" y="5913342"/>
            <a:ext cx="8532000" cy="504000"/>
            <a:chOff x="333453" y="3524709"/>
            <a:chExt cx="8516915" cy="720310"/>
          </a:xfrm>
        </p:grpSpPr>
        <p:grpSp>
          <p:nvGrpSpPr>
            <p:cNvPr id="34" name="Group 33"/>
            <p:cNvGrpSpPr/>
            <p:nvPr/>
          </p:nvGrpSpPr>
          <p:grpSpPr>
            <a:xfrm>
              <a:off x="2464951" y="3524709"/>
              <a:ext cx="4247833" cy="720001"/>
              <a:chOff x="5038404" y="2646108"/>
              <a:chExt cx="2693301" cy="1371900"/>
            </a:xfrm>
          </p:grpSpPr>
          <p:sp>
            <p:nvSpPr>
              <p:cNvPr id="37" name="Rectangle 2"/>
              <p:cNvSpPr txBox="1">
                <a:spLocks noChangeArrowheads="1"/>
              </p:cNvSpPr>
              <p:nvPr/>
            </p:nvSpPr>
            <p:spPr bwMode="auto">
              <a:xfrm>
                <a:off x="5038404" y="2646110"/>
                <a:ext cx="1332583" cy="1371898"/>
              </a:xfrm>
              <a:prstGeom prst="rect">
                <a:avLst/>
              </a:prstGeom>
              <a:gradFill rotWithShape="1">
                <a:gsLst>
                  <a:gs pos="0">
                    <a:srgbClr val="9BBB59">
                      <a:shade val="51000"/>
                      <a:satMod val="130000"/>
                    </a:srgbClr>
                  </a:gs>
                  <a:gs pos="80000">
                    <a:srgbClr val="9BBB59">
                      <a:shade val="93000"/>
                      <a:satMod val="130000"/>
                    </a:srgbClr>
                  </a:gs>
                  <a:gs pos="100000">
                    <a:srgbClr val="9BBB5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BBB59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extLst/>
            </p:spPr>
            <p:txBody>
              <a:bodyPr vert="horz" wrap="square" lIns="92075" tIns="46038" rIns="92075" bIns="46038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/>
                <a:r>
                  <a:rPr lang="en-US" altLang="en-US" sz="1400" dirty="0">
                    <a:solidFill>
                      <a:srgbClr val="002060"/>
                    </a:solidFill>
                  </a:rPr>
                  <a:t>Street maintenance</a:t>
                </a:r>
              </a:p>
            </p:txBody>
          </p:sp>
          <p:sp>
            <p:nvSpPr>
              <p:cNvPr id="38" name="Rectangle 2"/>
              <p:cNvSpPr txBox="1">
                <a:spLocks noChangeArrowheads="1"/>
              </p:cNvSpPr>
              <p:nvPr/>
            </p:nvSpPr>
            <p:spPr bwMode="auto">
              <a:xfrm>
                <a:off x="6399123" y="2646108"/>
                <a:ext cx="1332582" cy="1371898"/>
              </a:xfrm>
              <a:prstGeom prst="rect">
                <a:avLst/>
              </a:prstGeom>
              <a:gradFill rotWithShape="1">
                <a:gsLst>
                  <a:gs pos="0">
                    <a:srgbClr val="9BBB59">
                      <a:shade val="51000"/>
                      <a:satMod val="130000"/>
                    </a:srgbClr>
                  </a:gs>
                  <a:gs pos="80000">
                    <a:srgbClr val="9BBB59">
                      <a:shade val="93000"/>
                      <a:satMod val="130000"/>
                    </a:srgbClr>
                  </a:gs>
                  <a:gs pos="100000">
                    <a:srgbClr val="9BBB5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9BBB59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extLst/>
            </p:spPr>
            <p:txBody>
              <a:bodyPr vert="horz" wrap="square" lIns="92075" tIns="46038" rIns="92075" bIns="46038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marL="0" marR="0" lvl="0" indent="0" algn="ctr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  <a:defRPr/>
                </a:pPr>
                <a:r>
                  <a:rPr lang="en-US" altLang="en-US" sz="1400" dirty="0">
                    <a:solidFill>
                      <a:srgbClr val="002060"/>
                    </a:solidFill>
                  </a:rPr>
                  <a:t>Meteorological parameters</a:t>
                </a:r>
              </a:p>
            </p:txBody>
          </p:sp>
        </p:grpSp>
        <p:sp>
          <p:nvSpPr>
            <p:cNvPr id="35" name="Rectangle 2"/>
            <p:cNvSpPr txBox="1">
              <a:spLocks noChangeArrowheads="1"/>
            </p:cNvSpPr>
            <p:nvPr/>
          </p:nvSpPr>
          <p:spPr bwMode="auto">
            <a:xfrm>
              <a:off x="333453" y="3524712"/>
              <a:ext cx="2101728" cy="72000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extLst/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lvl="0" algn="ctr" eaLnBrk="1" hangingPunct="1">
                <a:defRPr/>
              </a:pPr>
              <a:r>
                <a:rPr lang="en-US" altLang="en-US" sz="1400" dirty="0">
                  <a:solidFill>
                    <a:srgbClr val="002060"/>
                  </a:solidFill>
                </a:rPr>
                <a:t>Traffic density</a:t>
              </a:r>
              <a:endParaRPr lang="en-US" altLang="en-US" sz="1400" dirty="0">
                <a:solidFill>
                  <a:srgbClr val="002060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Rectangle 2"/>
            <p:cNvSpPr txBox="1">
              <a:spLocks noChangeArrowheads="1"/>
            </p:cNvSpPr>
            <p:nvPr/>
          </p:nvSpPr>
          <p:spPr bwMode="auto">
            <a:xfrm>
              <a:off x="6748640" y="3525019"/>
              <a:ext cx="2101728" cy="720000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extLst/>
          </p:spPr>
          <p:txBody>
            <a:bodyPr vert="horz" wrap="square" lIns="92075" tIns="46038" rIns="92075" bIns="46038" numCol="1" anchor="ctr" anchorCtr="0" compatLnSpc="1">
              <a:prstTxWarp prst="textNoShape">
                <a:avLst/>
              </a:prstTxWarp>
            </a:bodyPr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solidFill>
                    <a:srgbClr val="002060"/>
                  </a:solidFill>
                </a:rPr>
                <a:t>Vehicles’ </a:t>
              </a:r>
            </a:p>
            <a:p>
              <a:pPr algn="ctr" eaLnBrk="1" hangingPunct="1"/>
              <a:r>
                <a:rPr lang="en-US" altLang="en-US" sz="1400" dirty="0">
                  <a:solidFill>
                    <a:srgbClr val="002060"/>
                  </a:solidFill>
                </a:rPr>
                <a:t>type &amp; operation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4584235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644" y="3065463"/>
            <a:ext cx="8748712" cy="592137"/>
          </a:xfrm>
        </p:spPr>
        <p:txBody>
          <a:bodyPr/>
          <a:lstStyle/>
          <a:p>
            <a:pPr algn="ctr"/>
            <a:r>
              <a:rPr lang="en-US" altLang="en-US" dirty="0" smtClean="0">
                <a:solidFill>
                  <a:srgbClr val="002060"/>
                </a:solidFill>
              </a:rPr>
              <a:t>PHYSICOCHEMICAL CHARACTERISTICS OF WEAR PARTICLES</a:t>
            </a:r>
            <a:endParaRPr lang="el-GR" altLang="en-US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269752" y="1268760"/>
            <a:ext cx="860449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fontAlgn="auto">
              <a:spcAft>
                <a:spcPts val="1200"/>
              </a:spcAft>
              <a:defRPr/>
            </a:pP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TYRE AND BRAKE WEAR </a:t>
            </a:r>
            <a:r>
              <a:rPr lang="en-US" altLang="en-US" sz="2000" u="sng" dirty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en-US" altLang="en-US" sz="2000" u="sng" dirty="0" smtClean="0">
                <a:ln w="9525">
                  <a:solidFill>
                    <a:schemeClr val="tx1"/>
                  </a:solidFill>
                </a:ln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MASS SIZE DISTRIBUTIONS</a:t>
            </a:r>
            <a:endParaRPr lang="el-GR" altLang="en-US" sz="2000" u="sng" dirty="0">
              <a:ln w="9525">
                <a:solidFill>
                  <a:schemeClr val="tx1"/>
                </a:solidFill>
              </a:ln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87984" y="2313647"/>
            <a:ext cx="4140000" cy="4283505"/>
            <a:chOff x="287984" y="2313647"/>
            <a:chExt cx="4140000" cy="4283505"/>
          </a:xfrm>
        </p:grpSpPr>
        <p:sp>
          <p:nvSpPr>
            <p:cNvPr id="30" name="Text Box 11"/>
            <p:cNvSpPr txBox="1">
              <a:spLocks noChangeArrowheads="1"/>
            </p:cNvSpPr>
            <p:nvPr/>
          </p:nvSpPr>
          <p:spPr bwMode="auto">
            <a:xfrm>
              <a:off x="287984" y="2313647"/>
              <a:ext cx="4140000" cy="21954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285750" indent="-285750" algn="just" eaLnBrk="1" fontAlgn="auto" hangingPunct="1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anose="05000000000000000000" pitchFamily="2" charset="2"/>
                <a:buChar char="q"/>
              </a:pPr>
              <a:r>
                <a:rPr lang="en-US" altLang="en-US" sz="1500" dirty="0" smtClean="0">
                  <a:solidFill>
                    <a:srgbClr val="002060"/>
                  </a:solidFill>
                </a:rPr>
                <a:t>50</a:t>
              </a:r>
              <a:r>
                <a:rPr lang="en-US" altLang="en-US" sz="1500" dirty="0">
                  <a:solidFill>
                    <a:srgbClr val="002060"/>
                  </a:solidFill>
                </a:rPr>
                <a:t>% </a:t>
              </a:r>
              <a:r>
                <a:rPr lang="en-US" altLang="en-US" sz="1500" dirty="0" smtClean="0">
                  <a:solidFill>
                    <a:srgbClr val="002060"/>
                  </a:solidFill>
                </a:rPr>
                <a:t>of </a:t>
              </a:r>
              <a:r>
                <a:rPr lang="en-US" altLang="en-US" sz="1500" dirty="0" smtClean="0">
                  <a:solidFill>
                    <a:srgbClr val="002060"/>
                  </a:solidFill>
                </a:rPr>
                <a:t>generated BW particles </a:t>
              </a:r>
              <a:r>
                <a:rPr lang="en-US" altLang="en-US" sz="1500" dirty="0" smtClean="0">
                  <a:solidFill>
                    <a:srgbClr val="002060"/>
                  </a:solidFill>
                </a:rPr>
                <a:t>(mass) become </a:t>
              </a:r>
              <a:r>
                <a:rPr lang="en-US" altLang="en-US" sz="1500" dirty="0" smtClean="0">
                  <a:solidFill>
                    <a:srgbClr val="002060"/>
                  </a:solidFill>
                </a:rPr>
                <a:t>airborne. Among these 80</a:t>
              </a:r>
              <a:r>
                <a:rPr lang="en-US" altLang="en-US" sz="1500" dirty="0">
                  <a:solidFill>
                    <a:srgbClr val="002060"/>
                  </a:solidFill>
                </a:rPr>
                <a:t>% </a:t>
              </a:r>
              <a:r>
                <a:rPr lang="en-US" altLang="en-US" sz="1500" dirty="0" smtClean="0">
                  <a:solidFill>
                    <a:srgbClr val="002060"/>
                  </a:solidFill>
                </a:rPr>
                <a:t>are PM</a:t>
              </a:r>
              <a:r>
                <a:rPr lang="en-US" altLang="en-US" sz="1500" baseline="-25000" dirty="0" smtClean="0">
                  <a:solidFill>
                    <a:srgbClr val="002060"/>
                  </a:solidFill>
                </a:rPr>
                <a:t>10.</a:t>
              </a:r>
              <a:r>
                <a:rPr lang="en-US" altLang="en-US" sz="1500" dirty="0" smtClean="0">
                  <a:solidFill>
                    <a:srgbClr val="002060"/>
                  </a:solidFill>
                </a:rPr>
                <a:t> The rest may deposit </a:t>
              </a:r>
              <a:r>
                <a:rPr lang="en-US" altLang="en-US" sz="1500" dirty="0">
                  <a:solidFill>
                    <a:srgbClr val="002060"/>
                  </a:solidFill>
                </a:rPr>
                <a:t>on the </a:t>
              </a:r>
              <a:r>
                <a:rPr lang="en-US" altLang="en-US" sz="1500" dirty="0" smtClean="0">
                  <a:solidFill>
                    <a:srgbClr val="002060"/>
                  </a:solidFill>
                </a:rPr>
                <a:t>road or nearby</a:t>
              </a:r>
              <a:endParaRPr lang="en-US" altLang="en-US" sz="1500" dirty="0">
                <a:solidFill>
                  <a:srgbClr val="002060"/>
                </a:solidFill>
                <a:latin typeface="+mn-lt"/>
              </a:endParaRPr>
            </a:p>
            <a:p>
              <a:pPr marL="285750" indent="-285750" algn="just" eaLnBrk="1" fontAlgn="auto" hangingPunct="1">
                <a:lnSpc>
                  <a:spcPct val="150000"/>
                </a:lnSpc>
                <a:spcBef>
                  <a:spcPts val="100"/>
                </a:spcBef>
                <a:spcAft>
                  <a:spcPts val="100"/>
                </a:spcAft>
                <a:buSzPct val="100000"/>
                <a:buFont typeface="Wingdings" panose="05000000000000000000" pitchFamily="2" charset="2"/>
                <a:buChar char="q"/>
              </a:pPr>
              <a:r>
                <a:rPr lang="en-US" altLang="en-US" sz="1500" dirty="0">
                  <a:solidFill>
                    <a:srgbClr val="002060"/>
                  </a:solidFill>
                  <a:latin typeface="+mn-lt"/>
                </a:rPr>
                <a:t>Mass weighed mean diameters </a:t>
              </a:r>
              <a:r>
                <a:rPr lang="en-US" altLang="en-US" sz="1500" dirty="0" smtClean="0">
                  <a:solidFill>
                    <a:srgbClr val="002060"/>
                  </a:solidFill>
                  <a:latin typeface="+mn-lt"/>
                </a:rPr>
                <a:t>of </a:t>
              </a:r>
              <a:r>
                <a:rPr lang="en-US" altLang="en-US" sz="1500" dirty="0">
                  <a:solidFill>
                    <a:srgbClr val="002060"/>
                  </a:solidFill>
                  <a:latin typeface="+mn-lt"/>
                </a:rPr>
                <a:t>2-6 </a:t>
              </a:r>
              <a:r>
                <a:rPr lang="el-GR" altLang="en-US" sz="1500" dirty="0">
                  <a:solidFill>
                    <a:srgbClr val="002060"/>
                  </a:solidFill>
                  <a:latin typeface="+mn-lt"/>
                </a:rPr>
                <a:t>μ</a:t>
              </a:r>
              <a:r>
                <a:rPr lang="en-US" altLang="en-US" sz="1500" dirty="0">
                  <a:solidFill>
                    <a:srgbClr val="002060"/>
                  </a:solidFill>
                  <a:latin typeface="+mn-lt"/>
                </a:rPr>
                <a:t>m have been </a:t>
              </a:r>
              <a:r>
                <a:rPr lang="en-US" altLang="en-US" sz="1500" dirty="0" smtClean="0">
                  <a:solidFill>
                    <a:srgbClr val="002060"/>
                  </a:solidFill>
                  <a:latin typeface="+mn-lt"/>
                </a:rPr>
                <a:t>reported</a:t>
              </a:r>
              <a:endParaRPr lang="en-US" altLang="en-US" sz="1500" dirty="0">
                <a:solidFill>
                  <a:srgbClr val="002060"/>
                </a:solidFill>
                <a:latin typeface="+mn-lt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539552" y="4581128"/>
              <a:ext cx="3540710" cy="2016024"/>
              <a:chOff x="539552" y="4581128"/>
              <a:chExt cx="3540710" cy="2016024"/>
            </a:xfrm>
          </p:grpSpPr>
          <p:sp>
            <p:nvSpPr>
              <p:cNvPr id="14" name="Rectangle 2"/>
              <p:cNvSpPr txBox="1">
                <a:spLocks noChangeArrowheads="1"/>
              </p:cNvSpPr>
              <p:nvPr/>
            </p:nvSpPr>
            <p:spPr bwMode="auto">
              <a:xfrm>
                <a:off x="539552" y="4581128"/>
                <a:ext cx="3540710" cy="1986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2075" tIns="46038" rIns="92075" bIns="46038" numCol="1" anchor="ctr" anchorCtr="0" compatLnSpc="1">
                <a:prstTxWarp prst="textNoShape">
                  <a:avLst/>
                </a:prstTxWarp>
              </a:bodyPr>
              <a:lstStyle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4400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pPr lvl="0" algn="ctr" eaLnBrk="1" hangingPunct="1">
                  <a:defRPr/>
                </a:pPr>
                <a:r>
                  <a:rPr lang="en-US" altLang="en-US" sz="1000" dirty="0" smtClean="0">
                    <a:solidFill>
                      <a:srgbClr val="002060"/>
                    </a:solidFill>
                  </a:rPr>
                  <a:t>Aerodynamic Particle Sizer</a:t>
                </a:r>
                <a:endParaRPr lang="el-GR" altLang="en-US" sz="1000" dirty="0">
                  <a:solidFill>
                    <a:srgbClr val="002060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pic>
            <p:nvPicPr>
              <p:cNvPr id="17" name="Picture 16"/>
              <p:cNvPicPr/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 xmlns="">
                      <a14:imgLayer r:embed="rId4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 l="24102" t="8245" r="15891" b="8510"/>
              <a:stretch/>
            </p:blipFill>
            <p:spPr bwMode="auto">
              <a:xfrm>
                <a:off x="539552" y="4797152"/>
                <a:ext cx="3528000" cy="1800000"/>
              </a:xfrm>
              <a:prstGeom prst="rect">
                <a:avLst/>
              </a:prstGeom>
              <a:ln>
                <a:solidFill>
                  <a:sysClr val="windowText" lastClr="000000"/>
                </a:solidFill>
              </a:ln>
              <a:extLst>
                <a:ext uri="{53640926-AAD7-44D8-BBD7-CCE9431645EC}">
                  <a14:shadowObscured xmlns:a14="http://schemas.microsoft.com/office/drawing/2010/main" xmlns=""/>
                </a:ext>
              </a:extLst>
            </p:spPr>
          </p:pic>
        </p:grpSp>
      </p:grp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562789" y="6597352"/>
            <a:ext cx="3505156" cy="225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[Example adopted from </a:t>
            </a:r>
            <a:r>
              <a:rPr lang="en-US" altLang="en-US" sz="1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Iijima et al., 2007]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4680472" y="2313647"/>
            <a:ext cx="4140000" cy="219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eaLnBrk="1" fontAlgn="auto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500" dirty="0">
                <a:solidFill>
                  <a:srgbClr val="002060"/>
                </a:solidFill>
              </a:rPr>
              <a:t>0.1-10% by mass of generated </a:t>
            </a:r>
            <a:r>
              <a:rPr lang="en-IE" altLang="en-US" sz="1500" dirty="0" smtClean="0">
                <a:solidFill>
                  <a:srgbClr val="002060"/>
                </a:solidFill>
              </a:rPr>
              <a:t>TW </a:t>
            </a:r>
            <a:r>
              <a:rPr lang="en-IE" altLang="en-US" sz="1500" dirty="0">
                <a:solidFill>
                  <a:srgbClr val="002060"/>
                </a:solidFill>
              </a:rPr>
              <a:t>particles is emitted as PM</a:t>
            </a:r>
            <a:r>
              <a:rPr lang="en-IE" altLang="en-US" sz="1500" baseline="-25000" dirty="0">
                <a:solidFill>
                  <a:srgbClr val="002060"/>
                </a:solidFill>
              </a:rPr>
              <a:t>10</a:t>
            </a:r>
            <a:endParaRPr lang="en-US" altLang="en-US" sz="1500" baseline="-25000" dirty="0">
              <a:solidFill>
                <a:srgbClr val="002060"/>
              </a:solidFill>
              <a:latin typeface="+mn-lt"/>
            </a:endParaRPr>
          </a:p>
          <a:p>
            <a:pPr marL="285750" indent="-285750" algn="just" eaLnBrk="1" fontAlgn="auto" hangingPunct="1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Wingdings" panose="05000000000000000000" pitchFamily="2" charset="2"/>
              <a:buChar char="q"/>
            </a:pP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TW mass </a:t>
            </a:r>
            <a:r>
              <a:rPr lang="en-IE" altLang="en-US" sz="1500" dirty="0" smtClean="0">
                <a:solidFill>
                  <a:srgbClr val="002060"/>
                </a:solidFill>
                <a:latin typeface="+mn-lt"/>
              </a:rPr>
              <a:t>distributions </a:t>
            </a: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appear a clear mode at 50-80 </a:t>
            </a:r>
            <a:r>
              <a:rPr lang="en-IE" altLang="en-US" sz="1500" dirty="0" smtClean="0">
                <a:solidFill>
                  <a:srgbClr val="002060"/>
                </a:solidFill>
                <a:latin typeface="+mn-lt"/>
              </a:rPr>
              <a:t>μm, </a:t>
            </a: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while PM</a:t>
            </a:r>
            <a:r>
              <a:rPr lang="en-IE" altLang="en-US" sz="1500" baseline="-25000" dirty="0">
                <a:solidFill>
                  <a:srgbClr val="002060"/>
                </a:solidFill>
                <a:latin typeface="+mn-lt"/>
              </a:rPr>
              <a:t>10</a:t>
            </a: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 mass </a:t>
            </a:r>
            <a:r>
              <a:rPr lang="en-IE" altLang="en-US" sz="1500" dirty="0" smtClean="0">
                <a:solidFill>
                  <a:srgbClr val="002060"/>
                </a:solidFill>
                <a:latin typeface="+mn-lt"/>
              </a:rPr>
              <a:t>distribution is </a:t>
            </a:r>
            <a:r>
              <a:rPr lang="en-IE" altLang="en-US" sz="1500" dirty="0">
                <a:solidFill>
                  <a:srgbClr val="002060"/>
                </a:solidFill>
                <a:latin typeface="+mn-lt"/>
              </a:rPr>
              <a:t>bimodal with peaks at 2-3 μm and 5-9 μm</a:t>
            </a:r>
            <a:endParaRPr lang="en-US" altLang="en-US" sz="15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1" name="Picture 20"/>
          <p:cNvPicPr/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5432" t="50908" r="31184" b="6649"/>
          <a:stretch/>
        </p:blipFill>
        <p:spPr bwMode="auto">
          <a:xfrm>
            <a:off x="5076448" y="4797152"/>
            <a:ext cx="3528000" cy="180000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cxnSp>
        <p:nvCxnSpPr>
          <p:cNvPr id="22" name="12 - Ευθύγραμμο βέλος σύνδεσης"/>
          <p:cNvCxnSpPr>
            <a:cxnSpLocks noChangeShapeType="1"/>
          </p:cNvCxnSpPr>
          <p:nvPr/>
        </p:nvCxnSpPr>
        <p:spPr bwMode="auto">
          <a:xfrm flipV="1">
            <a:off x="6300192" y="5157192"/>
            <a:ext cx="576064" cy="144016"/>
          </a:xfrm>
          <a:prstGeom prst="straightConnector1">
            <a:avLst/>
          </a:prstGeom>
          <a:noFill/>
          <a:ln w="22225" algn="ctr">
            <a:solidFill>
              <a:srgbClr val="77933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3" name="12 - Ευθύγραμμο βέλος σύνδεσης"/>
          <p:cNvCxnSpPr>
            <a:cxnSpLocks noChangeShapeType="1"/>
          </p:cNvCxnSpPr>
          <p:nvPr/>
        </p:nvCxnSpPr>
        <p:spPr bwMode="auto">
          <a:xfrm flipH="1" flipV="1">
            <a:off x="7380312" y="5157192"/>
            <a:ext cx="576063" cy="234096"/>
          </a:xfrm>
          <a:prstGeom prst="straightConnector1">
            <a:avLst/>
          </a:prstGeom>
          <a:noFill/>
          <a:ln w="22225" algn="ctr">
            <a:solidFill>
              <a:srgbClr val="77933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5004048" y="6597352"/>
            <a:ext cx="3690180" cy="19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altLang="en-US" sz="1000" dirty="0">
                <a:solidFill>
                  <a:srgbClr val="002060"/>
                </a:solidFill>
              </a:rPr>
              <a:t>Example adopted from</a:t>
            </a:r>
            <a:r>
              <a:rPr lang="en-US" altLang="en-US" sz="1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en-US" sz="10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Gustafsson et al., 2008]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5076056" y="4581128"/>
            <a:ext cx="3540710" cy="198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lvl="0" algn="ctr" eaLnBrk="1" hangingPunct="1">
              <a:defRPr/>
            </a:pPr>
            <a:r>
              <a:rPr lang="en-US" altLang="en-US" sz="1000" dirty="0" smtClean="0">
                <a:solidFill>
                  <a:srgbClr val="002060"/>
                </a:solidFill>
              </a:rPr>
              <a:t>Aerodynamic Particle Sizer</a:t>
            </a:r>
            <a:endParaRPr lang="el-GR" altLang="en-US" sz="10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65896" y="1844824"/>
            <a:ext cx="1584176" cy="343437"/>
          </a:xfrm>
          <a:gradFill>
            <a:gsLst>
              <a:gs pos="0">
                <a:srgbClr val="769535"/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altLang="en-US" sz="1800" dirty="0" smtClean="0">
                <a:solidFill>
                  <a:srgbClr val="002060"/>
                </a:solidFill>
              </a:rPr>
              <a:t>BRAKES</a:t>
            </a:r>
            <a:endParaRPr lang="el-GR" altLang="en-US" sz="1800" dirty="0" smtClean="0">
              <a:solidFill>
                <a:srgbClr val="002060"/>
              </a:solidFill>
            </a:endParaRPr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 bwMode="auto">
          <a:xfrm>
            <a:off x="5940152" y="1844824"/>
            <a:ext cx="1584176" cy="343437"/>
          </a:xfrm>
          <a:prstGeom prst="rect">
            <a:avLst/>
          </a:prstGeom>
          <a:gradFill rotWithShape="1">
            <a:gsLst>
              <a:gs pos="0">
                <a:srgbClr val="769535"/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en-US" sz="1800" kern="0" dirty="0" smtClean="0">
                <a:solidFill>
                  <a:srgbClr val="002060"/>
                </a:solidFill>
              </a:rPr>
              <a:t>TYRES</a:t>
            </a:r>
            <a:endParaRPr lang="el-GR" altLang="en-US" sz="1800" kern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756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66655</TotalTime>
  <Words>1116</Words>
  <Application>Microsoft Office PowerPoint</Application>
  <PresentationFormat>On-screen Show (4:3)</PresentationFormat>
  <Paragraphs>175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Slide_Master</vt:lpstr>
      <vt:lpstr>Particle emissions  from Tyre and brake wear  on-going literature review</vt:lpstr>
      <vt:lpstr>ON-GOING LITERATURE REVIEW</vt:lpstr>
      <vt:lpstr>MOST IMPORTANT FINDINGS</vt:lpstr>
      <vt:lpstr>IMPORTANCE OF WEAR PARTICLES</vt:lpstr>
      <vt:lpstr>NON EXHAUST EMISSIONS - IMPORTANCE</vt:lpstr>
      <vt:lpstr>NON EXHAUST EMISSIONS - IMPORTANCE</vt:lpstr>
      <vt:lpstr>NON EXHAUST EMISSIONS – GENERAL DIFFICULTIES</vt:lpstr>
      <vt:lpstr>PHYSICOCHEMICAL CHARACTERISTICS OF WEAR PARTICLES</vt:lpstr>
      <vt:lpstr>BRAKES</vt:lpstr>
      <vt:lpstr>BRAKES</vt:lpstr>
      <vt:lpstr>TYRE AND BRAKE WEAR - CHEMICAL CHARACTERIZATION</vt:lpstr>
      <vt:lpstr>TYRE AND BRAKE WEAR – EMISSION FACTORS</vt:lpstr>
      <vt:lpstr>HEALTH RELEVANCE</vt:lpstr>
      <vt:lpstr>Slide 14</vt:lpstr>
      <vt:lpstr>Slide 15</vt:lpstr>
      <vt:lpstr>Slide 16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admin</cp:lastModifiedBy>
  <cp:revision>790</cp:revision>
  <cp:lastPrinted>2013-12-20T10:14:10Z</cp:lastPrinted>
  <dcterms:created xsi:type="dcterms:W3CDTF">2011-10-28T10:25:18Z</dcterms:created>
  <dcterms:modified xsi:type="dcterms:W3CDTF">2013-12-30T12:00:59Z</dcterms:modified>
</cp:coreProperties>
</file>