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613" r:id="rId3"/>
    <p:sldId id="614" r:id="rId4"/>
    <p:sldId id="615" r:id="rId5"/>
    <p:sldId id="617" r:id="rId6"/>
    <p:sldId id="620" r:id="rId7"/>
    <p:sldId id="616" r:id="rId8"/>
    <p:sldId id="621" r:id="rId9"/>
    <p:sldId id="622" r:id="rId10"/>
    <p:sldId id="623" r:id="rId11"/>
    <p:sldId id="624" r:id="rId12"/>
  </p:sldIdLst>
  <p:sldSz cx="9144000" cy="6858000" type="screen4x3"/>
  <p:notesSz cx="7010400" cy="9296400"/>
  <p:defaultTextStyle>
    <a:defPPr>
      <a:defRPr lang="en-GB"/>
    </a:defPPr>
    <a:lvl1pPr algn="l" rtl="0" eaLnBrk="0" fontAlgn="base" hangingPunct="0">
      <a:spcBef>
        <a:spcPct val="0"/>
      </a:spcBef>
      <a:spcAft>
        <a:spcPct val="0"/>
      </a:spcAft>
      <a:defRPr sz="10000" b="1" kern="1200">
        <a:solidFill>
          <a:srgbClr val="FFD624"/>
        </a:solidFill>
        <a:latin typeface="Verdana" pitchFamily="34" charset="0"/>
        <a:ea typeface="+mn-ea"/>
        <a:cs typeface="+mn-cs"/>
      </a:defRPr>
    </a:lvl1pPr>
    <a:lvl2pPr marL="457200" algn="l" rtl="0" eaLnBrk="0" fontAlgn="base" hangingPunct="0">
      <a:spcBef>
        <a:spcPct val="0"/>
      </a:spcBef>
      <a:spcAft>
        <a:spcPct val="0"/>
      </a:spcAft>
      <a:defRPr sz="10000" b="1" kern="1200">
        <a:solidFill>
          <a:srgbClr val="FFD624"/>
        </a:solidFill>
        <a:latin typeface="Verdana" pitchFamily="34" charset="0"/>
        <a:ea typeface="+mn-ea"/>
        <a:cs typeface="+mn-cs"/>
      </a:defRPr>
    </a:lvl2pPr>
    <a:lvl3pPr marL="914400" algn="l" rtl="0" eaLnBrk="0" fontAlgn="base" hangingPunct="0">
      <a:spcBef>
        <a:spcPct val="0"/>
      </a:spcBef>
      <a:spcAft>
        <a:spcPct val="0"/>
      </a:spcAft>
      <a:defRPr sz="10000" b="1" kern="1200">
        <a:solidFill>
          <a:srgbClr val="FFD624"/>
        </a:solidFill>
        <a:latin typeface="Verdana" pitchFamily="34" charset="0"/>
        <a:ea typeface="+mn-ea"/>
        <a:cs typeface="+mn-cs"/>
      </a:defRPr>
    </a:lvl3pPr>
    <a:lvl4pPr marL="1371600" algn="l" rtl="0" eaLnBrk="0" fontAlgn="base" hangingPunct="0">
      <a:spcBef>
        <a:spcPct val="0"/>
      </a:spcBef>
      <a:spcAft>
        <a:spcPct val="0"/>
      </a:spcAft>
      <a:defRPr sz="10000" b="1" kern="1200">
        <a:solidFill>
          <a:srgbClr val="FFD624"/>
        </a:solidFill>
        <a:latin typeface="Verdana" pitchFamily="34" charset="0"/>
        <a:ea typeface="+mn-ea"/>
        <a:cs typeface="+mn-cs"/>
      </a:defRPr>
    </a:lvl4pPr>
    <a:lvl5pPr marL="1828800" algn="l" rtl="0" eaLnBrk="0" fontAlgn="base" hangingPunct="0">
      <a:spcBef>
        <a:spcPct val="0"/>
      </a:spcBef>
      <a:spcAft>
        <a:spcPct val="0"/>
      </a:spcAft>
      <a:defRPr sz="10000" b="1" kern="1200">
        <a:solidFill>
          <a:srgbClr val="FFD624"/>
        </a:solidFill>
        <a:latin typeface="Verdana" pitchFamily="34" charset="0"/>
        <a:ea typeface="+mn-ea"/>
        <a:cs typeface="+mn-cs"/>
      </a:defRPr>
    </a:lvl5pPr>
    <a:lvl6pPr marL="2286000" algn="l" defTabSz="914400" rtl="0" eaLnBrk="1" latinLnBrk="0" hangingPunct="1">
      <a:defRPr sz="10000" b="1" kern="1200">
        <a:solidFill>
          <a:srgbClr val="FFD624"/>
        </a:solidFill>
        <a:latin typeface="Verdana" pitchFamily="34" charset="0"/>
        <a:ea typeface="+mn-ea"/>
        <a:cs typeface="+mn-cs"/>
      </a:defRPr>
    </a:lvl6pPr>
    <a:lvl7pPr marL="2743200" algn="l" defTabSz="914400" rtl="0" eaLnBrk="1" latinLnBrk="0" hangingPunct="1">
      <a:defRPr sz="10000" b="1" kern="1200">
        <a:solidFill>
          <a:srgbClr val="FFD624"/>
        </a:solidFill>
        <a:latin typeface="Verdana" pitchFamily="34" charset="0"/>
        <a:ea typeface="+mn-ea"/>
        <a:cs typeface="+mn-cs"/>
      </a:defRPr>
    </a:lvl7pPr>
    <a:lvl8pPr marL="3200400" algn="l" defTabSz="914400" rtl="0" eaLnBrk="1" latinLnBrk="0" hangingPunct="1">
      <a:defRPr sz="10000" b="1" kern="1200">
        <a:solidFill>
          <a:srgbClr val="FFD624"/>
        </a:solidFill>
        <a:latin typeface="Verdana" pitchFamily="34" charset="0"/>
        <a:ea typeface="+mn-ea"/>
        <a:cs typeface="+mn-cs"/>
      </a:defRPr>
    </a:lvl8pPr>
    <a:lvl9pPr marL="3657600" algn="l" defTabSz="914400" rtl="0" eaLnBrk="1" latinLnBrk="0" hangingPunct="1">
      <a:defRPr sz="100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6FD2"/>
    <a:srgbClr val="769535"/>
    <a:srgbClr val="0F5480"/>
    <a:srgbClr val="2D5EC1"/>
    <a:srgbClr val="77933C"/>
    <a:srgbClr val="D0827E"/>
    <a:srgbClr val="ABF5BD"/>
    <a:srgbClr val="3166CF"/>
    <a:srgbClr val="00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34580" autoAdjust="0"/>
    <p:restoredTop sz="86410" autoAdjust="0"/>
  </p:normalViewPr>
  <p:slideViewPr>
    <p:cSldViewPr>
      <p:cViewPr>
        <p:scale>
          <a:sx n="110" d="100"/>
          <a:sy n="110" d="100"/>
        </p:scale>
        <p:origin x="-72" y="7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3038604" cy="465341"/>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US"/>
          </a:p>
        </p:txBody>
      </p:sp>
      <p:sp>
        <p:nvSpPr>
          <p:cNvPr id="37891" name="Rectangle 3"/>
          <p:cNvSpPr>
            <a:spLocks noGrp="1" noChangeArrowheads="1"/>
          </p:cNvSpPr>
          <p:nvPr>
            <p:ph type="dt" sz="quarter" idx="1"/>
          </p:nvPr>
        </p:nvSpPr>
        <p:spPr bwMode="auto">
          <a:xfrm>
            <a:off x="3970159" y="0"/>
            <a:ext cx="3038604" cy="465341"/>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US"/>
          </a:p>
        </p:txBody>
      </p:sp>
      <p:sp>
        <p:nvSpPr>
          <p:cNvPr id="37892" name="Rectangle 4"/>
          <p:cNvSpPr>
            <a:spLocks noGrp="1" noChangeArrowheads="1"/>
          </p:cNvSpPr>
          <p:nvPr>
            <p:ph type="ftr" sz="quarter" idx="2"/>
          </p:nvPr>
        </p:nvSpPr>
        <p:spPr bwMode="auto">
          <a:xfrm>
            <a:off x="0" y="8829573"/>
            <a:ext cx="3038604" cy="46534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US"/>
          </a:p>
        </p:txBody>
      </p:sp>
      <p:sp>
        <p:nvSpPr>
          <p:cNvPr id="37893" name="Rectangle 5"/>
          <p:cNvSpPr>
            <a:spLocks noGrp="1" noChangeArrowheads="1"/>
          </p:cNvSpPr>
          <p:nvPr>
            <p:ph type="sldNum" sz="quarter" idx="3"/>
          </p:nvPr>
        </p:nvSpPr>
        <p:spPr bwMode="auto">
          <a:xfrm>
            <a:off x="3970159" y="8829573"/>
            <a:ext cx="3038604" cy="46534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latin typeface="Arial" charset="0"/>
              </a:defRPr>
            </a:lvl1pPr>
          </a:lstStyle>
          <a:p>
            <a:pPr>
              <a:defRPr/>
            </a:pPr>
            <a:fld id="{0E2DF0AC-0F94-4C22-9B5F-858401AD9B4A}" type="slidenum">
              <a:rPr lang="en-GB" altLang="en-US"/>
              <a:pPr>
                <a:defRPr/>
              </a:pPr>
              <a:t>‹#›</a:t>
            </a:fld>
            <a:endParaRPr lang="en-GB" altLang="en-US"/>
          </a:p>
        </p:txBody>
      </p:sp>
    </p:spTree>
    <p:extLst>
      <p:ext uri="{BB962C8B-B14F-4D97-AF65-F5344CB8AC3E}">
        <p14:creationId xmlns:p14="http://schemas.microsoft.com/office/powerpoint/2010/main" val="3418626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038604" cy="465341"/>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b="0">
                <a:solidFill>
                  <a:schemeClr val="tx1"/>
                </a:solidFill>
                <a:latin typeface="Arial" charset="0"/>
              </a:defRPr>
            </a:lvl1pPr>
          </a:lstStyle>
          <a:p>
            <a:pPr>
              <a:defRPr/>
            </a:pPr>
            <a:endParaRPr lang="en-US"/>
          </a:p>
        </p:txBody>
      </p:sp>
      <p:sp>
        <p:nvSpPr>
          <p:cNvPr id="36867" name="Rectangle 3"/>
          <p:cNvSpPr>
            <a:spLocks noGrp="1" noChangeArrowheads="1"/>
          </p:cNvSpPr>
          <p:nvPr>
            <p:ph type="dt" idx="1"/>
          </p:nvPr>
        </p:nvSpPr>
        <p:spPr bwMode="auto">
          <a:xfrm>
            <a:off x="3970159" y="0"/>
            <a:ext cx="3038604" cy="465341"/>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Arial" charset="0"/>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700713" y="4415530"/>
            <a:ext cx="5608975" cy="4183603"/>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8829573"/>
            <a:ext cx="3038604" cy="46534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b="0">
                <a:solidFill>
                  <a:schemeClr val="tx1"/>
                </a:solidFill>
                <a:latin typeface="Arial" charset="0"/>
              </a:defRPr>
            </a:lvl1pPr>
          </a:lstStyle>
          <a:p>
            <a:pPr>
              <a:defRPr/>
            </a:pPr>
            <a:endParaRPr lang="en-US"/>
          </a:p>
        </p:txBody>
      </p:sp>
      <p:sp>
        <p:nvSpPr>
          <p:cNvPr id="36871" name="Rectangle 7"/>
          <p:cNvSpPr>
            <a:spLocks noGrp="1" noChangeArrowheads="1"/>
          </p:cNvSpPr>
          <p:nvPr>
            <p:ph type="sldNum" sz="quarter" idx="5"/>
          </p:nvPr>
        </p:nvSpPr>
        <p:spPr bwMode="auto">
          <a:xfrm>
            <a:off x="3970159" y="8829573"/>
            <a:ext cx="3038604" cy="46534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latin typeface="Arial" charset="0"/>
              </a:defRPr>
            </a:lvl1pPr>
          </a:lstStyle>
          <a:p>
            <a:pPr>
              <a:defRPr/>
            </a:pPr>
            <a:fld id="{7EBAB54C-F844-41FD-B3DA-61F026747CD2}" type="slidenum">
              <a:rPr lang="en-GB" altLang="en-US"/>
              <a:pPr>
                <a:defRPr/>
              </a:pPr>
              <a:t>‹#›</a:t>
            </a:fld>
            <a:endParaRPr lang="en-GB" altLang="en-US"/>
          </a:p>
        </p:txBody>
      </p:sp>
    </p:spTree>
    <p:extLst>
      <p:ext uri="{BB962C8B-B14F-4D97-AF65-F5344CB8AC3E}">
        <p14:creationId xmlns:p14="http://schemas.microsoft.com/office/powerpoint/2010/main" val="27647679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95A46B05-67EC-4D07-A59F-C56FD16D16A8}" type="slidenum">
              <a:rPr lang="el-GR" altLang="en-US" sz="1200" b="0" smtClean="0">
                <a:solidFill>
                  <a:schemeClr val="tx1"/>
                </a:solidFill>
                <a:latin typeface="Arial" charset="0"/>
              </a:rPr>
              <a:pPr/>
              <a:t>2</a:t>
            </a:fld>
            <a:endParaRPr lang="el-GR" altLang="en-US" sz="1200" b="0" smtClean="0">
              <a:solidFill>
                <a:schemeClr val="tx1"/>
              </a:solidFill>
              <a:latin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95A46B05-67EC-4D07-A59F-C56FD16D16A8}" type="slidenum">
              <a:rPr lang="el-GR" altLang="en-US" sz="1200" b="0" smtClean="0">
                <a:solidFill>
                  <a:schemeClr val="tx1"/>
                </a:solidFill>
                <a:latin typeface="Arial" charset="0"/>
              </a:rPr>
              <a:pPr/>
              <a:t>11</a:t>
            </a:fld>
            <a:endParaRPr lang="el-GR" altLang="en-US" sz="1200" b="0" smtClean="0">
              <a:solidFill>
                <a:schemeClr val="tx1"/>
              </a:solidFill>
              <a:latin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AB4E2008-6208-4438-BE26-2DC66A775446}" type="slidenum">
              <a:rPr lang="el-GR" altLang="en-US" sz="1200" b="0" smtClean="0">
                <a:solidFill>
                  <a:schemeClr val="tx1"/>
                </a:solidFill>
                <a:latin typeface="Arial" charset="0"/>
              </a:rPr>
              <a:pPr/>
              <a:t>3</a:t>
            </a:fld>
            <a:endParaRPr lang="el-GR" altLang="en-US" sz="1200" b="0" smtClean="0">
              <a:solidFill>
                <a:schemeClr val="tx1"/>
              </a:solidFill>
              <a:latin typeface="Arial"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95A46B05-67EC-4D07-A59F-C56FD16D16A8}" type="slidenum">
              <a:rPr lang="el-GR" altLang="en-US" sz="1200" b="0" smtClean="0">
                <a:solidFill>
                  <a:schemeClr val="tx1"/>
                </a:solidFill>
                <a:latin typeface="Arial" charset="0"/>
              </a:rPr>
              <a:pPr/>
              <a:t>4</a:t>
            </a:fld>
            <a:endParaRPr lang="el-GR" altLang="en-US" sz="1200" b="0" smtClean="0">
              <a:solidFill>
                <a:schemeClr val="tx1"/>
              </a:solidFill>
              <a:latin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95A46B05-67EC-4D07-A59F-C56FD16D16A8}" type="slidenum">
              <a:rPr lang="el-GR" altLang="en-US" sz="1200" b="0" smtClean="0">
                <a:solidFill>
                  <a:schemeClr val="tx1"/>
                </a:solidFill>
                <a:latin typeface="Arial" charset="0"/>
              </a:rPr>
              <a:pPr/>
              <a:t>5</a:t>
            </a:fld>
            <a:endParaRPr lang="el-GR" altLang="en-US" sz="1200" b="0" smtClean="0">
              <a:solidFill>
                <a:schemeClr val="tx1"/>
              </a:solidFill>
              <a:latin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95A46B05-67EC-4D07-A59F-C56FD16D16A8}" type="slidenum">
              <a:rPr lang="el-GR" altLang="en-US" sz="1200" b="0" smtClean="0">
                <a:solidFill>
                  <a:schemeClr val="tx1"/>
                </a:solidFill>
                <a:latin typeface="Arial" charset="0"/>
              </a:rPr>
              <a:pPr/>
              <a:t>6</a:t>
            </a:fld>
            <a:endParaRPr lang="el-GR" altLang="en-US" sz="1200" b="0" smtClean="0">
              <a:solidFill>
                <a:schemeClr val="tx1"/>
              </a:solidFill>
              <a:latin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95A46B05-67EC-4D07-A59F-C56FD16D16A8}" type="slidenum">
              <a:rPr lang="el-GR" altLang="en-US" sz="1200" b="0" smtClean="0">
                <a:solidFill>
                  <a:schemeClr val="tx1"/>
                </a:solidFill>
                <a:latin typeface="Arial" charset="0"/>
              </a:rPr>
              <a:pPr/>
              <a:t>7</a:t>
            </a:fld>
            <a:endParaRPr lang="el-GR" altLang="en-US" sz="1200" b="0" smtClean="0">
              <a:solidFill>
                <a:schemeClr val="tx1"/>
              </a:solidFill>
              <a:latin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95A46B05-67EC-4D07-A59F-C56FD16D16A8}" type="slidenum">
              <a:rPr lang="el-GR" altLang="en-US" sz="1200" b="0" smtClean="0">
                <a:solidFill>
                  <a:schemeClr val="tx1"/>
                </a:solidFill>
                <a:latin typeface="Arial" charset="0"/>
              </a:rPr>
              <a:pPr/>
              <a:t>8</a:t>
            </a:fld>
            <a:endParaRPr lang="el-GR" altLang="en-US" sz="1200" b="0" smtClean="0">
              <a:solidFill>
                <a:schemeClr val="tx1"/>
              </a:solidFill>
              <a:latin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95A46B05-67EC-4D07-A59F-C56FD16D16A8}" type="slidenum">
              <a:rPr lang="el-GR" altLang="en-US" sz="1200" b="0" smtClean="0">
                <a:solidFill>
                  <a:schemeClr val="tx1"/>
                </a:solidFill>
                <a:latin typeface="Arial" charset="0"/>
              </a:rPr>
              <a:pPr/>
              <a:t>9</a:t>
            </a:fld>
            <a:endParaRPr lang="el-GR" altLang="en-US" sz="1200" b="0" smtClean="0">
              <a:solidFill>
                <a:schemeClr val="tx1"/>
              </a:solidFill>
              <a:latin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0" b="1">
                <a:solidFill>
                  <a:srgbClr val="FFD624"/>
                </a:solidFill>
                <a:latin typeface="Verdana" pitchFamily="34" charset="0"/>
              </a:defRPr>
            </a:lvl1pPr>
            <a:lvl2pPr marL="742950" indent="-285750">
              <a:defRPr sz="10000" b="1">
                <a:solidFill>
                  <a:srgbClr val="FFD624"/>
                </a:solidFill>
                <a:latin typeface="Verdana" pitchFamily="34" charset="0"/>
              </a:defRPr>
            </a:lvl2pPr>
            <a:lvl3pPr marL="1143000" indent="-228600">
              <a:defRPr sz="10000" b="1">
                <a:solidFill>
                  <a:srgbClr val="FFD624"/>
                </a:solidFill>
                <a:latin typeface="Verdana" pitchFamily="34" charset="0"/>
              </a:defRPr>
            </a:lvl3pPr>
            <a:lvl4pPr marL="1600200" indent="-228600">
              <a:defRPr sz="10000" b="1">
                <a:solidFill>
                  <a:srgbClr val="FFD624"/>
                </a:solidFill>
                <a:latin typeface="Verdana" pitchFamily="34" charset="0"/>
              </a:defRPr>
            </a:lvl4pPr>
            <a:lvl5pPr marL="2057400" indent="-228600">
              <a:defRPr sz="10000" b="1">
                <a:solidFill>
                  <a:srgbClr val="FFD624"/>
                </a:solidFill>
                <a:latin typeface="Verdana" pitchFamily="34" charset="0"/>
              </a:defRPr>
            </a:lvl5pPr>
            <a:lvl6pPr marL="2514600" indent="-228600" eaLnBrk="0" fontAlgn="base" hangingPunct="0">
              <a:spcBef>
                <a:spcPct val="0"/>
              </a:spcBef>
              <a:spcAft>
                <a:spcPct val="0"/>
              </a:spcAft>
              <a:defRPr sz="10000" b="1">
                <a:solidFill>
                  <a:srgbClr val="FFD624"/>
                </a:solidFill>
                <a:latin typeface="Verdana" pitchFamily="34" charset="0"/>
              </a:defRPr>
            </a:lvl6pPr>
            <a:lvl7pPr marL="2971800" indent="-228600" eaLnBrk="0" fontAlgn="base" hangingPunct="0">
              <a:spcBef>
                <a:spcPct val="0"/>
              </a:spcBef>
              <a:spcAft>
                <a:spcPct val="0"/>
              </a:spcAft>
              <a:defRPr sz="10000" b="1">
                <a:solidFill>
                  <a:srgbClr val="FFD624"/>
                </a:solidFill>
                <a:latin typeface="Verdana" pitchFamily="34" charset="0"/>
              </a:defRPr>
            </a:lvl7pPr>
            <a:lvl8pPr marL="3429000" indent="-228600" eaLnBrk="0" fontAlgn="base" hangingPunct="0">
              <a:spcBef>
                <a:spcPct val="0"/>
              </a:spcBef>
              <a:spcAft>
                <a:spcPct val="0"/>
              </a:spcAft>
              <a:defRPr sz="10000" b="1">
                <a:solidFill>
                  <a:srgbClr val="FFD624"/>
                </a:solidFill>
                <a:latin typeface="Verdana" pitchFamily="34" charset="0"/>
              </a:defRPr>
            </a:lvl8pPr>
            <a:lvl9pPr marL="3886200" indent="-228600" eaLnBrk="0" fontAlgn="base" hangingPunct="0">
              <a:spcBef>
                <a:spcPct val="0"/>
              </a:spcBef>
              <a:spcAft>
                <a:spcPct val="0"/>
              </a:spcAft>
              <a:defRPr sz="10000" b="1">
                <a:solidFill>
                  <a:srgbClr val="FFD624"/>
                </a:solidFill>
                <a:latin typeface="Verdana" pitchFamily="34" charset="0"/>
              </a:defRPr>
            </a:lvl9pPr>
          </a:lstStyle>
          <a:p>
            <a:fld id="{95A46B05-67EC-4D07-A59F-C56FD16D16A8}" type="slidenum">
              <a:rPr lang="el-GR" altLang="en-US" sz="1200" b="0" smtClean="0">
                <a:solidFill>
                  <a:schemeClr val="tx1"/>
                </a:solidFill>
                <a:latin typeface="Arial" charset="0"/>
              </a:rPr>
              <a:pPr/>
              <a:t>10</a:t>
            </a:fld>
            <a:endParaRPr lang="el-GR" altLang="en-US" sz="1200" b="0" smtClean="0">
              <a:solidFill>
                <a:schemeClr val="tx1"/>
              </a:solidFill>
              <a:latin typeface="Arial"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0000" b="1">
                <a:solidFill>
                  <a:srgbClr val="FFD624"/>
                </a:solidFill>
                <a:latin typeface="Verdana" pitchFamily="34" charset="0"/>
              </a:defRPr>
            </a:lvl1pPr>
            <a:lvl2pPr marL="742950" indent="-285750" defTabSz="457200" eaLnBrk="0" hangingPunct="0">
              <a:defRPr sz="10000" b="1">
                <a:solidFill>
                  <a:srgbClr val="FFD624"/>
                </a:solidFill>
                <a:latin typeface="Verdana" pitchFamily="34" charset="0"/>
              </a:defRPr>
            </a:lvl2pPr>
            <a:lvl3pPr marL="1143000" indent="-228600" defTabSz="457200" eaLnBrk="0" hangingPunct="0">
              <a:defRPr sz="10000" b="1">
                <a:solidFill>
                  <a:srgbClr val="FFD624"/>
                </a:solidFill>
                <a:latin typeface="Verdana" pitchFamily="34" charset="0"/>
              </a:defRPr>
            </a:lvl3pPr>
            <a:lvl4pPr marL="1600200" indent="-228600" defTabSz="457200" eaLnBrk="0" hangingPunct="0">
              <a:defRPr sz="10000" b="1">
                <a:solidFill>
                  <a:srgbClr val="FFD624"/>
                </a:solidFill>
                <a:latin typeface="Verdana" pitchFamily="34" charset="0"/>
              </a:defRPr>
            </a:lvl4pPr>
            <a:lvl5pPr marL="2057400" indent="-228600" defTabSz="457200" eaLnBrk="0" hangingPunct="0">
              <a:defRPr sz="10000" b="1">
                <a:solidFill>
                  <a:srgbClr val="FFD624"/>
                </a:solidFill>
                <a:latin typeface="Verdana" pitchFamily="34" charset="0"/>
              </a:defRPr>
            </a:lvl5pPr>
            <a:lvl6pPr marL="2514600" indent="-228600" defTabSz="457200" eaLnBrk="0" fontAlgn="base" hangingPunct="0">
              <a:spcBef>
                <a:spcPct val="0"/>
              </a:spcBef>
              <a:spcAft>
                <a:spcPct val="0"/>
              </a:spcAft>
              <a:defRPr sz="10000" b="1">
                <a:solidFill>
                  <a:srgbClr val="FFD624"/>
                </a:solidFill>
                <a:latin typeface="Verdana" pitchFamily="34" charset="0"/>
              </a:defRPr>
            </a:lvl6pPr>
            <a:lvl7pPr marL="2971800" indent="-228600" defTabSz="457200" eaLnBrk="0" fontAlgn="base" hangingPunct="0">
              <a:spcBef>
                <a:spcPct val="0"/>
              </a:spcBef>
              <a:spcAft>
                <a:spcPct val="0"/>
              </a:spcAft>
              <a:defRPr sz="10000" b="1">
                <a:solidFill>
                  <a:srgbClr val="FFD624"/>
                </a:solidFill>
                <a:latin typeface="Verdana" pitchFamily="34" charset="0"/>
              </a:defRPr>
            </a:lvl7pPr>
            <a:lvl8pPr marL="3429000" indent="-228600" defTabSz="457200" eaLnBrk="0" fontAlgn="base" hangingPunct="0">
              <a:spcBef>
                <a:spcPct val="0"/>
              </a:spcBef>
              <a:spcAft>
                <a:spcPct val="0"/>
              </a:spcAft>
              <a:defRPr sz="10000" b="1">
                <a:solidFill>
                  <a:srgbClr val="FFD624"/>
                </a:solidFill>
                <a:latin typeface="Verdana" pitchFamily="34" charset="0"/>
              </a:defRPr>
            </a:lvl8pPr>
            <a:lvl9pPr marL="3886200" indent="-228600" defTabSz="457200" eaLnBrk="0" fontAlgn="base" hangingPunct="0">
              <a:spcBef>
                <a:spcPct val="0"/>
              </a:spcBef>
              <a:spcAft>
                <a:spcPct val="0"/>
              </a:spcAft>
              <a:defRPr sz="10000" b="1">
                <a:solidFill>
                  <a:srgbClr val="FFD624"/>
                </a:solidFill>
                <a:latin typeface="Verdana" pitchFamily="34" charset="0"/>
              </a:defRPr>
            </a:lvl9pPr>
          </a:lstStyle>
          <a:p>
            <a:pPr algn="ctr" eaLnBrk="1" hangingPunct="1">
              <a:defRPr/>
            </a:pPr>
            <a:endParaRPr lang="en-US" altLang="en-US" sz="1800" b="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hangingPunct="1">
              <a:defRPr/>
            </a:pPr>
            <a:endParaRPr lang="en-US" sz="1800" b="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4000">
                <a:solidFill>
                  <a:srgbClr val="FFD624"/>
                </a:solidFill>
              </a:defRPr>
            </a:lvl1pPr>
          </a:lstStyle>
          <a:p>
            <a:pPr lvl="0"/>
            <a:r>
              <a:rPr lang="fr-BE" noProof="0" smtClean="0"/>
              <a:t>The International Dimension of </a:t>
            </a:r>
            <a:br>
              <a:rPr lang="fr-BE" noProof="0" smtClean="0"/>
            </a:br>
            <a:r>
              <a:rPr lang="fr-BE" noProof="0" smtClean="0"/>
              <a:t>Energy Research and Innovation</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Verdana" pitchFamily="34" charset="0"/>
              </a:defRPr>
            </a:lvl1pPr>
          </a:lstStyle>
          <a:p>
            <a:pPr>
              <a:defRPr/>
            </a:pPr>
            <a:endParaRPr lang="en-US"/>
          </a:p>
        </p:txBody>
      </p:sp>
      <p:sp>
        <p:nvSpPr>
          <p:cNvPr id="8" name="Rectangle 7"/>
          <p:cNvSpPr>
            <a:spLocks noGrp="1" noChangeArrowheads="1"/>
          </p:cNvSpPr>
          <p:nvPr>
            <p:ph type="ftr" sz="quarter" idx="11"/>
          </p:nvPr>
        </p:nvSpPr>
        <p:spPr/>
        <p:txBody>
          <a:bodyPr/>
          <a:lstStyle>
            <a:lvl1pPr>
              <a:defRPr>
                <a:solidFill>
                  <a:schemeClr val="bg1"/>
                </a:solidFill>
                <a:latin typeface="Verdana" pitchFamily="34" charset="0"/>
              </a:defRPr>
            </a:lvl1pPr>
          </a:lstStyle>
          <a:p>
            <a:pPr>
              <a:defRPr/>
            </a:pPr>
            <a:endParaRPr lang="en-US"/>
          </a:p>
        </p:txBody>
      </p:sp>
      <p:sp>
        <p:nvSpPr>
          <p:cNvPr id="9" name="Rectangle 8"/>
          <p:cNvSpPr>
            <a:spLocks noGrp="1" noChangeArrowheads="1"/>
          </p:cNvSpPr>
          <p:nvPr>
            <p:ph type="sldNum" sz="quarter" idx="12"/>
          </p:nvPr>
        </p:nvSpPr>
        <p:spPr/>
        <p:txBody>
          <a:bodyPr/>
          <a:lstStyle>
            <a:lvl1pPr>
              <a:defRPr>
                <a:solidFill>
                  <a:schemeClr val="bg1"/>
                </a:solidFill>
                <a:latin typeface="Verdana" pitchFamily="34" charset="0"/>
              </a:defRPr>
            </a:lvl1pPr>
          </a:lstStyle>
          <a:p>
            <a:pPr>
              <a:defRPr/>
            </a:pPr>
            <a:fld id="{23A2E4F5-D790-4A49-8161-98EC54F708BC}" type="slidenum">
              <a:rPr lang="en-GB" altLang="en-US"/>
              <a:pPr>
                <a:defRPr/>
              </a:pPr>
              <a:t>‹#›</a:t>
            </a:fld>
            <a:endParaRPr lang="en-GB" altLang="en-US"/>
          </a:p>
        </p:txBody>
      </p:sp>
    </p:spTree>
    <p:extLst>
      <p:ext uri="{BB962C8B-B14F-4D97-AF65-F5344CB8AC3E}">
        <p14:creationId xmlns:p14="http://schemas.microsoft.com/office/powerpoint/2010/main" val="2006936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A3C4CE0-DFA4-467C-8B71-2BDF49F4A61B}" type="slidenum">
              <a:rPr lang="en-GB" altLang="en-US"/>
              <a:pPr>
                <a:defRPr/>
              </a:pPr>
              <a:t>‹#›</a:t>
            </a:fld>
            <a:endParaRPr lang="en-GB" altLang="en-US"/>
          </a:p>
        </p:txBody>
      </p:sp>
    </p:spTree>
    <p:extLst>
      <p:ext uri="{BB962C8B-B14F-4D97-AF65-F5344CB8AC3E}">
        <p14:creationId xmlns:p14="http://schemas.microsoft.com/office/powerpoint/2010/main" val="11010629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8013" y="1339850"/>
            <a:ext cx="2185987" cy="4105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95288" y="1339850"/>
            <a:ext cx="6410325" cy="4105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B9056B4-1CB9-4084-9E13-8439D1CED1A5}" type="slidenum">
              <a:rPr lang="en-GB" altLang="en-US"/>
              <a:pPr>
                <a:defRPr/>
              </a:pPr>
              <a:t>‹#›</a:t>
            </a:fld>
            <a:endParaRPr lang="en-GB" altLang="en-US"/>
          </a:p>
        </p:txBody>
      </p:sp>
    </p:spTree>
    <p:extLst>
      <p:ext uri="{BB962C8B-B14F-4D97-AF65-F5344CB8AC3E}">
        <p14:creationId xmlns:p14="http://schemas.microsoft.com/office/powerpoint/2010/main" val="1542189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00188" y="228600"/>
            <a:ext cx="7491412" cy="1143000"/>
          </a:xfrm>
        </p:spPr>
        <p:txBody>
          <a:bodyPr/>
          <a:lstStyle/>
          <a:p>
            <a:r>
              <a:rPr lang="en-US" smtClean="0"/>
              <a:t>Click to edit Master title style</a:t>
            </a:r>
            <a:endParaRPr lang="en-IE"/>
          </a:p>
        </p:txBody>
      </p:sp>
      <p:sp>
        <p:nvSpPr>
          <p:cNvPr id="3" name="Content Placeholder 2"/>
          <p:cNvSpPr>
            <a:spLocks noGrp="1"/>
          </p:cNvSpPr>
          <p:nvPr>
            <p:ph sz="quarter" idx="1"/>
          </p:nvPr>
        </p:nvSpPr>
        <p:spPr>
          <a:xfrm>
            <a:off x="1500188" y="1524000"/>
            <a:ext cx="3668712" cy="22812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quarter" idx="2"/>
          </p:nvPr>
        </p:nvSpPr>
        <p:spPr>
          <a:xfrm>
            <a:off x="1500188" y="3957638"/>
            <a:ext cx="3668712" cy="22812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half" idx="3"/>
          </p:nvPr>
        </p:nvSpPr>
        <p:spPr>
          <a:xfrm>
            <a:off x="5321300" y="1524000"/>
            <a:ext cx="3670300" cy="47148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Date Placeholder 5"/>
          <p:cNvSpPr>
            <a:spLocks noGrp="1"/>
          </p:cNvSpPr>
          <p:nvPr>
            <p:ph type="dt" sz="half" idx="10"/>
          </p:nvPr>
        </p:nvSpPr>
        <p:spPr>
          <a:xfrm>
            <a:off x="1447800" y="6324600"/>
            <a:ext cx="1409700" cy="490538"/>
          </a:xfrm>
        </p:spPr>
        <p:txBody>
          <a:bodyPr/>
          <a:lstStyle>
            <a:lvl1pPr>
              <a:defRPr/>
            </a:lvl1pPr>
          </a:lstStyle>
          <a:p>
            <a:pPr>
              <a:defRPr/>
            </a:pPr>
            <a:endParaRPr lang="el-GR" altLang="en-US"/>
          </a:p>
        </p:txBody>
      </p:sp>
      <p:sp>
        <p:nvSpPr>
          <p:cNvPr id="7" name="Footer Placeholder 6"/>
          <p:cNvSpPr>
            <a:spLocks noGrp="1"/>
          </p:cNvSpPr>
          <p:nvPr>
            <p:ph type="ftr" sz="quarter" idx="11"/>
          </p:nvPr>
        </p:nvSpPr>
        <p:spPr>
          <a:xfrm>
            <a:off x="3733800" y="6324600"/>
            <a:ext cx="2895600" cy="457200"/>
          </a:xfrm>
        </p:spPr>
        <p:txBody>
          <a:bodyPr/>
          <a:lstStyle>
            <a:lvl1pPr>
              <a:defRPr/>
            </a:lvl1pPr>
          </a:lstStyle>
          <a:p>
            <a:pPr>
              <a:defRPr/>
            </a:pPr>
            <a:endParaRPr lang="el-GR" altLang="en-US"/>
          </a:p>
        </p:txBody>
      </p:sp>
      <p:sp>
        <p:nvSpPr>
          <p:cNvPr id="8" name="Slide Number Placeholder 7"/>
          <p:cNvSpPr>
            <a:spLocks noGrp="1"/>
          </p:cNvSpPr>
          <p:nvPr>
            <p:ph type="sldNum" sz="quarter" idx="12"/>
          </p:nvPr>
        </p:nvSpPr>
        <p:spPr>
          <a:xfrm>
            <a:off x="7239000" y="6324600"/>
            <a:ext cx="1905000" cy="457200"/>
          </a:xfrm>
        </p:spPr>
        <p:txBody>
          <a:bodyPr/>
          <a:lstStyle>
            <a:lvl1pPr>
              <a:defRPr/>
            </a:lvl1pPr>
          </a:lstStyle>
          <a:p>
            <a:pPr>
              <a:defRPr/>
            </a:pPr>
            <a:fld id="{B7D45DFF-CA3E-44D8-BECB-6F29B4A8EE99}" type="slidenum">
              <a:rPr lang="el-GR" altLang="en-US"/>
              <a:pPr>
                <a:defRPr/>
              </a:pPr>
              <a:t>‹#›</a:t>
            </a:fld>
            <a:endParaRPr lang="el-GR" altLang="en-US"/>
          </a:p>
        </p:txBody>
      </p:sp>
    </p:spTree>
    <p:extLst>
      <p:ext uri="{BB962C8B-B14F-4D97-AF65-F5344CB8AC3E}">
        <p14:creationId xmlns:p14="http://schemas.microsoft.com/office/powerpoint/2010/main" val="423811990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8FD8CA-2D00-46AD-BDAE-B84CC217D3B0}" type="slidenum">
              <a:rPr lang="en-GB" altLang="en-US"/>
              <a:pPr>
                <a:defRPr/>
              </a:pPr>
              <a:t>‹#›</a:t>
            </a:fld>
            <a:endParaRPr lang="en-GB" altLang="en-US"/>
          </a:p>
        </p:txBody>
      </p:sp>
    </p:spTree>
    <p:extLst>
      <p:ext uri="{BB962C8B-B14F-4D97-AF65-F5344CB8AC3E}">
        <p14:creationId xmlns:p14="http://schemas.microsoft.com/office/powerpoint/2010/main" val="3336195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83C60AB-6ECF-4A2D-97CD-04432E34067E}" type="slidenum">
              <a:rPr lang="en-GB" altLang="en-US"/>
              <a:pPr>
                <a:defRPr/>
              </a:pPr>
              <a:t>‹#›</a:t>
            </a:fld>
            <a:endParaRPr lang="en-GB" altLang="en-US"/>
          </a:p>
        </p:txBody>
      </p:sp>
    </p:spTree>
    <p:extLst>
      <p:ext uri="{BB962C8B-B14F-4D97-AF65-F5344CB8AC3E}">
        <p14:creationId xmlns:p14="http://schemas.microsoft.com/office/powerpoint/2010/main" val="2233109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95288" y="2276475"/>
            <a:ext cx="4297362" cy="3168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45050" y="2276475"/>
            <a:ext cx="4298950" cy="3168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CC62866-145C-4DA7-8058-0D654A78704A}" type="slidenum">
              <a:rPr lang="en-GB" altLang="en-US"/>
              <a:pPr>
                <a:defRPr/>
              </a:pPr>
              <a:t>‹#›</a:t>
            </a:fld>
            <a:endParaRPr lang="en-GB" altLang="en-US"/>
          </a:p>
        </p:txBody>
      </p:sp>
    </p:spTree>
    <p:extLst>
      <p:ext uri="{BB962C8B-B14F-4D97-AF65-F5344CB8AC3E}">
        <p14:creationId xmlns:p14="http://schemas.microsoft.com/office/powerpoint/2010/main" val="3878315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6DB5261-DA72-437F-A9B3-81A12658EBCB}" type="slidenum">
              <a:rPr lang="en-GB" altLang="en-US"/>
              <a:pPr>
                <a:defRPr/>
              </a:pPr>
              <a:t>‹#›</a:t>
            </a:fld>
            <a:endParaRPr lang="en-GB" altLang="en-US"/>
          </a:p>
        </p:txBody>
      </p:sp>
    </p:spTree>
    <p:extLst>
      <p:ext uri="{BB962C8B-B14F-4D97-AF65-F5344CB8AC3E}">
        <p14:creationId xmlns:p14="http://schemas.microsoft.com/office/powerpoint/2010/main" val="1783177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11E3222-F898-4F2B-95CB-922E5533C2CE}" type="slidenum">
              <a:rPr lang="en-GB" altLang="en-US"/>
              <a:pPr>
                <a:defRPr/>
              </a:pPr>
              <a:t>‹#›</a:t>
            </a:fld>
            <a:endParaRPr lang="en-GB" altLang="en-US"/>
          </a:p>
        </p:txBody>
      </p:sp>
    </p:spTree>
    <p:extLst>
      <p:ext uri="{BB962C8B-B14F-4D97-AF65-F5344CB8AC3E}">
        <p14:creationId xmlns:p14="http://schemas.microsoft.com/office/powerpoint/2010/main" val="21309817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5CE2D09-5CDA-4D55-A7F7-722799C0B60A}" type="slidenum">
              <a:rPr lang="en-GB" altLang="en-US"/>
              <a:pPr>
                <a:defRPr/>
              </a:pPr>
              <a:t>‹#›</a:t>
            </a:fld>
            <a:endParaRPr lang="en-GB" altLang="en-US"/>
          </a:p>
        </p:txBody>
      </p:sp>
    </p:spTree>
    <p:extLst>
      <p:ext uri="{BB962C8B-B14F-4D97-AF65-F5344CB8AC3E}">
        <p14:creationId xmlns:p14="http://schemas.microsoft.com/office/powerpoint/2010/main" val="8616176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0E91086-0B5B-4D4C-888B-04FE4B7AA888}" type="slidenum">
              <a:rPr lang="en-GB" altLang="en-US"/>
              <a:pPr>
                <a:defRPr/>
              </a:pPr>
              <a:t>‹#›</a:t>
            </a:fld>
            <a:endParaRPr lang="en-GB" altLang="en-US"/>
          </a:p>
        </p:txBody>
      </p:sp>
    </p:spTree>
    <p:extLst>
      <p:ext uri="{BB962C8B-B14F-4D97-AF65-F5344CB8AC3E}">
        <p14:creationId xmlns:p14="http://schemas.microsoft.com/office/powerpoint/2010/main" val="16549308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049C690-D574-489E-A6F4-F2BF1B5355E6}" type="slidenum">
              <a:rPr lang="en-GB" altLang="en-US"/>
              <a:pPr>
                <a:defRPr/>
              </a:pPr>
              <a:t>‹#›</a:t>
            </a:fld>
            <a:endParaRPr lang="en-GB" altLang="en-US"/>
          </a:p>
        </p:txBody>
      </p:sp>
    </p:spTree>
    <p:extLst>
      <p:ext uri="{BB962C8B-B14F-4D97-AF65-F5344CB8AC3E}">
        <p14:creationId xmlns:p14="http://schemas.microsoft.com/office/powerpoint/2010/main" val="14196109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395288" y="2276475"/>
            <a:ext cx="8748712"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400" b="0">
                <a:solidFill>
                  <a:schemeClr val="tx1"/>
                </a:solidFill>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eaLnBrk="1" hangingPunct="1">
              <a:defRPr sz="1400" b="0">
                <a:solidFill>
                  <a:schemeClr val="tx1"/>
                </a:solidFill>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400" b="0">
                <a:solidFill>
                  <a:schemeClr val="tx1"/>
                </a:solidFill>
                <a:latin typeface="Arial" charset="0"/>
              </a:defRPr>
            </a:lvl1pPr>
          </a:lstStyle>
          <a:p>
            <a:pPr>
              <a:defRPr/>
            </a:pPr>
            <a:fld id="{7EA04DBC-9D5D-400F-B05A-70CF13E4CF21}" type="slidenum">
              <a:rPr lang="en-GB" altLang="en-US"/>
              <a:pPr>
                <a:defRPr/>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hangingPunct="1">
              <a:defRPr/>
            </a:pPr>
            <a:endParaRPr lang="en-US" sz="1800" b="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eaLnBrk="1" hangingPunct="1">
              <a:defRPr/>
            </a:pPr>
            <a:endParaRPr lang="en-US" sz="1800" b="0">
              <a:solidFill>
                <a:srgbClr val="FFFFFF"/>
              </a:solidFill>
            </a:endParaRPr>
          </a:p>
        </p:txBody>
      </p:sp>
      <p:pic>
        <p:nvPicPr>
          <p:cNvPr id="1033" name="Picture 17" descr="LOGO CE_Vertical_EN_NEG_quadri_H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84968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481" r:id="rId1"/>
    <p:sldLayoutId id="2147484471" r:id="rId2"/>
    <p:sldLayoutId id="2147484472" r:id="rId3"/>
    <p:sldLayoutId id="2147484473" r:id="rId4"/>
    <p:sldLayoutId id="2147484474" r:id="rId5"/>
    <p:sldLayoutId id="2147484475" r:id="rId6"/>
    <p:sldLayoutId id="2147484476" r:id="rId7"/>
    <p:sldLayoutId id="2147484477" r:id="rId8"/>
    <p:sldLayoutId id="2147484478" r:id="rId9"/>
    <p:sldLayoutId id="2147484479" r:id="rId10"/>
    <p:sldLayoutId id="2147484480" r:id="rId11"/>
    <p:sldLayoutId id="2147484482" r:id="rId12"/>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tx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179388" y="1916113"/>
            <a:ext cx="8856662" cy="1439862"/>
          </a:xfrm>
        </p:spPr>
        <p:txBody>
          <a:bodyPr/>
          <a:lstStyle/>
          <a:p>
            <a:pPr indent="0" algn="ctr" eaLnBrk="1" hangingPunct="1">
              <a:defRPr/>
            </a:pPr>
            <a:r>
              <a:rPr lang="en-US" sz="3000" cap="all" dirty="0" smtClean="0"/>
              <a:t>Particle emissions </a:t>
            </a:r>
            <a:br>
              <a:rPr lang="en-US" sz="3000" cap="all" dirty="0" smtClean="0"/>
            </a:br>
            <a:r>
              <a:rPr lang="en-US" sz="3000" cap="all" dirty="0" smtClean="0"/>
              <a:t>from Tyre and brake wear </a:t>
            </a:r>
            <a:br>
              <a:rPr lang="en-US" sz="3000" cap="all" dirty="0" smtClean="0"/>
            </a:br>
            <a:r>
              <a:rPr lang="en-US" sz="3000" cap="all" dirty="0" smtClean="0"/>
              <a:t/>
            </a:r>
            <a:br>
              <a:rPr lang="en-US" sz="3000" cap="all" dirty="0" smtClean="0"/>
            </a:br>
            <a:r>
              <a:rPr lang="en-US" sz="3000" cap="all" dirty="0" smtClean="0"/>
              <a:t>OPEN QUESTIONS</a:t>
            </a:r>
            <a:endParaRPr lang="en-GB" sz="3000" dirty="0" smtClean="0"/>
          </a:p>
        </p:txBody>
      </p:sp>
      <p:sp>
        <p:nvSpPr>
          <p:cNvPr id="4099" name="Rectangle 6"/>
          <p:cNvSpPr>
            <a:spLocks noGrp="1" noChangeArrowheads="1"/>
          </p:cNvSpPr>
          <p:nvPr>
            <p:ph type="subTitle" idx="1"/>
          </p:nvPr>
        </p:nvSpPr>
        <p:spPr>
          <a:xfrm>
            <a:off x="250825" y="3573463"/>
            <a:ext cx="8532813" cy="1728787"/>
          </a:xfrm>
        </p:spPr>
        <p:txBody>
          <a:bodyPr/>
          <a:lstStyle/>
          <a:p>
            <a:pPr algn="ctr" eaLnBrk="1" hangingPunct="1"/>
            <a:endParaRPr lang="en-GB" altLang="en-US" sz="2800" dirty="0" smtClean="0"/>
          </a:p>
          <a:p>
            <a:pPr algn="ctr" eaLnBrk="1" hangingPunct="1"/>
            <a:r>
              <a:rPr lang="en-GB" altLang="en-US" sz="1800" dirty="0" smtClean="0"/>
              <a:t>Sustainable Transport Unit</a:t>
            </a:r>
          </a:p>
          <a:p>
            <a:pPr algn="ctr" eaLnBrk="1" hangingPunct="1"/>
            <a:r>
              <a:rPr lang="en-GB" altLang="en-US" sz="1800" dirty="0" smtClean="0"/>
              <a:t>Institute for Energy and Transport </a:t>
            </a:r>
          </a:p>
          <a:p>
            <a:pPr algn="ctr" eaLnBrk="1" hangingPunct="1"/>
            <a:r>
              <a:rPr lang="en-GB" altLang="en-US" sz="1800" dirty="0" smtClean="0"/>
              <a:t>Joint Research Centre</a:t>
            </a:r>
          </a:p>
          <a:p>
            <a:pPr algn="ctr" eaLnBrk="1" hangingPunct="1"/>
            <a:endParaRPr lang="en-GB" altLang="en-US" sz="1800" dirty="0" smtClean="0"/>
          </a:p>
          <a:p>
            <a:pPr algn="ctr" eaLnBrk="1" hangingPunct="1"/>
            <a:endParaRPr lang="en-GB" altLang="en-US" sz="2800" dirty="0" smtClean="0"/>
          </a:p>
        </p:txBody>
      </p:sp>
      <p:sp>
        <p:nvSpPr>
          <p:cNvPr id="4100" name="TextBox 3"/>
          <p:cNvSpPr txBox="1">
            <a:spLocks noChangeArrowheads="1"/>
          </p:cNvSpPr>
          <p:nvPr/>
        </p:nvSpPr>
        <p:spPr bwMode="auto">
          <a:xfrm>
            <a:off x="3675175" y="5516563"/>
            <a:ext cx="158569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en-US" altLang="en-US" sz="1400" b="0" i="0" dirty="0" smtClean="0">
                <a:solidFill>
                  <a:schemeClr val="bg1"/>
                </a:solidFill>
                <a:ea typeface="ＭＳ Ｐゴシック" pitchFamily="34" charset="-128"/>
              </a:rPr>
              <a:t>8 January 2014</a:t>
            </a:r>
            <a:endParaRPr lang="en-US" altLang="en-US" sz="1400" b="0" i="0" dirty="0">
              <a:solidFill>
                <a:schemeClr val="bg1"/>
              </a:solidFill>
              <a:ea typeface="ＭＳ Ｐゴシック" pitchFamily="34" charset="-128"/>
            </a:endParaRPr>
          </a:p>
          <a:p>
            <a:pPr algn="ctr" eaLnBrk="1" hangingPunct="1">
              <a:spcBef>
                <a:spcPct val="0"/>
              </a:spcBef>
              <a:buClrTx/>
              <a:buFontTx/>
              <a:buNone/>
            </a:pPr>
            <a:endParaRPr lang="en-US" altLang="en-US" sz="1400" b="0" i="0" dirty="0">
              <a:solidFill>
                <a:schemeClr val="bg1"/>
              </a:solidFill>
              <a:ea typeface="ＭＳ Ｐゴシック"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1"/>
          <p:cNvSpPr txBox="1">
            <a:spLocks noChangeArrowheads="1"/>
          </p:cNvSpPr>
          <p:nvPr/>
        </p:nvSpPr>
        <p:spPr bwMode="auto">
          <a:xfrm>
            <a:off x="143933" y="1628800"/>
            <a:ext cx="8856133"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gn="just" eaLnBrk="1" hangingPunct="1">
              <a:spcBef>
                <a:spcPts val="1200"/>
              </a:spcBef>
              <a:spcAft>
                <a:spcPts val="0"/>
              </a:spcAft>
              <a:buSzPct val="100000"/>
              <a:buFont typeface="Arial" panose="020B0604020202020204" pitchFamily="34" charset="0"/>
              <a:buChar char="•"/>
            </a:pPr>
            <a:r>
              <a:rPr lang="en-US" altLang="en-US" sz="1800" u="sng" dirty="0" smtClean="0">
                <a:solidFill>
                  <a:srgbClr val="002060"/>
                </a:solidFill>
              </a:rPr>
              <a:t>US </a:t>
            </a:r>
            <a:r>
              <a:rPr lang="en-US" altLang="en-US" sz="1800" u="sng" dirty="0">
                <a:solidFill>
                  <a:srgbClr val="002060"/>
                </a:solidFill>
              </a:rPr>
              <a:t>EPA: Integrated Science Assessment </a:t>
            </a:r>
            <a:r>
              <a:rPr lang="en-US" altLang="en-US" sz="1800" u="sng" dirty="0" smtClean="0">
                <a:solidFill>
                  <a:srgbClr val="002060"/>
                </a:solidFill>
              </a:rPr>
              <a:t>for Particulate Matter (2009)</a:t>
            </a:r>
          </a:p>
          <a:p>
            <a:pPr algn="just" eaLnBrk="1" hangingPunct="1">
              <a:spcBef>
                <a:spcPts val="1200"/>
              </a:spcBef>
              <a:spcAft>
                <a:spcPts val="0"/>
              </a:spcAft>
              <a:buSzPct val="100000"/>
            </a:pPr>
            <a:r>
              <a:rPr lang="en-US" altLang="en-US" sz="1400" dirty="0" smtClean="0">
                <a:solidFill>
                  <a:srgbClr val="002060"/>
                </a:solidFill>
              </a:rPr>
              <a:t>CAUSAL RELATIONSHIP</a:t>
            </a:r>
            <a:endParaRPr lang="en-US" altLang="en-US" sz="1400" dirty="0">
              <a:solidFill>
                <a:srgbClr val="002060"/>
              </a:solidFill>
            </a:endParaRPr>
          </a:p>
          <a:p>
            <a:pPr marL="285750" indent="-285750" algn="just" eaLnBrk="1" hangingPunct="1">
              <a:spcBef>
                <a:spcPts val="600"/>
              </a:spcBef>
              <a:spcAft>
                <a:spcPts val="0"/>
              </a:spcAft>
              <a:buSzPct val="100000"/>
              <a:buFont typeface="Arial" panose="020B0604020202020204" pitchFamily="34" charset="0"/>
              <a:buChar char="•"/>
            </a:pPr>
            <a:r>
              <a:rPr lang="en-US" altLang="en-US" sz="1400" dirty="0">
                <a:solidFill>
                  <a:srgbClr val="002060"/>
                </a:solidFill>
              </a:rPr>
              <a:t>Evidence is sufficient to conclude that there is a </a:t>
            </a:r>
            <a:r>
              <a:rPr lang="en-US" altLang="en-US" sz="1400" dirty="0" smtClean="0">
                <a:solidFill>
                  <a:srgbClr val="002060"/>
                </a:solidFill>
              </a:rPr>
              <a:t>causal relationship </a:t>
            </a:r>
            <a:r>
              <a:rPr lang="en-US" altLang="en-US" sz="1400" dirty="0">
                <a:solidFill>
                  <a:srgbClr val="002060"/>
                </a:solidFill>
              </a:rPr>
              <a:t>with relevant pollutant exposures. </a:t>
            </a:r>
          </a:p>
          <a:p>
            <a:pPr algn="just" eaLnBrk="1" hangingPunct="1">
              <a:spcBef>
                <a:spcPts val="1200"/>
              </a:spcBef>
              <a:spcAft>
                <a:spcPts val="0"/>
              </a:spcAft>
              <a:buSzPct val="100000"/>
            </a:pPr>
            <a:r>
              <a:rPr lang="en-US" altLang="en-US" sz="1400" dirty="0" smtClean="0">
                <a:solidFill>
                  <a:srgbClr val="002060"/>
                </a:solidFill>
              </a:rPr>
              <a:t>LIKELY </a:t>
            </a:r>
            <a:r>
              <a:rPr lang="en-US" altLang="en-US" sz="1400" dirty="0">
                <a:solidFill>
                  <a:srgbClr val="002060"/>
                </a:solidFill>
              </a:rPr>
              <a:t>TO BE </a:t>
            </a:r>
            <a:r>
              <a:rPr lang="en-US" altLang="en-US" sz="1400" dirty="0" smtClean="0">
                <a:solidFill>
                  <a:srgbClr val="002060"/>
                </a:solidFill>
              </a:rPr>
              <a:t>A CAUSAL RELATIONSHIP</a:t>
            </a:r>
            <a:endParaRPr lang="en-US" altLang="en-US" sz="1400" dirty="0">
              <a:solidFill>
                <a:srgbClr val="002060"/>
              </a:solidFill>
            </a:endParaRPr>
          </a:p>
          <a:p>
            <a:pPr marL="285750" indent="-285750" algn="just" eaLnBrk="1" hangingPunct="1">
              <a:spcBef>
                <a:spcPts val="600"/>
              </a:spcBef>
              <a:spcAft>
                <a:spcPts val="0"/>
              </a:spcAft>
              <a:buSzPct val="100000"/>
              <a:buFont typeface="Arial" panose="020B0604020202020204" pitchFamily="34" charset="0"/>
              <a:buChar char="•"/>
            </a:pPr>
            <a:r>
              <a:rPr lang="en-US" altLang="en-US" sz="1400" dirty="0">
                <a:solidFill>
                  <a:srgbClr val="002060"/>
                </a:solidFill>
              </a:rPr>
              <a:t>Evidence is sufficient to conclude that a </a:t>
            </a:r>
            <a:r>
              <a:rPr lang="en-US" altLang="en-US" sz="1400" dirty="0" smtClean="0">
                <a:solidFill>
                  <a:srgbClr val="002060"/>
                </a:solidFill>
              </a:rPr>
              <a:t>causal relationship </a:t>
            </a:r>
            <a:r>
              <a:rPr lang="en-US" altLang="en-US" sz="1400" dirty="0">
                <a:solidFill>
                  <a:srgbClr val="002060"/>
                </a:solidFill>
              </a:rPr>
              <a:t>is likely to exist with relevant </a:t>
            </a:r>
            <a:r>
              <a:rPr lang="en-US" altLang="en-US" sz="1400" dirty="0" smtClean="0">
                <a:solidFill>
                  <a:srgbClr val="002060"/>
                </a:solidFill>
              </a:rPr>
              <a:t>pollutant exposures</a:t>
            </a:r>
            <a:r>
              <a:rPr lang="en-US" altLang="en-US" sz="1400" dirty="0">
                <a:solidFill>
                  <a:srgbClr val="002060"/>
                </a:solidFill>
              </a:rPr>
              <a:t>, but important uncertainties remain. </a:t>
            </a:r>
            <a:endParaRPr lang="en-US" altLang="en-US" sz="1400" dirty="0" smtClean="0">
              <a:solidFill>
                <a:srgbClr val="002060"/>
              </a:solidFill>
            </a:endParaRPr>
          </a:p>
          <a:p>
            <a:pPr algn="just" eaLnBrk="1" hangingPunct="1">
              <a:spcBef>
                <a:spcPts val="1200"/>
              </a:spcBef>
              <a:spcAft>
                <a:spcPts val="0"/>
              </a:spcAft>
              <a:buSzPct val="100000"/>
            </a:pPr>
            <a:r>
              <a:rPr lang="en-US" altLang="en-US" sz="1400" dirty="0" smtClean="0">
                <a:solidFill>
                  <a:srgbClr val="002060"/>
                </a:solidFill>
              </a:rPr>
              <a:t>SUGGESTIVE OF A CAUSAL RELATIONSHIP</a:t>
            </a:r>
            <a:endParaRPr lang="en-US" altLang="en-US" sz="1400" dirty="0">
              <a:solidFill>
                <a:srgbClr val="002060"/>
              </a:solidFill>
            </a:endParaRPr>
          </a:p>
          <a:p>
            <a:pPr marL="285750" indent="-285750" algn="just" eaLnBrk="1" hangingPunct="1">
              <a:spcBef>
                <a:spcPts val="600"/>
              </a:spcBef>
              <a:spcAft>
                <a:spcPts val="0"/>
              </a:spcAft>
              <a:buSzPct val="100000"/>
              <a:buFont typeface="Arial" panose="020B0604020202020204" pitchFamily="34" charset="0"/>
              <a:buChar char="•"/>
            </a:pPr>
            <a:r>
              <a:rPr lang="en-US" altLang="en-US" sz="1400" dirty="0">
                <a:solidFill>
                  <a:srgbClr val="002060"/>
                </a:solidFill>
              </a:rPr>
              <a:t>Evidence is suggestive of a causal relationship </a:t>
            </a:r>
            <a:r>
              <a:rPr lang="en-US" altLang="en-US" sz="1400" dirty="0" smtClean="0">
                <a:solidFill>
                  <a:srgbClr val="002060"/>
                </a:solidFill>
              </a:rPr>
              <a:t>with relevant </a:t>
            </a:r>
            <a:r>
              <a:rPr lang="en-US" altLang="en-US" sz="1400" dirty="0">
                <a:solidFill>
                  <a:srgbClr val="002060"/>
                </a:solidFill>
              </a:rPr>
              <a:t>pollutant exposures, but is limited </a:t>
            </a:r>
            <a:r>
              <a:rPr lang="en-US" altLang="en-US" sz="1400" dirty="0" smtClean="0">
                <a:solidFill>
                  <a:srgbClr val="002060"/>
                </a:solidFill>
              </a:rPr>
              <a:t>because chance</a:t>
            </a:r>
            <a:r>
              <a:rPr lang="en-US" altLang="en-US" sz="1400" dirty="0">
                <a:solidFill>
                  <a:srgbClr val="002060"/>
                </a:solidFill>
              </a:rPr>
              <a:t>, bias and confounding cannot be ruled out. </a:t>
            </a:r>
            <a:r>
              <a:rPr lang="en-US" altLang="en-US" sz="1400" dirty="0" smtClean="0">
                <a:solidFill>
                  <a:srgbClr val="002060"/>
                </a:solidFill>
              </a:rPr>
              <a:t>For example</a:t>
            </a:r>
            <a:r>
              <a:rPr lang="en-US" altLang="en-US" sz="1400" dirty="0">
                <a:solidFill>
                  <a:srgbClr val="002060"/>
                </a:solidFill>
              </a:rPr>
              <a:t>, at least one high-quality epidemiologic </a:t>
            </a:r>
            <a:r>
              <a:rPr lang="en-US" altLang="en-US" sz="1400" dirty="0" smtClean="0">
                <a:solidFill>
                  <a:srgbClr val="002060"/>
                </a:solidFill>
              </a:rPr>
              <a:t>study shows </a:t>
            </a:r>
            <a:r>
              <a:rPr lang="en-US" altLang="en-US" sz="1400" dirty="0">
                <a:solidFill>
                  <a:srgbClr val="002060"/>
                </a:solidFill>
              </a:rPr>
              <a:t>an association with a given health outcome but </a:t>
            </a:r>
            <a:r>
              <a:rPr lang="en-US" altLang="en-US" sz="1400" dirty="0" smtClean="0">
                <a:solidFill>
                  <a:srgbClr val="002060"/>
                </a:solidFill>
              </a:rPr>
              <a:t>the results </a:t>
            </a:r>
            <a:r>
              <a:rPr lang="en-US" altLang="en-US" sz="1400" dirty="0">
                <a:solidFill>
                  <a:srgbClr val="002060"/>
                </a:solidFill>
              </a:rPr>
              <a:t>of other studies are inconsistent.</a:t>
            </a:r>
          </a:p>
          <a:p>
            <a:pPr algn="just" eaLnBrk="1" hangingPunct="1">
              <a:spcBef>
                <a:spcPts val="1200"/>
              </a:spcBef>
              <a:spcAft>
                <a:spcPts val="0"/>
              </a:spcAft>
              <a:buSzPct val="100000"/>
            </a:pPr>
            <a:r>
              <a:rPr lang="en-US" altLang="en-US" sz="1400" dirty="0" smtClean="0">
                <a:solidFill>
                  <a:srgbClr val="002060"/>
                </a:solidFill>
              </a:rPr>
              <a:t>INADEQUATE TO INFER </a:t>
            </a:r>
            <a:r>
              <a:rPr lang="en-US" altLang="en-US" sz="1400" dirty="0">
                <a:solidFill>
                  <a:srgbClr val="002060"/>
                </a:solidFill>
              </a:rPr>
              <a:t>A </a:t>
            </a:r>
            <a:r>
              <a:rPr lang="en-US" altLang="en-US" sz="1400" dirty="0" smtClean="0">
                <a:solidFill>
                  <a:srgbClr val="002060"/>
                </a:solidFill>
              </a:rPr>
              <a:t>CAUSAL RELATIONSHIP</a:t>
            </a:r>
            <a:endParaRPr lang="en-US" altLang="en-US" sz="1400" dirty="0">
              <a:solidFill>
                <a:srgbClr val="002060"/>
              </a:solidFill>
            </a:endParaRPr>
          </a:p>
          <a:p>
            <a:pPr marL="285750" indent="-285750" algn="just" eaLnBrk="1" hangingPunct="1">
              <a:spcBef>
                <a:spcPts val="600"/>
              </a:spcBef>
              <a:spcAft>
                <a:spcPts val="0"/>
              </a:spcAft>
              <a:buSzPct val="100000"/>
              <a:buFont typeface="Arial" panose="020B0604020202020204" pitchFamily="34" charset="0"/>
              <a:buChar char="•"/>
            </a:pPr>
            <a:r>
              <a:rPr lang="en-US" altLang="en-US" sz="1400" dirty="0">
                <a:solidFill>
                  <a:srgbClr val="002060"/>
                </a:solidFill>
              </a:rPr>
              <a:t>Evidence is inadequate to determine that a </a:t>
            </a:r>
            <a:r>
              <a:rPr lang="en-US" altLang="en-US" sz="1400" dirty="0" smtClean="0">
                <a:solidFill>
                  <a:srgbClr val="002060"/>
                </a:solidFill>
              </a:rPr>
              <a:t>causal relationship </a:t>
            </a:r>
            <a:r>
              <a:rPr lang="en-US" altLang="en-US" sz="1400" dirty="0">
                <a:solidFill>
                  <a:srgbClr val="002060"/>
                </a:solidFill>
              </a:rPr>
              <a:t>exists with relevant pollutant exposures. </a:t>
            </a:r>
            <a:r>
              <a:rPr lang="en-US" altLang="en-US" sz="1400" dirty="0" smtClean="0">
                <a:solidFill>
                  <a:srgbClr val="002060"/>
                </a:solidFill>
              </a:rPr>
              <a:t>The available </a:t>
            </a:r>
            <a:r>
              <a:rPr lang="en-US" altLang="en-US" sz="1400" dirty="0">
                <a:solidFill>
                  <a:srgbClr val="002060"/>
                </a:solidFill>
              </a:rPr>
              <a:t>studies are of insufficient quantity, </a:t>
            </a:r>
            <a:r>
              <a:rPr lang="en-US" altLang="en-US" sz="1400" dirty="0" smtClean="0">
                <a:solidFill>
                  <a:srgbClr val="002060"/>
                </a:solidFill>
              </a:rPr>
              <a:t>quality, consistency </a:t>
            </a:r>
            <a:r>
              <a:rPr lang="en-US" altLang="en-US" sz="1400" dirty="0">
                <a:solidFill>
                  <a:srgbClr val="002060"/>
                </a:solidFill>
              </a:rPr>
              <a:t>or statistical power to permit a </a:t>
            </a:r>
            <a:r>
              <a:rPr lang="en-US" altLang="en-US" sz="1400" dirty="0" smtClean="0">
                <a:solidFill>
                  <a:srgbClr val="002060"/>
                </a:solidFill>
              </a:rPr>
              <a:t>conclusion regarding </a:t>
            </a:r>
            <a:r>
              <a:rPr lang="en-US" altLang="en-US" sz="1400" dirty="0">
                <a:solidFill>
                  <a:srgbClr val="002060"/>
                </a:solidFill>
              </a:rPr>
              <a:t>the presence or absence of an effect</a:t>
            </a:r>
            <a:r>
              <a:rPr lang="en-US" altLang="en-US" sz="1400" dirty="0" smtClean="0">
                <a:solidFill>
                  <a:srgbClr val="002060"/>
                </a:solidFill>
              </a:rPr>
              <a:t>.</a:t>
            </a:r>
            <a:endParaRPr lang="en-US" altLang="en-US" sz="1400" dirty="0">
              <a:solidFill>
                <a:srgbClr val="002060"/>
              </a:solidFill>
            </a:endParaRPr>
          </a:p>
        </p:txBody>
      </p:sp>
      <p:sp>
        <p:nvSpPr>
          <p:cNvPr id="24" name="Rectangle 2"/>
          <p:cNvSpPr txBox="1">
            <a:spLocks noChangeArrowheads="1"/>
          </p:cNvSpPr>
          <p:nvPr/>
        </p:nvSpPr>
        <p:spPr>
          <a:xfrm>
            <a:off x="1130323" y="1124744"/>
            <a:ext cx="6192688" cy="59266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en-US" sz="2000" u="sng" dirty="0" smtClean="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Health effects of PM10 and PM2.5</a:t>
            </a:r>
            <a:endParaRPr lang="el-GR" altLang="en-US" sz="2000" u="sng" dirty="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644021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1"/>
          <p:cNvSpPr txBox="1">
            <a:spLocks noChangeArrowheads="1"/>
          </p:cNvSpPr>
          <p:nvPr/>
        </p:nvSpPr>
        <p:spPr bwMode="auto">
          <a:xfrm>
            <a:off x="143933" y="1628800"/>
            <a:ext cx="8856133" cy="6055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gn="just" eaLnBrk="1" hangingPunct="1">
              <a:spcBef>
                <a:spcPts val="1200"/>
              </a:spcBef>
              <a:spcAft>
                <a:spcPts val="0"/>
              </a:spcAft>
              <a:buSzPct val="100000"/>
              <a:buFont typeface="Arial" panose="020B0604020202020204" pitchFamily="34" charset="0"/>
              <a:buChar char="•"/>
            </a:pPr>
            <a:r>
              <a:rPr lang="en-US" altLang="en-US" sz="1800" u="sng" dirty="0" smtClean="0">
                <a:solidFill>
                  <a:srgbClr val="002060"/>
                </a:solidFill>
              </a:rPr>
              <a:t>US </a:t>
            </a:r>
            <a:r>
              <a:rPr lang="en-US" altLang="en-US" sz="1800" u="sng" dirty="0">
                <a:solidFill>
                  <a:srgbClr val="002060"/>
                </a:solidFill>
              </a:rPr>
              <a:t>EPA: Integrated Science Assessment </a:t>
            </a:r>
            <a:r>
              <a:rPr lang="en-US" altLang="en-US" sz="1800" u="sng" dirty="0" smtClean="0">
                <a:solidFill>
                  <a:srgbClr val="002060"/>
                </a:solidFill>
              </a:rPr>
              <a:t>for Particulate Matter (2009)</a:t>
            </a:r>
          </a:p>
          <a:p>
            <a:pPr marL="285750" indent="-285750" algn="just" eaLnBrk="1" hangingPunct="1">
              <a:spcBef>
                <a:spcPts val="1200"/>
              </a:spcBef>
              <a:spcAft>
                <a:spcPts val="0"/>
              </a:spcAft>
              <a:buSzPct val="100000"/>
              <a:buFont typeface="Arial" panose="020B0604020202020204" pitchFamily="34" charset="0"/>
              <a:buChar char="•"/>
            </a:pPr>
            <a:r>
              <a:rPr lang="en-US" altLang="en-US" sz="1400" dirty="0">
                <a:solidFill>
                  <a:srgbClr val="002060"/>
                </a:solidFill>
              </a:rPr>
              <a:t>Exposures to artificially </a:t>
            </a:r>
            <a:r>
              <a:rPr lang="en-US" altLang="en-US" sz="1400" dirty="0" smtClean="0">
                <a:solidFill>
                  <a:srgbClr val="002060"/>
                </a:solidFill>
              </a:rPr>
              <a:t>generated particles </a:t>
            </a:r>
            <a:r>
              <a:rPr lang="en-US" altLang="en-US" sz="1400" dirty="0">
                <a:solidFill>
                  <a:srgbClr val="002060"/>
                </a:solidFill>
              </a:rPr>
              <a:t>may provide important information on the health effects of PM, but are not </a:t>
            </a:r>
            <a:r>
              <a:rPr lang="en-US" altLang="en-US" sz="1400" dirty="0" smtClean="0">
                <a:solidFill>
                  <a:srgbClr val="002060"/>
                </a:solidFill>
              </a:rPr>
              <a:t>truly representative </a:t>
            </a:r>
            <a:r>
              <a:rPr lang="en-US" altLang="en-US" sz="1400" dirty="0">
                <a:solidFill>
                  <a:srgbClr val="002060"/>
                </a:solidFill>
              </a:rPr>
              <a:t>of ambient air pollution particles. The direct exposure of humans to ambient </a:t>
            </a:r>
            <a:r>
              <a:rPr lang="en-US" altLang="en-US" sz="1400" dirty="0" smtClean="0">
                <a:solidFill>
                  <a:srgbClr val="002060"/>
                </a:solidFill>
              </a:rPr>
              <a:t>air pollution </a:t>
            </a:r>
            <a:r>
              <a:rPr lang="en-US" altLang="en-US" sz="1400" dirty="0">
                <a:solidFill>
                  <a:srgbClr val="002060"/>
                </a:solidFill>
              </a:rPr>
              <a:t>particles may be complicated by factors that cannot be controlled such as </a:t>
            </a:r>
            <a:r>
              <a:rPr lang="en-US" altLang="en-US" sz="1400" dirty="0" err="1">
                <a:solidFill>
                  <a:srgbClr val="002060"/>
                </a:solidFill>
              </a:rPr>
              <a:t>coexposures</a:t>
            </a:r>
            <a:r>
              <a:rPr lang="en-US" altLang="en-US" sz="1400" dirty="0">
                <a:solidFill>
                  <a:srgbClr val="002060"/>
                </a:solidFill>
              </a:rPr>
              <a:t> </a:t>
            </a:r>
            <a:r>
              <a:rPr lang="en-US" altLang="en-US" sz="1400" dirty="0" smtClean="0">
                <a:solidFill>
                  <a:srgbClr val="002060"/>
                </a:solidFill>
              </a:rPr>
              <a:t>to other </a:t>
            </a:r>
            <a:r>
              <a:rPr lang="en-US" altLang="en-US" sz="1400" dirty="0">
                <a:solidFill>
                  <a:srgbClr val="002060"/>
                </a:solidFill>
              </a:rPr>
              <a:t>air pollutants (e.g., O3, SO2, and NO2). In concentrating ambient particles, </a:t>
            </a:r>
            <a:r>
              <a:rPr lang="en-US" altLang="en-US" sz="1400" dirty="0" smtClean="0">
                <a:solidFill>
                  <a:srgbClr val="002060"/>
                </a:solidFill>
              </a:rPr>
              <a:t>gaseous </a:t>
            </a:r>
            <a:r>
              <a:rPr lang="en-US" altLang="en-US" sz="1400" dirty="0" err="1" smtClean="0">
                <a:solidFill>
                  <a:srgbClr val="002060"/>
                </a:solidFill>
              </a:rPr>
              <a:t>copollutants</a:t>
            </a:r>
            <a:r>
              <a:rPr lang="en-US" altLang="en-US" sz="1400" dirty="0" smtClean="0">
                <a:solidFill>
                  <a:srgbClr val="002060"/>
                </a:solidFill>
              </a:rPr>
              <a:t> </a:t>
            </a:r>
            <a:r>
              <a:rPr lang="en-US" altLang="en-US" sz="1400" dirty="0">
                <a:solidFill>
                  <a:srgbClr val="002060"/>
                </a:solidFill>
              </a:rPr>
              <a:t>are not proportionately concentrated and interactions between PM and the </a:t>
            </a:r>
            <a:r>
              <a:rPr lang="en-US" altLang="en-US" sz="1400" dirty="0" err="1" smtClean="0">
                <a:solidFill>
                  <a:srgbClr val="002060"/>
                </a:solidFill>
              </a:rPr>
              <a:t>copollutant</a:t>
            </a:r>
            <a:r>
              <a:rPr lang="en-US" altLang="en-US" sz="1400" dirty="0" smtClean="0">
                <a:solidFill>
                  <a:srgbClr val="002060"/>
                </a:solidFill>
              </a:rPr>
              <a:t> cannot </a:t>
            </a:r>
            <a:r>
              <a:rPr lang="en-US" altLang="en-US" sz="1400" dirty="0">
                <a:solidFill>
                  <a:srgbClr val="002060"/>
                </a:solidFill>
              </a:rPr>
              <a:t>be investigated unless the latter are re-introduced. These limitations as well as </a:t>
            </a:r>
            <a:r>
              <a:rPr lang="en-US" altLang="en-US" sz="1400" dirty="0" smtClean="0">
                <a:solidFill>
                  <a:srgbClr val="002060"/>
                </a:solidFill>
              </a:rPr>
              <a:t>daily variability </a:t>
            </a:r>
            <a:r>
              <a:rPr lang="en-US" altLang="en-US" sz="1400" dirty="0">
                <a:solidFill>
                  <a:srgbClr val="002060"/>
                </a:solidFill>
              </a:rPr>
              <a:t>in concentration and composition can make it difficult to compare the results </a:t>
            </a:r>
            <a:r>
              <a:rPr lang="en-US" altLang="en-US" sz="1400" dirty="0" smtClean="0">
                <a:solidFill>
                  <a:srgbClr val="002060"/>
                </a:solidFill>
              </a:rPr>
              <a:t>from controlled </a:t>
            </a:r>
            <a:r>
              <a:rPr lang="en-US" altLang="en-US" sz="1400" dirty="0">
                <a:solidFill>
                  <a:srgbClr val="002060"/>
                </a:solidFill>
              </a:rPr>
              <a:t>human exposure studies employing particles </a:t>
            </a:r>
            <a:r>
              <a:rPr lang="en-US" altLang="en-US" sz="1400" dirty="0" smtClean="0">
                <a:solidFill>
                  <a:srgbClr val="002060"/>
                </a:solidFill>
              </a:rPr>
              <a:t>from different sources. </a:t>
            </a:r>
          </a:p>
          <a:p>
            <a:pPr marL="285750" indent="-285750" algn="just" eaLnBrk="1" hangingPunct="1">
              <a:spcBef>
                <a:spcPts val="1200"/>
              </a:spcBef>
              <a:spcAft>
                <a:spcPts val="0"/>
              </a:spcAft>
              <a:buSzPct val="100000"/>
              <a:buFont typeface="Arial" panose="020B0604020202020204" pitchFamily="34" charset="0"/>
              <a:buChar char="•"/>
            </a:pPr>
            <a:r>
              <a:rPr lang="en-US" altLang="en-US" sz="1400" dirty="0" smtClean="0">
                <a:solidFill>
                  <a:srgbClr val="002060"/>
                </a:solidFill>
              </a:rPr>
              <a:t>Animal toxicological </a:t>
            </a:r>
            <a:r>
              <a:rPr lang="en-US" altLang="en-US" sz="1400" dirty="0">
                <a:solidFill>
                  <a:srgbClr val="002060"/>
                </a:solidFill>
              </a:rPr>
              <a:t>studies explore the effects of pollutants on human health, especially through the </a:t>
            </a:r>
            <a:r>
              <a:rPr lang="en-US" altLang="en-US" sz="1400" dirty="0" smtClean="0">
                <a:solidFill>
                  <a:srgbClr val="002060"/>
                </a:solidFill>
              </a:rPr>
              <a:t>study of </a:t>
            </a:r>
            <a:r>
              <a:rPr lang="en-US" altLang="en-US" sz="1400" dirty="0">
                <a:solidFill>
                  <a:srgbClr val="002060"/>
                </a:solidFill>
              </a:rPr>
              <a:t>model systems in other species. These studies evaluate the effects of exposures to a variety </a:t>
            </a:r>
            <a:r>
              <a:rPr lang="en-US" altLang="en-US" sz="1400" dirty="0" smtClean="0">
                <a:solidFill>
                  <a:srgbClr val="002060"/>
                </a:solidFill>
              </a:rPr>
              <a:t>of pollutants </a:t>
            </a:r>
            <a:r>
              <a:rPr lang="en-US" altLang="en-US" sz="1400" dirty="0">
                <a:solidFill>
                  <a:srgbClr val="002060"/>
                </a:solidFill>
              </a:rPr>
              <a:t>in a highly controlled laboratory setting, and allow exploration of </a:t>
            </a:r>
            <a:r>
              <a:rPr lang="en-US" altLang="en-US" sz="1400" dirty="0" smtClean="0">
                <a:solidFill>
                  <a:srgbClr val="002060"/>
                </a:solidFill>
              </a:rPr>
              <a:t>mechanisms by </a:t>
            </a:r>
            <a:r>
              <a:rPr lang="en-US" altLang="en-US" sz="1400" dirty="0">
                <a:solidFill>
                  <a:srgbClr val="002060"/>
                </a:solidFill>
              </a:rPr>
              <a:t>which a pollutant may cause effects. </a:t>
            </a:r>
            <a:r>
              <a:rPr lang="en-US" altLang="en-US" sz="1400" dirty="0" smtClean="0">
                <a:solidFill>
                  <a:srgbClr val="002060"/>
                </a:solidFill>
              </a:rPr>
              <a:t>There </a:t>
            </a:r>
            <a:r>
              <a:rPr lang="en-US" altLang="en-US" sz="1400" dirty="0">
                <a:solidFill>
                  <a:srgbClr val="002060"/>
                </a:solidFill>
              </a:rPr>
              <a:t>are, however, uncertainties associated with quantitative extrapolations </a:t>
            </a:r>
            <a:r>
              <a:rPr lang="en-US" altLang="en-US" sz="1400" dirty="0" smtClean="0">
                <a:solidFill>
                  <a:srgbClr val="002060"/>
                </a:solidFill>
              </a:rPr>
              <a:t>between laboratory </a:t>
            </a:r>
            <a:r>
              <a:rPr lang="en-US" altLang="en-US" sz="1400" dirty="0">
                <a:solidFill>
                  <a:srgbClr val="002060"/>
                </a:solidFill>
              </a:rPr>
              <a:t>animals and humans on the pathophysiological effects of any pollutant. </a:t>
            </a:r>
            <a:r>
              <a:rPr lang="en-US" altLang="en-US" sz="1400" dirty="0" smtClean="0">
                <a:solidFill>
                  <a:srgbClr val="002060"/>
                </a:solidFill>
              </a:rPr>
              <a:t>The </a:t>
            </a:r>
            <a:r>
              <a:rPr lang="en-US" altLang="en-US" sz="1400" dirty="0">
                <a:solidFill>
                  <a:srgbClr val="002060"/>
                </a:solidFill>
              </a:rPr>
              <a:t>differences </a:t>
            </a:r>
            <a:r>
              <a:rPr lang="en-US" altLang="en-US" sz="1400" dirty="0" smtClean="0">
                <a:solidFill>
                  <a:srgbClr val="002060"/>
                </a:solidFill>
              </a:rPr>
              <a:t>between humans </a:t>
            </a:r>
            <a:r>
              <a:rPr lang="en-US" altLang="en-US" sz="1400" dirty="0">
                <a:solidFill>
                  <a:srgbClr val="002060"/>
                </a:solidFill>
              </a:rPr>
              <a:t>and rodents with regard to pollutant absorption and distribution profiles based on </a:t>
            </a:r>
            <a:r>
              <a:rPr lang="en-US" altLang="en-US" sz="1400" dirty="0" smtClean="0">
                <a:solidFill>
                  <a:srgbClr val="002060"/>
                </a:solidFill>
              </a:rPr>
              <a:t>breathing pattern</a:t>
            </a:r>
            <a:r>
              <a:rPr lang="en-US" altLang="en-US" sz="1400" dirty="0">
                <a:solidFill>
                  <a:srgbClr val="002060"/>
                </a:solidFill>
              </a:rPr>
              <a:t>, exposure dose, and differences in lung structure and anatomy all have to be taken </a:t>
            </a:r>
            <a:r>
              <a:rPr lang="en-US" altLang="en-US" sz="1400" dirty="0" smtClean="0">
                <a:solidFill>
                  <a:srgbClr val="002060"/>
                </a:solidFill>
              </a:rPr>
              <a:t>into consideration</a:t>
            </a:r>
            <a:r>
              <a:rPr lang="en-US" altLang="en-US" sz="1400" dirty="0">
                <a:solidFill>
                  <a:srgbClr val="002060"/>
                </a:solidFill>
              </a:rPr>
              <a:t>.</a:t>
            </a:r>
            <a:endParaRPr lang="en-US" altLang="en-US" sz="1400" dirty="0" smtClean="0">
              <a:solidFill>
                <a:srgbClr val="002060"/>
              </a:solidFill>
            </a:endParaRPr>
          </a:p>
          <a:p>
            <a:pPr marL="285750" indent="-285750" algn="just" eaLnBrk="1" hangingPunct="1">
              <a:lnSpc>
                <a:spcPct val="150000"/>
              </a:lnSpc>
              <a:spcBef>
                <a:spcPts val="1200"/>
              </a:spcBef>
              <a:spcAft>
                <a:spcPts val="0"/>
              </a:spcAft>
              <a:buSzPct val="100000"/>
              <a:buFont typeface="Arial" panose="020B0604020202020204" pitchFamily="34" charset="0"/>
              <a:buChar char="•"/>
            </a:pPr>
            <a:endParaRPr lang="en-US" altLang="en-US" sz="2000" dirty="0" smtClean="0">
              <a:solidFill>
                <a:srgbClr val="002060"/>
              </a:solidFill>
            </a:endParaRPr>
          </a:p>
          <a:p>
            <a:pPr marL="171450" indent="-171450" algn="just" eaLnBrk="1" hangingPunct="1">
              <a:lnSpc>
                <a:spcPct val="150000"/>
              </a:lnSpc>
              <a:spcBef>
                <a:spcPts val="300"/>
              </a:spcBef>
              <a:spcAft>
                <a:spcPts val="300"/>
              </a:spcAft>
              <a:buSzPct val="100000"/>
              <a:buFont typeface="Arial" panose="020B0604020202020204" pitchFamily="34" charset="0"/>
              <a:buChar char="•"/>
            </a:pPr>
            <a:endParaRPr lang="en-US" altLang="en-US" sz="600" dirty="0" smtClean="0">
              <a:solidFill>
                <a:srgbClr val="002060"/>
              </a:solidFill>
            </a:endParaRPr>
          </a:p>
        </p:txBody>
      </p:sp>
      <p:sp>
        <p:nvSpPr>
          <p:cNvPr id="24" name="Rectangle 2"/>
          <p:cNvSpPr txBox="1">
            <a:spLocks noChangeArrowheads="1"/>
          </p:cNvSpPr>
          <p:nvPr/>
        </p:nvSpPr>
        <p:spPr>
          <a:xfrm>
            <a:off x="1130323" y="1124744"/>
            <a:ext cx="6192688" cy="59266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en-US" sz="2000" u="sng" dirty="0" smtClean="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Health effects of PM10 and PM2.5</a:t>
            </a:r>
            <a:endParaRPr lang="el-GR" altLang="en-US" sz="2000" u="sng" dirty="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4701060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1"/>
          <p:cNvSpPr txBox="1">
            <a:spLocks noChangeArrowheads="1"/>
          </p:cNvSpPr>
          <p:nvPr/>
        </p:nvSpPr>
        <p:spPr bwMode="auto">
          <a:xfrm>
            <a:off x="143934" y="1772954"/>
            <a:ext cx="8856133" cy="4732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gn="just" eaLnBrk="1" hangingPunct="1">
              <a:lnSpc>
                <a:spcPct val="150000"/>
              </a:lnSpc>
              <a:spcBef>
                <a:spcPts val="1200"/>
              </a:spcBef>
              <a:spcAft>
                <a:spcPts val="0"/>
              </a:spcAft>
              <a:buSzPct val="100000"/>
              <a:buFont typeface="Arial" panose="020B0604020202020204" pitchFamily="34" charset="0"/>
              <a:buChar char="•"/>
            </a:pPr>
            <a:r>
              <a:rPr lang="en-US" altLang="en-US" sz="2000" dirty="0" smtClean="0">
                <a:solidFill>
                  <a:srgbClr val="002060"/>
                </a:solidFill>
              </a:rPr>
              <a:t>Difficult to reconcile the many studies on the subject due to:</a:t>
            </a:r>
          </a:p>
          <a:p>
            <a:pPr marL="742950" lvl="1" indent="-285750" algn="just" eaLnBrk="1" hangingPunct="1">
              <a:spcBef>
                <a:spcPts val="1200"/>
              </a:spcBef>
              <a:spcAft>
                <a:spcPts val="0"/>
              </a:spcAft>
              <a:buSzPct val="100000"/>
              <a:buFont typeface="Courier New" panose="02070309020205020404" pitchFamily="49" charset="0"/>
              <a:buChar char="o"/>
            </a:pPr>
            <a:r>
              <a:rPr lang="en-US" altLang="en-US" sz="2000" dirty="0" smtClean="0">
                <a:solidFill>
                  <a:srgbClr val="002060"/>
                </a:solidFill>
              </a:rPr>
              <a:t>Many different sampling methodologies/locations and measurement techniques</a:t>
            </a:r>
          </a:p>
          <a:p>
            <a:pPr marL="742950" lvl="1" indent="-285750" algn="just" eaLnBrk="1" hangingPunct="1">
              <a:spcBef>
                <a:spcPts val="1200"/>
              </a:spcBef>
              <a:spcAft>
                <a:spcPts val="0"/>
              </a:spcAft>
              <a:buSzPct val="100000"/>
              <a:buFont typeface="Courier New" panose="02070309020205020404" pitchFamily="49" charset="0"/>
              <a:buChar char="o"/>
            </a:pPr>
            <a:r>
              <a:rPr lang="en-US" altLang="en-US" sz="2000" dirty="0" smtClean="0">
                <a:solidFill>
                  <a:srgbClr val="002060"/>
                </a:solidFill>
              </a:rPr>
              <a:t>Important differences between LD and HD vehicles</a:t>
            </a:r>
          </a:p>
          <a:p>
            <a:pPr marL="742950" lvl="1" indent="-285750" algn="just" eaLnBrk="1" hangingPunct="1">
              <a:spcBef>
                <a:spcPts val="1200"/>
              </a:spcBef>
              <a:spcAft>
                <a:spcPts val="0"/>
              </a:spcAft>
              <a:buSzPct val="100000"/>
              <a:buFont typeface="Courier New" panose="02070309020205020404" pitchFamily="49" charset="0"/>
              <a:buChar char="o"/>
            </a:pPr>
            <a:r>
              <a:rPr lang="en-US" altLang="en-US" sz="2000" dirty="0" smtClean="0">
                <a:solidFill>
                  <a:srgbClr val="002060"/>
                </a:solidFill>
              </a:rPr>
              <a:t>Influence of driving conditions</a:t>
            </a:r>
          </a:p>
          <a:p>
            <a:pPr marL="742950" lvl="1" indent="-285750" algn="just" eaLnBrk="1" hangingPunct="1">
              <a:spcBef>
                <a:spcPts val="1200"/>
              </a:spcBef>
              <a:spcAft>
                <a:spcPts val="0"/>
              </a:spcAft>
              <a:buSzPct val="100000"/>
              <a:buFont typeface="Courier New" panose="02070309020205020404" pitchFamily="49" charset="0"/>
              <a:buChar char="o"/>
            </a:pPr>
            <a:r>
              <a:rPr lang="en-US" altLang="en-US" sz="2000" dirty="0">
                <a:solidFill>
                  <a:srgbClr val="002060"/>
                </a:solidFill>
              </a:rPr>
              <a:t>Lack of a clear definition of non-exhaust emissions especially for </a:t>
            </a:r>
            <a:r>
              <a:rPr lang="en-US" altLang="en-US" sz="2000" dirty="0" err="1">
                <a:solidFill>
                  <a:srgbClr val="002060"/>
                </a:solidFill>
              </a:rPr>
              <a:t>tyre</a:t>
            </a:r>
            <a:r>
              <a:rPr lang="en-US" altLang="en-US" sz="2000" dirty="0">
                <a:solidFill>
                  <a:srgbClr val="002060"/>
                </a:solidFill>
              </a:rPr>
              <a:t> and road wear and </a:t>
            </a:r>
            <a:r>
              <a:rPr lang="en-US" altLang="en-US" sz="2000" dirty="0" err="1">
                <a:solidFill>
                  <a:srgbClr val="002060"/>
                </a:solidFill>
              </a:rPr>
              <a:t>resuspended</a:t>
            </a:r>
            <a:r>
              <a:rPr lang="en-US" altLang="en-US" sz="2000" dirty="0">
                <a:solidFill>
                  <a:srgbClr val="002060"/>
                </a:solidFill>
              </a:rPr>
              <a:t> </a:t>
            </a:r>
            <a:r>
              <a:rPr lang="en-US" altLang="en-US" sz="2000" dirty="0" smtClean="0">
                <a:solidFill>
                  <a:srgbClr val="002060"/>
                </a:solidFill>
              </a:rPr>
              <a:t>material</a:t>
            </a:r>
          </a:p>
          <a:p>
            <a:pPr marL="285750" indent="-285750" algn="just" eaLnBrk="1" hangingPunct="1">
              <a:spcBef>
                <a:spcPts val="1200"/>
              </a:spcBef>
              <a:spcAft>
                <a:spcPts val="0"/>
              </a:spcAft>
              <a:buSzPct val="100000"/>
              <a:buFont typeface="Arial" panose="020B0604020202020204" pitchFamily="34" charset="0"/>
              <a:buChar char="•"/>
            </a:pPr>
            <a:r>
              <a:rPr lang="en-US" altLang="en-US" sz="2000" dirty="0" smtClean="0">
                <a:solidFill>
                  <a:srgbClr val="002060"/>
                </a:solidFill>
              </a:rPr>
              <a:t>Nevertheless, in general, there is consensus on the emission factors</a:t>
            </a:r>
            <a:endParaRPr lang="en-US" altLang="en-US" sz="2000" dirty="0">
              <a:solidFill>
                <a:srgbClr val="002060"/>
              </a:solidFill>
            </a:endParaRPr>
          </a:p>
          <a:p>
            <a:pPr marL="171450" indent="-171450" algn="just" eaLnBrk="1" hangingPunct="1">
              <a:lnSpc>
                <a:spcPct val="150000"/>
              </a:lnSpc>
              <a:spcBef>
                <a:spcPts val="300"/>
              </a:spcBef>
              <a:spcAft>
                <a:spcPts val="300"/>
              </a:spcAft>
              <a:buSzPct val="100000"/>
              <a:buFont typeface="Arial" panose="020B0604020202020204" pitchFamily="34" charset="0"/>
              <a:buChar char="•"/>
            </a:pPr>
            <a:endParaRPr lang="en-US" altLang="en-US" sz="600" dirty="0" smtClean="0">
              <a:solidFill>
                <a:srgbClr val="002060"/>
              </a:solidFill>
            </a:endParaRPr>
          </a:p>
        </p:txBody>
      </p:sp>
      <p:sp>
        <p:nvSpPr>
          <p:cNvPr id="24" name="Rectangle 2"/>
          <p:cNvSpPr txBox="1">
            <a:spLocks noChangeArrowheads="1"/>
          </p:cNvSpPr>
          <p:nvPr/>
        </p:nvSpPr>
        <p:spPr>
          <a:xfrm>
            <a:off x="1907704" y="1180148"/>
            <a:ext cx="4392488" cy="592668"/>
          </a:xfrm>
          <a:prstGeom prst="rect">
            <a:avLst/>
          </a:prstGeom>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en-US" sz="2000" u="sng" dirty="0" smtClean="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Literature study : Main issues </a:t>
            </a:r>
            <a:endParaRPr lang="el-GR" altLang="en-US" sz="2000" u="sng" dirty="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196207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143509" y="1268760"/>
            <a:ext cx="8856982" cy="448652"/>
          </a:xfrm>
        </p:spPr>
        <p:txBody>
          <a:bodyPr>
            <a:noAutofit/>
          </a:bodyPr>
          <a:lstStyle/>
          <a:p>
            <a:pPr algn="ctr"/>
            <a:r>
              <a:rPr lang="en-US" altLang="en-US" sz="2000" u="sng" dirty="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TYRE AND BRAKE WEAR</a:t>
            </a:r>
            <a:r>
              <a:rPr lang="en-US" altLang="en-US" sz="2000" b="1" u="sng" dirty="0" smtClean="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 – </a:t>
            </a:r>
            <a:r>
              <a:rPr lang="en-US" altLang="en-US" sz="2000" u="sng" dirty="0" smtClean="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EMISSION FACTORS</a:t>
            </a:r>
            <a:endParaRPr lang="el-GR" altLang="en-US" sz="2400" b="1" u="sng" dirty="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5" name="13 - Πίνακας"/>
          <p:cNvGraphicFramePr>
            <a:graphicFrameLocks noGrp="1"/>
          </p:cNvGraphicFramePr>
          <p:nvPr>
            <p:extLst>
              <p:ext uri="{D42A27DB-BD31-4B8C-83A1-F6EECF244321}">
                <p14:modId xmlns:p14="http://schemas.microsoft.com/office/powerpoint/2010/main" val="368036603"/>
              </p:ext>
            </p:extLst>
          </p:nvPr>
        </p:nvGraphicFramePr>
        <p:xfrm>
          <a:off x="323992" y="2204864"/>
          <a:ext cx="4176000" cy="1810000"/>
        </p:xfrm>
        <a:graphic>
          <a:graphicData uri="http://schemas.openxmlformats.org/drawingml/2006/table">
            <a:tbl>
              <a:tblPr/>
              <a:tblGrid>
                <a:gridCol w="1080000"/>
                <a:gridCol w="1548000"/>
                <a:gridCol w="1548000"/>
              </a:tblGrid>
              <a:tr h="540000">
                <a:tc>
                  <a:txBody>
                    <a:bodyPr/>
                    <a:lstStyle/>
                    <a:p>
                      <a:pPr marL="0" marR="0" lvl="0" indent="0" algn="ctr" defTabSz="914400" rtl="0" eaLnBrk="1" fontAlgn="base" latinLnBrk="0" hangingPunct="1">
                        <a:lnSpc>
                          <a:spcPct val="100000"/>
                        </a:lnSpc>
                        <a:spcBef>
                          <a:spcPts val="0"/>
                        </a:spcBef>
                        <a:spcAft>
                          <a:spcPts val="0"/>
                        </a:spcAft>
                        <a:buClrTx/>
                        <a:buSzTx/>
                        <a:buFontTx/>
                        <a:buNone/>
                        <a:tabLst/>
                      </a:pPr>
                      <a:endParaRPr lang="el-GR" sz="1400" b="1" kern="1200" dirty="0" smtClean="0">
                        <a:solidFill>
                          <a:srgbClr val="002060"/>
                        </a:solidFill>
                        <a:latin typeface="+mn-lt"/>
                        <a:ea typeface="+mn-ea"/>
                        <a:cs typeface="+mn-cs"/>
                      </a:endParaRPr>
                    </a:p>
                  </a:txBody>
                  <a:tcPr marL="68583" marR="68583" marT="0" marB="0"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lang="en-US" sz="1400" b="1" kern="1200" dirty="0" smtClean="0">
                          <a:solidFill>
                            <a:srgbClr val="002060"/>
                          </a:solidFill>
                          <a:latin typeface="+mn-lt"/>
                          <a:ea typeface="+mn-ea"/>
                          <a:cs typeface="+mn-cs"/>
                        </a:rPr>
                        <a:t>PM</a:t>
                      </a:r>
                      <a:r>
                        <a:rPr lang="en-US" sz="1400" b="1" kern="1200" baseline="-25000" dirty="0" smtClean="0">
                          <a:solidFill>
                            <a:srgbClr val="002060"/>
                          </a:solidFill>
                          <a:latin typeface="+mn-lt"/>
                          <a:ea typeface="+mn-ea"/>
                          <a:cs typeface="+mn-cs"/>
                        </a:rPr>
                        <a:t>2.5 </a:t>
                      </a:r>
                    </a:p>
                    <a:p>
                      <a:pPr marL="0" marR="0" lvl="0" indent="0" algn="ctr" defTabSz="914400" rtl="0" eaLnBrk="1" fontAlgn="base" latinLnBrk="0" hangingPunct="1">
                        <a:lnSpc>
                          <a:spcPct val="100000"/>
                        </a:lnSpc>
                        <a:spcBef>
                          <a:spcPts val="0"/>
                        </a:spcBef>
                        <a:spcAft>
                          <a:spcPts val="0"/>
                        </a:spcAft>
                        <a:buClrTx/>
                        <a:buSzTx/>
                        <a:buFontTx/>
                        <a:buNone/>
                        <a:tabLst/>
                      </a:pPr>
                      <a:r>
                        <a:rPr lang="en-US" sz="1200" b="1" kern="1200" baseline="0" dirty="0" smtClean="0">
                          <a:solidFill>
                            <a:srgbClr val="002060"/>
                          </a:solidFill>
                          <a:latin typeface="+mn-lt"/>
                          <a:ea typeface="+mn-ea"/>
                          <a:cs typeface="+mn-cs"/>
                        </a:rPr>
                        <a:t>(</a:t>
                      </a:r>
                      <a:r>
                        <a:rPr lang="en-IE" sz="1200" b="1" kern="1200" dirty="0" smtClean="0">
                          <a:solidFill>
                            <a:srgbClr val="002060"/>
                          </a:solidFill>
                          <a:latin typeface="+mn-lt"/>
                          <a:ea typeface="+mn-ea"/>
                          <a:cs typeface="+mn-cs"/>
                        </a:rPr>
                        <a:t>mg km</a:t>
                      </a:r>
                      <a:r>
                        <a:rPr lang="en-IE" sz="1200" b="1" kern="1200" baseline="30000" dirty="0" smtClean="0">
                          <a:solidFill>
                            <a:srgbClr val="002060"/>
                          </a:solidFill>
                          <a:latin typeface="+mn-lt"/>
                          <a:ea typeface="+mn-ea"/>
                          <a:cs typeface="+mn-cs"/>
                        </a:rPr>
                        <a:t>-1</a:t>
                      </a:r>
                      <a:r>
                        <a:rPr lang="en-IE" sz="1200" b="1" kern="1200" dirty="0" smtClean="0">
                          <a:solidFill>
                            <a:srgbClr val="002060"/>
                          </a:solidFill>
                          <a:latin typeface="+mn-lt"/>
                          <a:ea typeface="+mn-ea"/>
                          <a:cs typeface="+mn-cs"/>
                        </a:rPr>
                        <a:t> veh</a:t>
                      </a:r>
                      <a:r>
                        <a:rPr lang="en-IE" sz="1200" b="1" kern="1200" baseline="30000" dirty="0" smtClean="0">
                          <a:solidFill>
                            <a:srgbClr val="002060"/>
                          </a:solidFill>
                          <a:latin typeface="+mn-lt"/>
                          <a:ea typeface="+mn-ea"/>
                          <a:cs typeface="+mn-cs"/>
                        </a:rPr>
                        <a:t>-1</a:t>
                      </a:r>
                      <a:r>
                        <a:rPr lang="en-IE" sz="1200" b="1" kern="1200" dirty="0" smtClean="0">
                          <a:solidFill>
                            <a:srgbClr val="002060"/>
                          </a:solidFill>
                          <a:latin typeface="+mn-lt"/>
                          <a:ea typeface="+mn-ea"/>
                          <a:cs typeface="+mn-cs"/>
                        </a:rPr>
                        <a:t>)</a:t>
                      </a:r>
                      <a:endParaRPr lang="en-US" sz="1400" b="1" kern="1200" baseline="-25000" dirty="0" smtClean="0">
                        <a:solidFill>
                          <a:srgbClr val="002060"/>
                        </a:solidFill>
                        <a:latin typeface="+mn-lt"/>
                        <a:ea typeface="+mn-ea"/>
                        <a:cs typeface="+mn-cs"/>
                      </a:endParaRPr>
                    </a:p>
                  </a:txBody>
                  <a:tcPr marL="68583" marR="68583"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lang="en-US" sz="1400" b="1" kern="1200" dirty="0" smtClean="0">
                          <a:solidFill>
                            <a:srgbClr val="002060"/>
                          </a:solidFill>
                          <a:latin typeface="+mn-lt"/>
                          <a:ea typeface="+mn-ea"/>
                          <a:cs typeface="+mn-cs"/>
                        </a:rPr>
                        <a:t>PM</a:t>
                      </a:r>
                      <a:r>
                        <a:rPr lang="en-US" sz="1400" b="1" kern="1200" baseline="-25000" dirty="0" smtClean="0">
                          <a:solidFill>
                            <a:srgbClr val="002060"/>
                          </a:solidFill>
                          <a:latin typeface="+mn-lt"/>
                          <a:ea typeface="+mn-ea"/>
                          <a:cs typeface="+mn-cs"/>
                        </a:rPr>
                        <a:t>10 </a:t>
                      </a:r>
                    </a:p>
                    <a:p>
                      <a:pPr marL="0" marR="0" lvl="0" indent="0" algn="ctr" defTabSz="914400" rtl="0" eaLnBrk="1" fontAlgn="base" latinLnBrk="0" hangingPunct="1">
                        <a:lnSpc>
                          <a:spcPct val="100000"/>
                        </a:lnSpc>
                        <a:spcBef>
                          <a:spcPts val="0"/>
                        </a:spcBef>
                        <a:spcAft>
                          <a:spcPts val="0"/>
                        </a:spcAft>
                        <a:buClrTx/>
                        <a:buSzTx/>
                        <a:buFontTx/>
                        <a:buNone/>
                        <a:tabLst/>
                      </a:pPr>
                      <a:r>
                        <a:rPr lang="en-US" sz="1200" b="1" kern="1200" baseline="0" dirty="0" smtClean="0">
                          <a:solidFill>
                            <a:srgbClr val="002060"/>
                          </a:solidFill>
                          <a:latin typeface="+mn-lt"/>
                          <a:ea typeface="+mn-ea"/>
                          <a:cs typeface="+mn-cs"/>
                        </a:rPr>
                        <a:t>(</a:t>
                      </a:r>
                      <a:r>
                        <a:rPr lang="en-IE" sz="1200" b="1" kern="1200" dirty="0" smtClean="0">
                          <a:solidFill>
                            <a:srgbClr val="002060"/>
                          </a:solidFill>
                          <a:latin typeface="+mn-lt"/>
                          <a:ea typeface="+mn-ea"/>
                          <a:cs typeface="+mn-cs"/>
                        </a:rPr>
                        <a:t>mg km</a:t>
                      </a:r>
                      <a:r>
                        <a:rPr lang="en-IE" sz="1200" b="1" kern="1200" baseline="30000" dirty="0" smtClean="0">
                          <a:solidFill>
                            <a:srgbClr val="002060"/>
                          </a:solidFill>
                          <a:latin typeface="+mn-lt"/>
                          <a:ea typeface="+mn-ea"/>
                          <a:cs typeface="+mn-cs"/>
                        </a:rPr>
                        <a:t>-1</a:t>
                      </a:r>
                      <a:r>
                        <a:rPr lang="en-IE" sz="1200" b="1" kern="1200" dirty="0" smtClean="0">
                          <a:solidFill>
                            <a:srgbClr val="002060"/>
                          </a:solidFill>
                          <a:latin typeface="+mn-lt"/>
                          <a:ea typeface="+mn-ea"/>
                          <a:cs typeface="+mn-cs"/>
                        </a:rPr>
                        <a:t> veh</a:t>
                      </a:r>
                      <a:r>
                        <a:rPr lang="en-IE" sz="1200" b="1" kern="1200" baseline="30000" dirty="0" smtClean="0">
                          <a:solidFill>
                            <a:srgbClr val="002060"/>
                          </a:solidFill>
                          <a:latin typeface="+mn-lt"/>
                          <a:ea typeface="+mn-ea"/>
                          <a:cs typeface="+mn-cs"/>
                        </a:rPr>
                        <a:t>-1</a:t>
                      </a:r>
                      <a:r>
                        <a:rPr lang="en-IE" sz="1200" b="1" kern="1200" dirty="0" smtClean="0">
                          <a:solidFill>
                            <a:srgbClr val="002060"/>
                          </a:solidFill>
                          <a:latin typeface="+mn-lt"/>
                          <a:ea typeface="+mn-ea"/>
                          <a:cs typeface="+mn-cs"/>
                        </a:rPr>
                        <a:t>)</a:t>
                      </a:r>
                      <a:endParaRPr lang="en-US" sz="1400" b="1" kern="1200" baseline="-25000" dirty="0" smtClean="0">
                        <a:solidFill>
                          <a:srgbClr val="002060"/>
                        </a:solidFill>
                        <a:latin typeface="+mn-lt"/>
                        <a:ea typeface="+mn-ea"/>
                        <a:cs typeface="+mn-cs"/>
                      </a:endParaRPr>
                    </a:p>
                  </a:txBody>
                  <a:tcPr marL="68583" marR="68583" marT="0" marB="0" anchor="ct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tcPr>
                </a:tc>
              </a:tr>
              <a:tr h="612000">
                <a:tc>
                  <a:txBody>
                    <a:bodyPr/>
                    <a:lstStyle/>
                    <a:p>
                      <a:pPr marL="0" marR="0" lvl="0" indent="0" algn="ctr" defTabSz="914400" rtl="0" eaLnBrk="1" fontAlgn="base" latinLnBrk="0" hangingPunct="1">
                        <a:lnSpc>
                          <a:spcPts val="2500"/>
                        </a:lnSpc>
                        <a:spcBef>
                          <a:spcPts val="600"/>
                        </a:spcBef>
                        <a:spcAft>
                          <a:spcPts val="600"/>
                        </a:spcAft>
                        <a:buClrTx/>
                        <a:buSzTx/>
                        <a:buFontTx/>
                        <a:buNone/>
                        <a:tabLst/>
                      </a:pPr>
                      <a:r>
                        <a:rPr lang="en-US" sz="1500" b="1" kern="1200" dirty="0" smtClean="0">
                          <a:solidFill>
                            <a:srgbClr val="002060"/>
                          </a:solidFill>
                          <a:latin typeface="+mn-lt"/>
                          <a:ea typeface="+mn-ea"/>
                          <a:cs typeface="+mn-cs"/>
                        </a:rPr>
                        <a:t>Brakes LDV</a:t>
                      </a:r>
                      <a:endParaRPr lang="el-GR" sz="1500" b="1" kern="1200" dirty="0" smtClean="0">
                        <a:solidFill>
                          <a:srgbClr val="002060"/>
                        </a:solidFill>
                        <a:latin typeface="+mn-lt"/>
                        <a:ea typeface="+mn-ea"/>
                        <a:cs typeface="+mn-cs"/>
                      </a:endParaRPr>
                    </a:p>
                  </a:txBody>
                  <a:tcPr marL="68583" marR="68583" marT="0" marB="0" anchor="ctr" horzOverflow="overflow">
                    <a:lnL w="190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500"/>
                        </a:lnSpc>
                        <a:spcBef>
                          <a:spcPts val="600"/>
                        </a:spcBef>
                        <a:spcAft>
                          <a:spcPts val="600"/>
                        </a:spcAft>
                        <a:buClrTx/>
                        <a:buSzTx/>
                        <a:buFontTx/>
                        <a:buNone/>
                        <a:tabLst/>
                      </a:pPr>
                      <a:r>
                        <a:rPr lang="en-US" sz="1500" b="1" kern="1200" dirty="0" smtClean="0">
                          <a:solidFill>
                            <a:srgbClr val="002060"/>
                          </a:solidFill>
                          <a:latin typeface="+mn-lt"/>
                          <a:ea typeface="+mn-ea"/>
                          <a:cs typeface="+mn-cs"/>
                        </a:rPr>
                        <a:t>2.1-5.5</a:t>
                      </a:r>
                      <a:endParaRPr lang="el-GR" sz="1500" b="1" kern="1200" dirty="0" smtClean="0">
                        <a:solidFill>
                          <a:srgbClr val="002060"/>
                        </a:solidFill>
                        <a:latin typeface="+mn-lt"/>
                        <a:ea typeface="+mn-ea"/>
                        <a:cs typeface="+mn-cs"/>
                      </a:endParaRPr>
                    </a:p>
                  </a:txBody>
                  <a:tcPr marL="68583" marR="68583"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500"/>
                        </a:lnSpc>
                        <a:spcBef>
                          <a:spcPts val="600"/>
                        </a:spcBef>
                        <a:spcAft>
                          <a:spcPts val="600"/>
                        </a:spcAft>
                        <a:buClrTx/>
                        <a:buSzTx/>
                        <a:buFontTx/>
                        <a:buNone/>
                        <a:tabLst/>
                        <a:defRPr/>
                      </a:pPr>
                      <a:r>
                        <a:rPr lang="en-IE" sz="1500" b="1" kern="1200" dirty="0" smtClean="0">
                          <a:solidFill>
                            <a:srgbClr val="002060"/>
                          </a:solidFill>
                          <a:latin typeface="+mn-lt"/>
                          <a:ea typeface="+mn-ea"/>
                          <a:cs typeface="+mn-cs"/>
                        </a:rPr>
                        <a:t>2.0-8.0</a:t>
                      </a:r>
                      <a:endParaRPr lang="el-GR" sz="1500" b="1" kern="1200" dirty="0" smtClean="0">
                        <a:solidFill>
                          <a:srgbClr val="002060"/>
                        </a:solidFill>
                        <a:latin typeface="+mn-lt"/>
                        <a:ea typeface="+mn-ea"/>
                        <a:cs typeface="+mn-cs"/>
                      </a:endParaRPr>
                    </a:p>
                  </a:txBody>
                  <a:tcPr marL="68583" marR="68583" marT="0" marB="0" anchor="ctr" horzOverflow="overflow">
                    <a:lnL w="1270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2000">
                <a:tc>
                  <a:txBody>
                    <a:bodyPr/>
                    <a:lstStyle/>
                    <a:p>
                      <a:pPr marL="0" marR="0" lvl="0" indent="0" algn="ctr" defTabSz="914400" rtl="0" eaLnBrk="1" fontAlgn="base" latinLnBrk="0" hangingPunct="1">
                        <a:lnSpc>
                          <a:spcPts val="2500"/>
                        </a:lnSpc>
                        <a:spcBef>
                          <a:spcPts val="600"/>
                        </a:spcBef>
                        <a:spcAft>
                          <a:spcPts val="600"/>
                        </a:spcAft>
                        <a:buClrTx/>
                        <a:buSzTx/>
                        <a:buFontTx/>
                        <a:buNone/>
                        <a:tabLst/>
                      </a:pPr>
                      <a:r>
                        <a:rPr lang="en-US" sz="1500" b="1" kern="1200" dirty="0" smtClean="0">
                          <a:solidFill>
                            <a:srgbClr val="002060"/>
                          </a:solidFill>
                          <a:latin typeface="+mn-lt"/>
                          <a:ea typeface="+mn-ea"/>
                          <a:cs typeface="+mn-cs"/>
                        </a:rPr>
                        <a:t>Tyres</a:t>
                      </a:r>
                      <a:r>
                        <a:rPr lang="en-US" sz="1500" b="1" kern="1200" baseline="30000" dirty="0" smtClean="0">
                          <a:solidFill>
                            <a:srgbClr val="002060"/>
                          </a:solidFill>
                          <a:latin typeface="+mn-lt"/>
                          <a:ea typeface="+mn-ea"/>
                          <a:cs typeface="+mn-cs"/>
                        </a:rPr>
                        <a:t>*</a:t>
                      </a:r>
                      <a:r>
                        <a:rPr lang="en-US" sz="1500" b="1" kern="1200" dirty="0" smtClean="0">
                          <a:solidFill>
                            <a:srgbClr val="002060"/>
                          </a:solidFill>
                          <a:latin typeface="+mn-lt"/>
                          <a:ea typeface="+mn-ea"/>
                          <a:cs typeface="+mn-cs"/>
                        </a:rPr>
                        <a:t> LDV</a:t>
                      </a:r>
                      <a:endParaRPr lang="el-GR" sz="1500" b="1" kern="1200" dirty="0" smtClean="0">
                        <a:solidFill>
                          <a:srgbClr val="002060"/>
                        </a:solidFill>
                        <a:latin typeface="+mn-lt"/>
                        <a:ea typeface="+mn-ea"/>
                        <a:cs typeface="+mn-cs"/>
                      </a:endParaRPr>
                    </a:p>
                  </a:txBody>
                  <a:tcPr marL="68583" marR="68583" marT="0" marB="0" anchor="ctr" horzOverflow="overflow">
                    <a:lnL w="190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500"/>
                        </a:lnSpc>
                        <a:spcBef>
                          <a:spcPts val="600"/>
                        </a:spcBef>
                        <a:spcAft>
                          <a:spcPts val="600"/>
                        </a:spcAft>
                        <a:buClrTx/>
                        <a:buSzTx/>
                        <a:buFontTx/>
                        <a:buNone/>
                        <a:tabLst/>
                      </a:pPr>
                      <a:r>
                        <a:rPr lang="en-US" sz="1500" b="1" kern="1200" baseline="30000" dirty="0" smtClean="0">
                          <a:solidFill>
                            <a:srgbClr val="002060"/>
                          </a:solidFill>
                          <a:latin typeface="+mn-lt"/>
                          <a:ea typeface="+mn-ea"/>
                          <a:cs typeface="+mn-cs"/>
                        </a:rPr>
                        <a:t>-</a:t>
                      </a:r>
                      <a:endParaRPr lang="el-GR" sz="1500" b="1" kern="1200" dirty="0" smtClean="0">
                        <a:solidFill>
                          <a:srgbClr val="002060"/>
                        </a:solidFill>
                        <a:latin typeface="+mn-lt"/>
                        <a:ea typeface="+mn-ea"/>
                        <a:cs typeface="+mn-cs"/>
                      </a:endParaRPr>
                    </a:p>
                  </a:txBody>
                  <a:tcPr marL="68583" marR="68583"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500"/>
                        </a:lnSpc>
                        <a:spcBef>
                          <a:spcPts val="600"/>
                        </a:spcBef>
                        <a:spcAft>
                          <a:spcPts val="600"/>
                        </a:spcAft>
                        <a:buClrTx/>
                        <a:buSzTx/>
                        <a:buFontTx/>
                        <a:buNone/>
                        <a:tabLst/>
                      </a:pPr>
                      <a:r>
                        <a:rPr lang="en-IE" sz="1500" b="1" kern="1200" dirty="0" smtClean="0">
                          <a:solidFill>
                            <a:srgbClr val="002060"/>
                          </a:solidFill>
                          <a:latin typeface="+mn-lt"/>
                          <a:ea typeface="+mn-ea"/>
                          <a:cs typeface="+mn-cs"/>
                        </a:rPr>
                        <a:t>3.5-9.0</a:t>
                      </a:r>
                      <a:endParaRPr lang="el-GR" sz="1500" b="1" kern="1200" dirty="0" smtClean="0">
                        <a:solidFill>
                          <a:srgbClr val="002060"/>
                        </a:solidFill>
                        <a:latin typeface="+mn-lt"/>
                        <a:ea typeface="+mn-ea"/>
                        <a:cs typeface="+mn-cs"/>
                      </a:endParaRPr>
                    </a:p>
                  </a:txBody>
                  <a:tcPr marL="68583" marR="68583" marT="0" marB="0" anchor="ctr" horzOverflow="overflow">
                    <a:lnL w="1270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Text Box 11"/>
          <p:cNvSpPr txBox="1">
            <a:spLocks noChangeArrowheads="1"/>
          </p:cNvSpPr>
          <p:nvPr/>
        </p:nvSpPr>
        <p:spPr bwMode="auto">
          <a:xfrm>
            <a:off x="323528" y="1872850"/>
            <a:ext cx="4176464" cy="332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150000"/>
              </a:lnSpc>
              <a:spcBef>
                <a:spcPts val="300"/>
              </a:spcBef>
              <a:spcAft>
                <a:spcPts val="300"/>
              </a:spcAft>
              <a:buSzPct val="100000"/>
            </a:pPr>
            <a:r>
              <a:rPr lang="en-US" altLang="en-US" sz="1200" dirty="0" smtClean="0">
                <a:solidFill>
                  <a:srgbClr val="002060"/>
                </a:solidFill>
              </a:rPr>
              <a:t>EFs derived from road simulation studies</a:t>
            </a:r>
            <a:endParaRPr lang="en-US" altLang="en-US" sz="1200" dirty="0" smtClean="0">
              <a:solidFill>
                <a:srgbClr val="002060"/>
              </a:solidFill>
              <a:ea typeface="Verdana" panose="020B0604030504040204" pitchFamily="34" charset="0"/>
              <a:cs typeface="Verdana" panose="020B0604030504040204" pitchFamily="34" charset="0"/>
            </a:endParaRPr>
          </a:p>
        </p:txBody>
      </p:sp>
      <p:sp>
        <p:nvSpPr>
          <p:cNvPr id="10" name="Text Box 11"/>
          <p:cNvSpPr txBox="1">
            <a:spLocks noChangeArrowheads="1"/>
          </p:cNvSpPr>
          <p:nvPr/>
        </p:nvSpPr>
        <p:spPr bwMode="auto">
          <a:xfrm>
            <a:off x="4644008" y="1872850"/>
            <a:ext cx="4176464" cy="332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150000"/>
              </a:lnSpc>
              <a:spcBef>
                <a:spcPts val="300"/>
              </a:spcBef>
              <a:spcAft>
                <a:spcPts val="300"/>
              </a:spcAft>
              <a:buSzPct val="100000"/>
            </a:pPr>
            <a:r>
              <a:rPr lang="en-US" altLang="en-US" sz="1200" dirty="0" smtClean="0">
                <a:solidFill>
                  <a:srgbClr val="002060"/>
                </a:solidFill>
              </a:rPr>
              <a:t>EFs derived from receptor modeling</a:t>
            </a:r>
            <a:endParaRPr lang="en-US" altLang="en-US" sz="1200" dirty="0" smtClean="0">
              <a:solidFill>
                <a:srgbClr val="002060"/>
              </a:solidFill>
              <a:ea typeface="Verdana" panose="020B0604030504040204" pitchFamily="34" charset="0"/>
              <a:cs typeface="Verdana" panose="020B0604030504040204" pitchFamily="34" charset="0"/>
            </a:endParaRPr>
          </a:p>
        </p:txBody>
      </p:sp>
      <p:graphicFrame>
        <p:nvGraphicFramePr>
          <p:cNvPr id="12" name="13 - Πίνακας"/>
          <p:cNvGraphicFramePr>
            <a:graphicFrameLocks noGrp="1"/>
          </p:cNvGraphicFramePr>
          <p:nvPr>
            <p:extLst>
              <p:ext uri="{D42A27DB-BD31-4B8C-83A1-F6EECF244321}">
                <p14:modId xmlns:p14="http://schemas.microsoft.com/office/powerpoint/2010/main" val="1275255322"/>
              </p:ext>
            </p:extLst>
          </p:nvPr>
        </p:nvGraphicFramePr>
        <p:xfrm>
          <a:off x="4644008" y="2204864"/>
          <a:ext cx="4176000" cy="1810000"/>
        </p:xfrm>
        <a:graphic>
          <a:graphicData uri="http://schemas.openxmlformats.org/drawingml/2006/table">
            <a:tbl>
              <a:tblPr/>
              <a:tblGrid>
                <a:gridCol w="1080000"/>
                <a:gridCol w="1548000"/>
                <a:gridCol w="1548000"/>
              </a:tblGrid>
              <a:tr h="540000">
                <a:tc>
                  <a:txBody>
                    <a:bodyPr/>
                    <a:lstStyle/>
                    <a:p>
                      <a:pPr marL="0" marR="0" lvl="0" indent="0" algn="ctr" defTabSz="914400" rtl="0" eaLnBrk="1" fontAlgn="base" latinLnBrk="0" hangingPunct="1">
                        <a:lnSpc>
                          <a:spcPct val="100000"/>
                        </a:lnSpc>
                        <a:spcBef>
                          <a:spcPts val="0"/>
                        </a:spcBef>
                        <a:spcAft>
                          <a:spcPts val="0"/>
                        </a:spcAft>
                        <a:buClrTx/>
                        <a:buSzTx/>
                        <a:buFontTx/>
                        <a:buNone/>
                        <a:tabLst/>
                      </a:pPr>
                      <a:endParaRPr lang="el-GR" sz="1400" b="1" kern="1200" dirty="0" smtClean="0">
                        <a:solidFill>
                          <a:srgbClr val="002060"/>
                        </a:solidFill>
                        <a:latin typeface="+mn-lt"/>
                        <a:ea typeface="+mn-ea"/>
                        <a:cs typeface="+mn-cs"/>
                      </a:endParaRPr>
                    </a:p>
                  </a:txBody>
                  <a:tcPr marL="68583" marR="68583" marT="0" marB="0"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lang="en-US" sz="1400" b="1" kern="1200" dirty="0" smtClean="0">
                          <a:solidFill>
                            <a:srgbClr val="002060"/>
                          </a:solidFill>
                          <a:latin typeface="+mn-lt"/>
                          <a:ea typeface="+mn-ea"/>
                          <a:cs typeface="+mn-cs"/>
                        </a:rPr>
                        <a:t>PM</a:t>
                      </a:r>
                      <a:r>
                        <a:rPr lang="en-US" sz="1400" b="1" kern="1200" baseline="-25000" dirty="0" smtClean="0">
                          <a:solidFill>
                            <a:srgbClr val="002060"/>
                          </a:solidFill>
                          <a:latin typeface="+mn-lt"/>
                          <a:ea typeface="+mn-ea"/>
                          <a:cs typeface="+mn-cs"/>
                        </a:rPr>
                        <a:t>2.5 </a:t>
                      </a:r>
                    </a:p>
                    <a:p>
                      <a:pPr marL="0" marR="0" lvl="0" indent="0" algn="ctr" defTabSz="914400" rtl="0" eaLnBrk="1" fontAlgn="base" latinLnBrk="0" hangingPunct="1">
                        <a:lnSpc>
                          <a:spcPct val="100000"/>
                        </a:lnSpc>
                        <a:spcBef>
                          <a:spcPts val="0"/>
                        </a:spcBef>
                        <a:spcAft>
                          <a:spcPts val="0"/>
                        </a:spcAft>
                        <a:buClrTx/>
                        <a:buSzTx/>
                        <a:buFontTx/>
                        <a:buNone/>
                        <a:tabLst/>
                      </a:pPr>
                      <a:r>
                        <a:rPr lang="en-US" sz="1200" b="1" kern="1200" baseline="0" dirty="0" smtClean="0">
                          <a:solidFill>
                            <a:srgbClr val="002060"/>
                          </a:solidFill>
                          <a:latin typeface="+mn-lt"/>
                          <a:ea typeface="+mn-ea"/>
                          <a:cs typeface="+mn-cs"/>
                        </a:rPr>
                        <a:t>(</a:t>
                      </a:r>
                      <a:r>
                        <a:rPr lang="en-IE" sz="1200" b="1" kern="1200" dirty="0" smtClean="0">
                          <a:solidFill>
                            <a:srgbClr val="002060"/>
                          </a:solidFill>
                          <a:latin typeface="+mn-lt"/>
                          <a:ea typeface="+mn-ea"/>
                          <a:cs typeface="+mn-cs"/>
                        </a:rPr>
                        <a:t>mg km</a:t>
                      </a:r>
                      <a:r>
                        <a:rPr lang="en-IE" sz="1200" b="1" kern="1200" baseline="30000" dirty="0" smtClean="0">
                          <a:solidFill>
                            <a:srgbClr val="002060"/>
                          </a:solidFill>
                          <a:latin typeface="+mn-lt"/>
                          <a:ea typeface="+mn-ea"/>
                          <a:cs typeface="+mn-cs"/>
                        </a:rPr>
                        <a:t>-1</a:t>
                      </a:r>
                      <a:r>
                        <a:rPr lang="en-IE" sz="1200" b="1" kern="1200" dirty="0" smtClean="0">
                          <a:solidFill>
                            <a:srgbClr val="002060"/>
                          </a:solidFill>
                          <a:latin typeface="+mn-lt"/>
                          <a:ea typeface="+mn-ea"/>
                          <a:cs typeface="+mn-cs"/>
                        </a:rPr>
                        <a:t> veh</a:t>
                      </a:r>
                      <a:r>
                        <a:rPr lang="en-IE" sz="1200" b="1" kern="1200" baseline="30000" dirty="0" smtClean="0">
                          <a:solidFill>
                            <a:srgbClr val="002060"/>
                          </a:solidFill>
                          <a:latin typeface="+mn-lt"/>
                          <a:ea typeface="+mn-ea"/>
                          <a:cs typeface="+mn-cs"/>
                        </a:rPr>
                        <a:t>-1</a:t>
                      </a:r>
                      <a:r>
                        <a:rPr lang="en-IE" sz="1200" b="1" kern="1200" dirty="0" smtClean="0">
                          <a:solidFill>
                            <a:srgbClr val="002060"/>
                          </a:solidFill>
                          <a:latin typeface="+mn-lt"/>
                          <a:ea typeface="+mn-ea"/>
                          <a:cs typeface="+mn-cs"/>
                        </a:rPr>
                        <a:t>)</a:t>
                      </a:r>
                      <a:endParaRPr lang="en-US" sz="1400" b="1" kern="1200" baseline="-25000" dirty="0" smtClean="0">
                        <a:solidFill>
                          <a:srgbClr val="002060"/>
                        </a:solidFill>
                        <a:latin typeface="+mn-lt"/>
                        <a:ea typeface="+mn-ea"/>
                        <a:cs typeface="+mn-cs"/>
                      </a:endParaRPr>
                    </a:p>
                  </a:txBody>
                  <a:tcPr marL="68583" marR="68583" marT="0" marB="0"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tcPr>
                </a:tc>
                <a:tc>
                  <a:txBody>
                    <a:bodyPr/>
                    <a:lstStyle/>
                    <a:p>
                      <a:pPr marL="0" marR="0" lvl="0" indent="0" algn="ctr" defTabSz="914400" rtl="0" eaLnBrk="1" fontAlgn="base" latinLnBrk="0" hangingPunct="1">
                        <a:lnSpc>
                          <a:spcPct val="100000"/>
                        </a:lnSpc>
                        <a:spcBef>
                          <a:spcPts val="0"/>
                        </a:spcBef>
                        <a:spcAft>
                          <a:spcPts val="0"/>
                        </a:spcAft>
                        <a:buClrTx/>
                        <a:buSzTx/>
                        <a:buFontTx/>
                        <a:buNone/>
                        <a:tabLst/>
                      </a:pPr>
                      <a:r>
                        <a:rPr lang="en-US" sz="1400" b="1" kern="1200" dirty="0" smtClean="0">
                          <a:solidFill>
                            <a:srgbClr val="002060"/>
                          </a:solidFill>
                          <a:latin typeface="+mn-lt"/>
                          <a:ea typeface="+mn-ea"/>
                          <a:cs typeface="+mn-cs"/>
                        </a:rPr>
                        <a:t>PM</a:t>
                      </a:r>
                      <a:r>
                        <a:rPr lang="en-US" sz="1400" b="1" kern="1200" baseline="-25000" dirty="0" smtClean="0">
                          <a:solidFill>
                            <a:srgbClr val="002060"/>
                          </a:solidFill>
                          <a:latin typeface="+mn-lt"/>
                          <a:ea typeface="+mn-ea"/>
                          <a:cs typeface="+mn-cs"/>
                        </a:rPr>
                        <a:t>10 </a:t>
                      </a:r>
                    </a:p>
                    <a:p>
                      <a:pPr marL="0" marR="0" lvl="0" indent="0" algn="ctr" defTabSz="914400" rtl="0" eaLnBrk="1" fontAlgn="base" latinLnBrk="0" hangingPunct="1">
                        <a:lnSpc>
                          <a:spcPct val="100000"/>
                        </a:lnSpc>
                        <a:spcBef>
                          <a:spcPts val="0"/>
                        </a:spcBef>
                        <a:spcAft>
                          <a:spcPts val="0"/>
                        </a:spcAft>
                        <a:buClrTx/>
                        <a:buSzTx/>
                        <a:buFontTx/>
                        <a:buNone/>
                        <a:tabLst/>
                      </a:pPr>
                      <a:r>
                        <a:rPr lang="en-US" sz="1200" b="1" kern="1200" baseline="0" dirty="0" smtClean="0">
                          <a:solidFill>
                            <a:srgbClr val="002060"/>
                          </a:solidFill>
                          <a:latin typeface="+mn-lt"/>
                          <a:ea typeface="+mn-ea"/>
                          <a:cs typeface="+mn-cs"/>
                        </a:rPr>
                        <a:t>(</a:t>
                      </a:r>
                      <a:r>
                        <a:rPr lang="en-IE" sz="1200" b="1" kern="1200" dirty="0" smtClean="0">
                          <a:solidFill>
                            <a:srgbClr val="002060"/>
                          </a:solidFill>
                          <a:latin typeface="+mn-lt"/>
                          <a:ea typeface="+mn-ea"/>
                          <a:cs typeface="+mn-cs"/>
                        </a:rPr>
                        <a:t>mg km</a:t>
                      </a:r>
                      <a:r>
                        <a:rPr lang="en-IE" sz="1200" b="1" kern="1200" baseline="30000" dirty="0" smtClean="0">
                          <a:solidFill>
                            <a:srgbClr val="002060"/>
                          </a:solidFill>
                          <a:latin typeface="+mn-lt"/>
                          <a:ea typeface="+mn-ea"/>
                          <a:cs typeface="+mn-cs"/>
                        </a:rPr>
                        <a:t>-1</a:t>
                      </a:r>
                      <a:r>
                        <a:rPr lang="en-IE" sz="1200" b="1" kern="1200" dirty="0" smtClean="0">
                          <a:solidFill>
                            <a:srgbClr val="002060"/>
                          </a:solidFill>
                          <a:latin typeface="+mn-lt"/>
                          <a:ea typeface="+mn-ea"/>
                          <a:cs typeface="+mn-cs"/>
                        </a:rPr>
                        <a:t> veh</a:t>
                      </a:r>
                      <a:r>
                        <a:rPr lang="en-IE" sz="1200" b="1" kern="1200" baseline="30000" dirty="0" smtClean="0">
                          <a:solidFill>
                            <a:srgbClr val="002060"/>
                          </a:solidFill>
                          <a:latin typeface="+mn-lt"/>
                          <a:ea typeface="+mn-ea"/>
                          <a:cs typeface="+mn-cs"/>
                        </a:rPr>
                        <a:t>-1</a:t>
                      </a:r>
                      <a:r>
                        <a:rPr lang="en-IE" sz="1200" b="1" kern="1200" dirty="0" smtClean="0">
                          <a:solidFill>
                            <a:srgbClr val="002060"/>
                          </a:solidFill>
                          <a:latin typeface="+mn-lt"/>
                          <a:ea typeface="+mn-ea"/>
                          <a:cs typeface="+mn-cs"/>
                        </a:rPr>
                        <a:t>)</a:t>
                      </a:r>
                      <a:endParaRPr lang="en-US" sz="1400" b="1" kern="1200" baseline="-25000" dirty="0" smtClean="0">
                        <a:solidFill>
                          <a:srgbClr val="002060"/>
                        </a:solidFill>
                        <a:latin typeface="+mn-lt"/>
                        <a:ea typeface="+mn-ea"/>
                        <a:cs typeface="+mn-cs"/>
                      </a:endParaRPr>
                    </a:p>
                  </a:txBody>
                  <a:tcPr marL="68583" marR="68583" marT="0" marB="0" anchor="ctr" horzOverflow="overflow">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tcPr>
                </a:tc>
              </a:tr>
              <a:tr h="612000">
                <a:tc>
                  <a:txBody>
                    <a:bodyPr/>
                    <a:lstStyle/>
                    <a:p>
                      <a:pPr marL="0" marR="0" lvl="0" indent="0" algn="ctr" defTabSz="914400" rtl="0" eaLnBrk="1" fontAlgn="base" latinLnBrk="0" hangingPunct="1">
                        <a:lnSpc>
                          <a:spcPts val="2500"/>
                        </a:lnSpc>
                        <a:spcBef>
                          <a:spcPts val="600"/>
                        </a:spcBef>
                        <a:spcAft>
                          <a:spcPts val="600"/>
                        </a:spcAft>
                        <a:buClrTx/>
                        <a:buSzTx/>
                        <a:buFontTx/>
                        <a:buNone/>
                        <a:tabLst/>
                      </a:pPr>
                      <a:r>
                        <a:rPr lang="en-US" sz="1500" b="1" kern="1200" dirty="0" smtClean="0">
                          <a:solidFill>
                            <a:srgbClr val="002060"/>
                          </a:solidFill>
                          <a:latin typeface="+mn-lt"/>
                          <a:ea typeface="+mn-ea"/>
                          <a:cs typeface="+mn-cs"/>
                        </a:rPr>
                        <a:t>Brakes LDV</a:t>
                      </a:r>
                      <a:endParaRPr lang="el-GR" sz="1500" b="1" kern="1200" dirty="0" smtClean="0">
                        <a:solidFill>
                          <a:srgbClr val="002060"/>
                        </a:solidFill>
                        <a:latin typeface="+mn-lt"/>
                        <a:ea typeface="+mn-ea"/>
                        <a:cs typeface="+mn-cs"/>
                      </a:endParaRPr>
                    </a:p>
                  </a:txBody>
                  <a:tcPr marL="68583" marR="68583" marT="0" marB="0" anchor="ctr" horzOverflow="overflow">
                    <a:lnL w="190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500"/>
                        </a:lnSpc>
                        <a:spcBef>
                          <a:spcPts val="600"/>
                        </a:spcBef>
                        <a:spcAft>
                          <a:spcPts val="600"/>
                        </a:spcAft>
                        <a:buClrTx/>
                        <a:buSzTx/>
                        <a:buFontTx/>
                        <a:buNone/>
                        <a:tabLst/>
                      </a:pPr>
                      <a:r>
                        <a:rPr lang="en-US" sz="1500" b="1" kern="1200" dirty="0" smtClean="0">
                          <a:solidFill>
                            <a:srgbClr val="002060"/>
                          </a:solidFill>
                          <a:latin typeface="+mn-lt"/>
                          <a:ea typeface="+mn-ea"/>
                          <a:cs typeface="+mn-cs"/>
                        </a:rPr>
                        <a:t>0.0-5.0</a:t>
                      </a:r>
                      <a:endParaRPr lang="el-GR" sz="1500" b="1" kern="1200" dirty="0" smtClean="0">
                        <a:solidFill>
                          <a:srgbClr val="002060"/>
                        </a:solidFill>
                        <a:latin typeface="+mn-lt"/>
                        <a:ea typeface="+mn-ea"/>
                        <a:cs typeface="+mn-cs"/>
                      </a:endParaRPr>
                    </a:p>
                  </a:txBody>
                  <a:tcPr marL="68583" marR="68583"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500"/>
                        </a:lnSpc>
                        <a:spcBef>
                          <a:spcPts val="600"/>
                        </a:spcBef>
                        <a:spcAft>
                          <a:spcPts val="600"/>
                        </a:spcAft>
                        <a:buClrTx/>
                        <a:buSzTx/>
                        <a:buFontTx/>
                        <a:buNone/>
                        <a:tabLst/>
                        <a:defRPr/>
                      </a:pPr>
                      <a:r>
                        <a:rPr lang="en-IE" sz="1500" b="1" kern="1200" dirty="0" smtClean="0">
                          <a:solidFill>
                            <a:srgbClr val="002060"/>
                          </a:solidFill>
                          <a:latin typeface="+mn-lt"/>
                          <a:ea typeface="+mn-ea"/>
                          <a:cs typeface="+mn-cs"/>
                        </a:rPr>
                        <a:t>1.0-8.8</a:t>
                      </a:r>
                      <a:endParaRPr lang="el-GR" sz="1500" b="1" kern="1200" dirty="0" smtClean="0">
                        <a:solidFill>
                          <a:srgbClr val="002060"/>
                        </a:solidFill>
                        <a:latin typeface="+mn-lt"/>
                        <a:ea typeface="+mn-ea"/>
                        <a:cs typeface="+mn-cs"/>
                      </a:endParaRPr>
                    </a:p>
                  </a:txBody>
                  <a:tcPr marL="68583" marR="68583" marT="0" marB="0" anchor="ctr" horzOverflow="overflow">
                    <a:lnL w="1270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2000">
                <a:tc>
                  <a:txBody>
                    <a:bodyPr/>
                    <a:lstStyle/>
                    <a:p>
                      <a:pPr marL="0" marR="0" lvl="0" indent="0" algn="ctr" defTabSz="914400" rtl="0" eaLnBrk="1" fontAlgn="base" latinLnBrk="0" hangingPunct="1">
                        <a:lnSpc>
                          <a:spcPts val="2500"/>
                        </a:lnSpc>
                        <a:spcBef>
                          <a:spcPts val="600"/>
                        </a:spcBef>
                        <a:spcAft>
                          <a:spcPts val="600"/>
                        </a:spcAft>
                        <a:buClrTx/>
                        <a:buSzTx/>
                        <a:buFontTx/>
                        <a:buNone/>
                        <a:tabLst/>
                      </a:pPr>
                      <a:r>
                        <a:rPr lang="en-US" sz="1500" b="1" kern="1200" dirty="0" smtClean="0">
                          <a:solidFill>
                            <a:srgbClr val="002060"/>
                          </a:solidFill>
                          <a:latin typeface="+mn-lt"/>
                          <a:ea typeface="+mn-ea"/>
                          <a:cs typeface="+mn-cs"/>
                        </a:rPr>
                        <a:t>Tyres</a:t>
                      </a:r>
                      <a:r>
                        <a:rPr lang="en-US" sz="1500" b="1" kern="1200" baseline="30000" dirty="0" smtClean="0">
                          <a:solidFill>
                            <a:srgbClr val="002060"/>
                          </a:solidFill>
                          <a:latin typeface="+mn-lt"/>
                          <a:ea typeface="+mn-ea"/>
                          <a:cs typeface="+mn-cs"/>
                        </a:rPr>
                        <a:t>*</a:t>
                      </a:r>
                      <a:r>
                        <a:rPr lang="en-US" sz="1500" b="1" kern="1200" dirty="0" smtClean="0">
                          <a:solidFill>
                            <a:srgbClr val="002060"/>
                          </a:solidFill>
                          <a:latin typeface="+mn-lt"/>
                          <a:ea typeface="+mn-ea"/>
                          <a:cs typeface="+mn-cs"/>
                        </a:rPr>
                        <a:t> LDV</a:t>
                      </a:r>
                      <a:endParaRPr lang="el-GR" sz="1500" b="1" kern="1200" dirty="0" smtClean="0">
                        <a:solidFill>
                          <a:srgbClr val="002060"/>
                        </a:solidFill>
                        <a:latin typeface="+mn-lt"/>
                        <a:ea typeface="+mn-ea"/>
                        <a:cs typeface="+mn-cs"/>
                      </a:endParaRPr>
                    </a:p>
                  </a:txBody>
                  <a:tcPr marL="68583" marR="68583" marT="0" marB="0" anchor="ctr" horzOverflow="overflow">
                    <a:lnL w="190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500"/>
                        </a:lnSpc>
                        <a:spcBef>
                          <a:spcPts val="600"/>
                        </a:spcBef>
                        <a:spcAft>
                          <a:spcPts val="600"/>
                        </a:spcAft>
                        <a:buClrTx/>
                        <a:buSzTx/>
                        <a:buFontTx/>
                        <a:buNone/>
                        <a:tabLst/>
                      </a:pPr>
                      <a:r>
                        <a:rPr lang="en-US" sz="1500" b="1" kern="1200" dirty="0" smtClean="0">
                          <a:solidFill>
                            <a:srgbClr val="002060"/>
                          </a:solidFill>
                          <a:latin typeface="+mn-lt"/>
                          <a:ea typeface="+mn-ea"/>
                          <a:cs typeface="+mn-cs"/>
                        </a:rPr>
                        <a:t>0.3-5.0</a:t>
                      </a:r>
                      <a:endParaRPr lang="el-GR" sz="1500" b="1" kern="1200" dirty="0" smtClean="0">
                        <a:solidFill>
                          <a:srgbClr val="002060"/>
                        </a:solidFill>
                        <a:latin typeface="+mn-lt"/>
                        <a:ea typeface="+mn-ea"/>
                        <a:cs typeface="+mn-cs"/>
                      </a:endParaRPr>
                    </a:p>
                  </a:txBody>
                  <a:tcPr marL="68583" marR="68583"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2500"/>
                        </a:lnSpc>
                        <a:spcBef>
                          <a:spcPts val="600"/>
                        </a:spcBef>
                        <a:spcAft>
                          <a:spcPts val="600"/>
                        </a:spcAft>
                        <a:buClrTx/>
                        <a:buSzTx/>
                        <a:buFontTx/>
                        <a:buNone/>
                        <a:tabLst/>
                      </a:pPr>
                      <a:r>
                        <a:rPr lang="en-IE" sz="1500" b="1" kern="1200" dirty="0" smtClean="0">
                          <a:solidFill>
                            <a:srgbClr val="002060"/>
                          </a:solidFill>
                          <a:latin typeface="+mn-lt"/>
                          <a:ea typeface="+mn-ea"/>
                          <a:cs typeface="+mn-cs"/>
                        </a:rPr>
                        <a:t>6.0-13</a:t>
                      </a:r>
                      <a:endParaRPr lang="el-GR" sz="1500" b="1" kern="1200" dirty="0" smtClean="0">
                        <a:solidFill>
                          <a:srgbClr val="002060"/>
                        </a:solidFill>
                        <a:latin typeface="+mn-lt"/>
                        <a:ea typeface="+mn-ea"/>
                        <a:cs typeface="+mn-cs"/>
                      </a:endParaRPr>
                    </a:p>
                  </a:txBody>
                  <a:tcPr marL="68583" marR="68583" marT="0" marB="0" anchor="ctr" horzOverflow="overflow">
                    <a:lnL w="1270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 name="Text Box 11"/>
          <p:cNvSpPr txBox="1">
            <a:spLocks noChangeArrowheads="1"/>
          </p:cNvSpPr>
          <p:nvPr/>
        </p:nvSpPr>
        <p:spPr bwMode="auto">
          <a:xfrm>
            <a:off x="323528" y="3974867"/>
            <a:ext cx="417646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ts val="300"/>
              </a:spcBef>
              <a:spcAft>
                <a:spcPts val="300"/>
              </a:spcAft>
              <a:buSzPct val="100000"/>
            </a:pPr>
            <a:r>
              <a:rPr lang="en-US" sz="1000" baseline="30000" dirty="0" smtClean="0">
                <a:solidFill>
                  <a:srgbClr val="002060"/>
                </a:solidFill>
              </a:rPr>
              <a:t>* </a:t>
            </a:r>
            <a:r>
              <a:rPr lang="en-US" altLang="en-US" sz="1000" dirty="0" smtClean="0">
                <a:solidFill>
                  <a:srgbClr val="002060"/>
                </a:solidFill>
              </a:rPr>
              <a:t>Friction tyres</a:t>
            </a:r>
            <a:endParaRPr lang="en-IE" altLang="en-US" sz="1000" dirty="0" smtClean="0">
              <a:solidFill>
                <a:srgbClr val="002060"/>
              </a:solidFill>
            </a:endParaRPr>
          </a:p>
        </p:txBody>
      </p:sp>
      <p:sp>
        <p:nvSpPr>
          <p:cNvPr id="16" name="Text Box 11"/>
          <p:cNvSpPr txBox="1">
            <a:spLocks noChangeArrowheads="1"/>
          </p:cNvSpPr>
          <p:nvPr/>
        </p:nvSpPr>
        <p:spPr bwMode="auto">
          <a:xfrm>
            <a:off x="228607" y="4365104"/>
            <a:ext cx="8699501" cy="222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gn="just" eaLnBrk="1" hangingPunct="1">
              <a:lnSpc>
                <a:spcPct val="150000"/>
              </a:lnSpc>
              <a:spcBef>
                <a:spcPts val="100"/>
              </a:spcBef>
              <a:spcAft>
                <a:spcPts val="100"/>
              </a:spcAft>
              <a:buSzPct val="100000"/>
              <a:buFont typeface="Wingdings" panose="05000000000000000000" pitchFamily="2" charset="2"/>
              <a:buChar char="q"/>
            </a:pPr>
            <a:r>
              <a:rPr lang="en-IE" altLang="en-US" sz="1600" dirty="0" smtClean="0">
                <a:solidFill>
                  <a:srgbClr val="002060"/>
                </a:solidFill>
                <a:latin typeface="+mn-lt"/>
              </a:rPr>
              <a:t>Brake and tyre wear PM</a:t>
            </a:r>
            <a:r>
              <a:rPr lang="en-IE" altLang="en-US" sz="1600" baseline="-25000" dirty="0" smtClean="0">
                <a:solidFill>
                  <a:srgbClr val="002060"/>
                </a:solidFill>
                <a:latin typeface="+mn-lt"/>
              </a:rPr>
              <a:t>10</a:t>
            </a:r>
            <a:r>
              <a:rPr lang="en-IE" altLang="en-US" sz="1600" dirty="0" smtClean="0">
                <a:solidFill>
                  <a:srgbClr val="002060"/>
                </a:solidFill>
                <a:latin typeface="+mn-lt"/>
              </a:rPr>
              <a:t> EFs of HDVs are estimated to be approximately one order of magnitude higher compared to LDVs</a:t>
            </a:r>
            <a:endParaRPr lang="en-IE" altLang="en-US" sz="1600" dirty="0">
              <a:solidFill>
                <a:srgbClr val="002060"/>
              </a:solidFill>
              <a:latin typeface="+mn-lt"/>
            </a:endParaRPr>
          </a:p>
          <a:p>
            <a:pPr algn="just" eaLnBrk="1" hangingPunct="1">
              <a:lnSpc>
                <a:spcPct val="150000"/>
              </a:lnSpc>
              <a:spcBef>
                <a:spcPts val="100"/>
              </a:spcBef>
              <a:spcAft>
                <a:spcPts val="100"/>
              </a:spcAft>
              <a:buSzPct val="100000"/>
            </a:pPr>
            <a:endParaRPr lang="en-IE" altLang="en-US" sz="400" dirty="0">
              <a:solidFill>
                <a:srgbClr val="002060"/>
              </a:solidFill>
              <a:latin typeface="+mn-lt"/>
            </a:endParaRPr>
          </a:p>
          <a:p>
            <a:pPr marL="285750" indent="-285750" algn="just" eaLnBrk="1" hangingPunct="1">
              <a:lnSpc>
                <a:spcPct val="150000"/>
              </a:lnSpc>
              <a:spcBef>
                <a:spcPts val="100"/>
              </a:spcBef>
              <a:spcAft>
                <a:spcPts val="100"/>
              </a:spcAft>
              <a:buSzPct val="100000"/>
              <a:buFont typeface="Wingdings" panose="05000000000000000000" pitchFamily="2" charset="2"/>
              <a:buChar char="q"/>
            </a:pPr>
            <a:r>
              <a:rPr lang="en-IE" altLang="en-US" sz="1600" dirty="0" smtClean="0">
                <a:solidFill>
                  <a:srgbClr val="002060"/>
                </a:solidFill>
                <a:latin typeface="+mn-lt"/>
              </a:rPr>
              <a:t>Much higher PM</a:t>
            </a:r>
            <a:r>
              <a:rPr lang="en-IE" altLang="en-US" sz="1600" baseline="-25000" dirty="0" smtClean="0">
                <a:solidFill>
                  <a:srgbClr val="002060"/>
                </a:solidFill>
                <a:latin typeface="+mn-lt"/>
              </a:rPr>
              <a:t>10</a:t>
            </a:r>
            <a:r>
              <a:rPr lang="en-IE" altLang="en-US" sz="1600" dirty="0" smtClean="0">
                <a:solidFill>
                  <a:srgbClr val="002060"/>
                </a:solidFill>
                <a:latin typeface="+mn-lt"/>
              </a:rPr>
              <a:t> EFs have been reported in case of studded tyres</a:t>
            </a:r>
            <a:endParaRPr lang="en-US" altLang="en-US" sz="1600" dirty="0">
              <a:solidFill>
                <a:srgbClr val="002060"/>
              </a:solidFill>
              <a:latin typeface="+mn-lt"/>
            </a:endParaRPr>
          </a:p>
          <a:p>
            <a:pPr marL="285750" indent="-285750" algn="just" eaLnBrk="1" hangingPunct="1">
              <a:lnSpc>
                <a:spcPct val="150000"/>
              </a:lnSpc>
              <a:spcBef>
                <a:spcPts val="100"/>
              </a:spcBef>
              <a:spcAft>
                <a:spcPts val="100"/>
              </a:spcAft>
              <a:buSzPct val="100000"/>
              <a:buFont typeface="Wingdings" panose="05000000000000000000" pitchFamily="2" charset="2"/>
              <a:buChar char="q"/>
            </a:pPr>
            <a:r>
              <a:rPr lang="en-US" altLang="en-US" sz="1600" dirty="0" smtClean="0">
                <a:solidFill>
                  <a:srgbClr val="002060"/>
                </a:solidFill>
                <a:latin typeface="+mn-lt"/>
              </a:rPr>
              <a:t>In general emission factors of single sources for LD close to the Euro 4/5 mass standard</a:t>
            </a:r>
            <a:endParaRPr lang="en-IE" altLang="en-US" sz="1600" dirty="0" smtClean="0">
              <a:solidFill>
                <a:srgbClr val="002060"/>
              </a:solidFill>
              <a:latin typeface="+mn-lt"/>
            </a:endParaRPr>
          </a:p>
          <a:p>
            <a:pPr algn="just" eaLnBrk="1" hangingPunct="1">
              <a:lnSpc>
                <a:spcPct val="150000"/>
              </a:lnSpc>
              <a:spcBef>
                <a:spcPts val="100"/>
              </a:spcBef>
              <a:spcAft>
                <a:spcPts val="100"/>
              </a:spcAft>
              <a:buSzPct val="100000"/>
            </a:pPr>
            <a:endParaRPr lang="en-IE" altLang="en-US" sz="400" dirty="0">
              <a:solidFill>
                <a:srgbClr val="002060"/>
              </a:solidFill>
              <a:latin typeface="+mn-lt"/>
            </a:endParaRPr>
          </a:p>
        </p:txBody>
      </p:sp>
      <p:sp>
        <p:nvSpPr>
          <p:cNvPr id="17" name="Text Box 11"/>
          <p:cNvSpPr txBox="1">
            <a:spLocks noChangeArrowheads="1"/>
          </p:cNvSpPr>
          <p:nvPr/>
        </p:nvSpPr>
        <p:spPr bwMode="auto">
          <a:xfrm>
            <a:off x="4644008" y="3974867"/>
            <a:ext cx="417646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ts val="300"/>
              </a:spcBef>
              <a:spcAft>
                <a:spcPts val="300"/>
              </a:spcAft>
              <a:buSzPct val="100000"/>
            </a:pPr>
            <a:r>
              <a:rPr lang="en-US" sz="1000" baseline="30000" dirty="0" smtClean="0">
                <a:solidFill>
                  <a:srgbClr val="002060"/>
                </a:solidFill>
              </a:rPr>
              <a:t>* </a:t>
            </a:r>
            <a:r>
              <a:rPr lang="en-US" altLang="en-US" sz="1000" dirty="0" smtClean="0">
                <a:solidFill>
                  <a:srgbClr val="002060"/>
                </a:solidFill>
              </a:rPr>
              <a:t>Friction tyres</a:t>
            </a:r>
            <a:endParaRPr lang="en-IE" altLang="en-US" sz="1000" dirty="0" smtClean="0">
              <a:solidFill>
                <a:srgbClr val="002060"/>
              </a:solidFill>
            </a:endParaRPr>
          </a:p>
        </p:txBody>
      </p:sp>
      <p:sp>
        <p:nvSpPr>
          <p:cNvPr id="19" name="10 - Έλλειψη"/>
          <p:cNvSpPr>
            <a:spLocks noChangeArrowheads="1"/>
          </p:cNvSpPr>
          <p:nvPr/>
        </p:nvSpPr>
        <p:spPr bwMode="auto">
          <a:xfrm>
            <a:off x="3707904" y="2924944"/>
            <a:ext cx="468000" cy="324000"/>
          </a:xfrm>
          <a:prstGeom prst="ellipse">
            <a:avLst/>
          </a:prstGeom>
          <a:noFill/>
          <a:ln w="25400" algn="ctr">
            <a:solidFill>
              <a:srgbClr val="769535"/>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a:p>
        </p:txBody>
      </p:sp>
      <p:sp>
        <p:nvSpPr>
          <p:cNvPr id="20" name="10 - Έλλειψη"/>
          <p:cNvSpPr>
            <a:spLocks noChangeArrowheads="1"/>
          </p:cNvSpPr>
          <p:nvPr/>
        </p:nvSpPr>
        <p:spPr bwMode="auto">
          <a:xfrm>
            <a:off x="8028384" y="2924944"/>
            <a:ext cx="468000" cy="324000"/>
          </a:xfrm>
          <a:prstGeom prst="ellipse">
            <a:avLst/>
          </a:prstGeom>
          <a:noFill/>
          <a:ln w="25400" algn="ctr">
            <a:solidFill>
              <a:srgbClr val="769535"/>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a:p>
        </p:txBody>
      </p:sp>
      <p:sp>
        <p:nvSpPr>
          <p:cNvPr id="21" name="10 - Έλλειψη"/>
          <p:cNvSpPr>
            <a:spLocks noChangeArrowheads="1"/>
          </p:cNvSpPr>
          <p:nvPr/>
        </p:nvSpPr>
        <p:spPr bwMode="auto">
          <a:xfrm>
            <a:off x="3707904" y="3537048"/>
            <a:ext cx="468000" cy="324000"/>
          </a:xfrm>
          <a:prstGeom prst="ellipse">
            <a:avLst/>
          </a:prstGeom>
          <a:noFill/>
          <a:ln w="25400" algn="ctr">
            <a:solidFill>
              <a:srgbClr val="769535"/>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a:p>
        </p:txBody>
      </p:sp>
      <p:sp>
        <p:nvSpPr>
          <p:cNvPr id="22" name="10 - Έλλειψη"/>
          <p:cNvSpPr>
            <a:spLocks noChangeArrowheads="1"/>
          </p:cNvSpPr>
          <p:nvPr/>
        </p:nvSpPr>
        <p:spPr bwMode="auto">
          <a:xfrm>
            <a:off x="7632392" y="3537048"/>
            <a:ext cx="468000" cy="324000"/>
          </a:xfrm>
          <a:prstGeom prst="ellipse">
            <a:avLst/>
          </a:prstGeom>
          <a:noFill/>
          <a:ln w="25400" algn="ctr">
            <a:solidFill>
              <a:srgbClr val="769535"/>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endParaRPr lang="en-US" altLang="en-US"/>
          </a:p>
        </p:txBody>
      </p:sp>
    </p:spTree>
    <p:extLst>
      <p:ext uri="{BB962C8B-B14F-4D97-AF65-F5344CB8AC3E}">
        <p14:creationId xmlns:p14="http://schemas.microsoft.com/office/powerpoint/2010/main" val="356500643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1"/>
          <p:cNvSpPr txBox="1">
            <a:spLocks noChangeArrowheads="1"/>
          </p:cNvSpPr>
          <p:nvPr/>
        </p:nvSpPr>
        <p:spPr bwMode="auto">
          <a:xfrm>
            <a:off x="143933" y="1628800"/>
            <a:ext cx="8856133" cy="644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gn="just" eaLnBrk="1" hangingPunct="1">
              <a:spcBef>
                <a:spcPts val="1200"/>
              </a:spcBef>
              <a:spcAft>
                <a:spcPts val="0"/>
              </a:spcAft>
              <a:buSzPct val="100000"/>
              <a:buFont typeface="Arial" panose="020B0604020202020204" pitchFamily="34" charset="0"/>
              <a:buChar char="•"/>
            </a:pPr>
            <a:r>
              <a:rPr lang="en-US" altLang="en-US" sz="1800" u="sng" dirty="0" smtClean="0">
                <a:solidFill>
                  <a:srgbClr val="002060"/>
                </a:solidFill>
              </a:rPr>
              <a:t>World Health Organization: Health effects of particulate matter (2013)</a:t>
            </a:r>
          </a:p>
          <a:p>
            <a:pPr marL="285750" indent="-285750" algn="just" eaLnBrk="1" hangingPunct="1">
              <a:spcBef>
                <a:spcPts val="1200"/>
              </a:spcBef>
              <a:spcAft>
                <a:spcPts val="0"/>
              </a:spcAft>
              <a:buSzPct val="100000"/>
              <a:buFont typeface="Arial" panose="020B0604020202020204" pitchFamily="34" charset="0"/>
              <a:buChar char="•"/>
            </a:pPr>
            <a:r>
              <a:rPr lang="en-US" altLang="en-US" sz="1800" dirty="0" smtClean="0">
                <a:solidFill>
                  <a:srgbClr val="002060"/>
                </a:solidFill>
              </a:rPr>
              <a:t>The health effects of inhalable PM are well documented.</a:t>
            </a:r>
          </a:p>
          <a:p>
            <a:pPr marL="742950" lvl="1" indent="-285750" algn="just" eaLnBrk="1" hangingPunct="1">
              <a:spcBef>
                <a:spcPts val="600"/>
              </a:spcBef>
              <a:spcAft>
                <a:spcPts val="0"/>
              </a:spcAft>
              <a:buSzPct val="100000"/>
              <a:buFont typeface="Arial" panose="020B0604020202020204" pitchFamily="34" charset="0"/>
              <a:buChar char="•"/>
            </a:pPr>
            <a:r>
              <a:rPr lang="en-US" altLang="en-US" sz="1600" dirty="0" smtClean="0">
                <a:solidFill>
                  <a:srgbClr val="002060"/>
                </a:solidFill>
              </a:rPr>
              <a:t>respiratory </a:t>
            </a:r>
            <a:r>
              <a:rPr lang="en-US" altLang="en-US" sz="1600" dirty="0">
                <a:solidFill>
                  <a:srgbClr val="002060"/>
                </a:solidFill>
              </a:rPr>
              <a:t>and cardiovascular </a:t>
            </a:r>
            <a:r>
              <a:rPr lang="en-US" altLang="en-US" sz="1600" dirty="0" smtClean="0">
                <a:solidFill>
                  <a:srgbClr val="002060"/>
                </a:solidFill>
              </a:rPr>
              <a:t>morbidity, mortality from cardiovascular and respiratory diseases and from lung cancer.</a:t>
            </a:r>
          </a:p>
          <a:p>
            <a:pPr marL="285750" indent="-285750" algn="just" eaLnBrk="1" hangingPunct="1">
              <a:spcBef>
                <a:spcPts val="1200"/>
              </a:spcBef>
              <a:spcAft>
                <a:spcPts val="0"/>
              </a:spcAft>
              <a:buSzPct val="100000"/>
              <a:buFont typeface="Arial" panose="020B0604020202020204" pitchFamily="34" charset="0"/>
              <a:buChar char="•"/>
            </a:pPr>
            <a:r>
              <a:rPr lang="en-US" altLang="en-US" sz="1800" dirty="0" smtClean="0">
                <a:solidFill>
                  <a:srgbClr val="002060"/>
                </a:solidFill>
              </a:rPr>
              <a:t>There </a:t>
            </a:r>
            <a:r>
              <a:rPr lang="en-US" altLang="en-US" sz="1800" dirty="0">
                <a:solidFill>
                  <a:srgbClr val="002060"/>
                </a:solidFill>
              </a:rPr>
              <a:t>is good evidence of the effects of short-term exposure to PM10 on respiratory </a:t>
            </a:r>
            <a:r>
              <a:rPr lang="en-US" altLang="en-US" sz="1800" dirty="0" smtClean="0">
                <a:solidFill>
                  <a:srgbClr val="002060"/>
                </a:solidFill>
              </a:rPr>
              <a:t>health, but </a:t>
            </a:r>
            <a:r>
              <a:rPr lang="en-US" altLang="en-US" sz="1800" dirty="0">
                <a:solidFill>
                  <a:srgbClr val="002060"/>
                </a:solidFill>
              </a:rPr>
              <a:t>for mortality, and especially as a consequence of long-term exposure, PM2.5 is a </a:t>
            </a:r>
            <a:r>
              <a:rPr lang="en-US" altLang="en-US" sz="1800" dirty="0" smtClean="0">
                <a:solidFill>
                  <a:srgbClr val="002060"/>
                </a:solidFill>
              </a:rPr>
              <a:t>stronger risk </a:t>
            </a:r>
            <a:r>
              <a:rPr lang="en-US" altLang="en-US" sz="1800" dirty="0">
                <a:solidFill>
                  <a:srgbClr val="002060"/>
                </a:solidFill>
              </a:rPr>
              <a:t>factor than the </a:t>
            </a:r>
            <a:r>
              <a:rPr lang="en-US" altLang="en-US" sz="1800" dirty="0" smtClean="0">
                <a:solidFill>
                  <a:srgbClr val="002060"/>
                </a:solidFill>
              </a:rPr>
              <a:t>particles </a:t>
            </a:r>
            <a:r>
              <a:rPr lang="en-US" altLang="en-US" sz="1800" dirty="0">
                <a:solidFill>
                  <a:srgbClr val="002060"/>
                </a:solidFill>
              </a:rPr>
              <a:t>in the 2.5–10 </a:t>
            </a:r>
            <a:r>
              <a:rPr lang="en-US" altLang="en-US" sz="1800" dirty="0" err="1">
                <a:solidFill>
                  <a:srgbClr val="002060"/>
                </a:solidFill>
              </a:rPr>
              <a:t>μm</a:t>
            </a:r>
            <a:r>
              <a:rPr lang="en-US" altLang="en-US" sz="1800" dirty="0">
                <a:solidFill>
                  <a:srgbClr val="002060"/>
                </a:solidFill>
              </a:rPr>
              <a:t> </a:t>
            </a:r>
            <a:r>
              <a:rPr lang="en-US" altLang="en-US" sz="1800" dirty="0" smtClean="0">
                <a:solidFill>
                  <a:srgbClr val="002060"/>
                </a:solidFill>
              </a:rPr>
              <a:t>range. </a:t>
            </a:r>
          </a:p>
          <a:p>
            <a:pPr marL="285750" indent="-285750" algn="just" eaLnBrk="1" hangingPunct="1">
              <a:spcBef>
                <a:spcPts val="1200"/>
              </a:spcBef>
              <a:spcAft>
                <a:spcPts val="0"/>
              </a:spcAft>
              <a:buSzPct val="100000"/>
              <a:buFont typeface="Arial" panose="020B0604020202020204" pitchFamily="34" charset="0"/>
              <a:buChar char="•"/>
            </a:pPr>
            <a:r>
              <a:rPr lang="en-US" altLang="en-US" sz="1800" dirty="0" smtClean="0">
                <a:solidFill>
                  <a:srgbClr val="002060"/>
                </a:solidFill>
              </a:rPr>
              <a:t>At </a:t>
            </a:r>
            <a:r>
              <a:rPr lang="en-US" altLang="en-US" sz="1800" dirty="0">
                <a:solidFill>
                  <a:srgbClr val="002060"/>
                </a:solidFill>
              </a:rPr>
              <a:t>present, at the population level, there is not enough evidence to identify differences </a:t>
            </a:r>
            <a:r>
              <a:rPr lang="en-US" altLang="en-US" sz="1800" dirty="0" smtClean="0">
                <a:solidFill>
                  <a:srgbClr val="002060"/>
                </a:solidFill>
              </a:rPr>
              <a:t>in the </a:t>
            </a:r>
            <a:r>
              <a:rPr lang="en-US" altLang="en-US" sz="1800" dirty="0">
                <a:solidFill>
                  <a:srgbClr val="002060"/>
                </a:solidFill>
              </a:rPr>
              <a:t>effects of particles with different chemical compositions or emanating from </a:t>
            </a:r>
            <a:r>
              <a:rPr lang="en-US" altLang="en-US" sz="1800" dirty="0" smtClean="0">
                <a:solidFill>
                  <a:srgbClr val="002060"/>
                </a:solidFill>
              </a:rPr>
              <a:t>various sources. </a:t>
            </a:r>
            <a:r>
              <a:rPr lang="en-US" altLang="en-US" sz="1800" dirty="0">
                <a:solidFill>
                  <a:srgbClr val="002060"/>
                </a:solidFill>
              </a:rPr>
              <a:t>It should be noted, however, that the evidence for the hazardous nature </a:t>
            </a:r>
            <a:r>
              <a:rPr lang="en-US" altLang="en-US" sz="1800" dirty="0" smtClean="0">
                <a:solidFill>
                  <a:srgbClr val="002060"/>
                </a:solidFill>
              </a:rPr>
              <a:t>of combustion-related </a:t>
            </a:r>
            <a:r>
              <a:rPr lang="en-US" altLang="en-US" sz="1800" dirty="0">
                <a:solidFill>
                  <a:srgbClr val="002060"/>
                </a:solidFill>
              </a:rPr>
              <a:t>PM (from both mobile and stationary sources) is more consistent </a:t>
            </a:r>
            <a:r>
              <a:rPr lang="en-US" altLang="en-US" sz="1800" dirty="0" smtClean="0">
                <a:solidFill>
                  <a:srgbClr val="002060"/>
                </a:solidFill>
              </a:rPr>
              <a:t>than that </a:t>
            </a:r>
            <a:r>
              <a:rPr lang="en-US" altLang="en-US" sz="1800" dirty="0">
                <a:solidFill>
                  <a:srgbClr val="002060"/>
                </a:solidFill>
              </a:rPr>
              <a:t>for PM from other </a:t>
            </a:r>
            <a:r>
              <a:rPr lang="en-US" altLang="en-US" sz="1800" dirty="0" smtClean="0">
                <a:solidFill>
                  <a:srgbClr val="002060"/>
                </a:solidFill>
              </a:rPr>
              <a:t>sources</a:t>
            </a:r>
            <a:r>
              <a:rPr lang="en-US" altLang="en-US" sz="2000" dirty="0" smtClean="0">
                <a:solidFill>
                  <a:srgbClr val="002060"/>
                </a:solidFill>
              </a:rPr>
              <a:t>.</a:t>
            </a:r>
          </a:p>
          <a:p>
            <a:pPr marL="285750" indent="-285750" algn="just" eaLnBrk="1" hangingPunct="1">
              <a:lnSpc>
                <a:spcPct val="150000"/>
              </a:lnSpc>
              <a:spcBef>
                <a:spcPts val="1200"/>
              </a:spcBef>
              <a:spcAft>
                <a:spcPts val="0"/>
              </a:spcAft>
              <a:buSzPct val="100000"/>
              <a:buFont typeface="Arial" panose="020B0604020202020204" pitchFamily="34" charset="0"/>
              <a:buChar char="•"/>
            </a:pPr>
            <a:endParaRPr lang="en-US" altLang="en-US" sz="2000" dirty="0">
              <a:solidFill>
                <a:srgbClr val="002060"/>
              </a:solidFill>
            </a:endParaRPr>
          </a:p>
          <a:p>
            <a:pPr marL="285750" indent="-285750" algn="just" eaLnBrk="1" hangingPunct="1">
              <a:lnSpc>
                <a:spcPct val="150000"/>
              </a:lnSpc>
              <a:spcBef>
                <a:spcPts val="1200"/>
              </a:spcBef>
              <a:spcAft>
                <a:spcPts val="0"/>
              </a:spcAft>
              <a:buSzPct val="100000"/>
              <a:buFont typeface="Arial" panose="020B0604020202020204" pitchFamily="34" charset="0"/>
              <a:buChar char="•"/>
            </a:pPr>
            <a:endParaRPr lang="en-US" altLang="en-US" sz="2000" dirty="0" smtClean="0">
              <a:solidFill>
                <a:srgbClr val="002060"/>
              </a:solidFill>
            </a:endParaRPr>
          </a:p>
          <a:p>
            <a:pPr marL="171450" indent="-171450" algn="just" eaLnBrk="1" hangingPunct="1">
              <a:lnSpc>
                <a:spcPct val="150000"/>
              </a:lnSpc>
              <a:spcBef>
                <a:spcPts val="300"/>
              </a:spcBef>
              <a:spcAft>
                <a:spcPts val="300"/>
              </a:spcAft>
              <a:buSzPct val="100000"/>
              <a:buFont typeface="Arial" panose="020B0604020202020204" pitchFamily="34" charset="0"/>
              <a:buChar char="•"/>
            </a:pPr>
            <a:endParaRPr lang="en-US" altLang="en-US" sz="600" dirty="0" smtClean="0">
              <a:solidFill>
                <a:srgbClr val="002060"/>
              </a:solidFill>
            </a:endParaRPr>
          </a:p>
        </p:txBody>
      </p:sp>
      <p:sp>
        <p:nvSpPr>
          <p:cNvPr id="24" name="Rectangle 2"/>
          <p:cNvSpPr txBox="1">
            <a:spLocks noChangeArrowheads="1"/>
          </p:cNvSpPr>
          <p:nvPr/>
        </p:nvSpPr>
        <p:spPr>
          <a:xfrm>
            <a:off x="1130323" y="1124744"/>
            <a:ext cx="6192688" cy="59266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en-US" sz="2000" u="sng" dirty="0" smtClean="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Health effects of PM10 and PM2.5</a:t>
            </a:r>
            <a:endParaRPr lang="el-GR" altLang="en-US" sz="2000" u="sng" dirty="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9074121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1"/>
          <p:cNvSpPr txBox="1">
            <a:spLocks noChangeArrowheads="1"/>
          </p:cNvSpPr>
          <p:nvPr/>
        </p:nvSpPr>
        <p:spPr bwMode="auto">
          <a:xfrm>
            <a:off x="143933" y="1628800"/>
            <a:ext cx="8856133" cy="190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gn="just" eaLnBrk="1" hangingPunct="1">
              <a:spcBef>
                <a:spcPts val="1200"/>
              </a:spcBef>
              <a:spcAft>
                <a:spcPts val="0"/>
              </a:spcAft>
              <a:buSzPct val="100000"/>
              <a:buFont typeface="Arial" panose="020B0604020202020204" pitchFamily="34" charset="0"/>
              <a:buChar char="•"/>
            </a:pPr>
            <a:r>
              <a:rPr lang="en-US" altLang="en-US" sz="1800" u="sng" dirty="0" smtClean="0">
                <a:solidFill>
                  <a:srgbClr val="002060"/>
                </a:solidFill>
              </a:rPr>
              <a:t>US </a:t>
            </a:r>
            <a:r>
              <a:rPr lang="en-US" altLang="en-US" sz="1800" u="sng" dirty="0">
                <a:solidFill>
                  <a:srgbClr val="002060"/>
                </a:solidFill>
              </a:rPr>
              <a:t>EPA: Integrated Science Assessment </a:t>
            </a:r>
            <a:r>
              <a:rPr lang="en-US" altLang="en-US" sz="1800" u="sng" dirty="0" smtClean="0">
                <a:solidFill>
                  <a:srgbClr val="002060"/>
                </a:solidFill>
              </a:rPr>
              <a:t>for Particulate Matter (2009)</a:t>
            </a:r>
          </a:p>
          <a:p>
            <a:pPr algn="just" eaLnBrk="1" hangingPunct="1">
              <a:spcBef>
                <a:spcPts val="1200"/>
              </a:spcBef>
              <a:spcAft>
                <a:spcPts val="0"/>
              </a:spcAft>
              <a:buSzPct val="100000"/>
            </a:pPr>
            <a:endParaRPr lang="en-US" altLang="en-US" sz="2000" dirty="0">
              <a:solidFill>
                <a:srgbClr val="002060"/>
              </a:solidFill>
            </a:endParaRPr>
          </a:p>
          <a:p>
            <a:pPr marL="285750" indent="-285750" algn="just" eaLnBrk="1" hangingPunct="1">
              <a:lnSpc>
                <a:spcPct val="150000"/>
              </a:lnSpc>
              <a:spcBef>
                <a:spcPts val="1200"/>
              </a:spcBef>
              <a:spcAft>
                <a:spcPts val="0"/>
              </a:spcAft>
              <a:buSzPct val="100000"/>
              <a:buFont typeface="Arial" panose="020B0604020202020204" pitchFamily="34" charset="0"/>
              <a:buChar char="•"/>
            </a:pPr>
            <a:endParaRPr lang="en-US" altLang="en-US" sz="2000" dirty="0" smtClean="0">
              <a:solidFill>
                <a:srgbClr val="002060"/>
              </a:solidFill>
            </a:endParaRPr>
          </a:p>
          <a:p>
            <a:pPr marL="171450" indent="-171450" algn="just" eaLnBrk="1" hangingPunct="1">
              <a:lnSpc>
                <a:spcPct val="150000"/>
              </a:lnSpc>
              <a:spcBef>
                <a:spcPts val="300"/>
              </a:spcBef>
              <a:spcAft>
                <a:spcPts val="300"/>
              </a:spcAft>
              <a:buSzPct val="100000"/>
              <a:buFont typeface="Arial" panose="020B0604020202020204" pitchFamily="34" charset="0"/>
              <a:buChar char="•"/>
            </a:pPr>
            <a:endParaRPr lang="en-US" altLang="en-US" sz="600" dirty="0" smtClean="0">
              <a:solidFill>
                <a:srgbClr val="002060"/>
              </a:solidFill>
            </a:endParaRPr>
          </a:p>
        </p:txBody>
      </p:sp>
      <p:sp>
        <p:nvSpPr>
          <p:cNvPr id="24" name="Rectangle 2"/>
          <p:cNvSpPr txBox="1">
            <a:spLocks noChangeArrowheads="1"/>
          </p:cNvSpPr>
          <p:nvPr/>
        </p:nvSpPr>
        <p:spPr>
          <a:xfrm>
            <a:off x="1130323" y="1124744"/>
            <a:ext cx="6192688" cy="59266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en-US" sz="2000" u="sng" dirty="0" smtClean="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Health effects of PM10 and PM2.5</a:t>
            </a:r>
            <a:endParaRPr lang="el-GR" altLang="en-US" sz="2000" u="sng" dirty="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560986009"/>
              </p:ext>
            </p:extLst>
          </p:nvPr>
        </p:nvGraphicFramePr>
        <p:xfrm>
          <a:off x="305738" y="2492896"/>
          <a:ext cx="8532521" cy="3937000"/>
        </p:xfrm>
        <a:graphic>
          <a:graphicData uri="http://schemas.openxmlformats.org/drawingml/2006/table">
            <a:tbl>
              <a:tblPr firstRow="1" bandRow="1">
                <a:tableStyleId>{21E4AEA4-8DFA-4A89-87EB-49C32662AFE0}</a:tableStyleId>
              </a:tblPr>
              <a:tblGrid>
                <a:gridCol w="1540016"/>
                <a:gridCol w="1217445"/>
                <a:gridCol w="1155012"/>
                <a:gridCol w="1155012"/>
                <a:gridCol w="1155012"/>
                <a:gridCol w="1155012"/>
                <a:gridCol w="1155012"/>
              </a:tblGrid>
              <a:tr h="0">
                <a:tc>
                  <a:txBody>
                    <a:bodyPr/>
                    <a:lstStyle/>
                    <a:p>
                      <a:endParaRPr lang="en-US" sz="1200" dirty="0"/>
                    </a:p>
                  </a:txBody>
                  <a:tcPr>
                    <a:solidFill>
                      <a:schemeClr val="bg1"/>
                    </a:solidFill>
                  </a:tcPr>
                </a:tc>
                <a:tc gridSpan="6">
                  <a:txBody>
                    <a:bodyPr/>
                    <a:lstStyle/>
                    <a:p>
                      <a:pPr algn="ctr"/>
                      <a:r>
                        <a:rPr lang="en-US" sz="1200" dirty="0" smtClean="0"/>
                        <a:t>Causality determination</a:t>
                      </a:r>
                      <a:endParaRPr lang="en-US" sz="1200" dirty="0"/>
                    </a:p>
                  </a:txBody>
                  <a:tcPr>
                    <a:lnB w="12700" cap="flat" cmpd="sng" algn="ctr">
                      <a:solidFill>
                        <a:schemeClr val="tx1"/>
                      </a:solidFill>
                      <a:prstDash val="solid"/>
                      <a:round/>
                      <a:headEnd type="none" w="med" len="med"/>
                      <a:tailEnd type="none" w="med" len="med"/>
                    </a:lnB>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r>
              <a:tr h="370840">
                <a:tc>
                  <a:txBody>
                    <a:bodyPr/>
                    <a:lstStyle/>
                    <a:p>
                      <a:endParaRPr lang="en-US" sz="1200" dirty="0"/>
                    </a:p>
                  </a:txBody>
                  <a:tcPr>
                    <a:lnR w="12700" cap="flat" cmpd="sng" algn="ctr">
                      <a:solidFill>
                        <a:schemeClr val="tx1"/>
                      </a:solidFill>
                      <a:prstDash val="solid"/>
                      <a:round/>
                      <a:headEnd type="none" w="med" len="med"/>
                      <a:tailEnd type="none" w="med" len="med"/>
                    </a:lnR>
                    <a:solidFill>
                      <a:schemeClr val="bg1"/>
                    </a:solidFill>
                  </a:tcPr>
                </a:tc>
                <a:tc gridSpan="2">
                  <a:txBody>
                    <a:bodyPr/>
                    <a:lstStyle/>
                    <a:p>
                      <a:pPr algn="ctr"/>
                      <a:r>
                        <a:rPr lang="en-US" sz="1200" dirty="0" smtClean="0"/>
                        <a:t>PM2.5</a:t>
                      </a:r>
                      <a:endParaRPr lang="en-US" sz="1200" baseline="-25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sz="1200" dirty="0"/>
                    </a:p>
                  </a:txBody>
                  <a:tcPr/>
                </a:tc>
                <a:tc gridSpan="2">
                  <a:txBody>
                    <a:bodyPr/>
                    <a:lstStyle/>
                    <a:p>
                      <a:pPr algn="ctr"/>
                      <a:r>
                        <a:rPr lang="en-US" sz="1200" dirty="0" smtClean="0"/>
                        <a:t>PM(10-2.5)</a:t>
                      </a:r>
                      <a:endParaRPr lang="en-US" sz="1200" baseline="-25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sz="1200" dirty="0"/>
                    </a:p>
                  </a:txBody>
                  <a:tcPr/>
                </a:tc>
                <a:tc gridSpan="2">
                  <a:txBody>
                    <a:bodyPr/>
                    <a:lstStyle/>
                    <a:p>
                      <a:pPr algn="ctr"/>
                      <a:r>
                        <a:rPr lang="en-US" sz="1200" dirty="0" smtClean="0"/>
                        <a:t>UFP (&lt;100 nm)</a:t>
                      </a:r>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sz="12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latin typeface="+mn-lt"/>
                          <a:ea typeface="+mn-ea"/>
                          <a:cs typeface="+mn-cs"/>
                        </a:rPr>
                        <a:t>Outcome</a:t>
                      </a:r>
                    </a:p>
                    <a:p>
                      <a:endParaRPr lang="en-US" sz="1200" b="1" kern="1200" dirty="0">
                        <a:solidFill>
                          <a:schemeClr val="lt1"/>
                        </a:solidFill>
                        <a:latin typeface="+mn-lt"/>
                        <a:ea typeface="+mn-ea"/>
                        <a:cs typeface="+mn-cs"/>
                      </a:endParaRPr>
                    </a:p>
                  </a:txBody>
                  <a:tcPr>
                    <a:lnR w="12700" cap="flat" cmpd="sng" algn="ctr">
                      <a:solidFill>
                        <a:schemeClr val="tx1"/>
                      </a:solidFill>
                      <a:prstDash val="solid"/>
                      <a:round/>
                      <a:headEnd type="none" w="med" len="med"/>
                      <a:tailEnd type="none" w="med" len="med"/>
                    </a:lnR>
                    <a:solidFill>
                      <a:schemeClr val="accent2"/>
                    </a:solidFill>
                  </a:tcPr>
                </a:tc>
                <a:tc>
                  <a:txBody>
                    <a:bodyPr/>
                    <a:lstStyle/>
                    <a:p>
                      <a:r>
                        <a:rPr lang="en-US" sz="1200" dirty="0" smtClean="0"/>
                        <a:t>Short</a:t>
                      </a:r>
                      <a:r>
                        <a:rPr lang="en-US" sz="1200" baseline="0" dirty="0" smtClean="0"/>
                        <a:t> term exposure</a:t>
                      </a:r>
                      <a:endParaRPr lang="en-US" sz="1200" dirty="0"/>
                    </a:p>
                  </a:txBody>
                  <a:tcPr>
                    <a:lnL w="12700" cap="flat" cmpd="sng" algn="ctr">
                      <a:solidFill>
                        <a:schemeClr val="tx1"/>
                      </a:solidFill>
                      <a:prstDash val="solid"/>
                      <a:round/>
                      <a:headEnd type="none" w="med" len="med"/>
                      <a:tailEnd type="none" w="med" len="med"/>
                    </a:lnL>
                    <a:solidFill>
                      <a:srgbClr val="3E6FD2"/>
                    </a:solidFill>
                  </a:tcPr>
                </a:tc>
                <a:tc>
                  <a:txBody>
                    <a:bodyPr/>
                    <a:lstStyle/>
                    <a:p>
                      <a:r>
                        <a:rPr lang="en-US" sz="1200" dirty="0" smtClean="0"/>
                        <a:t>Long term exposure</a:t>
                      </a:r>
                      <a:endParaRPr lang="en-US" sz="1200" dirty="0"/>
                    </a:p>
                  </a:txBody>
                  <a:tcPr>
                    <a:lnR w="12700" cap="flat" cmpd="sng" algn="ctr">
                      <a:solidFill>
                        <a:schemeClr val="tx1"/>
                      </a:solidFill>
                      <a:prstDash val="solid"/>
                      <a:round/>
                      <a:headEnd type="none" w="med" len="med"/>
                      <a:tailEnd type="none" w="med" len="med"/>
                    </a:lnR>
                    <a:solidFill>
                      <a:srgbClr val="00B0F0"/>
                    </a:solidFill>
                  </a:tcPr>
                </a:tc>
                <a:tc>
                  <a:txBody>
                    <a:bodyPr/>
                    <a:lstStyle/>
                    <a:p>
                      <a:r>
                        <a:rPr lang="en-US" sz="1200" dirty="0" smtClean="0"/>
                        <a:t>Short</a:t>
                      </a:r>
                      <a:r>
                        <a:rPr lang="en-US" sz="1200" baseline="0" dirty="0" smtClean="0"/>
                        <a:t> term exposure</a:t>
                      </a:r>
                      <a:endParaRPr lang="en-US" sz="1200" dirty="0"/>
                    </a:p>
                  </a:txBody>
                  <a:tcPr>
                    <a:lnL w="12700" cap="flat" cmpd="sng" algn="ctr">
                      <a:solidFill>
                        <a:schemeClr val="tx1"/>
                      </a:solidFill>
                      <a:prstDash val="solid"/>
                      <a:round/>
                      <a:headEnd type="none" w="med" len="med"/>
                      <a:tailEnd type="none" w="med" len="med"/>
                    </a:lnL>
                    <a:solidFill>
                      <a:srgbClr val="3E6FD2"/>
                    </a:solidFill>
                  </a:tcPr>
                </a:tc>
                <a:tc>
                  <a:txBody>
                    <a:bodyPr/>
                    <a:lstStyle/>
                    <a:p>
                      <a:r>
                        <a:rPr lang="en-US" sz="1200" dirty="0" smtClean="0"/>
                        <a:t>Long term exposure</a:t>
                      </a:r>
                      <a:endParaRPr lang="en-US" sz="1200" dirty="0"/>
                    </a:p>
                  </a:txBody>
                  <a:tcPr>
                    <a:lnR w="12700" cap="flat" cmpd="sng" algn="ctr">
                      <a:solidFill>
                        <a:schemeClr val="tx1"/>
                      </a:solidFill>
                      <a:prstDash val="solid"/>
                      <a:round/>
                      <a:headEnd type="none" w="med" len="med"/>
                      <a:tailEnd type="none" w="med" len="med"/>
                    </a:lnR>
                    <a:solidFill>
                      <a:srgbClr val="00B0F0"/>
                    </a:solidFill>
                  </a:tcPr>
                </a:tc>
                <a:tc>
                  <a:txBody>
                    <a:bodyPr/>
                    <a:lstStyle/>
                    <a:p>
                      <a:r>
                        <a:rPr lang="en-US" sz="1200" dirty="0" smtClean="0"/>
                        <a:t>Short</a:t>
                      </a:r>
                      <a:r>
                        <a:rPr lang="en-US" sz="1200" baseline="0" dirty="0" smtClean="0"/>
                        <a:t> term exposure</a:t>
                      </a:r>
                      <a:endParaRPr lang="en-US" sz="1200" dirty="0"/>
                    </a:p>
                  </a:txBody>
                  <a:tcPr>
                    <a:lnL w="12700" cap="flat" cmpd="sng" algn="ctr">
                      <a:solidFill>
                        <a:schemeClr val="tx1"/>
                      </a:solidFill>
                      <a:prstDash val="solid"/>
                      <a:round/>
                      <a:headEnd type="none" w="med" len="med"/>
                      <a:tailEnd type="none" w="med" len="med"/>
                    </a:lnL>
                    <a:solidFill>
                      <a:srgbClr val="3E6FD2"/>
                    </a:solidFill>
                  </a:tcPr>
                </a:tc>
                <a:tc>
                  <a:txBody>
                    <a:bodyPr/>
                    <a:lstStyle/>
                    <a:p>
                      <a:r>
                        <a:rPr lang="en-US" sz="1200" dirty="0" smtClean="0"/>
                        <a:t>Long term exposure</a:t>
                      </a:r>
                      <a:endParaRPr lang="en-US" sz="1200" dirty="0"/>
                    </a:p>
                  </a:txBody>
                  <a:tcPr>
                    <a:lnR w="12700" cap="flat" cmpd="sng" algn="ctr">
                      <a:solidFill>
                        <a:schemeClr val="tx1"/>
                      </a:solidFill>
                      <a:prstDash val="solid"/>
                      <a:round/>
                      <a:headEnd type="none" w="med" len="med"/>
                      <a:tailEnd type="none" w="med" len="med"/>
                    </a:lnR>
                    <a:solidFill>
                      <a:srgbClr val="00B0F0"/>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latin typeface="+mn-lt"/>
                          <a:ea typeface="+mn-ea"/>
                          <a:cs typeface="+mn-cs"/>
                        </a:rPr>
                        <a:t>Cardiovascular effects</a:t>
                      </a:r>
                      <a:endParaRPr lang="en-US" sz="1200" b="1" kern="1200" dirty="0">
                        <a:solidFill>
                          <a:schemeClr val="lt1"/>
                        </a:solidFill>
                        <a:latin typeface="+mn-lt"/>
                        <a:ea typeface="+mn-ea"/>
                        <a:cs typeface="+mn-cs"/>
                      </a:endParaRPr>
                    </a:p>
                  </a:txBody>
                  <a:tcPr>
                    <a:lnR w="12700" cap="flat" cmpd="sng" algn="ctr">
                      <a:solidFill>
                        <a:schemeClr val="tx1"/>
                      </a:solidFill>
                      <a:prstDash val="solid"/>
                      <a:round/>
                      <a:headEnd type="none" w="med" len="med"/>
                      <a:tailEnd type="none" w="med" len="med"/>
                    </a:lnR>
                    <a:solidFill>
                      <a:schemeClr val="accent2"/>
                    </a:solidFill>
                  </a:tcPr>
                </a:tc>
                <a:tc>
                  <a:txBody>
                    <a:bodyPr/>
                    <a:lstStyle/>
                    <a:p>
                      <a:r>
                        <a:rPr lang="en-US" sz="1200" dirty="0" smtClean="0"/>
                        <a:t>Causal</a:t>
                      </a:r>
                      <a:r>
                        <a:rPr lang="en-US" sz="1200" baseline="0" dirty="0" smtClean="0"/>
                        <a:t> </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Causal</a:t>
                      </a:r>
                      <a:r>
                        <a:rPr lang="en-US" sz="1200" baseline="0" dirty="0" smtClean="0"/>
                        <a:t> </a:t>
                      </a:r>
                      <a:endParaRPr lang="en-US" sz="1200" dirty="0"/>
                    </a:p>
                  </a:txBody>
                  <a:tcPr>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Suggestive </a:t>
                      </a:r>
                    </a:p>
                    <a:p>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Inadequate</a:t>
                      </a:r>
                      <a:endParaRPr lang="en-US" sz="1200" dirty="0"/>
                    </a:p>
                  </a:txBody>
                  <a:tcPr>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Suggestive </a:t>
                      </a:r>
                    </a:p>
                    <a:p>
                      <a:endParaRPr lang="en-US" sz="1200" dirty="0"/>
                    </a:p>
                  </a:txBody>
                  <a:tcP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R w="12700" cap="flat" cmpd="sng" algn="ctr">
                      <a:solidFill>
                        <a:schemeClr val="tx1"/>
                      </a:solidFill>
                      <a:prstDash val="solid"/>
                      <a:round/>
                      <a:headEnd type="none" w="med" len="med"/>
                      <a:tailEnd type="none" w="med" len="med"/>
                    </a:lnR>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latin typeface="+mn-lt"/>
                          <a:ea typeface="+mn-ea"/>
                          <a:cs typeface="+mn-cs"/>
                        </a:rPr>
                        <a:t>Respiratory effects</a:t>
                      </a:r>
                      <a:endParaRPr lang="en-US" sz="1200" b="1" kern="1200" dirty="0">
                        <a:solidFill>
                          <a:schemeClr val="lt1"/>
                        </a:solidFill>
                        <a:latin typeface="+mn-lt"/>
                        <a:ea typeface="+mn-ea"/>
                        <a:cs typeface="+mn-cs"/>
                      </a:endParaRPr>
                    </a:p>
                  </a:txBody>
                  <a:tcPr>
                    <a:lnR w="12700" cap="flat" cmpd="sng" algn="ctr">
                      <a:solidFill>
                        <a:schemeClr val="tx1"/>
                      </a:solidFill>
                      <a:prstDash val="solid"/>
                      <a:round/>
                      <a:headEnd type="none" w="med" len="med"/>
                      <a:tailEnd type="none" w="med" len="med"/>
                    </a:lnR>
                    <a:solidFill>
                      <a:schemeClr val="accent2"/>
                    </a:solidFill>
                  </a:tcPr>
                </a:tc>
                <a:tc>
                  <a:txBody>
                    <a:bodyPr/>
                    <a:lstStyle/>
                    <a:p>
                      <a:r>
                        <a:rPr lang="en-US" sz="1200" dirty="0" smtClean="0"/>
                        <a:t>Likely to be causal</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Likely to be causal</a:t>
                      </a:r>
                      <a:endParaRPr lang="en-US" sz="1200" dirty="0"/>
                    </a:p>
                  </a:txBody>
                  <a:tcPr>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Suggestive </a:t>
                      </a:r>
                    </a:p>
                    <a:p>
                      <a:endParaRPr lang="en-US" sz="1200" dirty="0"/>
                    </a:p>
                  </a:txBody>
                  <a:tcP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Suggestive </a:t>
                      </a:r>
                    </a:p>
                    <a:p>
                      <a:endParaRPr lang="en-US" sz="1200" dirty="0"/>
                    </a:p>
                  </a:txBody>
                  <a:tcP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R w="12700" cap="flat" cmpd="sng" algn="ctr">
                      <a:solidFill>
                        <a:schemeClr val="tx1"/>
                      </a:solidFill>
                      <a:prstDash val="solid"/>
                      <a:round/>
                      <a:headEnd type="none" w="med" len="med"/>
                      <a:tailEnd type="none" w="med" len="med"/>
                    </a:lnR>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latin typeface="+mn-lt"/>
                          <a:ea typeface="+mn-ea"/>
                          <a:cs typeface="+mn-cs"/>
                        </a:rPr>
                        <a:t>Mortality</a:t>
                      </a:r>
                      <a:endParaRPr lang="en-US" sz="1200" b="1" kern="1200" dirty="0">
                        <a:solidFill>
                          <a:schemeClr val="lt1"/>
                        </a:solidFill>
                        <a:latin typeface="+mn-lt"/>
                        <a:ea typeface="+mn-ea"/>
                        <a:cs typeface="+mn-cs"/>
                      </a:endParaRPr>
                    </a:p>
                  </a:txBody>
                  <a:tcPr>
                    <a:lnR w="12700" cap="flat" cmpd="sng" algn="ctr">
                      <a:solidFill>
                        <a:schemeClr val="tx1"/>
                      </a:solidFill>
                      <a:prstDash val="solid"/>
                      <a:round/>
                      <a:headEnd type="none" w="med" len="med"/>
                      <a:tailEnd type="none" w="med" len="med"/>
                    </a:lnR>
                    <a:solidFill>
                      <a:schemeClr val="accent2"/>
                    </a:solidFill>
                  </a:tcPr>
                </a:tc>
                <a:tc>
                  <a:txBody>
                    <a:bodyPr/>
                    <a:lstStyle/>
                    <a:p>
                      <a:r>
                        <a:rPr lang="en-US" sz="1200" dirty="0" smtClean="0"/>
                        <a:t>Causal</a:t>
                      </a:r>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Causal</a:t>
                      </a:r>
                      <a:endParaRPr lang="en-US" sz="1200" dirty="0"/>
                    </a:p>
                  </a:txBody>
                  <a:tcPr>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Suggestive </a:t>
                      </a:r>
                    </a:p>
                    <a:p>
                      <a:endParaRPr lang="en-US" sz="1200" dirty="0"/>
                    </a:p>
                  </a:txBody>
                  <a:tcP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R w="12700" cap="flat" cmpd="sng" algn="ctr">
                      <a:solidFill>
                        <a:schemeClr val="tx1"/>
                      </a:solidFill>
                      <a:prstDash val="solid"/>
                      <a:round/>
                      <a:headEnd type="none" w="med" len="med"/>
                      <a:tailEnd type="none" w="med" len="med"/>
                    </a:lnR>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latin typeface="+mn-lt"/>
                          <a:ea typeface="+mn-ea"/>
                          <a:cs typeface="+mn-cs"/>
                        </a:rPr>
                        <a:t>Reproductive and Developmental</a:t>
                      </a:r>
                      <a:endParaRPr lang="en-US" sz="1200" b="1" kern="1200" dirty="0">
                        <a:solidFill>
                          <a:schemeClr val="lt1"/>
                        </a:solidFill>
                        <a:latin typeface="+mn-lt"/>
                        <a:ea typeface="+mn-ea"/>
                        <a:cs typeface="+mn-cs"/>
                      </a:endParaRPr>
                    </a:p>
                  </a:txBody>
                  <a:tcPr>
                    <a:lnR w="12700" cap="flat" cmpd="sng" algn="ctr">
                      <a:solidFill>
                        <a:schemeClr val="tx1"/>
                      </a:solidFill>
                      <a:prstDash val="solid"/>
                      <a:round/>
                      <a:headEnd type="none" w="med" len="med"/>
                      <a:tailEnd type="none" w="med" len="med"/>
                    </a:lnR>
                    <a:solidFill>
                      <a:schemeClr val="accent2"/>
                    </a:solidFill>
                  </a:tcPr>
                </a:tc>
                <a:tc>
                  <a:txBody>
                    <a:bodyPr/>
                    <a:lstStyle/>
                    <a:p>
                      <a:endParaRPr lang="en-US" sz="1200" dirty="0"/>
                    </a:p>
                  </a:txBody>
                  <a:tcPr>
                    <a:lnL w="12700" cap="flat" cmpd="sng" algn="ctr">
                      <a:solidFill>
                        <a:schemeClr val="tx1"/>
                      </a:solidFill>
                      <a:prstDash val="solid"/>
                      <a:round/>
                      <a:headEnd type="none" w="med" len="med"/>
                      <a:tailEnd type="none" w="med" len="med"/>
                    </a:lnL>
                  </a:tcPr>
                </a:tc>
                <a:tc>
                  <a:txBody>
                    <a:bodyPr/>
                    <a:lstStyle/>
                    <a:p>
                      <a:r>
                        <a:rPr lang="en-US" sz="1200" dirty="0" smtClean="0"/>
                        <a:t>Suggestive </a:t>
                      </a:r>
                      <a:endParaRPr lang="en-US" sz="1200" dirty="0"/>
                    </a:p>
                  </a:txBody>
                  <a:tcPr>
                    <a:lnR w="12700" cap="flat" cmpd="sng" algn="ctr">
                      <a:solidFill>
                        <a:schemeClr val="tx1"/>
                      </a:solidFill>
                      <a:prstDash val="solid"/>
                      <a:round/>
                      <a:headEnd type="none" w="med" len="med"/>
                      <a:tailEnd type="none" w="med" len="med"/>
                    </a:lnR>
                  </a:tcPr>
                </a:tc>
                <a:tc>
                  <a:txBody>
                    <a:bodyPr/>
                    <a:lstStyle/>
                    <a:p>
                      <a:endParaRPr lang="en-US" sz="1200" dirty="0"/>
                    </a:p>
                  </a:txBody>
                  <a:tcP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L w="12700" cap="flat" cmpd="sng" algn="ctr">
                      <a:solidFill>
                        <a:schemeClr val="tx1"/>
                      </a:solidFill>
                      <a:prstDash val="solid"/>
                      <a:round/>
                      <a:headEnd type="none" w="med" len="med"/>
                      <a:tailEnd type="none" w="med" len="med"/>
                    </a:ln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R w="12700" cap="flat" cmpd="sng" algn="ctr">
                      <a:solidFill>
                        <a:schemeClr val="tx1"/>
                      </a:solidFill>
                      <a:prstDash val="solid"/>
                      <a:round/>
                      <a:headEnd type="none" w="med" len="med"/>
                      <a:tailEnd type="none" w="med" len="med"/>
                    </a:lnR>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latin typeface="+mn-lt"/>
                          <a:ea typeface="+mn-ea"/>
                          <a:cs typeface="+mn-cs"/>
                        </a:rPr>
                        <a:t>Cancer, Mutagenicity, and </a:t>
                      </a:r>
                      <a:r>
                        <a:rPr lang="en-US" sz="1200" b="1" kern="1200" dirty="0" err="1" smtClean="0">
                          <a:solidFill>
                            <a:schemeClr val="lt1"/>
                          </a:solidFill>
                          <a:latin typeface="+mn-lt"/>
                          <a:ea typeface="+mn-ea"/>
                          <a:cs typeface="+mn-cs"/>
                        </a:rPr>
                        <a:t>Genotoxicity</a:t>
                      </a:r>
                      <a:endParaRPr lang="en-US" sz="1200" b="1" kern="1200" dirty="0">
                        <a:solidFill>
                          <a:schemeClr val="lt1"/>
                        </a:solidFill>
                        <a:latin typeface="+mn-lt"/>
                        <a:ea typeface="+mn-ea"/>
                        <a:cs typeface="+mn-cs"/>
                      </a:endParaRPr>
                    </a:p>
                  </a:txBody>
                  <a:tcPr>
                    <a:lnR w="12700" cap="flat" cmpd="sng" algn="ctr">
                      <a:solidFill>
                        <a:schemeClr val="tx1"/>
                      </a:solidFill>
                      <a:prstDash val="solid"/>
                      <a:round/>
                      <a:headEnd type="none" w="med" len="med"/>
                      <a:tailEnd type="none" w="med" len="med"/>
                    </a:lnR>
                    <a:solidFill>
                      <a:schemeClr val="accent2"/>
                    </a:solidFill>
                  </a:tcPr>
                </a:tc>
                <a:tc>
                  <a:txBody>
                    <a:bodyPr/>
                    <a:lstStyle/>
                    <a:p>
                      <a:endParaRPr lang="en-US"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dirty="0" smtClean="0"/>
                        <a:t>Suggestive</a:t>
                      </a:r>
                      <a:endParaRPr lang="en-US" sz="12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US"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Inadequate</a:t>
                      </a:r>
                    </a:p>
                    <a:p>
                      <a:endParaRPr lang="en-US" sz="1200"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7535197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1"/>
          <p:cNvSpPr txBox="1">
            <a:spLocks noChangeArrowheads="1"/>
          </p:cNvSpPr>
          <p:nvPr/>
        </p:nvSpPr>
        <p:spPr bwMode="auto">
          <a:xfrm>
            <a:off x="143933" y="1628800"/>
            <a:ext cx="8856133" cy="5093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gn="just" eaLnBrk="1" hangingPunct="1">
              <a:spcBef>
                <a:spcPts val="1200"/>
              </a:spcBef>
              <a:spcAft>
                <a:spcPts val="0"/>
              </a:spcAft>
              <a:buSzPct val="100000"/>
              <a:buFont typeface="Arial" panose="020B0604020202020204" pitchFamily="34" charset="0"/>
              <a:buChar char="•"/>
            </a:pPr>
            <a:r>
              <a:rPr lang="en-US" altLang="en-US" sz="1800" u="sng" dirty="0" smtClean="0">
                <a:solidFill>
                  <a:srgbClr val="002060"/>
                </a:solidFill>
              </a:rPr>
              <a:t>US </a:t>
            </a:r>
            <a:r>
              <a:rPr lang="en-US" altLang="en-US" sz="1800" u="sng" dirty="0">
                <a:solidFill>
                  <a:srgbClr val="002060"/>
                </a:solidFill>
              </a:rPr>
              <a:t>EPA: Integrated Science Assessment </a:t>
            </a:r>
            <a:r>
              <a:rPr lang="en-US" altLang="en-US" sz="1800" u="sng" dirty="0" smtClean="0">
                <a:solidFill>
                  <a:srgbClr val="002060"/>
                </a:solidFill>
              </a:rPr>
              <a:t>for Particulate Matter (2009)</a:t>
            </a:r>
          </a:p>
          <a:p>
            <a:pPr algn="just" eaLnBrk="1" hangingPunct="1">
              <a:spcBef>
                <a:spcPts val="1200"/>
              </a:spcBef>
              <a:spcAft>
                <a:spcPts val="0"/>
              </a:spcAft>
              <a:buSzPct val="100000"/>
            </a:pPr>
            <a:r>
              <a:rPr lang="en-US" altLang="en-US" sz="1400" cap="all" dirty="0">
                <a:solidFill>
                  <a:srgbClr val="002060"/>
                </a:solidFill>
              </a:rPr>
              <a:t>PM Sources and Constituents Linked to Health </a:t>
            </a:r>
            <a:r>
              <a:rPr lang="en-US" altLang="en-US" sz="1400" cap="all" dirty="0" smtClean="0">
                <a:solidFill>
                  <a:srgbClr val="002060"/>
                </a:solidFill>
              </a:rPr>
              <a:t>Effect</a:t>
            </a:r>
            <a:endParaRPr lang="en-US" altLang="en-US" sz="1400" dirty="0" smtClean="0">
              <a:solidFill>
                <a:srgbClr val="002060"/>
              </a:solidFill>
            </a:endParaRPr>
          </a:p>
          <a:p>
            <a:pPr marL="285750" indent="-285750" algn="just" eaLnBrk="1" hangingPunct="1">
              <a:spcBef>
                <a:spcPts val="600"/>
              </a:spcBef>
              <a:spcAft>
                <a:spcPts val="0"/>
              </a:spcAft>
              <a:buSzPct val="100000"/>
              <a:buFont typeface="Arial" panose="020B0604020202020204" pitchFamily="34" charset="0"/>
              <a:buChar char="•"/>
            </a:pPr>
            <a:r>
              <a:rPr lang="en-US" altLang="en-US" sz="1600" dirty="0" smtClean="0">
                <a:solidFill>
                  <a:srgbClr val="002060"/>
                </a:solidFill>
              </a:rPr>
              <a:t>There is some evidence for trends and patterns that link particular ambient PM constituents or sources with specific health outcomes, but there is insufficient evidence to determine whether these patterns are consistent or robust. </a:t>
            </a:r>
          </a:p>
          <a:p>
            <a:pPr marL="285750" indent="-285750" algn="just" eaLnBrk="1" hangingPunct="1">
              <a:spcBef>
                <a:spcPts val="600"/>
              </a:spcBef>
              <a:spcAft>
                <a:spcPts val="0"/>
              </a:spcAft>
              <a:buSzPct val="100000"/>
              <a:buFont typeface="Arial" panose="020B0604020202020204" pitchFamily="34" charset="0"/>
              <a:buChar char="•"/>
            </a:pPr>
            <a:r>
              <a:rPr lang="en-US" altLang="en-US" sz="1600" dirty="0">
                <a:solidFill>
                  <a:srgbClr val="002060"/>
                </a:solidFill>
              </a:rPr>
              <a:t>For cardiovascular effects, multiple outcomes have been linked to a PM2.5 </a:t>
            </a:r>
            <a:r>
              <a:rPr lang="en-US" altLang="en-US" sz="1600" dirty="0" smtClean="0">
                <a:solidFill>
                  <a:srgbClr val="002060"/>
                </a:solidFill>
              </a:rPr>
              <a:t>crustal/soil/road dust source.</a:t>
            </a:r>
          </a:p>
          <a:p>
            <a:pPr marL="285750" indent="-285750" algn="just" eaLnBrk="1" hangingPunct="1">
              <a:spcBef>
                <a:spcPts val="600"/>
              </a:spcBef>
              <a:spcAft>
                <a:spcPts val="0"/>
              </a:spcAft>
              <a:buSzPct val="100000"/>
              <a:buFont typeface="Arial" panose="020B0604020202020204" pitchFamily="34" charset="0"/>
              <a:buChar char="•"/>
            </a:pPr>
            <a:r>
              <a:rPr lang="en-US" altLang="en-US" sz="1600" dirty="0">
                <a:solidFill>
                  <a:srgbClr val="002060"/>
                </a:solidFill>
              </a:rPr>
              <a:t>There is less consistent evidence for associations between PM sources and respiratory </a:t>
            </a:r>
            <a:r>
              <a:rPr lang="en-US" altLang="en-US" sz="1600" dirty="0" smtClean="0">
                <a:solidFill>
                  <a:srgbClr val="002060"/>
                </a:solidFill>
              </a:rPr>
              <a:t>health effects</a:t>
            </a:r>
            <a:r>
              <a:rPr lang="en-US" altLang="en-US" sz="1600" dirty="0">
                <a:solidFill>
                  <a:srgbClr val="002060"/>
                </a:solidFill>
              </a:rPr>
              <a:t>, which may be partially due to the fact that fewer source apportionment studies have </a:t>
            </a:r>
            <a:r>
              <a:rPr lang="en-US" altLang="en-US" sz="1600" dirty="0" smtClean="0">
                <a:solidFill>
                  <a:srgbClr val="002060"/>
                </a:solidFill>
              </a:rPr>
              <a:t>been conducted </a:t>
            </a:r>
            <a:r>
              <a:rPr lang="en-US" altLang="en-US" sz="1600" dirty="0">
                <a:solidFill>
                  <a:srgbClr val="002060"/>
                </a:solidFill>
              </a:rPr>
              <a:t>that examined respiratory-related </a:t>
            </a:r>
            <a:r>
              <a:rPr lang="en-US" altLang="en-US" sz="1600" dirty="0" smtClean="0">
                <a:solidFill>
                  <a:srgbClr val="002060"/>
                </a:solidFill>
              </a:rPr>
              <a:t>outcomes.</a:t>
            </a:r>
            <a:endParaRPr lang="en-US" altLang="en-US" sz="1600" dirty="0">
              <a:solidFill>
                <a:srgbClr val="002060"/>
              </a:solidFill>
            </a:endParaRPr>
          </a:p>
          <a:p>
            <a:pPr marL="285750" indent="-285750" algn="just" eaLnBrk="1" hangingPunct="1">
              <a:spcBef>
                <a:spcPts val="600"/>
              </a:spcBef>
              <a:spcAft>
                <a:spcPts val="0"/>
              </a:spcAft>
              <a:buSzPct val="100000"/>
              <a:buFont typeface="Arial" panose="020B0604020202020204" pitchFamily="34" charset="0"/>
              <a:buChar char="•"/>
            </a:pPr>
            <a:endParaRPr lang="en-US" altLang="en-US" sz="1600" dirty="0" smtClean="0">
              <a:solidFill>
                <a:srgbClr val="002060"/>
              </a:solidFill>
            </a:endParaRPr>
          </a:p>
          <a:p>
            <a:pPr marL="285750" indent="-285750" algn="just" eaLnBrk="1" hangingPunct="1">
              <a:spcBef>
                <a:spcPts val="600"/>
              </a:spcBef>
              <a:spcAft>
                <a:spcPts val="0"/>
              </a:spcAft>
              <a:buSzPct val="100000"/>
              <a:buFont typeface="Arial" panose="020B0604020202020204" pitchFamily="34" charset="0"/>
              <a:buChar char="•"/>
            </a:pPr>
            <a:r>
              <a:rPr lang="en-US" altLang="en-US" sz="1600" dirty="0">
                <a:solidFill>
                  <a:srgbClr val="002060"/>
                </a:solidFill>
              </a:rPr>
              <a:t>Overall, the results indicate that many constituents of PM can be linked with differing </a:t>
            </a:r>
            <a:r>
              <a:rPr lang="en-US" altLang="en-US" sz="1600" dirty="0" smtClean="0">
                <a:solidFill>
                  <a:srgbClr val="002060"/>
                </a:solidFill>
              </a:rPr>
              <a:t>health effects </a:t>
            </a:r>
            <a:r>
              <a:rPr lang="en-US" altLang="en-US" sz="1600" dirty="0">
                <a:solidFill>
                  <a:srgbClr val="002060"/>
                </a:solidFill>
              </a:rPr>
              <a:t>and the evidence is not yet sufficient to allow differentiation of those constituents or </a:t>
            </a:r>
            <a:r>
              <a:rPr lang="en-US" altLang="en-US" sz="1600" dirty="0" smtClean="0">
                <a:solidFill>
                  <a:srgbClr val="002060"/>
                </a:solidFill>
              </a:rPr>
              <a:t>sources that </a:t>
            </a:r>
            <a:r>
              <a:rPr lang="en-US" altLang="en-US" sz="1600" dirty="0">
                <a:solidFill>
                  <a:srgbClr val="002060"/>
                </a:solidFill>
              </a:rPr>
              <a:t>are more closely related to specific health </a:t>
            </a:r>
            <a:r>
              <a:rPr lang="en-US" altLang="en-US" sz="1600" dirty="0" smtClean="0">
                <a:solidFill>
                  <a:srgbClr val="002060"/>
                </a:solidFill>
              </a:rPr>
              <a:t>outcomes</a:t>
            </a:r>
            <a:endParaRPr lang="en-US" altLang="en-US" sz="1400" dirty="0" smtClean="0">
              <a:solidFill>
                <a:srgbClr val="002060"/>
              </a:solidFill>
            </a:endParaRPr>
          </a:p>
        </p:txBody>
      </p:sp>
      <p:sp>
        <p:nvSpPr>
          <p:cNvPr id="24" name="Rectangle 2"/>
          <p:cNvSpPr txBox="1">
            <a:spLocks noChangeArrowheads="1"/>
          </p:cNvSpPr>
          <p:nvPr/>
        </p:nvSpPr>
        <p:spPr>
          <a:xfrm>
            <a:off x="1130323" y="1124744"/>
            <a:ext cx="6192688" cy="59266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en-US" sz="2000" u="sng" dirty="0" smtClean="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Health effects of PM10 and PM2.5</a:t>
            </a:r>
            <a:endParaRPr lang="el-GR" altLang="en-US" sz="2000" u="sng" dirty="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1296573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1"/>
          <p:cNvSpPr txBox="1">
            <a:spLocks noChangeArrowheads="1"/>
          </p:cNvSpPr>
          <p:nvPr/>
        </p:nvSpPr>
        <p:spPr bwMode="auto">
          <a:xfrm>
            <a:off x="143934" y="2204864"/>
            <a:ext cx="8856133" cy="4485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eaLnBrk="1" hangingPunct="1">
              <a:spcBef>
                <a:spcPts val="1200"/>
              </a:spcBef>
              <a:spcAft>
                <a:spcPts val="0"/>
              </a:spcAft>
              <a:buSzPct val="100000"/>
              <a:buFont typeface="Arial" panose="020B0604020202020204" pitchFamily="34" charset="0"/>
              <a:buChar char="•"/>
            </a:pPr>
            <a:r>
              <a:rPr lang="en-US" altLang="en-US" sz="2200" dirty="0" smtClean="0">
                <a:solidFill>
                  <a:srgbClr val="002060"/>
                </a:solidFill>
              </a:rPr>
              <a:t>Non-exhaust traffic related PM emissions significantly contribute to ambient PM10 and PM2.5</a:t>
            </a:r>
          </a:p>
          <a:p>
            <a:pPr marL="285750" indent="-285750" eaLnBrk="1" hangingPunct="1">
              <a:spcBef>
                <a:spcPts val="1200"/>
              </a:spcBef>
              <a:spcAft>
                <a:spcPts val="0"/>
              </a:spcAft>
              <a:buSzPct val="100000"/>
              <a:buFont typeface="Arial" panose="020B0604020202020204" pitchFamily="34" charset="0"/>
              <a:buChar char="•"/>
            </a:pPr>
            <a:r>
              <a:rPr lang="en-US" altLang="en-US" sz="2200" dirty="0" smtClean="0">
                <a:solidFill>
                  <a:srgbClr val="002060"/>
                </a:solidFill>
              </a:rPr>
              <a:t>Several studies carried out on animals or in-vitro cells  with sometimes contradictory results (different techniques and methodologies used) – Difficulties in extrapolating the results to humans</a:t>
            </a:r>
          </a:p>
          <a:p>
            <a:pPr marL="285750" indent="-285750" eaLnBrk="1" hangingPunct="1">
              <a:spcBef>
                <a:spcPts val="1200"/>
              </a:spcBef>
              <a:spcAft>
                <a:spcPts val="0"/>
              </a:spcAft>
              <a:buSzPct val="100000"/>
              <a:buFont typeface="Arial" panose="020B0604020202020204" pitchFamily="34" charset="0"/>
              <a:buChar char="•"/>
            </a:pPr>
            <a:r>
              <a:rPr lang="en-US" altLang="en-US" sz="2200" dirty="0" smtClean="0">
                <a:solidFill>
                  <a:srgbClr val="002060"/>
                </a:solidFill>
              </a:rPr>
              <a:t>Fate of non-exhaust particles: Residence time? Dispersion? Exposure?</a:t>
            </a:r>
          </a:p>
          <a:p>
            <a:pPr marL="285750" indent="-285750" eaLnBrk="1" hangingPunct="1">
              <a:spcBef>
                <a:spcPts val="1200"/>
              </a:spcBef>
              <a:spcAft>
                <a:spcPts val="0"/>
              </a:spcAft>
              <a:buSzPct val="100000"/>
              <a:buFont typeface="Arial" panose="020B0604020202020204" pitchFamily="34" charset="0"/>
              <a:buChar char="•"/>
            </a:pPr>
            <a:r>
              <a:rPr lang="en-US" altLang="en-US" sz="2200" dirty="0" smtClean="0">
                <a:solidFill>
                  <a:srgbClr val="002060"/>
                </a:solidFill>
              </a:rPr>
              <a:t>Soil and water contamination? (Not considered in the JRC literature study)</a:t>
            </a:r>
          </a:p>
          <a:p>
            <a:pPr marL="171450" indent="-171450" algn="just" eaLnBrk="1" hangingPunct="1">
              <a:lnSpc>
                <a:spcPct val="150000"/>
              </a:lnSpc>
              <a:spcBef>
                <a:spcPts val="300"/>
              </a:spcBef>
              <a:spcAft>
                <a:spcPts val="300"/>
              </a:spcAft>
              <a:buSzPct val="100000"/>
              <a:buFont typeface="Arial" panose="020B0604020202020204" pitchFamily="34" charset="0"/>
              <a:buChar char="•"/>
            </a:pPr>
            <a:endParaRPr lang="en-US" altLang="en-US" sz="2200" dirty="0" smtClean="0">
              <a:solidFill>
                <a:srgbClr val="002060"/>
              </a:solidFill>
            </a:endParaRPr>
          </a:p>
        </p:txBody>
      </p:sp>
      <p:sp>
        <p:nvSpPr>
          <p:cNvPr id="24" name="Rectangle 2"/>
          <p:cNvSpPr txBox="1">
            <a:spLocks noChangeArrowheads="1"/>
          </p:cNvSpPr>
          <p:nvPr/>
        </p:nvSpPr>
        <p:spPr>
          <a:xfrm>
            <a:off x="611560" y="1180148"/>
            <a:ext cx="7272808" cy="59266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en-US" sz="2400" u="sng" dirty="0" smtClean="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Health effects of non-exhaust particles</a:t>
            </a:r>
            <a:endParaRPr lang="el-GR" altLang="en-US" sz="2400" u="sng" dirty="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6408724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1"/>
          <p:cNvSpPr txBox="1">
            <a:spLocks noChangeArrowheads="1"/>
          </p:cNvSpPr>
          <p:nvPr/>
        </p:nvSpPr>
        <p:spPr bwMode="auto">
          <a:xfrm>
            <a:off x="143934" y="1772954"/>
            <a:ext cx="8856133"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gn="just" eaLnBrk="1" hangingPunct="1">
              <a:spcBef>
                <a:spcPts val="1200"/>
              </a:spcBef>
              <a:spcAft>
                <a:spcPts val="0"/>
              </a:spcAft>
              <a:buSzPct val="100000"/>
              <a:buFont typeface="Arial" panose="020B0604020202020204" pitchFamily="34" charset="0"/>
              <a:buChar char="•"/>
            </a:pPr>
            <a:r>
              <a:rPr lang="en-US" altLang="en-US" sz="2000" dirty="0" smtClean="0">
                <a:solidFill>
                  <a:srgbClr val="002060"/>
                </a:solidFill>
              </a:rPr>
              <a:t>Mass? The focus would be on large particles</a:t>
            </a:r>
          </a:p>
          <a:p>
            <a:pPr marL="285750" indent="-285750" algn="just" eaLnBrk="1" hangingPunct="1">
              <a:spcBef>
                <a:spcPts val="1200"/>
              </a:spcBef>
              <a:spcAft>
                <a:spcPts val="0"/>
              </a:spcAft>
              <a:buSzPct val="100000"/>
              <a:buFont typeface="Arial" panose="020B0604020202020204" pitchFamily="34" charset="0"/>
              <a:buChar char="•"/>
            </a:pPr>
            <a:r>
              <a:rPr lang="en-US" altLang="en-US" sz="2000" dirty="0" smtClean="0">
                <a:solidFill>
                  <a:srgbClr val="002060"/>
                </a:solidFill>
              </a:rPr>
              <a:t>Number? The focus would be on ultrafine particles</a:t>
            </a:r>
          </a:p>
          <a:p>
            <a:pPr marL="285750" indent="-285750" algn="just" eaLnBrk="1" hangingPunct="1">
              <a:spcBef>
                <a:spcPts val="1200"/>
              </a:spcBef>
              <a:spcAft>
                <a:spcPts val="0"/>
              </a:spcAft>
              <a:buSzPct val="100000"/>
              <a:buFont typeface="Arial" panose="020B0604020202020204" pitchFamily="34" charset="0"/>
              <a:buChar char="•"/>
            </a:pPr>
            <a:r>
              <a:rPr lang="en-US" altLang="en-US" sz="2000" dirty="0" smtClean="0">
                <a:solidFill>
                  <a:srgbClr val="002060"/>
                </a:solidFill>
              </a:rPr>
              <a:t>Both? Wide range of size to deal with</a:t>
            </a:r>
          </a:p>
          <a:p>
            <a:pPr marL="285750" indent="-285750" algn="just" eaLnBrk="1" hangingPunct="1">
              <a:spcBef>
                <a:spcPts val="1200"/>
              </a:spcBef>
              <a:spcAft>
                <a:spcPts val="0"/>
              </a:spcAft>
              <a:buSzPct val="100000"/>
              <a:buFont typeface="Arial" panose="020B0604020202020204" pitchFamily="34" charset="0"/>
              <a:buChar char="•"/>
            </a:pPr>
            <a:r>
              <a:rPr lang="en-US" altLang="en-US" sz="2000" dirty="0" smtClean="0">
                <a:solidFill>
                  <a:srgbClr val="002060"/>
                </a:solidFill>
              </a:rPr>
              <a:t>Physical properties or chemical composition of particles?</a:t>
            </a:r>
            <a:endParaRPr lang="en-US" altLang="en-US" sz="600" dirty="0">
              <a:solidFill>
                <a:srgbClr val="002060"/>
              </a:solidFill>
            </a:endParaRPr>
          </a:p>
          <a:p>
            <a:pPr marL="285750" indent="-285750" algn="just" eaLnBrk="1" hangingPunct="1">
              <a:spcBef>
                <a:spcPts val="1200"/>
              </a:spcBef>
              <a:spcAft>
                <a:spcPts val="0"/>
              </a:spcAft>
              <a:buSzPct val="100000"/>
              <a:buFont typeface="Arial" panose="020B0604020202020204" pitchFamily="34" charset="0"/>
              <a:buChar char="•"/>
            </a:pPr>
            <a:r>
              <a:rPr lang="en-US" altLang="en-US" sz="2000" dirty="0" smtClean="0">
                <a:solidFill>
                  <a:srgbClr val="002060"/>
                </a:solidFill>
              </a:rPr>
              <a:t>Chemical composition of brakes and </a:t>
            </a:r>
            <a:r>
              <a:rPr lang="en-US" altLang="en-US" sz="2000" dirty="0" err="1" smtClean="0">
                <a:solidFill>
                  <a:srgbClr val="002060"/>
                </a:solidFill>
              </a:rPr>
              <a:t>tyres</a:t>
            </a:r>
            <a:r>
              <a:rPr lang="en-US" altLang="en-US" sz="2000" dirty="0" smtClean="0">
                <a:solidFill>
                  <a:srgbClr val="002060"/>
                </a:solidFill>
              </a:rPr>
              <a:t>? </a:t>
            </a:r>
          </a:p>
          <a:p>
            <a:pPr marL="800100" lvl="1" indent="-342900" algn="just" eaLnBrk="1" hangingPunct="1">
              <a:spcBef>
                <a:spcPts val="1200"/>
              </a:spcBef>
              <a:spcAft>
                <a:spcPts val="0"/>
              </a:spcAft>
              <a:buSzPct val="100000"/>
              <a:buFont typeface="Courier New" panose="02070309020205020404" pitchFamily="49" charset="0"/>
              <a:buChar char="o"/>
            </a:pPr>
            <a:r>
              <a:rPr lang="en-US" altLang="en-US" sz="1800" dirty="0">
                <a:solidFill>
                  <a:srgbClr val="002060"/>
                </a:solidFill>
              </a:rPr>
              <a:t>Are particle generation mechanisms and influencing factors sufficiently known? </a:t>
            </a:r>
            <a:endParaRPr lang="en-US" altLang="en-US" sz="1800" dirty="0" smtClean="0">
              <a:solidFill>
                <a:srgbClr val="002060"/>
              </a:solidFill>
            </a:endParaRPr>
          </a:p>
          <a:p>
            <a:pPr marL="800100" lvl="1" indent="-342900" algn="just" eaLnBrk="1" hangingPunct="1">
              <a:spcBef>
                <a:spcPts val="1200"/>
              </a:spcBef>
              <a:spcAft>
                <a:spcPts val="0"/>
              </a:spcAft>
              <a:buSzPct val="100000"/>
              <a:buFont typeface="Courier New" panose="02070309020205020404" pitchFamily="49" charset="0"/>
              <a:buChar char="o"/>
            </a:pPr>
            <a:r>
              <a:rPr lang="en-US" altLang="en-US" sz="1800" dirty="0" smtClean="0">
                <a:solidFill>
                  <a:srgbClr val="002060"/>
                </a:solidFill>
              </a:rPr>
              <a:t>Only in the case of brakes the source is linked exclusively to the vehicle  </a:t>
            </a:r>
          </a:p>
          <a:p>
            <a:pPr marL="285750" indent="-285750" algn="just" eaLnBrk="1" hangingPunct="1">
              <a:spcBef>
                <a:spcPts val="1200"/>
              </a:spcBef>
              <a:spcAft>
                <a:spcPts val="0"/>
              </a:spcAft>
              <a:buSzPct val="100000"/>
              <a:buFont typeface="Arial" panose="020B0604020202020204" pitchFamily="34" charset="0"/>
              <a:buChar char="•"/>
            </a:pPr>
            <a:r>
              <a:rPr lang="en-US" altLang="en-US" sz="2000" dirty="0">
                <a:solidFill>
                  <a:srgbClr val="002060"/>
                </a:solidFill>
              </a:rPr>
              <a:t>Sampling and measurement procedures</a:t>
            </a:r>
            <a:r>
              <a:rPr lang="en-US" altLang="en-US" sz="2000" dirty="0" smtClean="0">
                <a:solidFill>
                  <a:srgbClr val="002060"/>
                </a:solidFill>
              </a:rPr>
              <a:t>:</a:t>
            </a:r>
          </a:p>
          <a:p>
            <a:pPr marL="800100" lvl="1" indent="-342900" algn="just" eaLnBrk="1" hangingPunct="1">
              <a:spcBef>
                <a:spcPts val="1200"/>
              </a:spcBef>
              <a:spcAft>
                <a:spcPts val="0"/>
              </a:spcAft>
              <a:buSzPct val="100000"/>
              <a:buFont typeface="Courier New" panose="02070309020205020404" pitchFamily="49" charset="0"/>
              <a:buChar char="o"/>
            </a:pPr>
            <a:r>
              <a:rPr lang="en-US" altLang="en-US" sz="1800" dirty="0" smtClean="0">
                <a:solidFill>
                  <a:srgbClr val="002060"/>
                </a:solidFill>
              </a:rPr>
              <a:t>Representativeness </a:t>
            </a:r>
            <a:r>
              <a:rPr lang="en-US" altLang="en-US" sz="1800" dirty="0">
                <a:solidFill>
                  <a:srgbClr val="002060"/>
                </a:solidFill>
              </a:rPr>
              <a:t>of “real-world” emissions - </a:t>
            </a:r>
            <a:r>
              <a:rPr lang="en-US" altLang="en-US" sz="1800" dirty="0" smtClean="0">
                <a:solidFill>
                  <a:srgbClr val="002060"/>
                </a:solidFill>
              </a:rPr>
              <a:t>Definition </a:t>
            </a:r>
            <a:r>
              <a:rPr lang="en-US" altLang="en-US" sz="1800" dirty="0">
                <a:solidFill>
                  <a:srgbClr val="002060"/>
                </a:solidFill>
              </a:rPr>
              <a:t>of “normal driving conditions”</a:t>
            </a:r>
          </a:p>
          <a:p>
            <a:pPr marL="800100" lvl="1" indent="-342900" algn="just" eaLnBrk="1" hangingPunct="1">
              <a:spcBef>
                <a:spcPts val="1200"/>
              </a:spcBef>
              <a:spcAft>
                <a:spcPts val="0"/>
              </a:spcAft>
              <a:buSzPct val="100000"/>
              <a:buFont typeface="Courier New" panose="02070309020205020404" pitchFamily="49" charset="0"/>
              <a:buChar char="o"/>
            </a:pPr>
            <a:endParaRPr lang="en-US" altLang="en-US" sz="2000" dirty="0" smtClean="0">
              <a:solidFill>
                <a:srgbClr val="002060"/>
              </a:solidFill>
            </a:endParaRPr>
          </a:p>
        </p:txBody>
      </p:sp>
      <p:sp>
        <p:nvSpPr>
          <p:cNvPr id="24" name="Rectangle 2"/>
          <p:cNvSpPr txBox="1">
            <a:spLocks noChangeArrowheads="1"/>
          </p:cNvSpPr>
          <p:nvPr/>
        </p:nvSpPr>
        <p:spPr>
          <a:xfrm>
            <a:off x="1115616" y="1180148"/>
            <a:ext cx="6192688" cy="59266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en-US" sz="2000" u="sng" dirty="0" smtClean="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What should we look at?</a:t>
            </a:r>
            <a:endParaRPr lang="el-GR" altLang="en-US" sz="2000" u="sng" dirty="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7142951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11"/>
          <p:cNvSpPr txBox="1">
            <a:spLocks noChangeArrowheads="1"/>
          </p:cNvSpPr>
          <p:nvPr/>
        </p:nvSpPr>
        <p:spPr bwMode="auto">
          <a:xfrm>
            <a:off x="143934" y="1772954"/>
            <a:ext cx="8856133" cy="433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algn="just" eaLnBrk="1" hangingPunct="1">
              <a:spcBef>
                <a:spcPts val="1200"/>
              </a:spcBef>
              <a:spcAft>
                <a:spcPts val="0"/>
              </a:spcAft>
              <a:buSzPct val="100000"/>
              <a:buFont typeface="Arial" panose="020B0604020202020204" pitchFamily="34" charset="0"/>
              <a:buChar char="•"/>
            </a:pPr>
            <a:endParaRPr lang="en-US" altLang="en-US" sz="2000" dirty="0" smtClean="0">
              <a:solidFill>
                <a:srgbClr val="002060"/>
              </a:solidFill>
            </a:endParaRPr>
          </a:p>
          <a:p>
            <a:pPr marL="285750" indent="-285750" algn="just" eaLnBrk="1" hangingPunct="1">
              <a:spcBef>
                <a:spcPts val="1200"/>
              </a:spcBef>
              <a:spcAft>
                <a:spcPts val="0"/>
              </a:spcAft>
              <a:buSzPct val="100000"/>
              <a:buFont typeface="Arial" panose="020B0604020202020204" pitchFamily="34" charset="0"/>
              <a:buChar char="•"/>
            </a:pPr>
            <a:r>
              <a:rPr lang="en-US" altLang="en-US" sz="2000" dirty="0" smtClean="0">
                <a:solidFill>
                  <a:srgbClr val="002060"/>
                </a:solidFill>
              </a:rPr>
              <a:t>Minimizing particle generation by changing chemical composition/physical properties of brakes and </a:t>
            </a:r>
            <a:r>
              <a:rPr lang="en-US" altLang="en-US" sz="2000" dirty="0" err="1" smtClean="0">
                <a:solidFill>
                  <a:srgbClr val="002060"/>
                </a:solidFill>
              </a:rPr>
              <a:t>tyres</a:t>
            </a:r>
            <a:r>
              <a:rPr lang="en-US" altLang="en-US" sz="2000" dirty="0" smtClean="0">
                <a:solidFill>
                  <a:srgbClr val="002060"/>
                </a:solidFill>
              </a:rPr>
              <a:t>? </a:t>
            </a:r>
          </a:p>
          <a:p>
            <a:pPr marL="285750" indent="-285750" algn="just" eaLnBrk="1" hangingPunct="1">
              <a:spcBef>
                <a:spcPts val="1200"/>
              </a:spcBef>
              <a:spcAft>
                <a:spcPts val="0"/>
              </a:spcAft>
              <a:buSzPct val="100000"/>
              <a:buFont typeface="Arial" panose="020B0604020202020204" pitchFamily="34" charset="0"/>
              <a:buChar char="•"/>
            </a:pPr>
            <a:r>
              <a:rPr lang="en-US" altLang="en-US" sz="2000" dirty="0" smtClean="0">
                <a:solidFill>
                  <a:srgbClr val="002060"/>
                </a:solidFill>
              </a:rPr>
              <a:t>Traffic and/or driving </a:t>
            </a:r>
            <a:r>
              <a:rPr lang="en-US" altLang="en-US" sz="2000" dirty="0" err="1" smtClean="0">
                <a:solidFill>
                  <a:srgbClr val="002060"/>
                </a:solidFill>
              </a:rPr>
              <a:t>behaviour</a:t>
            </a:r>
            <a:r>
              <a:rPr lang="en-US" altLang="en-US" sz="2000" dirty="0" smtClean="0">
                <a:solidFill>
                  <a:srgbClr val="002060"/>
                </a:solidFill>
              </a:rPr>
              <a:t> control measures? (e.g. speed limits, Low Traffic Zones, congestion charges,…) </a:t>
            </a:r>
          </a:p>
          <a:p>
            <a:pPr marL="285750" indent="-285750" algn="just" eaLnBrk="1" hangingPunct="1">
              <a:spcBef>
                <a:spcPts val="1200"/>
              </a:spcBef>
              <a:spcAft>
                <a:spcPts val="0"/>
              </a:spcAft>
              <a:buSzPct val="100000"/>
              <a:buFont typeface="Arial" panose="020B0604020202020204" pitchFamily="34" charset="0"/>
              <a:buChar char="•"/>
            </a:pPr>
            <a:r>
              <a:rPr lang="en-US" altLang="en-US" sz="2000" dirty="0" smtClean="0">
                <a:solidFill>
                  <a:srgbClr val="002060"/>
                </a:solidFill>
              </a:rPr>
              <a:t>Road conditions/characteristics? (e.g. road material, road maintenance, wetting/cleaning,…)</a:t>
            </a:r>
            <a:endParaRPr lang="en-US" altLang="en-US" sz="2000" dirty="0">
              <a:solidFill>
                <a:srgbClr val="002060"/>
              </a:solidFill>
            </a:endParaRPr>
          </a:p>
          <a:p>
            <a:pPr marL="285750" indent="-285750" algn="just" eaLnBrk="1" hangingPunct="1">
              <a:spcBef>
                <a:spcPts val="1200"/>
              </a:spcBef>
              <a:spcAft>
                <a:spcPts val="0"/>
              </a:spcAft>
              <a:buSzPct val="100000"/>
              <a:buFont typeface="Arial" panose="020B0604020202020204" pitchFamily="34" charset="0"/>
              <a:buChar char="•"/>
            </a:pPr>
            <a:r>
              <a:rPr lang="en-US" altLang="en-US" sz="2000" dirty="0" smtClean="0">
                <a:solidFill>
                  <a:srgbClr val="002060"/>
                </a:solidFill>
              </a:rPr>
              <a:t>Cost/effectiveness? </a:t>
            </a:r>
          </a:p>
          <a:p>
            <a:pPr marL="285750" indent="-285750" algn="just" eaLnBrk="1" hangingPunct="1">
              <a:spcBef>
                <a:spcPts val="1200"/>
              </a:spcBef>
              <a:spcAft>
                <a:spcPts val="0"/>
              </a:spcAft>
              <a:buSzPct val="100000"/>
              <a:buFont typeface="Arial" panose="020B0604020202020204" pitchFamily="34" charset="0"/>
              <a:buChar char="•"/>
            </a:pPr>
            <a:endParaRPr lang="en-US" altLang="en-US" sz="2000" dirty="0">
              <a:solidFill>
                <a:srgbClr val="002060"/>
              </a:solidFill>
            </a:endParaRPr>
          </a:p>
          <a:p>
            <a:pPr marL="285750" indent="-285750" algn="just" eaLnBrk="1" hangingPunct="1">
              <a:spcBef>
                <a:spcPts val="1200"/>
              </a:spcBef>
              <a:spcAft>
                <a:spcPts val="0"/>
              </a:spcAft>
              <a:buSzPct val="100000"/>
              <a:buFont typeface="Arial" panose="020B0604020202020204" pitchFamily="34" charset="0"/>
              <a:buChar char="•"/>
            </a:pPr>
            <a:endParaRPr lang="en-US" altLang="en-US" sz="600" dirty="0">
              <a:solidFill>
                <a:srgbClr val="002060"/>
              </a:solidFill>
            </a:endParaRPr>
          </a:p>
          <a:p>
            <a:pPr marL="285750" indent="-285750" algn="just" eaLnBrk="1" hangingPunct="1">
              <a:spcBef>
                <a:spcPts val="1200"/>
              </a:spcBef>
              <a:spcAft>
                <a:spcPts val="0"/>
              </a:spcAft>
              <a:buSzPct val="100000"/>
              <a:buFont typeface="Arial" panose="020B0604020202020204" pitchFamily="34" charset="0"/>
              <a:buChar char="•"/>
            </a:pPr>
            <a:endParaRPr lang="en-US" altLang="en-US" sz="2000" dirty="0" smtClean="0">
              <a:solidFill>
                <a:srgbClr val="002060"/>
              </a:solidFill>
            </a:endParaRPr>
          </a:p>
        </p:txBody>
      </p:sp>
      <p:sp>
        <p:nvSpPr>
          <p:cNvPr id="24" name="Rectangle 2"/>
          <p:cNvSpPr txBox="1">
            <a:spLocks noChangeArrowheads="1"/>
          </p:cNvSpPr>
          <p:nvPr/>
        </p:nvSpPr>
        <p:spPr>
          <a:xfrm>
            <a:off x="1115616" y="1180148"/>
            <a:ext cx="6192688" cy="59266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en-US" sz="2000" u="sng" dirty="0" smtClean="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rPr>
              <a:t>What abatement measures?</a:t>
            </a:r>
            <a:endParaRPr lang="el-GR" altLang="en-US" sz="2000" u="sng" dirty="0">
              <a:ln w="9525">
                <a:solidFill>
                  <a:schemeClr val="tx1"/>
                </a:solidFill>
              </a:ln>
              <a:solidFill>
                <a:srgbClr val="00206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5496407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00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00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68140</TotalTime>
  <Words>1246</Words>
  <Application>Microsoft Office PowerPoint</Application>
  <PresentationFormat>On-screen Show (4:3)</PresentationFormat>
  <Paragraphs>148</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Slide_Master</vt:lpstr>
      <vt:lpstr>Particle emissions  from Tyre and brake wear   OPEN QUESTIONS</vt:lpstr>
      <vt:lpstr>PowerPoint Presentation</vt:lpstr>
      <vt:lpstr>TYRE AND BRAKE WEAR – EMISSION FACTORS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Hosier, Caro </cp:lastModifiedBy>
  <cp:revision>793</cp:revision>
  <cp:lastPrinted>2013-12-13T10:12:28Z</cp:lastPrinted>
  <dcterms:created xsi:type="dcterms:W3CDTF">2011-10-28T10:25:18Z</dcterms:created>
  <dcterms:modified xsi:type="dcterms:W3CDTF">2014-01-08T16:22:26Z</dcterms:modified>
</cp:coreProperties>
</file>