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2013/12/26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Japan position for EVE reference guide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961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	Introduction</a:t>
            </a:r>
          </a:p>
          <a:p>
            <a:r>
              <a:rPr lang="en-US" altLang="ja-JP" dirty="0" smtClean="0"/>
              <a:t>1.1</a:t>
            </a:r>
            <a:r>
              <a:rPr lang="en-US" altLang="ja-JP" dirty="0"/>
              <a:t>	Overview of EVE </a:t>
            </a:r>
            <a:r>
              <a:rPr lang="en-US" altLang="ja-JP" dirty="0" smtClean="0"/>
              <a:t>IWG</a:t>
            </a:r>
            <a:endParaRPr kumimoji="1" lang="en-US" altLang="ja-JP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6922292"/>
              </p:ext>
            </p:extLst>
          </p:nvPr>
        </p:nvGraphicFramePr>
        <p:xfrm>
          <a:off x="251520" y="1268760"/>
          <a:ext cx="8568952" cy="193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516"/>
                <a:gridCol w="4143469"/>
                <a:gridCol w="3470967"/>
              </a:tblGrid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 smtClean="0">
                          <a:effectLst/>
                        </a:rPr>
                        <a:t>Japan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positions (draft)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  <a:tr h="3549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1.1</a:t>
                      </a:r>
                    </a:p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Overview of EVE IWG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Insert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the text before the paragraph 1.1.1.  as follows:</a:t>
                      </a:r>
                    </a:p>
                    <a:p>
                      <a:pPr algn="l" fontAlgn="ctr"/>
                      <a:endParaRPr lang="en-US" sz="1200" b="0" i="0" u="none" strike="noStrike" dirty="0" smtClean="0"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When a recommendation of future GTR is proposed by the EVE IWG, it could be considered among the group of experts such as existing WLTP IWG under WP29 /GRPE, etc., whether it is feasible to develop a </a:t>
                      </a:r>
                      <a:r>
                        <a:rPr lang="en-US" sz="1200" b="0" i="0" u="none" strike="noStrike" dirty="0" err="1" smtClean="0">
                          <a:effectLst/>
                          <a:latin typeface="+mn-lt"/>
                        </a:rPr>
                        <a:t>gtr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 for the recommended item.  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4497" marR="4497" marT="44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3297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5.1 Vehicle Range &amp; Energy Consumption </a:t>
            </a:r>
            <a:r>
              <a:rPr lang="en-US" altLang="ja-JP" dirty="0" smtClean="0"/>
              <a:t>Testing</a:t>
            </a:r>
          </a:p>
          <a:p>
            <a:endParaRPr kumimoji="1" lang="en-US" altLang="ja-JP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4522940"/>
              </p:ext>
            </p:extLst>
          </p:nvPr>
        </p:nvGraphicFramePr>
        <p:xfrm>
          <a:off x="251520" y="764704"/>
          <a:ext cx="8568952" cy="47951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516"/>
                <a:gridCol w="4143469"/>
                <a:gridCol w="3470967"/>
              </a:tblGrid>
              <a:tr h="1144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 smtClean="0">
                          <a:effectLst/>
                        </a:rPr>
                        <a:t>Japan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positions (draft)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  <a:tr h="87365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5.1 Vehicle Range &amp; Energy Consumption Testing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Heating be set to achieve (as quickly as possible) and subsequently maintain a specified, standard cabin temperature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 smtClean="0">
                          <a:effectLst/>
                        </a:rPr>
                        <a:t>Even </a:t>
                      </a:r>
                      <a:r>
                        <a:rPr lang="en-US" sz="1200" u="none" strike="noStrike" dirty="0">
                          <a:effectLst/>
                        </a:rPr>
                        <a:t>though these 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equipment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have more impact on the electrified vehicles than conventional vehicles, </a:t>
                      </a:r>
                      <a:r>
                        <a:rPr lang="en-US" sz="1200" u="none" strike="noStrike" dirty="0" smtClean="0">
                          <a:effectLst/>
                        </a:rPr>
                        <a:t>fuel consumption as well as range and energy consumption shall </a:t>
                      </a:r>
                      <a:r>
                        <a:rPr lang="en-US" sz="1200" u="none" strike="noStrike" dirty="0">
                          <a:effectLst/>
                        </a:rPr>
                        <a:t>be measured under the same </a:t>
                      </a:r>
                      <a:r>
                        <a:rPr lang="en-US" sz="1200" u="none" strike="noStrike" dirty="0" smtClean="0">
                          <a:effectLst/>
                        </a:rPr>
                        <a:t> test </a:t>
                      </a:r>
                      <a:r>
                        <a:rPr lang="en-US" sz="1200" u="none" strike="noStrike" dirty="0">
                          <a:effectLst/>
                        </a:rPr>
                        <a:t>protocol for all types of vehicles.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endParaRPr lang="en-US" sz="12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en-US" sz="1200" u="none" strike="noStrike" baseline="0" dirty="0" smtClean="0">
                          <a:effectLst/>
                        </a:rPr>
                        <a:t> WLTP IWG could take responsibility for these requirements including taking into account its necessity. 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  <a:tr h="102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enough to accommodate both resistive heating element and heat pump systems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1259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and extensible enough to accommodate future radiant heating solutions such as infra-red panels and foot wells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80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enough to factor in additional luxury features that accomplish passenger heating – heated seats, heated steering wheel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89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5.1 Vehicle Range &amp; Energy Consumption </a:t>
            </a:r>
            <a:r>
              <a:rPr lang="en-US" altLang="ja-JP" dirty="0" smtClean="0"/>
              <a:t>Testing</a:t>
            </a:r>
          </a:p>
          <a:p>
            <a:endParaRPr kumimoji="1" lang="en-US" altLang="ja-JP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6026334"/>
              </p:ext>
            </p:extLst>
          </p:nvPr>
        </p:nvGraphicFramePr>
        <p:xfrm>
          <a:off x="251520" y="692696"/>
          <a:ext cx="8568952" cy="57728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516"/>
                <a:gridCol w="4143469"/>
                <a:gridCol w="3470967"/>
              </a:tblGrid>
              <a:tr h="2145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 smtClean="0">
                          <a:effectLst/>
                        </a:rPr>
                        <a:t>Japan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positions (draft)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  <a:tr h="110177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5.1 Vehicle Range &amp; Energy Consumption Testing</a:t>
                      </a:r>
                      <a:endParaRPr lang="en-US" altLang="ja-JP" sz="1200" b="0" i="0" u="none" strike="noStrike" dirty="0" smtClean="0">
                        <a:effectLst/>
                        <a:latin typeface="Arial"/>
                      </a:endParaRPr>
                    </a:p>
                    <a:p>
                      <a:pPr algn="l" fontAlgn="ctr"/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Air conditioning be set to achieve (as quickly as possible) and subsequently maintain a specified, standard cabin temperature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 smtClean="0">
                          <a:effectLst/>
                        </a:rPr>
                        <a:t>Currently independent IWG(MACTP) is active for this requirement. There is a possibility that this activity would be inserted to future WLTP </a:t>
                      </a:r>
                      <a:r>
                        <a:rPr lang="en-US" altLang="ja-JP" sz="1200" u="none" strike="noStrike" dirty="0" err="1" smtClean="0">
                          <a:effectLst/>
                        </a:rPr>
                        <a:t>gtr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 amendment.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u="none" strike="noStrike" dirty="0" smtClean="0">
                        <a:effectLst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 smtClean="0">
                          <a:effectLst/>
                        </a:rPr>
                        <a:t>Therefore, WLTP IWG could take responsibility for these requirements including taking into account its necessity.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 smtClean="0">
                          <a:effectLst/>
                        </a:rPr>
                        <a:t/>
                      </a:r>
                      <a:br>
                        <a:rPr lang="en-US" altLang="ja-JP" sz="1200" u="none" strike="noStrike" dirty="0" smtClean="0">
                          <a:effectLst/>
                        </a:rPr>
                      </a:b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  <a:tr h="68025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enough to accommodate both electric air-conditioner systems as well as heat pumps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07270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and extensible enough to accommodate future cooling systems such as cooled seats.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It's not right timing to discuss these items at this moment because technologies are not mature.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4497" marR="4497" marT="4497" marB="0" anchor="ctr"/>
                </a:tc>
              </a:tr>
              <a:tr h="70933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and extensible enough to accommodate future advanced solutions featuring smart materials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5821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Requirements flexible enough to accommodate potential future active catalyst pre-heating systems for PHEVs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 smtClean="0"/>
                        <a:t>Current WLTP </a:t>
                      </a:r>
                      <a:r>
                        <a:rPr lang="en-US" altLang="ja-JP" sz="1200" dirty="0" err="1" smtClean="0"/>
                        <a:t>gtr</a:t>
                      </a:r>
                      <a:r>
                        <a:rPr lang="en-US" altLang="ja-JP" sz="1200" dirty="0" smtClean="0"/>
                        <a:t> draft already has similar requirement and shall be measured under the same test protocol for all types of vehicles.</a:t>
                      </a:r>
                    </a:p>
                  </a:txBody>
                  <a:tcPr marL="4497" marR="4497" marT="4497" marB="0" anchor="ctr"/>
                </a:tc>
              </a:tr>
              <a:tr h="63203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In conjunction with the development of appropriate test procedures or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gtr</a:t>
                      </a:r>
                      <a:r>
                        <a:rPr lang="en-US" sz="1200" u="none" strike="noStrike" dirty="0" smtClean="0">
                          <a:effectLst/>
                        </a:rPr>
                        <a:t>, </a:t>
                      </a:r>
                      <a:r>
                        <a:rPr lang="en-US" sz="1200" u="none" strike="noStrike" dirty="0">
                          <a:effectLst/>
                        </a:rPr>
                        <a:t>consideration of additional research to quantify the impact of climate and auxiliary system operation on range and energy efficiency is recommended.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Current WLTP </a:t>
                      </a:r>
                      <a:r>
                        <a:rPr lang="en-US" sz="1200" b="0" i="0" u="none" strike="noStrike" dirty="0" err="1" smtClean="0">
                          <a:effectLst/>
                          <a:latin typeface="+mn-lt"/>
                        </a:rPr>
                        <a:t>gtr</a:t>
                      </a:r>
                      <a:r>
                        <a:rPr lang="en-US" sz="1200" b="0" i="0" u="none" strike="noStrike" dirty="0" smtClean="0">
                          <a:effectLst/>
                          <a:latin typeface="+mn-lt"/>
                        </a:rPr>
                        <a:t> draft already has similar requirement and shall be measured under the same test protocol for all types of vehicles.</a:t>
                      </a:r>
                    </a:p>
                  </a:txBody>
                  <a:tcPr marL="4497" marR="4497" marT="44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63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ja-JP" dirty="0" smtClean="0"/>
              <a:t>5.2 Method for Energy Conversion Formula</a:t>
            </a:r>
            <a:endParaRPr lang="en-US" altLang="ja-JP" dirty="0" smtClean="0">
              <a:latin typeface="Arial"/>
            </a:endParaRPr>
          </a:p>
          <a:p>
            <a:endParaRPr kumimoji="1"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4282518"/>
              </p:ext>
            </p:extLst>
          </p:nvPr>
        </p:nvGraphicFramePr>
        <p:xfrm>
          <a:off x="395536" y="1267326"/>
          <a:ext cx="8229600" cy="14708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6715"/>
                <a:gridCol w="3979376"/>
                <a:gridCol w="3333509"/>
              </a:tblGrid>
              <a:tr h="13874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5.2 Method for Energy Conversion Formula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 standardized formula for calculating and stating energy consumption for electrified vehicles is therefore recommended for consideration.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It is necessary to clarify whether these items are within the mandate of WP29.</a:t>
                      </a:r>
                    </a:p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Japan believes this item is out </a:t>
                      </a:r>
                      <a:r>
                        <a:rPr lang="en-US" sz="1200" u="none" strike="noStrike" dirty="0">
                          <a:effectLst/>
                        </a:rPr>
                        <a:t>of </a:t>
                      </a:r>
                      <a:r>
                        <a:rPr lang="en-US" sz="1200" u="none" strike="noStrike" dirty="0" smtClean="0">
                          <a:effectLst/>
                        </a:rPr>
                        <a:t>scope of WP29.</a:t>
                      </a:r>
                    </a:p>
                    <a:p>
                      <a:pPr algn="l" fontAlgn="ctr"/>
                      <a:endParaRPr lang="en-US" sz="12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Japan suggests this item could be dealt with in other specialist body such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as IEA.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endParaRPr lang="en-US" sz="1200" u="none" strike="noStrike" dirty="0" smtClean="0">
                        <a:effectLst/>
                      </a:endParaRPr>
                    </a:p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3814916"/>
              </p:ext>
            </p:extLst>
          </p:nvPr>
        </p:nvGraphicFramePr>
        <p:xfrm>
          <a:off x="395536" y="1052736"/>
          <a:ext cx="8208912" cy="214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101"/>
                <a:gridCol w="3984443"/>
                <a:gridCol w="3312368"/>
              </a:tblGrid>
              <a:tr h="2145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 smtClean="0">
                          <a:effectLst/>
                        </a:rPr>
                        <a:t>Japan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positions (draft)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70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2304605"/>
              </p:ext>
            </p:extLst>
          </p:nvPr>
        </p:nvGraphicFramePr>
        <p:xfrm>
          <a:off x="457200" y="1104632"/>
          <a:ext cx="8229600" cy="3605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6715"/>
                <a:gridCol w="3979376"/>
                <a:gridCol w="3333509"/>
              </a:tblGrid>
              <a:tr h="9693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5.3 Battery Performance &amp; Durability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 Based on this mixed state of voluntary standards, it is recommended that a uniform propulsion battery test procedure be considered.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 smtClean="0">
                          <a:effectLst/>
                          <a:latin typeface="+mn-lt"/>
                        </a:rPr>
                        <a:t>Gtr</a:t>
                      </a:r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should focus on the vehicle base performance requirements, not parts level.</a:t>
                      </a:r>
                    </a:p>
                    <a:p>
                      <a:pPr algn="l" fontAlgn="ctr"/>
                      <a:endParaRPr lang="en-US" sz="1200" b="0" i="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In that sense, Japan suggests that the battery durability could be discussed in WLTP in relation to the emission deterioration, energy consumption and  driving range in vehicle base.</a:t>
                      </a:r>
                    </a:p>
                    <a:p>
                      <a:pPr algn="l" fontAlgn="ctr"/>
                      <a:r>
                        <a:rPr lang="en-US" sz="1200" b="0" i="0" u="none" strike="noStrike" baseline="0" dirty="0" smtClean="0">
                          <a:effectLst/>
                          <a:latin typeface="+mn-lt"/>
                        </a:rPr>
                        <a:t> But, it might be huge challenge to develop the common test procedure.</a:t>
                      </a:r>
                    </a:p>
                    <a:p>
                      <a:pPr algn="l" fontAlgn="ctr"/>
                      <a:endParaRPr lang="en-US" sz="1200" b="0" i="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US" sz="1200" b="0" i="0" u="none" strike="noStrike" baseline="0" dirty="0" smtClean="0">
                        <a:effectLst/>
                        <a:latin typeface="Arial"/>
                      </a:endParaRPr>
                    </a:p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</a:tr>
              <a:tr h="9693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It is recommended that the development of future test protocol or GTR attempt to capture this deterioration in performance at key points during the battery life-cycle.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666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It is further recommended that the outcome from any such deterioration testing be used to influence the reporting of vehicle range and energy efficiency.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51520" y="332656"/>
            <a:ext cx="364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ja-JP" dirty="0"/>
              <a:t>5.3 Battery Performance &amp; Durability</a:t>
            </a:r>
            <a:endParaRPr lang="en-US" altLang="ja-JP" dirty="0">
              <a:latin typeface="Arial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8905270"/>
              </p:ext>
            </p:extLst>
          </p:nvPr>
        </p:nvGraphicFramePr>
        <p:xfrm>
          <a:off x="467544" y="836712"/>
          <a:ext cx="8208912" cy="214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101"/>
                <a:gridCol w="3984443"/>
                <a:gridCol w="3312368"/>
              </a:tblGrid>
              <a:tr h="2145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 smtClean="0">
                          <a:effectLst/>
                          <a:latin typeface="Arial"/>
                        </a:rPr>
                        <a:t>Japan position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700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1889635"/>
              </p:ext>
            </p:extLst>
          </p:nvPr>
        </p:nvGraphicFramePr>
        <p:xfrm>
          <a:off x="457200" y="1028755"/>
          <a:ext cx="8229600" cy="13211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6715"/>
                <a:gridCol w="3979376"/>
                <a:gridCol w="3333509"/>
              </a:tblGrid>
              <a:tr h="13211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5.4 Battery Recycling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u="none" strike="noStrike" dirty="0">
                          <a:effectLst/>
                        </a:rPr>
                        <a:t> Pursuit of a GTR is therefore not recommended at this time.  What is recommended is that resources be allocated to evaluate the value of developing manufacturing-for-recyclability requirements. 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The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word of “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manufacturing-for-recyclability requirements” shall be  defined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.</a:t>
                      </a:r>
                      <a:endParaRPr lang="en-US" altLang="ja-JP" sz="1200" u="none" strike="noStrike" dirty="0" smtClean="0">
                        <a:effectLst/>
                      </a:endParaRPr>
                    </a:p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7813" marR="7813" marT="7813" marB="0" anchor="ctr"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51520" y="332656"/>
            <a:ext cx="2134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ja-JP" dirty="0"/>
              <a:t>5.4 Battery Recycling</a:t>
            </a:r>
            <a:endParaRPr lang="en-US" altLang="ja-JP" dirty="0">
              <a:latin typeface="Arial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1565734"/>
              </p:ext>
            </p:extLst>
          </p:nvPr>
        </p:nvGraphicFramePr>
        <p:xfrm>
          <a:off x="467544" y="836712"/>
          <a:ext cx="8208912" cy="214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101"/>
                <a:gridCol w="3984443"/>
                <a:gridCol w="3312368"/>
              </a:tblGrid>
              <a:tr h="2145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EVE reference guide recommendation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 smtClean="0">
                          <a:effectLst/>
                        </a:rPr>
                        <a:t>Japan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positions (draft)</a:t>
                      </a:r>
                      <a:endParaRPr lang="en-US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4497" marR="4497" marT="44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35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693</Words>
  <Application>Microsoft Office PowerPoint</Application>
  <PresentationFormat>画面に合わせる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Japan position for EVE reference guide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 stance for EVE reference guide</dc:title>
  <dc:creator>松下　達守</dc:creator>
  <cp:lastModifiedBy>行政情報化推進課</cp:lastModifiedBy>
  <cp:revision>36</cp:revision>
  <cp:lastPrinted>2013-12-26T06:23:46Z</cp:lastPrinted>
  <dcterms:created xsi:type="dcterms:W3CDTF">2013-12-24T04:55:06Z</dcterms:created>
  <dcterms:modified xsi:type="dcterms:W3CDTF">2013-12-26T11:51:07Z</dcterms:modified>
</cp:coreProperties>
</file>