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notesMasterIdLst>
    <p:notesMasterId r:id="rId13"/>
  </p:notesMasterIdLst>
  <p:handoutMasterIdLst>
    <p:handoutMasterId r:id="rId14"/>
  </p:handoutMasterIdLst>
  <p:sldIdLst>
    <p:sldId id="1243" r:id="rId2"/>
    <p:sldId id="1327" r:id="rId3"/>
    <p:sldId id="1335" r:id="rId4"/>
    <p:sldId id="1353" r:id="rId5"/>
    <p:sldId id="1349" r:id="rId6"/>
    <p:sldId id="1350" r:id="rId7"/>
    <p:sldId id="1348" r:id="rId8"/>
    <p:sldId id="1351" r:id="rId9"/>
    <p:sldId id="1352" r:id="rId10"/>
    <p:sldId id="1354" r:id="rId11"/>
    <p:sldId id="1318" r:id="rId12"/>
  </p:sldIdLst>
  <p:sldSz cx="12192000" cy="6858000"/>
  <p:notesSz cx="6858000" cy="9144000"/>
  <p:embeddedFontLst>
    <p:embeddedFont>
      <p:font typeface="Arial Nova" panose="020B0504020202020204" pitchFamily="34" charset="0"/>
      <p:regular r:id="rId15"/>
      <p:bold r:id="rId16"/>
      <p:italic r:id="rId17"/>
      <p:boldItalic r:id="rId18"/>
    </p:embeddedFont>
    <p:embeddedFont>
      <p:font typeface="Arial Nova Light" panose="020B0304020202020204" pitchFamily="34" charset="0"/>
      <p:regular r:id="rId19"/>
      <p:italic r:id="rId20"/>
    </p:embeddedFon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5B92E5"/>
    <a:srgbClr val="338DCD"/>
    <a:srgbClr val="EAEAEA"/>
    <a:srgbClr val="418FDE"/>
    <a:srgbClr val="FF9900"/>
    <a:srgbClr val="C00000"/>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88822" autoAdjust="0"/>
  </p:normalViewPr>
  <p:slideViewPr>
    <p:cSldViewPr snapToGrid="0">
      <p:cViewPr varScale="1">
        <p:scale>
          <a:sx n="54" d="100"/>
          <a:sy n="54" d="100"/>
        </p:scale>
        <p:origin x="356" y="30"/>
      </p:cViewPr>
      <p:guideLst/>
    </p:cSldViewPr>
  </p:slideViewPr>
  <p:outlineViewPr>
    <p:cViewPr>
      <p:scale>
        <a:sx n="33" d="100"/>
        <a:sy n="33" d="100"/>
      </p:scale>
      <p:origin x="0" y="-10060"/>
    </p:cViewPr>
  </p:outlineViewPr>
  <p:notesTextViewPr>
    <p:cViewPr>
      <p:scale>
        <a:sx n="1" d="1"/>
        <a:sy n="1" d="1"/>
      </p:scale>
      <p:origin x="0" y="0"/>
    </p:cViewPr>
  </p:notesTextViewPr>
  <p:sorterViewPr>
    <p:cViewPr>
      <p:scale>
        <a:sx n="20" d="100"/>
        <a:sy n="20" d="100"/>
      </p:scale>
      <p:origin x="0" y="0"/>
    </p:cViewPr>
  </p:sorterViewPr>
  <p:notesViewPr>
    <p:cSldViewPr snapToGrid="0">
      <p:cViewPr varScale="1">
        <p:scale>
          <a:sx n="46" d="100"/>
          <a:sy n="46" d="100"/>
        </p:scale>
        <p:origin x="2740"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24486F-3E2A-4DB6-A296-A4FBFAE05AF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1EB8189-D97B-45F6-B95F-5586FF53333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727089-408C-42DF-AE5C-04D1A6E53B37}" type="datetimeFigureOut">
              <a:rPr lang="en-US" smtClean="0"/>
              <a:t>15-Mar-22</a:t>
            </a:fld>
            <a:endParaRPr lang="en-US"/>
          </a:p>
        </p:txBody>
      </p:sp>
      <p:sp>
        <p:nvSpPr>
          <p:cNvPr id="4" name="Footer Placeholder 3">
            <a:extLst>
              <a:ext uri="{FF2B5EF4-FFF2-40B4-BE49-F238E27FC236}">
                <a16:creationId xmlns:a16="http://schemas.microsoft.com/office/drawing/2014/main" id="{4E6A9216-CC13-49ED-A4CF-42674DF90DC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63433A1-5256-4A10-9DBB-7DD5CF80AC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8C09208-183B-4B05-952C-042F6CF85B85}" type="slidenum">
              <a:rPr lang="en-US" smtClean="0"/>
              <a:t>‹#›</a:t>
            </a:fld>
            <a:endParaRPr lang="en-US"/>
          </a:p>
        </p:txBody>
      </p:sp>
    </p:spTree>
    <p:extLst>
      <p:ext uri="{BB962C8B-B14F-4D97-AF65-F5344CB8AC3E}">
        <p14:creationId xmlns:p14="http://schemas.microsoft.com/office/powerpoint/2010/main" val="1353670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580DC5-4374-4A4E-B893-1DD543F765F2}" type="datetimeFigureOut">
              <a:rPr lang="en-US" smtClean="0"/>
              <a:t>15-Mar-22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00A58-5EEB-4238-B490-5B9507F75E0E}" type="slidenum">
              <a:rPr lang="en-US" smtClean="0"/>
              <a:t>‹#›</a:t>
            </a:fld>
            <a:endParaRPr lang="en-US"/>
          </a:p>
        </p:txBody>
      </p:sp>
    </p:spTree>
    <p:extLst>
      <p:ext uri="{BB962C8B-B14F-4D97-AF65-F5344CB8AC3E}">
        <p14:creationId xmlns:p14="http://schemas.microsoft.com/office/powerpoint/2010/main" val="1188941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15-Mar-22</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8" name="Rectangle 7">
            <a:extLst>
              <a:ext uri="{FF2B5EF4-FFF2-40B4-BE49-F238E27FC236}">
                <a16:creationId xmlns:a16="http://schemas.microsoft.com/office/drawing/2014/main" id="{DE3604E1-27D0-4C64-A203-22A46E2D6F61}"/>
              </a:ext>
            </a:extLst>
          </p:cNvPr>
          <p:cNvSpPr/>
          <p:nvPr userDrawn="1"/>
        </p:nvSpPr>
        <p:spPr>
          <a:xfrm>
            <a:off x="1" y="0"/>
            <a:ext cx="8686800" cy="82296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Title Placeholder 1">
            <a:extLst>
              <a:ext uri="{FF2B5EF4-FFF2-40B4-BE49-F238E27FC236}">
                <a16:creationId xmlns:a16="http://schemas.microsoft.com/office/drawing/2014/main" id="{3F82D7FF-186B-4B59-B931-1BAB8591BCFD}"/>
              </a:ext>
            </a:extLst>
          </p:cNvPr>
          <p:cNvSpPr>
            <a:spLocks noGrp="1"/>
          </p:cNvSpPr>
          <p:nvPr>
            <p:ph type="title"/>
          </p:nvPr>
        </p:nvSpPr>
        <p:spPr>
          <a:xfrm>
            <a:off x="457200" y="45720"/>
            <a:ext cx="8046720" cy="731520"/>
          </a:xfrm>
          <a:prstGeom prst="rect">
            <a:avLst/>
          </a:prstGeom>
        </p:spPr>
        <p:txBody>
          <a:bodyPr vert="horz" lIns="91440" tIns="45720" rIns="91440" bIns="45720" rtlCol="0" anchor="ctr">
            <a:normAutofit/>
          </a:bodyPr>
          <a:lstStyle/>
          <a:p>
            <a:r>
              <a:rPr lang="en-US" dirty="0"/>
              <a:t>Click to edit Master title style</a:t>
            </a:r>
          </a:p>
        </p:txBody>
      </p:sp>
      <p:pic>
        <p:nvPicPr>
          <p:cNvPr id="9" name="Picture 8" descr="A close up of a logo&#10;&#10;Description automatically generated">
            <a:extLst>
              <a:ext uri="{FF2B5EF4-FFF2-40B4-BE49-F238E27FC236}">
                <a16:creationId xmlns:a16="http://schemas.microsoft.com/office/drawing/2014/main" id="{7D289039-C645-4ECB-AAED-279EE9B69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95360" y="0"/>
            <a:ext cx="3644188" cy="822960"/>
          </a:xfrm>
          <a:prstGeom prst="rect">
            <a:avLst/>
          </a:prstGeom>
        </p:spPr>
      </p:pic>
      <p:sp>
        <p:nvSpPr>
          <p:cNvPr id="12" name="TextBox 11">
            <a:extLst>
              <a:ext uri="{FF2B5EF4-FFF2-40B4-BE49-F238E27FC236}">
                <a16:creationId xmlns:a16="http://schemas.microsoft.com/office/drawing/2014/main" id="{E49AFDF4-E84A-42BA-A1AA-106DB0898BE3}"/>
              </a:ext>
            </a:extLst>
          </p:cNvPr>
          <p:cNvSpPr txBox="1"/>
          <p:nvPr userDrawn="1"/>
        </p:nvSpPr>
        <p:spPr>
          <a:xfrm>
            <a:off x="8686801" y="6169074"/>
            <a:ext cx="3043317" cy="646331"/>
          </a:xfrm>
          <a:prstGeom prst="rect">
            <a:avLst/>
          </a:prstGeom>
          <a:noFill/>
        </p:spPr>
        <p:txBody>
          <a:bodyPr wrap="square" rtlCol="0">
            <a:spAutoFit/>
          </a:bodyPr>
          <a:lstStyle/>
          <a:p>
            <a:r>
              <a:rPr lang="en-US" sz="1200" dirty="0">
                <a:latin typeface="Arial Nova" panose="020B0504020202020204" pitchFamily="34" charset="0"/>
              </a:rPr>
              <a:t>Document FRAV-26-03</a:t>
            </a:r>
          </a:p>
          <a:p>
            <a:r>
              <a:rPr lang="en-US" sz="1200" baseline="0" dirty="0">
                <a:latin typeface="Arial Nova" panose="020B0504020202020204" pitchFamily="34" charset="0"/>
              </a:rPr>
              <a:t>26</a:t>
            </a:r>
            <a:r>
              <a:rPr lang="en-US" sz="1200" baseline="30000" dirty="0">
                <a:latin typeface="Arial Nova" panose="020B0504020202020204" pitchFamily="34" charset="0"/>
              </a:rPr>
              <a:t>th</a:t>
            </a:r>
            <a:r>
              <a:rPr lang="en-US" sz="1200" baseline="0" dirty="0">
                <a:latin typeface="Arial Nova" panose="020B0504020202020204" pitchFamily="34" charset="0"/>
              </a:rPr>
              <a:t> </a:t>
            </a:r>
            <a:r>
              <a:rPr lang="en-US" sz="1200" dirty="0">
                <a:latin typeface="Arial Nova" panose="020B0504020202020204" pitchFamily="34" charset="0"/>
              </a:rPr>
              <a:t>FRAV session, 15-16 March 2022</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1693669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15-Mar-22</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9" name="Rectangle 8">
            <a:extLst>
              <a:ext uri="{FF2B5EF4-FFF2-40B4-BE49-F238E27FC236}">
                <a16:creationId xmlns:a16="http://schemas.microsoft.com/office/drawing/2014/main" id="{3658F71E-8CE6-4050-9F96-CB8DB6834B18}"/>
              </a:ext>
            </a:extLst>
          </p:cNvPr>
          <p:cNvSpPr/>
          <p:nvPr userDrawn="1"/>
        </p:nvSpPr>
        <p:spPr>
          <a:xfrm>
            <a:off x="1" y="0"/>
            <a:ext cx="9009821" cy="73152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2" name="Picture 11" descr="A close up of a logo&#10;&#10;Description automatically generated">
            <a:extLst>
              <a:ext uri="{FF2B5EF4-FFF2-40B4-BE49-F238E27FC236}">
                <a16:creationId xmlns:a16="http://schemas.microsoft.com/office/drawing/2014/main" id="{25717D16-7D2C-4454-9C56-BDA1C062C9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56922" y="0"/>
            <a:ext cx="3239278" cy="731520"/>
          </a:xfrm>
          <a:prstGeom prst="rect">
            <a:avLst/>
          </a:prstGeom>
        </p:spPr>
      </p:pic>
      <p:sp>
        <p:nvSpPr>
          <p:cNvPr id="13" name="Title Placeholder 1">
            <a:extLst>
              <a:ext uri="{FF2B5EF4-FFF2-40B4-BE49-F238E27FC236}">
                <a16:creationId xmlns:a16="http://schemas.microsoft.com/office/drawing/2014/main" id="{02779AAB-9A26-45E2-83CD-F0A827162DCA}"/>
              </a:ext>
            </a:extLst>
          </p:cNvPr>
          <p:cNvSpPr>
            <a:spLocks noGrp="1"/>
          </p:cNvSpPr>
          <p:nvPr>
            <p:ph type="title"/>
          </p:nvPr>
        </p:nvSpPr>
        <p:spPr>
          <a:xfrm>
            <a:off x="457200" y="0"/>
            <a:ext cx="8412480" cy="731520"/>
          </a:xfrm>
          <a:prstGeom prst="rect">
            <a:avLst/>
          </a:prstGeom>
        </p:spPr>
        <p:txBody>
          <a:bodyPr vert="horz" lIns="91440" tIns="45720" rIns="91440" bIns="45720" rtlCol="0" anchor="ctr">
            <a:normAutofit/>
          </a:bodyPr>
          <a:lstStyle/>
          <a:p>
            <a:r>
              <a:rPr lang="en-US"/>
              <a:t>Click to edit Master title style</a:t>
            </a:r>
          </a:p>
        </p:txBody>
      </p:sp>
      <p:sp>
        <p:nvSpPr>
          <p:cNvPr id="10" name="TextBox 9">
            <a:extLst>
              <a:ext uri="{FF2B5EF4-FFF2-40B4-BE49-F238E27FC236}">
                <a16:creationId xmlns:a16="http://schemas.microsoft.com/office/drawing/2014/main" id="{7BEECC82-EA6A-4D96-BBD6-4B68E6C3A066}"/>
              </a:ext>
            </a:extLst>
          </p:cNvPr>
          <p:cNvSpPr txBox="1"/>
          <p:nvPr userDrawn="1"/>
        </p:nvSpPr>
        <p:spPr>
          <a:xfrm>
            <a:off x="8686801" y="6169074"/>
            <a:ext cx="3043317" cy="646331"/>
          </a:xfrm>
          <a:prstGeom prst="rect">
            <a:avLst/>
          </a:prstGeom>
          <a:noFill/>
        </p:spPr>
        <p:txBody>
          <a:bodyPr wrap="square" rtlCol="0">
            <a:spAutoFit/>
          </a:bodyPr>
          <a:lstStyle/>
          <a:p>
            <a:r>
              <a:rPr lang="en-US" sz="1200" dirty="0">
                <a:latin typeface="Arial Nova" panose="020B0504020202020204" pitchFamily="34" charset="0"/>
              </a:rPr>
              <a:t>Document FRAV-26-03</a:t>
            </a:r>
          </a:p>
          <a:p>
            <a:r>
              <a:rPr lang="en-US" sz="1200" baseline="0" dirty="0">
                <a:latin typeface="Arial Nova" panose="020B0504020202020204" pitchFamily="34" charset="0"/>
              </a:rPr>
              <a:t>26</a:t>
            </a:r>
            <a:r>
              <a:rPr lang="en-US" sz="1200" baseline="30000" dirty="0">
                <a:latin typeface="Arial Nova" panose="020B0504020202020204" pitchFamily="34" charset="0"/>
              </a:rPr>
              <a:t>th</a:t>
            </a:r>
            <a:r>
              <a:rPr lang="en-US" sz="1200" baseline="0" dirty="0">
                <a:latin typeface="Arial Nova" panose="020B0504020202020204" pitchFamily="34" charset="0"/>
              </a:rPr>
              <a:t> </a:t>
            </a:r>
            <a:r>
              <a:rPr lang="en-US" sz="1200" dirty="0">
                <a:latin typeface="Arial Nova" panose="020B0504020202020204" pitchFamily="34" charset="0"/>
              </a:rPr>
              <a:t>FRAV session, 15-16 March 2022</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233453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4F73-29C1-47D9-B073-241E33D1FB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D5056E-AC77-46E7-ABB6-B7614AC857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F9319E-9262-45E8-A116-45C483D881E5}"/>
              </a:ext>
            </a:extLst>
          </p:cNvPr>
          <p:cNvSpPr>
            <a:spLocks noGrp="1"/>
          </p:cNvSpPr>
          <p:nvPr>
            <p:ph type="dt" sz="half" idx="10"/>
          </p:nvPr>
        </p:nvSpPr>
        <p:spPr/>
        <p:txBody>
          <a:bodyPr/>
          <a:lstStyle/>
          <a:p>
            <a:fld id="{41B851BA-11FC-4616-AE9B-028DDC562103}" type="datetimeFigureOut">
              <a:rPr lang="en-US" smtClean="0"/>
              <a:t>15-Mar-22</a:t>
            </a:fld>
            <a:endParaRPr lang="en-US"/>
          </a:p>
        </p:txBody>
      </p:sp>
      <p:sp>
        <p:nvSpPr>
          <p:cNvPr id="5" name="Footer Placeholder 4">
            <a:extLst>
              <a:ext uri="{FF2B5EF4-FFF2-40B4-BE49-F238E27FC236}">
                <a16:creationId xmlns:a16="http://schemas.microsoft.com/office/drawing/2014/main" id="{A9FB8DB6-EF8A-4C5B-81B1-5B7E3CE482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C941E8-5676-4093-BC57-3A736C8D1967}"/>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1143048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15-Mar-22</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68802273"/>
      </p:ext>
    </p:extLst>
  </p:cSld>
  <p:clrMap bg1="lt1" tx1="dk1" bg2="lt2" tx2="dk2" accent1="accent1" accent2="accent2" accent3="accent3" accent4="accent4" accent5="accent5" accent6="accent6" hlink="hlink" folHlink="folHlink"/>
  <p:sldLayoutIdLst>
    <p:sldLayoutId id="2147483673" r:id="rId1"/>
    <p:sldLayoutId id="2147483675" r:id="rId2"/>
    <p:sldLayoutId id="2147483681" r:id="rId3"/>
  </p:sldLayoutIdLst>
  <p:txStyles>
    <p:titleStyle>
      <a:lvl1pPr algn="l" defTabSz="914400" rtl="0" eaLnBrk="1" latinLnBrk="0" hangingPunct="1">
        <a:lnSpc>
          <a:spcPct val="90000"/>
        </a:lnSpc>
        <a:spcBef>
          <a:spcPct val="0"/>
        </a:spcBef>
        <a:buNone/>
        <a:defRPr sz="4400" kern="1200">
          <a:solidFill>
            <a:schemeClr val="bg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4E6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a:xfrm>
            <a:off x="634276" y="803705"/>
            <a:ext cx="4208656" cy="3034857"/>
          </a:xfrm>
        </p:spPr>
        <p:txBody>
          <a:bodyPr vert="horz" lIns="91440" tIns="45720" rIns="91440" bIns="45720" rtlCol="0" anchor="b">
            <a:normAutofit/>
          </a:bodyPr>
          <a:lstStyle/>
          <a:p>
            <a:pPr algn="r"/>
            <a:r>
              <a:rPr lang="en-US" sz="5000" dirty="0">
                <a:solidFill>
                  <a:srgbClr val="FFFFFF"/>
                </a:solidFill>
                <a:latin typeface="Calibri Light" panose="020F0302020204030204"/>
              </a:rPr>
              <a:t>26</a:t>
            </a:r>
            <a:r>
              <a:rPr lang="en-US" sz="5000" baseline="30000" dirty="0">
                <a:solidFill>
                  <a:srgbClr val="FFFFFF"/>
                </a:solidFill>
                <a:latin typeface="Calibri Light" panose="020F0302020204030204"/>
              </a:rPr>
              <a:t>th</a:t>
            </a:r>
            <a: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t> Session </a:t>
            </a:r>
            <a:b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br>
            <a: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t>Status Review and Session Orientation</a:t>
            </a:r>
            <a:endParaRPr lang="en-US" sz="5000" kern="1200" dirty="0">
              <a:solidFill>
                <a:srgbClr val="FFFFFF"/>
              </a:solidFill>
              <a:latin typeface="+mj-lt"/>
              <a:ea typeface="+mj-ea"/>
              <a:cs typeface="+mj-cs"/>
            </a:endParaRPr>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a:xfrm>
            <a:off x="638921" y="4013165"/>
            <a:ext cx="4204012" cy="2205732"/>
          </a:xfrm>
        </p:spPr>
        <p:txBody>
          <a:bodyPr vert="horz" lIns="91440" tIns="45720" rIns="91440" bIns="45720" rtlCol="0" anchor="t">
            <a:normAutofit/>
          </a:bodyPr>
          <a:lstStyle/>
          <a:p>
            <a:pPr algn="r"/>
            <a:r>
              <a:rPr lang="en-US" sz="1800" kern="1200" dirty="0">
                <a:solidFill>
                  <a:srgbClr val="FFFFFF"/>
                </a:solidFill>
                <a:latin typeface="+mn-lt"/>
                <a:ea typeface="+mn-ea"/>
                <a:cs typeface="+mn-cs"/>
              </a:rPr>
              <a:t>Web Conference</a:t>
            </a:r>
          </a:p>
          <a:p>
            <a:pPr algn="r"/>
            <a:r>
              <a:rPr lang="en-US" sz="1800" dirty="0">
                <a:solidFill>
                  <a:srgbClr val="FFFFFF"/>
                </a:solidFill>
                <a:latin typeface="+mn-lt"/>
              </a:rPr>
              <a:t>15-16</a:t>
            </a:r>
            <a:r>
              <a:rPr lang="en-US" sz="1800" kern="1200" dirty="0">
                <a:solidFill>
                  <a:srgbClr val="FFFFFF"/>
                </a:solidFill>
                <a:latin typeface="+mn-lt"/>
                <a:ea typeface="+mn-ea"/>
                <a:cs typeface="+mn-cs"/>
              </a:rPr>
              <a:t> March 2022</a:t>
            </a:r>
          </a:p>
        </p:txBody>
      </p:sp>
      <p:cxnSp>
        <p:nvCxnSpPr>
          <p:cNvPr id="14" name="Straight Connector 13">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6" name="Picture 5" descr="A close up of a logo&#10;&#10;Description automatically generated">
            <a:extLst>
              <a:ext uri="{FF2B5EF4-FFF2-40B4-BE49-F238E27FC236}">
                <a16:creationId xmlns:a16="http://schemas.microsoft.com/office/drawing/2014/main" id="{6C24D241-15D9-42AB-A53C-5D5C1B50D6AB}"/>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6096000" y="2815296"/>
            <a:ext cx="5459470" cy="1228383"/>
          </a:xfrm>
          <a:prstGeom prst="rect">
            <a:avLst/>
          </a:prstGeom>
        </p:spPr>
      </p:pic>
      <p:sp>
        <p:nvSpPr>
          <p:cNvPr id="7" name="TextBox 6">
            <a:extLst>
              <a:ext uri="{FF2B5EF4-FFF2-40B4-BE49-F238E27FC236}">
                <a16:creationId xmlns:a16="http://schemas.microsoft.com/office/drawing/2014/main" id="{F71201BF-1F8E-4C5B-8D90-3F5EF7E58311}"/>
              </a:ext>
            </a:extLst>
          </p:cNvPr>
          <p:cNvSpPr txBox="1"/>
          <p:nvPr/>
        </p:nvSpPr>
        <p:spPr>
          <a:xfrm>
            <a:off x="10303299" y="60679"/>
            <a:ext cx="1753109" cy="276999"/>
          </a:xfrm>
          <a:prstGeom prst="rect">
            <a:avLst/>
          </a:prstGeom>
          <a:noFill/>
        </p:spPr>
        <p:txBody>
          <a:bodyPr wrap="none" rtlCol="0">
            <a:spAutoFit/>
          </a:bodyPr>
          <a:lstStyle/>
          <a:p>
            <a:pPr>
              <a:spcAft>
                <a:spcPts val="600"/>
              </a:spcAft>
            </a:pPr>
            <a:r>
              <a:rPr lang="en-US" sz="1200" dirty="0">
                <a:latin typeface="Arial Nova" panose="020B0504020202020204" pitchFamily="34" charset="0"/>
              </a:rPr>
              <a:t>Document FRAV-26-03</a:t>
            </a:r>
          </a:p>
        </p:txBody>
      </p:sp>
    </p:spTree>
    <p:extLst>
      <p:ext uri="{BB962C8B-B14F-4D97-AF65-F5344CB8AC3E}">
        <p14:creationId xmlns:p14="http://schemas.microsoft.com/office/powerpoint/2010/main" val="2478841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Open D5 issue: Definition of DDT and application to safety requirements</a:t>
            </a:r>
          </a:p>
          <a:p>
            <a:pPr lvl="1"/>
            <a:r>
              <a:rPr lang="en-US" dirty="0"/>
              <a:t>DDT definition includes “perception”—Further consideration of “perception” and “response”</a:t>
            </a:r>
          </a:p>
          <a:p>
            <a:pPr lvl="2"/>
            <a:r>
              <a:rPr lang="en-US" dirty="0"/>
              <a:t>Discussion of “2.7.2.1.2. Perceiving other vehicles and road users, the roadway and its fixtures, objects in the vehicle’s path, and relevant environmental conditions”</a:t>
            </a:r>
          </a:p>
          <a:p>
            <a:pPr lvl="2"/>
            <a:r>
              <a:rPr lang="en-US" dirty="0"/>
              <a:t>Discussion of “perception” and “response” requirements—balance and emphasis</a:t>
            </a:r>
          </a:p>
          <a:p>
            <a:r>
              <a:rPr lang="en-US" dirty="0"/>
              <a:t>Report on latest deliberations</a:t>
            </a:r>
          </a:p>
          <a:p>
            <a:pPr lvl="1"/>
            <a:r>
              <a:rPr lang="en-US" dirty="0"/>
              <a:t>Development of FRAV-25-11 towards addressing scenarios, ODD, and verifiable safety requirements</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a:xfrm>
            <a:off x="457200" y="45720"/>
            <a:ext cx="8046720" cy="786089"/>
          </a:xfrm>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1400" dirty="0">
                <a:solidFill>
                  <a:prstClr val="white"/>
                </a:solidFill>
              </a:rPr>
              <a:t>10</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DDT performance workstream report</a:t>
            </a:r>
            <a:endParaRPr lang="en-US" dirty="0"/>
          </a:p>
        </p:txBody>
      </p:sp>
    </p:spTree>
    <p:extLst>
      <p:ext uri="{BB962C8B-B14F-4D97-AF65-F5344CB8AC3E}">
        <p14:creationId xmlns:p14="http://schemas.microsoft.com/office/powerpoint/2010/main" val="4171146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67C8546-F431-4E7E-897B-A0FCE53B9F61}"/>
              </a:ext>
            </a:extLst>
          </p:cNvPr>
          <p:cNvSpPr>
            <a:spLocks noGrp="1"/>
          </p:cNvSpPr>
          <p:nvPr>
            <p:ph sz="half" idx="1"/>
          </p:nvPr>
        </p:nvSpPr>
        <p:spPr>
          <a:ln>
            <a:solidFill>
              <a:schemeClr val="accent1"/>
            </a:solidFill>
          </a:ln>
        </p:spPr>
        <p:txBody>
          <a:bodyPr anchor="ctr">
            <a:normAutofit/>
          </a:bodyPr>
          <a:lstStyle/>
          <a:p>
            <a:pPr marL="0" indent="0" algn="ctr">
              <a:buNone/>
            </a:pPr>
            <a:r>
              <a:rPr lang="en-US" sz="3200" b="1" dirty="0"/>
              <a:t>FRAV Calendar</a:t>
            </a:r>
          </a:p>
          <a:p>
            <a:pPr marL="0" indent="0" algn="ctr">
              <a:buNone/>
            </a:pPr>
            <a:endParaRPr lang="en-US" sz="2400" dirty="0"/>
          </a:p>
          <a:p>
            <a:pPr marL="0" indent="0" algn="ctr">
              <a:buNone/>
            </a:pPr>
            <a:r>
              <a:rPr lang="en-US" sz="2400" dirty="0"/>
              <a:t>Session 26: 19-20 April</a:t>
            </a:r>
            <a:endParaRPr lang="en-US" sz="2000" dirty="0"/>
          </a:p>
          <a:p>
            <a:pPr marL="0" indent="0" algn="ctr">
              <a:buNone/>
            </a:pPr>
            <a:r>
              <a:rPr lang="en-US" sz="2000" dirty="0"/>
              <a:t>[Session 28: 19-20 May]</a:t>
            </a:r>
          </a:p>
          <a:p>
            <a:pPr marL="0" indent="0" algn="ctr">
              <a:buNone/>
            </a:pPr>
            <a:r>
              <a:rPr lang="en-US" sz="2000" dirty="0"/>
              <a:t>[Session 29: 14-15 June]</a:t>
            </a:r>
          </a:p>
        </p:txBody>
      </p:sp>
      <p:sp>
        <p:nvSpPr>
          <p:cNvPr id="5" name="Title 4">
            <a:extLst>
              <a:ext uri="{FF2B5EF4-FFF2-40B4-BE49-F238E27FC236}">
                <a16:creationId xmlns:a16="http://schemas.microsoft.com/office/drawing/2014/main" id="{1397F2C7-F30A-400B-A081-2A3BFC07E75E}"/>
              </a:ext>
            </a:extLst>
          </p:cNvPr>
          <p:cNvSpPr>
            <a:spLocks noGrp="1"/>
          </p:cNvSpPr>
          <p:nvPr>
            <p:ph type="title"/>
          </p:nvPr>
        </p:nvSpPr>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11</a:t>
            </a:r>
            <a:b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Outlook for next steps</a:t>
            </a:r>
            <a:endParaRPr lang="en-US" dirty="0"/>
          </a:p>
        </p:txBody>
      </p:sp>
      <p:sp>
        <p:nvSpPr>
          <p:cNvPr id="3" name="Content Placeholder 2">
            <a:extLst>
              <a:ext uri="{FF2B5EF4-FFF2-40B4-BE49-F238E27FC236}">
                <a16:creationId xmlns:a16="http://schemas.microsoft.com/office/drawing/2014/main" id="{76436706-4D2D-4BF8-9848-A42AD3490D28}"/>
              </a:ext>
            </a:extLst>
          </p:cNvPr>
          <p:cNvSpPr>
            <a:spLocks noGrp="1"/>
          </p:cNvSpPr>
          <p:nvPr>
            <p:ph sz="half" idx="2"/>
          </p:nvPr>
        </p:nvSpPr>
        <p:spPr/>
        <p:txBody>
          <a:bodyPr anchor="ctr"/>
          <a:lstStyle/>
          <a:p>
            <a:pPr marL="0" indent="0" algn="ctr">
              <a:buNone/>
            </a:pPr>
            <a:r>
              <a:rPr lang="en-US" dirty="0"/>
              <a:t>Two-day April session to:</a:t>
            </a:r>
          </a:p>
          <a:p>
            <a:pPr marL="0" indent="0" algn="ctr">
              <a:buNone/>
            </a:pPr>
            <a:r>
              <a:rPr lang="en-US" dirty="0"/>
              <a:t> Consider revisions to Document 5 with view towards May GRVA and June WP.29</a:t>
            </a:r>
          </a:p>
          <a:p>
            <a:pPr marL="0" indent="0" algn="ctr">
              <a:buNone/>
            </a:pPr>
            <a:r>
              <a:rPr lang="en-US" dirty="0"/>
              <a:t>May session to review updated D5 in detail.</a:t>
            </a:r>
          </a:p>
        </p:txBody>
      </p:sp>
    </p:spTree>
    <p:extLst>
      <p:ext uri="{BB962C8B-B14F-4D97-AF65-F5344CB8AC3E}">
        <p14:creationId xmlns:p14="http://schemas.microsoft.com/office/powerpoint/2010/main" val="3194507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8921E7-CA3D-4D8E-9B96-DD38ECFE2F1B}"/>
              </a:ext>
            </a:extLst>
          </p:cNvPr>
          <p:cNvSpPr>
            <a:spLocks noGrp="1"/>
          </p:cNvSpPr>
          <p:nvPr>
            <p:ph type="title"/>
          </p:nvPr>
        </p:nvSpPr>
        <p:spPr/>
        <p:txBody>
          <a:bodyPr>
            <a:normAutofit fontScale="90000"/>
          </a:bodyPr>
          <a:lstStyle/>
          <a:p>
            <a: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1</a:t>
            </a:r>
            <a:b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Adoption of the agenda</a:t>
            </a:r>
          </a:p>
        </p:txBody>
      </p:sp>
      <p:pic>
        <p:nvPicPr>
          <p:cNvPr id="7" name="Picture 6">
            <a:extLst>
              <a:ext uri="{FF2B5EF4-FFF2-40B4-BE49-F238E27FC236}">
                <a16:creationId xmlns:a16="http://schemas.microsoft.com/office/drawing/2014/main" id="{E3DF7707-CE80-4D5E-A3E1-96BFF28526C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4160" y="1131409"/>
            <a:ext cx="4996233" cy="2697497"/>
          </a:xfrm>
          <a:prstGeom prst="rect">
            <a:avLst/>
          </a:prstGeom>
          <a:ln>
            <a:solidFill>
              <a:schemeClr val="tx1"/>
            </a:solidFill>
          </a:ln>
        </p:spPr>
      </p:pic>
      <p:pic>
        <p:nvPicPr>
          <p:cNvPr id="9" name="Picture 8">
            <a:extLst>
              <a:ext uri="{FF2B5EF4-FFF2-40B4-BE49-F238E27FC236}">
                <a16:creationId xmlns:a16="http://schemas.microsoft.com/office/drawing/2014/main" id="{B1A61FB1-ABAD-4F81-97D1-FD4A06D0C5E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02504" y="1131409"/>
            <a:ext cx="5695336" cy="3190814"/>
          </a:xfrm>
          <a:prstGeom prst="rect">
            <a:avLst/>
          </a:prstGeom>
          <a:ln>
            <a:solidFill>
              <a:schemeClr val="tx1"/>
            </a:solidFill>
          </a:ln>
        </p:spPr>
      </p:pic>
      <p:sp>
        <p:nvSpPr>
          <p:cNvPr id="2" name="TextBox 1">
            <a:extLst>
              <a:ext uri="{FF2B5EF4-FFF2-40B4-BE49-F238E27FC236}">
                <a16:creationId xmlns:a16="http://schemas.microsoft.com/office/drawing/2014/main" id="{3F792726-F9E2-41E5-9C1B-97A0A59CCDC2}"/>
              </a:ext>
            </a:extLst>
          </p:cNvPr>
          <p:cNvSpPr txBox="1"/>
          <p:nvPr/>
        </p:nvSpPr>
        <p:spPr>
          <a:xfrm>
            <a:off x="504193" y="5027879"/>
            <a:ext cx="11108687" cy="830997"/>
          </a:xfrm>
          <a:prstGeom prst="rect">
            <a:avLst/>
          </a:prstGeom>
          <a:noFill/>
          <a:ln>
            <a:solidFill>
              <a:schemeClr val="accent1"/>
            </a:solidFill>
          </a:ln>
        </p:spPr>
        <p:txBody>
          <a:bodyPr wrap="square" rtlCol="0">
            <a:spAutoFit/>
          </a:bodyPr>
          <a:lstStyle/>
          <a:p>
            <a:pPr algn="ctr"/>
            <a:r>
              <a:rPr lang="en-US" sz="2400" dirty="0"/>
              <a:t>Resolve pending open issues, consider path forward to meet verifiable requirements objectives, review workstream efforts and proposals for Document 5.</a:t>
            </a:r>
          </a:p>
        </p:txBody>
      </p:sp>
    </p:spTree>
    <p:extLst>
      <p:ext uri="{BB962C8B-B14F-4D97-AF65-F5344CB8AC3E}">
        <p14:creationId xmlns:p14="http://schemas.microsoft.com/office/powerpoint/2010/main" val="243451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669281"/>
          </a:xfrm>
        </p:spPr>
        <p:txBody>
          <a:bodyPr>
            <a:normAutofit/>
          </a:bodyPr>
          <a:lstStyle/>
          <a:p>
            <a:r>
              <a:rPr lang="en-US" sz="2400" dirty="0"/>
              <a:t>Reviewed Document 5 (D5)</a:t>
            </a:r>
          </a:p>
          <a:p>
            <a:pPr lvl="1"/>
            <a:r>
              <a:rPr lang="en-US" sz="2000" dirty="0"/>
              <a:t>Discussed, resolved, and allocated remaining open issues in text</a:t>
            </a:r>
          </a:p>
          <a:p>
            <a:pPr lvl="2"/>
            <a:r>
              <a:rPr lang="en-US" sz="1800" dirty="0"/>
              <a:t>Introductory text to place “requirements” within context of “recommendations”</a:t>
            </a:r>
          </a:p>
          <a:p>
            <a:pPr lvl="1"/>
            <a:r>
              <a:rPr lang="en-US" sz="2000" dirty="0"/>
              <a:t>Ongoing work to reach verifiable safety requirements</a:t>
            </a:r>
          </a:p>
          <a:p>
            <a:r>
              <a:rPr lang="en-US" sz="2400" dirty="0"/>
              <a:t>Agreed on FRAV input to VMAD Scenarios subgroup (SG1)</a:t>
            </a:r>
          </a:p>
          <a:p>
            <a:pPr lvl="1"/>
            <a:r>
              <a:rPr lang="en-US" sz="2000" dirty="0"/>
              <a:t>FRAV-24-06 (ADS users mapping to “lane-keeping” scenario)</a:t>
            </a:r>
          </a:p>
          <a:p>
            <a:pPr lvl="1"/>
            <a:r>
              <a:rPr lang="en-US" sz="2000" dirty="0"/>
              <a:t>FRAV-25-08 (SAE input on mapping processes)</a:t>
            </a:r>
          </a:p>
          <a:p>
            <a:pPr lvl="1"/>
            <a:r>
              <a:rPr lang="en-US" sz="2000" dirty="0"/>
              <a:t>FRAV-25-11 (CLEPA detailed input on mapping requirements and scenarios)</a:t>
            </a:r>
          </a:p>
          <a:p>
            <a:r>
              <a:rPr lang="en-US" sz="2400" dirty="0"/>
              <a:t>Agreed on FRAV input to EDR/DSSAD on data collection example</a:t>
            </a:r>
          </a:p>
          <a:p>
            <a:pPr lvl="1"/>
            <a:r>
              <a:rPr lang="en-US" sz="2000" dirty="0"/>
              <a:t>Illustrate FRAV recommendations based on transitions of control</a:t>
            </a:r>
          </a:p>
          <a:p>
            <a:pPr lvl="1"/>
            <a:r>
              <a:rPr lang="en-US" sz="2000" dirty="0"/>
              <a:t>TOC involve sequences of ADS actions (user notification, verification of responses, TOC completion, etc.)</a:t>
            </a:r>
          </a:p>
          <a:p>
            <a:pPr lvl="1"/>
            <a:r>
              <a:rPr lang="en-US" sz="2000" dirty="0"/>
              <a:t>Sequences differ (user-initiated/ADS-initiated, relevant notifications, responses, successful/unsuccessful, etc.)</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1400" dirty="0">
                <a:solidFill>
                  <a:prstClr val="white"/>
                </a:solidFill>
              </a:rPr>
              <a:t>2</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FRAV status</a:t>
            </a:r>
            <a:endParaRPr lang="en-US" dirty="0"/>
          </a:p>
        </p:txBody>
      </p:sp>
    </p:spTree>
    <p:extLst>
      <p:ext uri="{BB962C8B-B14F-4D97-AF65-F5344CB8AC3E}">
        <p14:creationId xmlns:p14="http://schemas.microsoft.com/office/powerpoint/2010/main" val="675850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General comments</a:t>
            </a:r>
          </a:p>
          <a:p>
            <a:r>
              <a:rPr lang="en-US" dirty="0"/>
              <a:t>AC.2 discussion of GRVA-GRE coordination on light signaling</a:t>
            </a:r>
          </a:p>
          <a:p>
            <a:pPr lvl="1"/>
            <a:r>
              <a:rPr lang="en-US" dirty="0"/>
              <a:t>GRVA/FRAV </a:t>
            </a:r>
            <a:r>
              <a:rPr lang="en-US" sz="2000" dirty="0"/>
              <a:t>Determine conditions, if any, under which an ADS external </a:t>
            </a:r>
            <a:r>
              <a:rPr lang="en-US" sz="2000" u="sng" dirty="0"/>
              <a:t>lighting</a:t>
            </a:r>
            <a:r>
              <a:rPr lang="en-US" sz="2000" dirty="0"/>
              <a:t> signal should be activated and recommend to GRE to whom the signal should be displayed and from where it should be visible</a:t>
            </a:r>
            <a:r>
              <a:rPr lang="en-US" dirty="0"/>
              <a:t> </a:t>
            </a:r>
            <a:r>
              <a:rPr lang="en-US" dirty="0">
                <a:solidFill>
                  <a:srgbClr val="C00000"/>
                </a:solidFill>
              </a:rPr>
              <a:t>November 2022</a:t>
            </a:r>
            <a:endParaRPr lang="en-US" dirty="0"/>
          </a:p>
          <a:p>
            <a:pPr lvl="1"/>
            <a:r>
              <a:rPr lang="en-US" dirty="0"/>
              <a:t>GRE/AVSR </a:t>
            </a:r>
            <a:r>
              <a:rPr lang="en-US" sz="2000" dirty="0"/>
              <a:t>Harmonized performance requirements for an ADS light signal according to the conditions prepared under (a) … in cooperation with GRVA </a:t>
            </a:r>
            <a:r>
              <a:rPr lang="en-US" dirty="0">
                <a:solidFill>
                  <a:srgbClr val="C00000"/>
                </a:solidFill>
              </a:rPr>
              <a:t>November 2023</a:t>
            </a:r>
          </a:p>
          <a:p>
            <a:pPr lvl="1"/>
            <a:r>
              <a:rPr lang="en-US" dirty="0"/>
              <a:t>GRVA/FRAV and GRE/AVSR alignment and proposal to WP.29 </a:t>
            </a:r>
            <a:r>
              <a:rPr lang="en-US" dirty="0">
                <a:solidFill>
                  <a:srgbClr val="C00000"/>
                </a:solidFill>
              </a:rPr>
              <a:t>March 2024</a:t>
            </a:r>
          </a:p>
          <a:p>
            <a:pPr lvl="1"/>
            <a:r>
              <a:rPr lang="en-US" dirty="0"/>
              <a:t>GRVA to inform WP.1/GE.3 on ADS light signaling work</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3</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Report from WP.29 March session</a:t>
            </a:r>
            <a:endParaRPr lang="en-US" dirty="0"/>
          </a:p>
        </p:txBody>
      </p:sp>
    </p:spTree>
    <p:extLst>
      <p:ext uri="{BB962C8B-B14F-4D97-AF65-F5344CB8AC3E}">
        <p14:creationId xmlns:p14="http://schemas.microsoft.com/office/powerpoint/2010/main" val="1074559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“Dynamic control”</a:t>
            </a:r>
          </a:p>
          <a:p>
            <a:pPr lvl="1"/>
            <a:r>
              <a:rPr lang="en-US" dirty="0"/>
              <a:t>D5, para. 2.6. defines “dynamic control” </a:t>
            </a:r>
            <a:r>
              <a:rPr lang="en-US" sz="1800" dirty="0"/>
              <a:t>(the real-time execution of operational and tactical functions required to operate a vehicle based on perception, information processing, and decision making)</a:t>
            </a:r>
          </a:p>
          <a:p>
            <a:pPr lvl="1"/>
            <a:r>
              <a:rPr lang="en-US" dirty="0"/>
              <a:t>D5, para. 2.7. defines DDT </a:t>
            </a:r>
            <a:r>
              <a:rPr lang="en-US" sz="1800" dirty="0"/>
              <a:t>(the real-time operational and tactical functions required to operate the vehicle)</a:t>
            </a:r>
          </a:p>
          <a:p>
            <a:pPr lvl="1"/>
            <a:r>
              <a:rPr lang="en-US" dirty="0"/>
              <a:t>Originated with WP.1 in lieu of DDT—Proposal tabled to remove term.</a:t>
            </a:r>
          </a:p>
          <a:p>
            <a:r>
              <a:rPr lang="en-US" dirty="0"/>
              <a:t>ADS maintenance of safe operational state</a:t>
            </a:r>
          </a:p>
          <a:p>
            <a:pPr lvl="1"/>
            <a:r>
              <a:rPr lang="en-US" dirty="0"/>
              <a:t>Originated with AV Framework Document (WP.29/2019/34/Rev.1) </a:t>
            </a:r>
            <a:r>
              <a:rPr lang="en-US" sz="1800" dirty="0"/>
              <a:t>Vehicle maintenance and inspection: Vehicle safety of in-use vehicles should be ensured through measures such as related to maintenance and the inspection of automated vehicles etc. Additionally, vehicle manufacturers are encouraged to have documentation available that facilitates the maintenance and repair of ADSs after a crash. Such documentation would likely identify the equipment and the processes necessary to ensure safe operation of the automated/autonomous vehicle after repair.</a:t>
            </a:r>
          </a:p>
          <a:p>
            <a:pPr lvl="1"/>
            <a:r>
              <a:rPr lang="en-US" dirty="0"/>
              <a:t>Should D5 cover in-use safety and if so, what should be the focus/scope?</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4</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Unfinished business</a:t>
            </a:r>
            <a:endParaRPr lang="en-US" dirty="0"/>
          </a:p>
        </p:txBody>
      </p:sp>
    </p:spTree>
    <p:extLst>
      <p:ext uri="{BB962C8B-B14F-4D97-AF65-F5344CB8AC3E}">
        <p14:creationId xmlns:p14="http://schemas.microsoft.com/office/powerpoint/2010/main" val="3654266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Definition of Rules of the Road (UK)</a:t>
            </a:r>
          </a:p>
          <a:p>
            <a:pPr lvl="1"/>
            <a:r>
              <a:rPr lang="en-US" dirty="0"/>
              <a:t>UK presented an approach to defining ADS performance in terms of “rules of the road” during the 17</a:t>
            </a:r>
            <a:r>
              <a:rPr lang="en-US" baseline="30000" dirty="0"/>
              <a:t>th</a:t>
            </a:r>
            <a:r>
              <a:rPr lang="en-US" dirty="0"/>
              <a:t> session (July 2021: FRAV-17-14 and -15)</a:t>
            </a:r>
          </a:p>
          <a:p>
            <a:pPr lvl="1"/>
            <a:r>
              <a:rPr lang="en-US" dirty="0"/>
              <a:t>UK would like to further discuss this approach.</a:t>
            </a:r>
          </a:p>
          <a:p>
            <a:r>
              <a:rPr lang="en-US" dirty="0"/>
              <a:t>Vision for FRAV Final Steps</a:t>
            </a:r>
          </a:p>
          <a:p>
            <a:pPr lvl="1"/>
            <a:r>
              <a:rPr lang="en-US" dirty="0"/>
              <a:t>FRAV has agreed to develop D5 requirements to reach verifiable specifications</a:t>
            </a:r>
          </a:p>
          <a:p>
            <a:pPr lvl="1"/>
            <a:r>
              <a:rPr lang="en-US" dirty="0"/>
              <a:t>Germany has prepared input towards achieving this objective (FRAV-26-07)</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Stakeholder presentations</a:t>
            </a:r>
            <a:endParaRPr lang="en-US" dirty="0"/>
          </a:p>
        </p:txBody>
      </p:sp>
    </p:spTree>
    <p:extLst>
      <p:ext uri="{BB962C8B-B14F-4D97-AF65-F5344CB8AC3E}">
        <p14:creationId xmlns:p14="http://schemas.microsoft.com/office/powerpoint/2010/main" val="2852835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3FA0413-2123-437E-91A1-9112A952FF9C}"/>
              </a:ext>
            </a:extLst>
          </p:cNvPr>
          <p:cNvPicPr>
            <a:picLocks noGrp="1" noChangeAspect="1"/>
          </p:cNvPicPr>
          <p:nvPr>
            <p:ph sz="half" idx="1"/>
          </p:nvPr>
        </p:nvPicPr>
        <p:blipFill>
          <a:blip r:embed="rId2"/>
          <a:stretch>
            <a:fillRect/>
          </a:stretch>
        </p:blipFill>
        <p:spPr>
          <a:xfrm>
            <a:off x="457200" y="1444026"/>
            <a:ext cx="4572396" cy="2571973"/>
          </a:xfrm>
          <a:prstGeom prst="rect">
            <a:avLst/>
          </a:prstGeom>
          <a:ln>
            <a:solidFill>
              <a:schemeClr val="accent1">
                <a:lumMod val="50000"/>
              </a:schemeClr>
            </a:solidFill>
          </a:ln>
        </p:spPr>
      </p:pic>
      <p:sp>
        <p:nvSpPr>
          <p:cNvPr id="3" name="Content Placeholder 2">
            <a:extLst>
              <a:ext uri="{FF2B5EF4-FFF2-40B4-BE49-F238E27FC236}">
                <a16:creationId xmlns:a16="http://schemas.microsoft.com/office/drawing/2014/main" id="{9744309B-CAE3-42CA-8931-E57952E7839A}"/>
              </a:ext>
            </a:extLst>
          </p:cNvPr>
          <p:cNvSpPr>
            <a:spLocks noGrp="1"/>
          </p:cNvSpPr>
          <p:nvPr>
            <p:ph sz="half" idx="2"/>
          </p:nvPr>
        </p:nvSpPr>
        <p:spPr>
          <a:xfrm>
            <a:off x="5315319" y="1111418"/>
            <a:ext cx="6358521" cy="5253985"/>
          </a:xfrm>
        </p:spPr>
        <p:txBody>
          <a:bodyPr>
            <a:normAutofit/>
          </a:bodyPr>
          <a:lstStyle/>
          <a:p>
            <a:r>
              <a:rPr lang="en-US" dirty="0"/>
              <a:t>Illustration of FRAV recommendations</a:t>
            </a:r>
          </a:p>
          <a:p>
            <a:pPr lvl="1"/>
            <a:r>
              <a:rPr lang="en-US" dirty="0"/>
              <a:t>Based on transitions of control (TOC)</a:t>
            </a:r>
          </a:p>
          <a:p>
            <a:pPr lvl="1"/>
            <a:r>
              <a:rPr lang="en-US" dirty="0"/>
              <a:t>Highlight views on ADS data elements</a:t>
            </a:r>
          </a:p>
          <a:p>
            <a:r>
              <a:rPr lang="en-US" dirty="0"/>
              <a:t>Main points</a:t>
            </a:r>
          </a:p>
          <a:p>
            <a:pPr lvl="1"/>
            <a:r>
              <a:rPr lang="en-US" dirty="0"/>
              <a:t>TOC apply to subset of ADS.</a:t>
            </a:r>
          </a:p>
          <a:p>
            <a:pPr lvl="1"/>
            <a:r>
              <a:rPr lang="en-US" dirty="0"/>
              <a:t>TOC involve action sequences (initiate, verify response, etc.).</a:t>
            </a:r>
          </a:p>
          <a:p>
            <a:pPr lvl="1"/>
            <a:r>
              <a:rPr lang="en-US" dirty="0"/>
              <a:t>Sequences will differ (user or ADS-initiated, successful or unsuccessful, etc.).</a:t>
            </a:r>
          </a:p>
          <a:p>
            <a:pPr lvl="1"/>
            <a:r>
              <a:rPr lang="en-US" dirty="0"/>
              <a:t>FRAV and EDR/DSSAD should regularly share draft documents to ensure consistency and compatibility.</a:t>
            </a:r>
          </a:p>
          <a:p>
            <a:pPr lvl="1"/>
            <a:endParaRPr lang="en-US" dirty="0"/>
          </a:p>
        </p:txBody>
      </p:sp>
      <p:sp>
        <p:nvSpPr>
          <p:cNvPr id="4" name="Title 3">
            <a:extLst>
              <a:ext uri="{FF2B5EF4-FFF2-40B4-BE49-F238E27FC236}">
                <a16:creationId xmlns:a16="http://schemas.microsoft.com/office/drawing/2014/main" id="{1419950E-70C5-49C1-888A-A4A8AF67DD23}"/>
              </a:ext>
            </a:extLst>
          </p:cNvPr>
          <p:cNvSpPr>
            <a:spLocks noGrp="1"/>
          </p:cNvSpPr>
          <p:nvPr>
            <p:ph type="title"/>
          </p:nvPr>
        </p:nvSpPr>
        <p:spPr/>
        <p:txBody>
          <a:bodyPr>
            <a:normAutofit fontScale="90000"/>
          </a:bodyPr>
          <a:lstStyle/>
          <a:p>
            <a: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1200" dirty="0">
                <a:solidFill>
                  <a:prstClr val="white"/>
                </a:solidFill>
              </a:rPr>
              <a:t>6</a:t>
            </a:r>
            <a:b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EDR/DSSAD feedback</a:t>
            </a:r>
          </a:p>
        </p:txBody>
      </p:sp>
      <p:sp>
        <p:nvSpPr>
          <p:cNvPr id="6" name="TextBox 5">
            <a:extLst>
              <a:ext uri="{FF2B5EF4-FFF2-40B4-BE49-F238E27FC236}">
                <a16:creationId xmlns:a16="http://schemas.microsoft.com/office/drawing/2014/main" id="{67ABAC09-A9AA-49F7-8462-D0F8D766640E}"/>
              </a:ext>
            </a:extLst>
          </p:cNvPr>
          <p:cNvSpPr txBox="1"/>
          <p:nvPr/>
        </p:nvSpPr>
        <p:spPr>
          <a:xfrm>
            <a:off x="696189" y="4319546"/>
            <a:ext cx="4094417" cy="646331"/>
          </a:xfrm>
          <a:prstGeom prst="rect">
            <a:avLst/>
          </a:prstGeom>
          <a:noFill/>
          <a:ln>
            <a:solidFill>
              <a:srgbClr val="C00000"/>
            </a:solidFill>
          </a:ln>
        </p:spPr>
        <p:txBody>
          <a:bodyPr wrap="square" rtlCol="0">
            <a:spAutoFit/>
          </a:bodyPr>
          <a:lstStyle/>
          <a:p>
            <a:pPr algn="ctr"/>
            <a:r>
              <a:rPr lang="en-US" dirty="0">
                <a:solidFill>
                  <a:srgbClr val="C00000"/>
                </a:solidFill>
              </a:rPr>
              <a:t>EDR subgroup postponed </a:t>
            </a:r>
          </a:p>
          <a:p>
            <a:pPr algn="ctr"/>
            <a:r>
              <a:rPr lang="en-US" dirty="0">
                <a:solidFill>
                  <a:srgbClr val="C00000"/>
                </a:solidFill>
              </a:rPr>
              <a:t>ADS discussions to 22 March.</a:t>
            </a:r>
          </a:p>
        </p:txBody>
      </p:sp>
    </p:spTree>
    <p:extLst>
      <p:ext uri="{BB962C8B-B14F-4D97-AF65-F5344CB8AC3E}">
        <p14:creationId xmlns:p14="http://schemas.microsoft.com/office/powerpoint/2010/main" val="1782750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Unfinished business</a:t>
            </a:r>
          </a:p>
          <a:p>
            <a:pPr lvl="1"/>
            <a:r>
              <a:rPr lang="en-US" dirty="0"/>
              <a:t>FRAV reviewed D5 during previous session and referred the following</a:t>
            </a:r>
          </a:p>
          <a:p>
            <a:pPr lvl="2"/>
            <a:r>
              <a:rPr lang="en-US" dirty="0"/>
              <a:t>Use of “qualified” in definition of driver—What is its meaning and how to address?</a:t>
            </a:r>
          </a:p>
          <a:p>
            <a:pPr lvl="2"/>
            <a:r>
              <a:rPr lang="en-US" dirty="0"/>
              <a:t>“Fallback-ready user”—How to address “readiness” of “fallback user”? This includes attention to 3.4.3. on fallback user information and to possible readiness requirements under ADS user safety (4.2.).</a:t>
            </a:r>
          </a:p>
          <a:p>
            <a:pPr lvl="2"/>
            <a:r>
              <a:rPr lang="en-US" dirty="0"/>
              <a:t>Transition of control—Concept that TOC involves sequence of elements resulting in driver control of the DDT. Further consideration of concept towards understanding safety requirements and refining TOC definition accordingly.</a:t>
            </a:r>
          </a:p>
          <a:p>
            <a:r>
              <a:rPr lang="en-US" dirty="0"/>
              <a:t>Workstream report on latest deliberations</a:t>
            </a:r>
          </a:p>
          <a:p>
            <a:pPr lvl="1"/>
            <a:r>
              <a:rPr lang="en-US" dirty="0"/>
              <a:t>Proposals for changes to D5 (FRAV-26-06)</a:t>
            </a:r>
          </a:p>
          <a:p>
            <a:pPr lvl="1"/>
            <a:r>
              <a:rPr lang="en-US" dirty="0"/>
              <a:t>Follow-up on consideration of VMAD pillars and scenarios application to user safety requirements.</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1400" dirty="0">
                <a:solidFill>
                  <a:prstClr val="white"/>
                </a:solidFill>
              </a:rPr>
              <a:t>8</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ADS user safety workstream report</a:t>
            </a:r>
            <a:endParaRPr lang="en-US" dirty="0"/>
          </a:p>
        </p:txBody>
      </p:sp>
    </p:spTree>
    <p:extLst>
      <p:ext uri="{BB962C8B-B14F-4D97-AF65-F5344CB8AC3E}">
        <p14:creationId xmlns:p14="http://schemas.microsoft.com/office/powerpoint/2010/main" val="2398563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FRAV has discussed interest in external light signaling, especially to inform ORU on ADS operational status.</a:t>
            </a:r>
          </a:p>
          <a:p>
            <a:pPr lvl="1"/>
            <a:r>
              <a:rPr lang="en-US" dirty="0"/>
              <a:t>Potential safety needs of specific ORU (e.g., police)</a:t>
            </a:r>
          </a:p>
          <a:p>
            <a:pPr lvl="1"/>
            <a:r>
              <a:rPr lang="en-US" dirty="0"/>
              <a:t>Potential safety risks (e.g., changes in ORU behaviors in encounters with ADS-operated vehicles)</a:t>
            </a:r>
          </a:p>
          <a:p>
            <a:r>
              <a:rPr lang="en-US" dirty="0"/>
              <a:t>FRAV referred this topic to the ORU workstream</a:t>
            </a:r>
          </a:p>
          <a:p>
            <a:pPr lvl="1"/>
            <a:r>
              <a:rPr lang="en-US" dirty="0"/>
              <a:t>CATARC has conducted research into views on external signals</a:t>
            </a:r>
          </a:p>
          <a:p>
            <a:pPr lvl="1"/>
            <a:r>
              <a:rPr lang="en-US" dirty="0"/>
              <a:t>ORU workstream has provided summary of CATARC research and questionnaire</a:t>
            </a:r>
          </a:p>
          <a:p>
            <a:r>
              <a:rPr lang="en-US" dirty="0"/>
              <a:t>ORU also presented input on mapping safety requirements to VMAD activities and scenarios (FRAV-25-07)</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1400" dirty="0">
                <a:solidFill>
                  <a:prstClr val="white"/>
                </a:solidFill>
              </a:rPr>
              <a:t>9</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ORU safety workstream report</a:t>
            </a:r>
            <a:endParaRPr lang="en-US" dirty="0"/>
          </a:p>
        </p:txBody>
      </p:sp>
    </p:spTree>
    <p:extLst>
      <p:ext uri="{BB962C8B-B14F-4D97-AF65-F5344CB8AC3E}">
        <p14:creationId xmlns:p14="http://schemas.microsoft.com/office/powerpoint/2010/main" val="2017159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4934</TotalTime>
  <Words>1060</Words>
  <Application>Microsoft Office PowerPoint</Application>
  <PresentationFormat>Widescreen</PresentationFormat>
  <Paragraphs>85</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Arial Nova Light</vt:lpstr>
      <vt:lpstr>Arial Nova</vt:lpstr>
      <vt:lpstr>Calibri Light</vt:lpstr>
      <vt:lpstr>Calibri</vt:lpstr>
      <vt:lpstr>Office Theme</vt:lpstr>
      <vt:lpstr>26th Session  Status Review and Session Orientation</vt:lpstr>
      <vt:lpstr>Agenda item 1 Adoption of the agenda</vt:lpstr>
      <vt:lpstr>Agenda item 2 FRAV status</vt:lpstr>
      <vt:lpstr>Agenda item 3 Report from WP.29 March session</vt:lpstr>
      <vt:lpstr>Agenda item 4 Unfinished business</vt:lpstr>
      <vt:lpstr>Agenda item 5 Stakeholder presentations</vt:lpstr>
      <vt:lpstr>Agenda item 6 EDR/DSSAD feedback</vt:lpstr>
      <vt:lpstr>Agenda item 8 ADS user safety workstream report</vt:lpstr>
      <vt:lpstr>Agenda item 9 ORU safety workstream report</vt:lpstr>
      <vt:lpstr>Agenda item 10 DDT performance workstream report</vt:lpstr>
      <vt:lpstr>Agenda item 11 Outlook for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12th Session  Status Review and Session Orientation</dc:title>
  <dc:creator>John Creamer</dc:creator>
  <cp:lastModifiedBy>John Creamer</cp:lastModifiedBy>
  <cp:revision>109</cp:revision>
  <dcterms:created xsi:type="dcterms:W3CDTF">2021-04-04T08:35:33Z</dcterms:created>
  <dcterms:modified xsi:type="dcterms:W3CDTF">2022-03-15T18:28:30Z</dcterms:modified>
</cp:coreProperties>
</file>