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01" r:id="rId2"/>
    <p:sldId id="439" r:id="rId3"/>
    <p:sldId id="441" r:id="rId4"/>
    <p:sldId id="440" r:id="rId5"/>
    <p:sldId id="43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Cristina GALASSI" initials="MCG" lastIdx="2" clrIdx="0">
    <p:extLst>
      <p:ext uri="{19B8F6BF-5375-455C-9EA6-DF929625EA0E}">
        <p15:presenceInfo xmlns:p15="http://schemas.microsoft.com/office/powerpoint/2012/main" userId="Maria Cristina GALA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D679F"/>
    <a:srgbClr val="195989"/>
    <a:srgbClr val="2177D5"/>
    <a:srgbClr val="235D9D"/>
    <a:srgbClr val="2768AF"/>
    <a:srgbClr val="2177B7"/>
    <a:srgbClr val="227DC1"/>
    <a:srgbClr val="1F6DA6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7" autoAdjust="0"/>
    <p:restoredTop sz="88525" autoAdjust="0"/>
  </p:normalViewPr>
  <p:slideViewPr>
    <p:cSldViewPr snapToGrid="0">
      <p:cViewPr varScale="1">
        <p:scale>
          <a:sx n="77" d="100"/>
          <a:sy n="77" d="100"/>
        </p:scale>
        <p:origin x="965" y="7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07/03/2022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07/03/2022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041036"/>
            <a:ext cx="2128603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115987"/>
            <a:ext cx="2158583" cy="74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19800" y="5391726"/>
            <a:ext cx="5341815" cy="877455"/>
          </a:xfrm>
        </p:spPr>
        <p:txBody>
          <a:bodyPr/>
          <a:lstStyle/>
          <a:p>
            <a:r>
              <a:rPr lang="en-US" dirty="0" smtClean="0"/>
              <a:t>4</a:t>
            </a:r>
            <a:endParaRPr lang="en-IE" dirty="0" smtClean="0"/>
          </a:p>
          <a:p>
            <a:r>
              <a:rPr lang="en-IE" dirty="0" smtClean="0"/>
              <a:t>4</a:t>
            </a:r>
            <a:r>
              <a:rPr lang="en-IE" baseline="30000" dirty="0" smtClean="0"/>
              <a:t>th</a:t>
            </a:r>
            <a:r>
              <a:rPr lang="en-IE" dirty="0" smtClean="0"/>
              <a:t> March, 2022</a:t>
            </a:r>
            <a:endParaRPr lang="nl-NL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</p:spPr>
        <p:txBody>
          <a:bodyPr/>
          <a:lstStyle/>
          <a:p>
            <a:r>
              <a:rPr lang="en-IE" sz="4800" dirty="0" smtClean="0"/>
              <a:t>VMAD-SG3</a:t>
            </a:r>
            <a:br>
              <a:rPr lang="en-IE" sz="4800" dirty="0" smtClean="0"/>
            </a:br>
            <a:r>
              <a:rPr lang="en-IE" sz="4800" dirty="0" smtClean="0"/>
              <a:t>Audit &amp; Assessment</a:t>
            </a:r>
            <a:br>
              <a:rPr lang="en-IE" sz="4800" dirty="0" smtClean="0"/>
            </a:br>
            <a:r>
              <a:rPr lang="en-IE" sz="4800" dirty="0" smtClean="0"/>
              <a:t>ISMR</a:t>
            </a:r>
            <a:endParaRPr lang="nl-NL" sz="4800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013293" y="4370990"/>
            <a:ext cx="10290265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nl-NL" sz="4000" dirty="0" smtClean="0"/>
              <a:t>19th SG3 Meeting</a:t>
            </a:r>
            <a:endParaRPr lang="en-IE" sz="40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348870" y="616226"/>
            <a:ext cx="2882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 dirty="0" smtClean="0"/>
              <a:t>VMAD-SG3-19-01</a:t>
            </a:r>
            <a:endParaRPr kumimoji="1" lang="ja-JP" altLang="en-US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15403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92167"/>
            <a:ext cx="10835964" cy="423566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Draft </a:t>
            </a:r>
            <a:r>
              <a:rPr lang="en-US" dirty="0"/>
              <a:t>text on </a:t>
            </a:r>
            <a:r>
              <a:rPr lang="en-IE" dirty="0"/>
              <a:t>Inclusion/exclusion of information provisions for users </a:t>
            </a:r>
            <a:endParaRPr lang="en-IE" dirty="0" smtClean="0"/>
          </a:p>
          <a:p>
            <a:pPr marL="457200" indent="-457200">
              <a:buFont typeface="+mj-lt"/>
              <a:buAutoNum type="arabicPeriod"/>
            </a:pPr>
            <a:r>
              <a:rPr lang="en-IE" dirty="0" smtClean="0"/>
              <a:t>Draft </a:t>
            </a:r>
            <a:r>
              <a:rPr lang="en-IE" dirty="0"/>
              <a:t>text on </a:t>
            </a:r>
            <a:r>
              <a:rPr lang="en-IE" b="1" dirty="0"/>
              <a:t>issue (3)</a:t>
            </a:r>
            <a:r>
              <a:rPr lang="en-IE" dirty="0"/>
              <a:t> </a:t>
            </a:r>
            <a:r>
              <a:rPr lang="en-IE" dirty="0" smtClean="0"/>
              <a:t>pending </a:t>
            </a:r>
            <a:r>
              <a:rPr lang="en-IE" dirty="0"/>
              <a:t>exchange with GRVA/WP29 </a:t>
            </a:r>
            <a:r>
              <a:rPr lang="en-IE" dirty="0" smtClean="0"/>
              <a:t>on reporting </a:t>
            </a:r>
            <a:r>
              <a:rPr lang="en-IE" dirty="0"/>
              <a:t>from other sources </a:t>
            </a:r>
            <a:r>
              <a:rPr lang="en-IE" dirty="0" smtClean="0"/>
              <a:t>and information </a:t>
            </a:r>
            <a:r>
              <a:rPr lang="en-IE" dirty="0"/>
              <a:t>sharing among </a:t>
            </a:r>
            <a:r>
              <a:rPr lang="en-IE" dirty="0" smtClean="0"/>
              <a:t>authorities</a:t>
            </a:r>
          </a:p>
          <a:p>
            <a:pPr marL="457200" indent="-457200">
              <a:buFont typeface="+mj-lt"/>
              <a:buAutoNum type="arabicPeriod"/>
            </a:pPr>
            <a:r>
              <a:rPr lang="en-IE" dirty="0" smtClean="0"/>
              <a:t>Draft </a:t>
            </a:r>
            <a:r>
              <a:rPr lang="en-IE" dirty="0"/>
              <a:t>text on </a:t>
            </a:r>
            <a:r>
              <a:rPr lang="en-IE" b="1" dirty="0"/>
              <a:t>issue (2)</a:t>
            </a:r>
            <a:r>
              <a:rPr lang="en-IE" dirty="0"/>
              <a:t> roles and responsibilities </a:t>
            </a:r>
            <a:r>
              <a:rPr lang="en-IE" dirty="0" smtClean="0"/>
              <a:t>for authorities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Presentation </a:t>
            </a:r>
            <a:r>
              <a:rPr lang="en-US" dirty="0" smtClean="0"/>
              <a:t>on </a:t>
            </a:r>
            <a:r>
              <a:rPr lang="en-US" b="1" dirty="0" smtClean="0"/>
              <a:t>issue (1)</a:t>
            </a:r>
            <a:r>
              <a:rPr lang="en-US" dirty="0" smtClean="0"/>
              <a:t> near miss events analysis (</a:t>
            </a:r>
            <a:r>
              <a:rPr lang="en-US" i="1" dirty="0" smtClean="0"/>
              <a:t>Riccardo </a:t>
            </a:r>
            <a:r>
              <a:rPr lang="en-US" i="1" dirty="0" err="1" smtClean="0"/>
              <a:t>Donà</a:t>
            </a:r>
            <a:r>
              <a:rPr lang="en-US" i="1" dirty="0" smtClean="0"/>
              <a:t>, JRC</a:t>
            </a:r>
            <a:r>
              <a:rPr lang="en-US" dirty="0" smtClean="0"/>
              <a:t>)</a:t>
            </a:r>
            <a:endParaRPr lang="en-IE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Technical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Workshop on in-service safety (SG3, FRAV, EDR/DSSAD, ITU FGAI4AD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 on </a:t>
            </a:r>
            <a:r>
              <a:rPr lang="en-US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March 17</a:t>
            </a:r>
            <a:r>
              <a:rPr lang="en-US" baseline="30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-18</a:t>
            </a:r>
            <a:r>
              <a:rPr lang="en-US" baseline="30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nl-NL" sz="28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Next steps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today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31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Provide a clear definition of interested party </a:t>
            </a:r>
            <a:endParaRPr lang="en-IE" dirty="0"/>
          </a:p>
          <a:p>
            <a:pPr lvl="0"/>
            <a:r>
              <a:rPr lang="en-US" dirty="0"/>
              <a:t>Should the International Safety </a:t>
            </a:r>
            <a:r>
              <a:rPr lang="en-US" dirty="0" smtClean="0"/>
              <a:t>Authority establish </a:t>
            </a:r>
            <a:r>
              <a:rPr lang="en-US" dirty="0"/>
              <a:t>the technical protocols for transferring to the Central Repository all occurrence reports in addition to all safety recommendations?</a:t>
            </a:r>
            <a:endParaRPr lang="en-IE" dirty="0"/>
          </a:p>
          <a:p>
            <a:pPr lvl="0"/>
            <a:r>
              <a:rPr lang="en-US" dirty="0"/>
              <a:t>Should the NSA publish an annual report that provides both a statistical summary of ADS safety in the Country (i.e. number and type of occurrences) and identifies the most important safety challenges faced by ADS in the operations?</a:t>
            </a:r>
            <a:endParaRPr lang="en-IE" dirty="0"/>
          </a:p>
          <a:p>
            <a:pPr lvl="0"/>
            <a:r>
              <a:rPr lang="en-US" dirty="0"/>
              <a:t>Should NSA reports be published yearly and contain safety recommendations</a:t>
            </a:r>
            <a:r>
              <a:rPr lang="en-US" dirty="0" smtClean="0"/>
              <a:t>?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on roles and responsibilities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6352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08084"/>
            <a:ext cx="10867494" cy="4897820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dirty="0" smtClean="0"/>
              <a:t>Next SG3 Meeting on March </a:t>
            </a:r>
            <a:r>
              <a:rPr lang="en-US" dirty="0" smtClean="0">
                <a:solidFill>
                  <a:srgbClr val="FF0000"/>
                </a:solidFill>
              </a:rPr>
              <a:t>25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and April 8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914400" lvl="1" indent="-457200">
              <a:spcAft>
                <a:spcPts val="1000"/>
              </a:spcAft>
              <a:buFont typeface="+mj-lt"/>
              <a:buAutoNum type="arabicPeriod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Send comments on draft text by Tuesday 22</a:t>
            </a:r>
            <a:r>
              <a:rPr lang="en-US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nd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marL="914400" lvl="1" indent="-457200">
              <a:spcAft>
                <a:spcPts val="1000"/>
              </a:spcAft>
              <a:buFont typeface="+mj-lt"/>
              <a:buAutoNum type="arabicPeriod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Review draft text for </a:t>
            </a:r>
            <a:r>
              <a:rPr lang="en-U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issue (2) and (3),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and on information provisions to users</a:t>
            </a:r>
            <a:endParaRPr lang="en-US" b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914400" lvl="1" indent="-457200">
              <a:spcAft>
                <a:spcPts val="1000"/>
              </a:spcAft>
              <a:buFont typeface="+mj-lt"/>
              <a:buAutoNum type="arabicPeriod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Discuss</a:t>
            </a:r>
            <a:r>
              <a:rPr lang="en-US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IE" b="1" dirty="0"/>
              <a:t>issue </a:t>
            </a:r>
            <a:r>
              <a:rPr lang="en-IE" b="1" dirty="0" smtClean="0"/>
              <a:t>(1)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Data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elements vs occurrences: further discuss non-critical occurrences reporting; discuss the need to identify specific data elements to be monitored (and reported) besides the high-level occurrences listed by SG3; </a:t>
            </a:r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914400" lvl="1" indent="-457200">
              <a:spcAft>
                <a:spcPts val="1000"/>
              </a:spcAft>
              <a:buFont typeface="+mj-lt"/>
              <a:buAutoNum type="arabicPeriod"/>
            </a:pPr>
            <a:r>
              <a:rPr lang="en-US" dirty="0" smtClean="0"/>
              <a:t>Draft text for </a:t>
            </a:r>
            <a:r>
              <a:rPr lang="en-IE" b="1" dirty="0"/>
              <a:t>issue (1</a:t>
            </a:r>
            <a:r>
              <a:rPr lang="en-IE" b="1" dirty="0" smtClean="0"/>
              <a:t>) </a:t>
            </a:r>
            <a:r>
              <a:rPr lang="en-IE" dirty="0" smtClean="0"/>
              <a:t>and review</a:t>
            </a:r>
            <a:endParaRPr lang="en-US" dirty="0" smtClean="0"/>
          </a:p>
          <a:p>
            <a:pPr>
              <a:spcAft>
                <a:spcPts val="1000"/>
              </a:spcAft>
            </a:pPr>
            <a:r>
              <a:rPr lang="en-US" smtClean="0"/>
              <a:t>Proposal: SG3 </a:t>
            </a:r>
            <a:r>
              <a:rPr lang="en-US" dirty="0" smtClean="0"/>
              <a:t>meetings time rotation</a:t>
            </a:r>
          </a:p>
          <a:p>
            <a:pPr marL="457200" lvl="1" indent="0">
              <a:spcAft>
                <a:spcPts val="1000"/>
              </a:spcAft>
              <a:buNone/>
            </a:pPr>
            <a:endParaRPr lang="en-IE" sz="1800" dirty="0"/>
          </a:p>
          <a:p>
            <a:pPr marL="914400" lvl="1" indent="-457200">
              <a:spcAft>
                <a:spcPts val="1000"/>
              </a:spcAft>
              <a:buFont typeface="+mj-lt"/>
              <a:buAutoNum type="alphaL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I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358264"/>
              </p:ext>
            </p:extLst>
          </p:nvPr>
        </p:nvGraphicFramePr>
        <p:xfrm>
          <a:off x="1461038" y="5240094"/>
          <a:ext cx="9879725" cy="1304544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1975726">
                  <a:extLst>
                    <a:ext uri="{9D8B030D-6E8A-4147-A177-3AD203B41FA5}">
                      <a16:colId xmlns:a16="http://schemas.microsoft.com/office/drawing/2014/main" val="3115115004"/>
                    </a:ext>
                  </a:extLst>
                </a:gridCol>
                <a:gridCol w="1975726">
                  <a:extLst>
                    <a:ext uri="{9D8B030D-6E8A-4147-A177-3AD203B41FA5}">
                      <a16:colId xmlns:a16="http://schemas.microsoft.com/office/drawing/2014/main" val="1765422988"/>
                    </a:ext>
                  </a:extLst>
                </a:gridCol>
                <a:gridCol w="1975726">
                  <a:extLst>
                    <a:ext uri="{9D8B030D-6E8A-4147-A177-3AD203B41FA5}">
                      <a16:colId xmlns:a16="http://schemas.microsoft.com/office/drawing/2014/main" val="2421210481"/>
                    </a:ext>
                  </a:extLst>
                </a:gridCol>
                <a:gridCol w="1975726">
                  <a:extLst>
                    <a:ext uri="{9D8B030D-6E8A-4147-A177-3AD203B41FA5}">
                      <a16:colId xmlns:a16="http://schemas.microsoft.com/office/drawing/2014/main" val="4122966098"/>
                    </a:ext>
                  </a:extLst>
                </a:gridCol>
                <a:gridCol w="1976821">
                  <a:extLst>
                    <a:ext uri="{9D8B030D-6E8A-4147-A177-3AD203B41FA5}">
                      <a16:colId xmlns:a16="http://schemas.microsoft.com/office/drawing/2014/main" val="324212342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Pacific ST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Eastern ST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CET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China ST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Japan ST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314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3.30-5.30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6.30-8.30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12.30-14.30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19:30-21.30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20:30-22.30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30241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13.30-15.30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16.30-18.30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22.30-00:30</a:t>
                      </a:r>
                      <a:r>
                        <a:rPr lang="en-IE" sz="2000" baseline="30000">
                          <a:effectLst/>
                        </a:rPr>
                        <a:t>+1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5.30-7.30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6:30-8:30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56217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20.30-22.30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23.30-1.30</a:t>
                      </a:r>
                      <a:r>
                        <a:rPr lang="en-IE" sz="2000" baseline="30000">
                          <a:effectLst/>
                        </a:rPr>
                        <a:t>+1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5.30-7.30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>
                          <a:effectLst/>
                        </a:rPr>
                        <a:t>12.30-14.30</a:t>
                      </a:r>
                      <a:endParaRPr lang="en-I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2000" dirty="0">
                          <a:effectLst/>
                        </a:rPr>
                        <a:t>13:30-14:30</a:t>
                      </a:r>
                      <a:endParaRPr lang="en-I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692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7945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818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5748</TotalTime>
  <Words>306</Words>
  <Application>Microsoft Office PowerPoint</Application>
  <PresentationFormat>ワイド画面</PresentationFormat>
  <Paragraphs>45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Helvetica</vt:lpstr>
      <vt:lpstr>Times New Roman</vt:lpstr>
      <vt:lpstr>Office Theme</vt:lpstr>
      <vt:lpstr>VMAD-SG3 Audit &amp; Assessment ISMR</vt:lpstr>
      <vt:lpstr>Agenda today</vt:lpstr>
      <vt:lpstr>Open questions on roles and responsibilities</vt:lpstr>
      <vt:lpstr>Next Steps</vt:lpstr>
      <vt:lpstr>Thank you 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477</cp:revision>
  <dcterms:created xsi:type="dcterms:W3CDTF">2019-08-09T12:06:42Z</dcterms:created>
  <dcterms:modified xsi:type="dcterms:W3CDTF">2022-03-07T00:03:52Z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</Properties>
</file>