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57" r:id="rId3"/>
    <p:sldId id="258" r:id="rId4"/>
    <p:sldId id="259" r:id="rId5"/>
    <p:sldId id="272" r:id="rId6"/>
    <p:sldId id="260" r:id="rId7"/>
    <p:sldId id="261" r:id="rId8"/>
    <p:sldId id="262" r:id="rId9"/>
    <p:sldId id="265" r:id="rId10"/>
    <p:sldId id="273" r:id="rId11"/>
    <p:sldId id="264" r:id="rId12"/>
    <p:sldId id="263" r:id="rId13"/>
    <p:sldId id="269" r:id="rId14"/>
    <p:sldId id="270" r:id="rId15"/>
    <p:sldId id="268" r:id="rId16"/>
    <p:sldId id="267" r:id="rId17"/>
    <p:sldId id="266" r:id="rId18"/>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F0EEEB-D5C6-4D31-83C8-D0E0AFD23FF6}" v="4" dt="2022-02-21T14:28:16.9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737" autoAdjust="0"/>
  </p:normalViewPr>
  <p:slideViewPr>
    <p:cSldViewPr>
      <p:cViewPr varScale="1">
        <p:scale>
          <a:sx n="100" d="100"/>
          <a:sy n="100" d="100"/>
        </p:scale>
        <p:origin x="246"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nsaya, Ayhan (A.)" userId="f791b79c-08aa-49d6-a681-cc28dda2d8e6" providerId="ADAL" clId="{34F0EEEB-D5C6-4D31-83C8-D0E0AFD23FF6}"/>
    <pc:docChg chg="custSel addSld delSld modSld">
      <pc:chgData name="Gunsaya, Ayhan (A.)" userId="f791b79c-08aa-49d6-a681-cc28dda2d8e6" providerId="ADAL" clId="{34F0EEEB-D5C6-4D31-83C8-D0E0AFD23FF6}" dt="2022-02-21T14:28:38.467" v="48" actId="1076"/>
      <pc:docMkLst>
        <pc:docMk/>
      </pc:docMkLst>
      <pc:sldChg chg="modSp mod">
        <pc:chgData name="Gunsaya, Ayhan (A.)" userId="f791b79c-08aa-49d6-a681-cc28dda2d8e6" providerId="ADAL" clId="{34F0EEEB-D5C6-4D31-83C8-D0E0AFD23FF6}" dt="2022-02-21T14:24:43.887" v="9" actId="20577"/>
        <pc:sldMkLst>
          <pc:docMk/>
          <pc:sldMk cId="0" sldId="256"/>
        </pc:sldMkLst>
        <pc:spChg chg="mod">
          <ac:chgData name="Gunsaya, Ayhan (A.)" userId="f791b79c-08aa-49d6-a681-cc28dda2d8e6" providerId="ADAL" clId="{34F0EEEB-D5C6-4D31-83C8-D0E0AFD23FF6}" dt="2022-02-21T14:24:43.887" v="9" actId="20577"/>
          <ac:spMkLst>
            <pc:docMk/>
            <pc:sldMk cId="0" sldId="256"/>
            <ac:spMk id="5" creationId="{15054904-277D-4336-8282-11732B047032}"/>
          </ac:spMkLst>
        </pc:spChg>
      </pc:sldChg>
      <pc:sldChg chg="new del">
        <pc:chgData name="Gunsaya, Ayhan (A.)" userId="f791b79c-08aa-49d6-a681-cc28dda2d8e6" providerId="ADAL" clId="{34F0EEEB-D5C6-4D31-83C8-D0E0AFD23FF6}" dt="2022-02-21T14:27:17.333" v="18" actId="2696"/>
        <pc:sldMkLst>
          <pc:docMk/>
          <pc:sldMk cId="4279625201" sldId="271"/>
        </pc:sldMkLst>
      </pc:sldChg>
      <pc:sldChg chg="addSp delSp modSp mod">
        <pc:chgData name="Gunsaya, Ayhan (A.)" userId="f791b79c-08aa-49d6-a681-cc28dda2d8e6" providerId="ADAL" clId="{34F0EEEB-D5C6-4D31-83C8-D0E0AFD23FF6}" dt="2022-02-21T14:26:46.486" v="17" actId="20577"/>
        <pc:sldMkLst>
          <pc:docMk/>
          <pc:sldMk cId="1036356772" sldId="272"/>
        </pc:sldMkLst>
        <pc:spChg chg="del">
          <ac:chgData name="Gunsaya, Ayhan (A.)" userId="f791b79c-08aa-49d6-a681-cc28dda2d8e6" providerId="ADAL" clId="{34F0EEEB-D5C6-4D31-83C8-D0E0AFD23FF6}" dt="2022-02-21T14:26:35.853" v="15" actId="478"/>
          <ac:spMkLst>
            <pc:docMk/>
            <pc:sldMk cId="1036356772" sldId="272"/>
            <ac:spMk id="27" creationId="{BB5C8929-E64D-44D1-85BD-4A3F2466B229}"/>
          </ac:spMkLst>
        </pc:spChg>
        <pc:spChg chg="add mod">
          <ac:chgData name="Gunsaya, Ayhan (A.)" userId="f791b79c-08aa-49d6-a681-cc28dda2d8e6" providerId="ADAL" clId="{34F0EEEB-D5C6-4D31-83C8-D0E0AFD23FF6}" dt="2022-02-21T14:26:46.486" v="17" actId="20577"/>
          <ac:spMkLst>
            <pc:docMk/>
            <pc:sldMk cId="1036356772" sldId="272"/>
            <ac:spMk id="28" creationId="{D2E8ECC3-991F-4095-81A6-1C34D9DB1393}"/>
          </ac:spMkLst>
        </pc:spChg>
      </pc:sldChg>
      <pc:sldChg chg="addSp modSp mod">
        <pc:chgData name="Gunsaya, Ayhan (A.)" userId="f791b79c-08aa-49d6-a681-cc28dda2d8e6" providerId="ADAL" clId="{34F0EEEB-D5C6-4D31-83C8-D0E0AFD23FF6}" dt="2022-02-21T14:28:38.467" v="48" actId="1076"/>
        <pc:sldMkLst>
          <pc:docMk/>
          <pc:sldMk cId="3844033599" sldId="273"/>
        </pc:sldMkLst>
        <pc:spChg chg="add mod">
          <ac:chgData name="Gunsaya, Ayhan (A.)" userId="f791b79c-08aa-49d6-a681-cc28dda2d8e6" providerId="ADAL" clId="{34F0EEEB-D5C6-4D31-83C8-D0E0AFD23FF6}" dt="2022-02-21T14:28:38.467" v="48" actId="1076"/>
          <ac:spMkLst>
            <pc:docMk/>
            <pc:sldMk cId="3844033599" sldId="273"/>
            <ac:spMk id="2" creationId="{09074E56-67B6-47E7-8518-862A83B505E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21/02/2022</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Jean-François </a:t>
            </a:r>
            <a:r>
              <a:rPr lang="en-GB" dirty="0" err="1"/>
              <a:t>Viel</a:t>
            </a:r>
            <a:r>
              <a:rPr lang="en-GB" dirty="0"/>
              <a:t>, Elisabeth Cardis, Monika </a:t>
            </a:r>
            <a:r>
              <a:rPr lang="en-GB" dirty="0" err="1"/>
              <a:t>Moissonnier</a:t>
            </a:r>
            <a:r>
              <a:rPr lang="en-GB" dirty="0"/>
              <a:t>, René de </a:t>
            </a:r>
            <a:r>
              <a:rPr lang="en-GB" dirty="0" err="1"/>
              <a:t>Seze</a:t>
            </a:r>
            <a:r>
              <a:rPr lang="en-GB" dirty="0"/>
              <a:t>, Martine Hours,</a:t>
            </a:r>
          </a:p>
          <a:p>
            <a:r>
              <a:rPr lang="en-GB" dirty="0"/>
              <a:t>Radiofrequency exposure in the French general population: Band, time, location and activity variability,</a:t>
            </a:r>
          </a:p>
          <a:p>
            <a:r>
              <a:rPr lang="en-GB" dirty="0"/>
              <a:t>Environment International,</a:t>
            </a:r>
          </a:p>
          <a:p>
            <a:r>
              <a:rPr lang="en-GB" dirty="0"/>
              <a:t>Volume 35, Issue 8,</a:t>
            </a:r>
          </a:p>
          <a:p>
            <a:r>
              <a:rPr lang="en-GB" dirty="0"/>
              <a:t>2009,</a:t>
            </a:r>
          </a:p>
          <a:p>
            <a:r>
              <a:rPr lang="en-GB" dirty="0"/>
              <a:t>Pages 1150-1154,</a:t>
            </a:r>
          </a:p>
          <a:p>
            <a:r>
              <a:rPr lang="en-GB" dirty="0"/>
              <a:t>ISSN 0160-4120,</a:t>
            </a:r>
          </a:p>
          <a:p>
            <a:r>
              <a:rPr lang="en-GB" dirty="0"/>
              <a:t>https://doi.org/10.1016/j.envint.2009.07.007.</a:t>
            </a:r>
          </a:p>
          <a:p>
            <a:r>
              <a:rPr lang="en-GB" dirty="0"/>
              <a:t>(https://www.sciencedirect.com/science/article/pii/S0160412009001573)</a:t>
            </a:r>
          </a:p>
          <a:p>
            <a:r>
              <a:rPr lang="en-GB" dirty="0"/>
              <a:t>Abstract: Information on the exposure of individual persons to radiofrequency (RF) fields is scarce, although such data are crucial in order to develop a suitable exposure assessment method, and frame the hypothesis and design of future epidemiological studies. The main goal of this survey is to assess individual RF exposure on a population basis, while clarifying the relative contribution of different sources to the total exposure. A total of 377 randomly selected people were </a:t>
            </a:r>
            <a:r>
              <a:rPr lang="en-GB" dirty="0" err="1"/>
              <a:t>analyzed</a:t>
            </a:r>
            <a:r>
              <a:rPr lang="en-GB" dirty="0"/>
              <a:t>. Each participant was supplied with a personal exposure meter for 24-hour measurements (weekday), and kept a time–location–activity diary. Electric field strengths were recorded in 12 different RF bands every 13s. Summary statistics were calculated with the robust regression on order statistics method. Most of the time, recorded field strengths were not detectable with the exposure meter. Total field, cordless phones, </a:t>
            </a:r>
            <a:r>
              <a:rPr lang="en-GB" dirty="0" err="1"/>
              <a:t>WiFi</a:t>
            </a:r>
            <a:r>
              <a:rPr lang="en-GB" dirty="0"/>
              <a:t>-microwave, and FM transmitters stood apart with a proportion above the detection threshold of 46.6%, 17.2%, 14.1%, and 11.0%, respectively. The total field mean value was 0.201V/m, higher in urban areas, during daytime, among adults, and when moving. When focusing on specific channels, the highest mean exposure resulted from FM sources (0.044V/m), followed by </a:t>
            </a:r>
            <a:r>
              <a:rPr lang="en-GB" dirty="0" err="1"/>
              <a:t>WiFi</a:t>
            </a:r>
            <a:r>
              <a:rPr lang="en-GB" dirty="0"/>
              <a:t>-microwaves (0.038V/m), cordless phones (0.037V/m), and mobile phones (UMTS: 0.036V/m, UMTS: 0.037V/m). Various factors, however, contributed to a high variability in RF exposure assessment. These population-based estimates should therefore be confirmed by further surveys to better characterize the exposure situation in different microenvironments.</a:t>
            </a:r>
          </a:p>
          <a:p>
            <a:r>
              <a:rPr lang="en-GB" dirty="0"/>
              <a:t>Keywords: Base station; Cellular phone; Cordless phone; Exposure assessment; FM; Radiofrequency; TV; </a:t>
            </a:r>
            <a:r>
              <a:rPr lang="en-GB" dirty="0" err="1"/>
              <a:t>WiFi</a:t>
            </a:r>
            <a:endParaRPr lang="en-GB" dirty="0"/>
          </a:p>
          <a:p>
            <a:endParaRPr lang="en-GB"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9</a:t>
            </a:fld>
            <a:endParaRPr lang="fr-FR" altLang="ja-JP"/>
          </a:p>
        </p:txBody>
      </p:sp>
    </p:spTree>
    <p:extLst>
      <p:ext uri="{BB962C8B-B14F-4D97-AF65-F5344CB8AC3E}">
        <p14:creationId xmlns:p14="http://schemas.microsoft.com/office/powerpoint/2010/main" val="561183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http://apps.cept.org/eccnews/aug-2020/ecall_an_update.html </a:t>
            </a:r>
          </a:p>
          <a:p>
            <a:pPr algn="just"/>
            <a:r>
              <a:rPr lang="en-GB" b="0" i="0" dirty="0">
                <a:solidFill>
                  <a:srgbClr val="484646"/>
                </a:solidFill>
                <a:effectLst/>
                <a:latin typeface="TimesNewRoman"/>
              </a:rPr>
              <a:t>Two thirds of these </a:t>
            </a:r>
            <a:r>
              <a:rPr lang="en-GB" b="0" i="0" dirty="0" err="1">
                <a:solidFill>
                  <a:srgbClr val="484646"/>
                </a:solidFill>
                <a:effectLst/>
                <a:latin typeface="TimesNewRoman"/>
              </a:rPr>
              <a:t>eCalls</a:t>
            </a:r>
            <a:r>
              <a:rPr lang="en-GB" b="0" i="0" dirty="0">
                <a:solidFill>
                  <a:srgbClr val="484646"/>
                </a:solidFill>
                <a:effectLst/>
                <a:latin typeface="TimesNewRoman"/>
              </a:rPr>
              <a:t> were manually triggered and one third automatically triggered. It was also noted that these figures included test calls and no breakdown was provided between test calls, false calls and real life emergencies. Eleven Member States did provide more detailed information on the number of false calls which was estimated at 92% of all calls received.</a:t>
            </a:r>
          </a:p>
          <a:p>
            <a:pPr algn="just"/>
            <a:r>
              <a:rPr lang="en-GB" b="0" i="0" dirty="0">
                <a:solidFill>
                  <a:srgbClr val="484646"/>
                </a:solidFill>
                <a:effectLst/>
                <a:latin typeface="TimesNewRoman"/>
              </a:rPr>
              <a:t>Information available from France provides further insights. The PSAPs in France received around 12,000 </a:t>
            </a:r>
            <a:r>
              <a:rPr lang="en-GB" b="0" i="0" dirty="0" err="1">
                <a:solidFill>
                  <a:srgbClr val="484646"/>
                </a:solidFill>
                <a:effectLst/>
                <a:latin typeface="TimesNewRoman"/>
              </a:rPr>
              <a:t>eCalls</a:t>
            </a:r>
            <a:r>
              <a:rPr lang="en-GB" b="0" i="0" dirty="0">
                <a:solidFill>
                  <a:srgbClr val="484646"/>
                </a:solidFill>
                <a:effectLst/>
                <a:latin typeface="TimesNewRoman"/>
              </a:rPr>
              <a:t> in 2019. Some 83% were manually triggered and 17% were automatically triggered. Following a filtering process, only 3% were transferred to the 112 PSAP as real-life emergency calls. It was also noted that the Calling Line Identification (CLI) associated with 66% of these </a:t>
            </a:r>
            <a:r>
              <a:rPr lang="en-GB" b="0" i="0" dirty="0" err="1">
                <a:solidFill>
                  <a:srgbClr val="484646"/>
                </a:solidFill>
                <a:effectLst/>
                <a:latin typeface="TimesNewRoman"/>
              </a:rPr>
              <a:t>eCalls</a:t>
            </a:r>
            <a:r>
              <a:rPr lang="en-GB" b="0" i="0" dirty="0">
                <a:solidFill>
                  <a:srgbClr val="484646"/>
                </a:solidFill>
                <a:effectLst/>
                <a:latin typeface="TimesNewRoman"/>
              </a:rPr>
              <a:t> was an ITU global 15-digit number (+882/+883).</a:t>
            </a:r>
          </a:p>
          <a:p>
            <a:endParaRPr lang="en-GB" dirty="0"/>
          </a:p>
          <a:p>
            <a:endParaRPr lang="en-GB"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11</a:t>
            </a:fld>
            <a:endParaRPr lang="fr-FR" altLang="ja-JP"/>
          </a:p>
        </p:txBody>
      </p:sp>
    </p:spTree>
    <p:extLst>
      <p:ext uri="{BB962C8B-B14F-4D97-AF65-F5344CB8AC3E}">
        <p14:creationId xmlns:p14="http://schemas.microsoft.com/office/powerpoint/2010/main" val="1814615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3" Type="http://schemas.openxmlformats.org/officeDocument/2006/relationships/hyperlink" Target="http://www.euspa.europa.eu/newsroom/news/ecall-2-years-saving-live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odyssee-mure.eu/publications/efficiency-by-sector/transport/distance-travelled-by-car.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a:lstStyle/>
          <a:p>
            <a:r>
              <a:rPr lang="en-GB" sz="4000" dirty="0"/>
              <a:t>OICA Response to CP Proposals on </a:t>
            </a:r>
            <a:r>
              <a:rPr lang="en-GB" sz="4000" dirty="0" err="1"/>
              <a:t>eCall</a:t>
            </a:r>
            <a:br>
              <a:rPr lang="en-GB" dirty="0"/>
            </a:br>
            <a:endParaRPr lang="fr-FR" dirty="0"/>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p:txBody>
          <a:bodyPr/>
          <a:lstStyle/>
          <a:p>
            <a:r>
              <a:rPr lang="fr-FR" dirty="0"/>
              <a:t>14 </a:t>
            </a:r>
            <a:r>
              <a:rPr lang="fr-FR" dirty="0" err="1"/>
              <a:t>February</a:t>
            </a:r>
            <a:r>
              <a:rPr lang="fr-FR" dirty="0"/>
              <a:t> 2022</a:t>
            </a:r>
          </a:p>
        </p:txBody>
      </p:sp>
      <p:sp>
        <p:nvSpPr>
          <p:cNvPr id="3" name="Espace réservé du numéro de diapositive 2">
            <a:extLst>
              <a:ext uri="{FF2B5EF4-FFF2-40B4-BE49-F238E27FC236}">
                <a16:creationId xmlns:a16="http://schemas.microsoft.com/office/drawing/2014/main" id="{A8F769BD-C4D9-4075-94C1-E71E3F73AE67}"/>
              </a:ext>
            </a:extLst>
          </p:cNvPr>
          <p:cNvSpPr>
            <a:spLocks noGrp="1"/>
          </p:cNvSpPr>
          <p:nvPr>
            <p:ph type="sldNum" sz="quarter" idx="12"/>
          </p:nvPr>
        </p:nvSpPr>
        <p:spPr/>
        <p:txBody>
          <a:bodyPr/>
          <a:lstStyle/>
          <a:p>
            <a:fld id="{66B6936A-3B21-4CDC-83DE-B97ED3CCFAB5}" type="slidenum">
              <a:rPr lang="fr-FR" altLang="ja-JP" smtClean="0"/>
              <a:t>1</a:t>
            </a:fld>
            <a:endParaRPr lang="fr-FR" altLang="ja-JP"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310908F7-7975-41B4-9AA6-8BFE758AA0CA}"/>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4A5D464-134C-4C80-B41F-7081051DEBC1}" type="slidenum">
              <a:rPr kumimoji="0" lang="ja-JP" altLang="fr-FR" sz="1400" b="0" i="0" u="none" strike="noStrike" kern="1200" cap="none" spc="0" normalizeH="0" baseline="0" noProof="0" smtClean="0">
                <a:ln>
                  <a:noFill/>
                </a:ln>
                <a:solidFill>
                  <a:srgbClr val="000000"/>
                </a:solidFill>
                <a:effectLst/>
                <a:uLnTx/>
                <a:uFillTx/>
                <a:latin typeface="Arial"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fr-FR" altLang="ja-JP" sz="1400" b="0" i="0" u="none" strike="noStrike" kern="1200" cap="none" spc="0" normalizeH="0" baseline="0" noProof="0">
              <a:ln>
                <a:noFill/>
              </a:ln>
              <a:solidFill>
                <a:srgbClr val="000000"/>
              </a:solidFill>
              <a:effectLst/>
              <a:uLnTx/>
              <a:uFillTx/>
              <a:latin typeface="Arial" charset="0"/>
              <a:ea typeface="ＭＳ Ｐゴシック" pitchFamily="34" charset="-128"/>
              <a:cs typeface="+mn-cs"/>
            </a:endParaRPr>
          </a:p>
        </p:txBody>
      </p:sp>
      <p:pic>
        <p:nvPicPr>
          <p:cNvPr id="6" name="Grafik 5">
            <a:extLst>
              <a:ext uri="{FF2B5EF4-FFF2-40B4-BE49-F238E27FC236}">
                <a16:creationId xmlns:a16="http://schemas.microsoft.com/office/drawing/2014/main" id="{0E349CCE-DE19-4957-BCDD-C2C0E1144DBD}"/>
              </a:ext>
            </a:extLst>
          </p:cNvPr>
          <p:cNvPicPr>
            <a:picLocks noChangeAspect="1"/>
          </p:cNvPicPr>
          <p:nvPr/>
        </p:nvPicPr>
        <p:blipFill>
          <a:blip r:embed="rId2"/>
          <a:stretch>
            <a:fillRect/>
          </a:stretch>
        </p:blipFill>
        <p:spPr>
          <a:xfrm>
            <a:off x="13614" y="1692176"/>
            <a:ext cx="4608512" cy="3025207"/>
          </a:xfrm>
          <a:prstGeom prst="rect">
            <a:avLst/>
          </a:prstGeom>
        </p:spPr>
      </p:pic>
      <p:pic>
        <p:nvPicPr>
          <p:cNvPr id="8" name="Grafik 7">
            <a:extLst>
              <a:ext uri="{FF2B5EF4-FFF2-40B4-BE49-F238E27FC236}">
                <a16:creationId xmlns:a16="http://schemas.microsoft.com/office/drawing/2014/main" id="{34AE727D-5528-4E84-908A-F16ABA7E1869}"/>
              </a:ext>
            </a:extLst>
          </p:cNvPr>
          <p:cNvPicPr>
            <a:picLocks noChangeAspect="1"/>
          </p:cNvPicPr>
          <p:nvPr/>
        </p:nvPicPr>
        <p:blipFill>
          <a:blip r:embed="rId3"/>
          <a:stretch>
            <a:fillRect/>
          </a:stretch>
        </p:blipFill>
        <p:spPr>
          <a:xfrm>
            <a:off x="4738914" y="3494143"/>
            <a:ext cx="7439472" cy="2760930"/>
          </a:xfrm>
          <a:prstGeom prst="rect">
            <a:avLst/>
          </a:prstGeom>
        </p:spPr>
      </p:pic>
      <p:sp>
        <p:nvSpPr>
          <p:cNvPr id="11" name="Text Placeholder 1">
            <a:extLst>
              <a:ext uri="{FF2B5EF4-FFF2-40B4-BE49-F238E27FC236}">
                <a16:creationId xmlns:a16="http://schemas.microsoft.com/office/drawing/2014/main" id="{9D6B9DA1-CA19-427D-BFB3-5D1DF3507F40}"/>
              </a:ext>
            </a:extLst>
          </p:cNvPr>
          <p:cNvSpPr txBox="1">
            <a:spLocks/>
          </p:cNvSpPr>
          <p:nvPr/>
        </p:nvSpPr>
        <p:spPr>
          <a:xfrm>
            <a:off x="1127448" y="274638"/>
            <a:ext cx="10454952" cy="11430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4000" b="0" i="0" u="none" strike="noStrike" kern="0" cap="none" spc="0" normalizeH="0" baseline="0" noProof="0" dirty="0">
                <a:ln>
                  <a:noFill/>
                </a:ln>
                <a:solidFill>
                  <a:srgbClr val="000000"/>
                </a:solidFill>
                <a:effectLst/>
                <a:uLnTx/>
                <a:uFillTx/>
                <a:latin typeface="Arial"/>
                <a:ea typeface="+mj-ea"/>
                <a:cs typeface="+mj-cs"/>
              </a:rPr>
              <a:t>Usage of </a:t>
            </a:r>
            <a:r>
              <a:rPr kumimoji="0" lang="en-GB" sz="4000" b="0" i="0" u="none" strike="noStrike" kern="0" cap="none" spc="0" normalizeH="0" baseline="0" noProof="0" dirty="0" err="1">
                <a:ln>
                  <a:noFill/>
                </a:ln>
                <a:solidFill>
                  <a:srgbClr val="000000"/>
                </a:solidFill>
                <a:effectLst/>
                <a:uLnTx/>
                <a:uFillTx/>
                <a:latin typeface="Arial"/>
                <a:ea typeface="+mj-ea"/>
                <a:cs typeface="+mj-cs"/>
              </a:rPr>
              <a:t>eCall</a:t>
            </a:r>
            <a:endParaRPr kumimoji="0" lang="en-GB" sz="4000" b="0" i="0" u="none" strike="noStrike" kern="0" cap="none" spc="0" normalizeH="0" baseline="0" noProof="0" dirty="0">
              <a:ln>
                <a:noFill/>
              </a:ln>
              <a:solidFill>
                <a:srgbClr val="000000"/>
              </a:solidFill>
              <a:effectLst/>
              <a:uLnTx/>
              <a:uFillTx/>
              <a:latin typeface="Arial"/>
              <a:ea typeface="+mj-ea"/>
              <a:cs typeface="+mj-cs"/>
            </a:endParaRPr>
          </a:p>
        </p:txBody>
      </p:sp>
      <p:pic>
        <p:nvPicPr>
          <p:cNvPr id="13" name="Grafik 12">
            <a:extLst>
              <a:ext uri="{FF2B5EF4-FFF2-40B4-BE49-F238E27FC236}">
                <a16:creationId xmlns:a16="http://schemas.microsoft.com/office/drawing/2014/main" id="{9C70939A-52FC-44D7-8A54-99D54C9C7624}"/>
              </a:ext>
            </a:extLst>
          </p:cNvPr>
          <p:cNvPicPr>
            <a:picLocks noChangeAspect="1"/>
          </p:cNvPicPr>
          <p:nvPr/>
        </p:nvPicPr>
        <p:blipFill>
          <a:blip r:embed="rId4"/>
          <a:stretch>
            <a:fillRect/>
          </a:stretch>
        </p:blipFill>
        <p:spPr>
          <a:xfrm>
            <a:off x="4738914" y="1700808"/>
            <a:ext cx="7497022" cy="1572061"/>
          </a:xfrm>
          <a:prstGeom prst="rect">
            <a:avLst/>
          </a:prstGeom>
        </p:spPr>
      </p:pic>
      <p:graphicFrame>
        <p:nvGraphicFramePr>
          <p:cNvPr id="14" name="Objekt 13">
            <a:extLst>
              <a:ext uri="{FF2B5EF4-FFF2-40B4-BE49-F238E27FC236}">
                <a16:creationId xmlns:a16="http://schemas.microsoft.com/office/drawing/2014/main" id="{B0733E9D-391A-495F-A891-D1D62FE4F660}"/>
              </a:ext>
            </a:extLst>
          </p:cNvPr>
          <p:cNvGraphicFramePr>
            <a:graphicFrameLocks noChangeAspect="1"/>
          </p:cNvGraphicFramePr>
          <p:nvPr/>
        </p:nvGraphicFramePr>
        <p:xfrm>
          <a:off x="1630363" y="5160963"/>
          <a:ext cx="917575" cy="782637"/>
        </p:xfrm>
        <a:graphic>
          <a:graphicData uri="http://schemas.openxmlformats.org/presentationml/2006/ole">
            <mc:AlternateContent xmlns:mc="http://schemas.openxmlformats.org/markup-compatibility/2006">
              <mc:Choice xmlns:v="urn:schemas-microsoft-com:vml" Requires="v">
                <p:oleObj name="Acrobat Document" showAsIcon="1" r:id="rId5" imgW="918000" imgH="783000" progId="AcroExch.Document.DC">
                  <p:embed/>
                </p:oleObj>
              </mc:Choice>
              <mc:Fallback>
                <p:oleObj name="Acrobat Document" showAsIcon="1" r:id="rId5" imgW="918000" imgH="783000" progId="AcroExch.Document.DC">
                  <p:embed/>
                  <p:pic>
                    <p:nvPicPr>
                      <p:cNvPr id="14" name="Objekt 13">
                        <a:extLst>
                          <a:ext uri="{FF2B5EF4-FFF2-40B4-BE49-F238E27FC236}">
                            <a16:creationId xmlns:a16="http://schemas.microsoft.com/office/drawing/2014/main" id="{B0733E9D-391A-495F-A891-D1D62FE4F660}"/>
                          </a:ext>
                        </a:extLst>
                      </p:cNvPr>
                      <p:cNvPicPr/>
                      <p:nvPr/>
                    </p:nvPicPr>
                    <p:blipFill>
                      <a:blip r:embed="rId6"/>
                      <a:stretch>
                        <a:fillRect/>
                      </a:stretch>
                    </p:blipFill>
                    <p:spPr>
                      <a:xfrm>
                        <a:off x="1630363" y="5160963"/>
                        <a:ext cx="917575" cy="782637"/>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9074E56-67B6-47E7-8518-862A83B505ED}"/>
              </a:ext>
            </a:extLst>
          </p:cNvPr>
          <p:cNvSpPr txBox="1"/>
          <p:nvPr/>
        </p:nvSpPr>
        <p:spPr>
          <a:xfrm>
            <a:off x="6769647" y="6352143"/>
            <a:ext cx="3435556" cy="369332"/>
          </a:xfrm>
          <a:prstGeom prst="rect">
            <a:avLst/>
          </a:prstGeom>
          <a:noFill/>
        </p:spPr>
        <p:txBody>
          <a:bodyPr wrap="none" rtlCol="0">
            <a:spAutoFit/>
          </a:bodyPr>
          <a:lstStyle/>
          <a:p>
            <a:r>
              <a:rPr lang="en-GB" sz="1800" kern="0" dirty="0"/>
              <a:t>Total of all above calls = 74,059</a:t>
            </a:r>
            <a:endParaRPr lang="en-GB" dirty="0"/>
          </a:p>
        </p:txBody>
      </p:sp>
    </p:spTree>
    <p:extLst>
      <p:ext uri="{BB962C8B-B14F-4D97-AF65-F5344CB8AC3E}">
        <p14:creationId xmlns:p14="http://schemas.microsoft.com/office/powerpoint/2010/main" val="3844033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742D311-7346-4C4A-85C1-50422ED737CA}"/>
              </a:ext>
            </a:extLst>
          </p:cNvPr>
          <p:cNvSpPr>
            <a:spLocks noGrp="1"/>
          </p:cNvSpPr>
          <p:nvPr>
            <p:ph type="sldNum" sz="quarter" idx="12"/>
          </p:nvPr>
        </p:nvSpPr>
        <p:spPr/>
        <p:txBody>
          <a:bodyPr/>
          <a:lstStyle/>
          <a:p>
            <a:fld id="{E4A5D464-134C-4C80-B41F-7081051DEBC1}" type="slidenum">
              <a:rPr lang="ja-JP" altLang="fr-FR" smtClean="0"/>
              <a:pPr/>
              <a:t>11</a:t>
            </a:fld>
            <a:endParaRPr lang="fr-FR" altLang="ja-JP"/>
          </a:p>
        </p:txBody>
      </p:sp>
      <p:sp>
        <p:nvSpPr>
          <p:cNvPr id="5" name="Titre 1">
            <a:extLst>
              <a:ext uri="{FF2B5EF4-FFF2-40B4-BE49-F238E27FC236}">
                <a16:creationId xmlns:a16="http://schemas.microsoft.com/office/drawing/2014/main" id="{91A554C2-D747-4102-933E-BF59A909906A}"/>
              </a:ext>
            </a:extLst>
          </p:cNvPr>
          <p:cNvSpPr>
            <a:spLocks noGrp="1"/>
          </p:cNvSpPr>
          <p:nvPr>
            <p:ph type="title"/>
          </p:nvPr>
        </p:nvSpPr>
        <p:spPr>
          <a:xfrm>
            <a:off x="1127448" y="274638"/>
            <a:ext cx="10454952" cy="1143000"/>
          </a:xfrm>
        </p:spPr>
        <p:txBody>
          <a:bodyPr/>
          <a:lstStyle/>
          <a:p>
            <a:pPr algn="l"/>
            <a:r>
              <a:rPr lang="en-GB" sz="3600" dirty="0"/>
              <a:t>Probability of occurrence </a:t>
            </a:r>
            <a:br>
              <a:rPr lang="en-GB" sz="3600" dirty="0"/>
            </a:br>
            <a:r>
              <a:rPr lang="en-GB" sz="3600" dirty="0"/>
              <a:t>Initiate an </a:t>
            </a:r>
            <a:r>
              <a:rPr lang="en-GB" sz="3600" dirty="0" err="1"/>
              <a:t>eCall</a:t>
            </a:r>
            <a:r>
              <a:rPr lang="en-GB" sz="3600" dirty="0"/>
              <a:t> while exposed to 30 V/m</a:t>
            </a:r>
            <a:br>
              <a:rPr lang="en-GB" sz="2000" dirty="0"/>
            </a:br>
            <a:endParaRPr lang="en-GB" sz="4000" dirty="0"/>
          </a:p>
        </p:txBody>
      </p:sp>
      <p:sp>
        <p:nvSpPr>
          <p:cNvPr id="7" name="Text Placeholder 3">
            <a:extLst>
              <a:ext uri="{FF2B5EF4-FFF2-40B4-BE49-F238E27FC236}">
                <a16:creationId xmlns:a16="http://schemas.microsoft.com/office/drawing/2014/main" id="{FE37BA3E-18F0-4464-B9C4-CF72F5480DB7}"/>
              </a:ext>
            </a:extLst>
          </p:cNvPr>
          <p:cNvSpPr txBox="1">
            <a:spLocks/>
          </p:cNvSpPr>
          <p:nvPr/>
        </p:nvSpPr>
        <p:spPr>
          <a:xfrm>
            <a:off x="372902" y="1576944"/>
            <a:ext cx="10560000" cy="3310478"/>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buFont typeface="+mj-lt"/>
              <a:buAutoNum type="arabicPeriod"/>
            </a:pPr>
            <a:r>
              <a:rPr lang="en-GB" sz="1600" kern="0" dirty="0"/>
              <a:t>It is estimated that ONE  </a:t>
            </a:r>
            <a:r>
              <a:rPr lang="en-GB" sz="1600" kern="0" dirty="0" err="1"/>
              <a:t>eCall</a:t>
            </a:r>
            <a:r>
              <a:rPr lang="en-GB" sz="1600" kern="0" dirty="0"/>
              <a:t> was placed per 450,000 km travelled in 2019</a:t>
            </a:r>
          </a:p>
          <a:p>
            <a:pPr marL="971550" lvl="1">
              <a:buFont typeface="Arial" panose="020B0604020202020204" pitchFamily="34" charset="0"/>
              <a:buChar char="•"/>
            </a:pPr>
            <a:r>
              <a:rPr lang="en-GB" sz="1600" kern="0" dirty="0"/>
              <a:t>In 2019, 74,059</a:t>
            </a:r>
            <a:r>
              <a:rPr lang="en-GB" sz="1600" kern="0" baseline="30000" dirty="0"/>
              <a:t>1</a:t>
            </a:r>
            <a:r>
              <a:rPr lang="en-GB" sz="1600" kern="0" dirty="0"/>
              <a:t> </a:t>
            </a:r>
            <a:r>
              <a:rPr lang="en-GB" sz="1600" kern="0" dirty="0" err="1"/>
              <a:t>eCalls</a:t>
            </a:r>
            <a:r>
              <a:rPr lang="en-GB" sz="1600" kern="0" dirty="0"/>
              <a:t> were placed in EU 27 </a:t>
            </a:r>
          </a:p>
          <a:p>
            <a:pPr marL="971550" lvl="1">
              <a:buFont typeface="Arial" panose="020B0604020202020204" pitchFamily="34" charset="0"/>
              <a:buChar char="•"/>
            </a:pPr>
            <a:r>
              <a:rPr lang="en-GB" sz="1600" kern="0" dirty="0"/>
              <a:t>Approximately 3 million</a:t>
            </a:r>
            <a:r>
              <a:rPr lang="en-GB" sz="1600" kern="0" baseline="30000" dirty="0"/>
              <a:t>2 </a:t>
            </a:r>
            <a:r>
              <a:rPr lang="en-GB" sz="1600" kern="0" dirty="0"/>
              <a:t>vehicles with </a:t>
            </a:r>
            <a:r>
              <a:rPr lang="en-GB" sz="1600" kern="0" dirty="0" err="1"/>
              <a:t>eCall</a:t>
            </a:r>
            <a:r>
              <a:rPr lang="en-GB" sz="1600" kern="0" dirty="0"/>
              <a:t> travelled 33.9 billion kms based on an average of 11,300</a:t>
            </a:r>
            <a:r>
              <a:rPr lang="en-GB" sz="1600" kern="0" baseline="30000" dirty="0"/>
              <a:t>3</a:t>
            </a:r>
            <a:r>
              <a:rPr lang="en-GB" sz="1600" kern="0" dirty="0"/>
              <a:t> km per vehicle in EU in 2019</a:t>
            </a:r>
          </a:p>
          <a:p>
            <a:pPr marL="971550" lvl="1"/>
            <a:endParaRPr lang="en-GB" sz="1600" kern="0" dirty="0"/>
          </a:p>
          <a:p>
            <a:pPr>
              <a:buFont typeface="+mj-lt"/>
              <a:buAutoNum type="arabicPeriod"/>
            </a:pPr>
            <a:r>
              <a:rPr lang="en-GB" sz="1600" kern="0" dirty="0"/>
              <a:t>Mobile phone coverage is not 100%.</a:t>
            </a:r>
          </a:p>
          <a:p>
            <a:pPr marL="1028700" lvl="1" indent="-342900">
              <a:buFont typeface="Arial" panose="020B0604020202020204" pitchFamily="34" charset="0"/>
              <a:buChar char="•"/>
            </a:pPr>
            <a:r>
              <a:rPr lang="en-GB" sz="1600" kern="0" dirty="0"/>
              <a:t>for example 2% of UK roads or 5,540 miles has no mobile phone voice coverage from any network provider.</a:t>
            </a:r>
          </a:p>
          <a:p>
            <a:pPr>
              <a:buFont typeface="+mj-lt"/>
              <a:buAutoNum type="arabicPeriod"/>
            </a:pPr>
            <a:r>
              <a:rPr lang="en-GB" sz="1600" kern="0" dirty="0"/>
              <a:t>Probability of being exposed to field strengths greater than 20 V/m is less tan 0.1% very rare and only happen is very special cases (near military radars, TV or Radio transmitters which have restricted access to the public)</a:t>
            </a:r>
          </a:p>
          <a:p>
            <a:pPr marL="285750" indent="-285750">
              <a:buFont typeface="Arial" panose="020B0604020202020204" pitchFamily="34" charset="0"/>
              <a:buChar char="•"/>
            </a:pPr>
            <a:endParaRPr lang="en-GB" sz="1600" kern="0" dirty="0"/>
          </a:p>
        </p:txBody>
      </p:sp>
      <p:sp>
        <p:nvSpPr>
          <p:cNvPr id="8" name="TextBox 10">
            <a:extLst>
              <a:ext uri="{FF2B5EF4-FFF2-40B4-BE49-F238E27FC236}">
                <a16:creationId xmlns:a16="http://schemas.microsoft.com/office/drawing/2014/main" id="{D2D8E49B-449E-4E72-9E35-8979D8B3F37B}"/>
              </a:ext>
            </a:extLst>
          </p:cNvPr>
          <p:cNvSpPr txBox="1"/>
          <p:nvPr/>
        </p:nvSpPr>
        <p:spPr>
          <a:xfrm>
            <a:off x="372902" y="4555017"/>
            <a:ext cx="10560000"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en-GB" dirty="0">
                <a:solidFill>
                  <a:schemeClr val="bg1"/>
                </a:solidFill>
              </a:rPr>
              <a:t>Probability of initiating an eCall at the same time as experiencing high EM field is near zero</a:t>
            </a:r>
          </a:p>
        </p:txBody>
      </p:sp>
      <p:sp>
        <p:nvSpPr>
          <p:cNvPr id="9" name="Text Placeholder 3">
            <a:extLst>
              <a:ext uri="{FF2B5EF4-FFF2-40B4-BE49-F238E27FC236}">
                <a16:creationId xmlns:a16="http://schemas.microsoft.com/office/drawing/2014/main" id="{CB9B3B35-4017-41D7-BD06-789A9F4A59CC}"/>
              </a:ext>
            </a:extLst>
          </p:cNvPr>
          <p:cNvSpPr txBox="1">
            <a:spLocks/>
          </p:cNvSpPr>
          <p:nvPr/>
        </p:nvSpPr>
        <p:spPr>
          <a:xfrm>
            <a:off x="372902" y="5425470"/>
            <a:ext cx="10560000" cy="69338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tx2">
                  <a:lumMod val="60000"/>
                  <a:lumOff val="40000"/>
                </a:schemeClr>
              </a:buClr>
              <a:buFontTx/>
              <a:buNone/>
              <a:defRPr sz="1600" b="0" kern="1200" baseline="0">
                <a:solidFill>
                  <a:srgbClr val="66696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8600">
              <a:spcBef>
                <a:spcPts val="0"/>
              </a:spcBef>
              <a:buFontTx/>
              <a:buAutoNum type="arabicParenR"/>
            </a:pPr>
            <a:r>
              <a:rPr lang="en-GB" sz="1000" dirty="0"/>
              <a:t>REPORT FROM THE COMMISSION TO THE EUROPEAN PARLIAMENT AND THE COUNCIL on the effectiveness of the implementation of the single European emergency number '112' </a:t>
            </a:r>
            <a:r>
              <a:rPr lang="pt-BR" sz="1000" dirty="0"/>
              <a:t>Brussels, 15.12.2020, COM(2020) 808 final, figure 3,. Numbers reported by all  memmber states were added to obtain this number.</a:t>
            </a:r>
          </a:p>
          <a:p>
            <a:pPr indent="-228600">
              <a:spcBef>
                <a:spcPts val="0"/>
              </a:spcBef>
              <a:buFontTx/>
              <a:buAutoNum type="arabicParenR"/>
            </a:pPr>
            <a:r>
              <a:rPr lang="pt-BR" sz="1000" dirty="0"/>
              <a:t>As of 31 march 2020, reported by  </a:t>
            </a:r>
            <a:r>
              <a:rPr lang="pt-BR" sz="1000" dirty="0">
                <a:hlinkClick r:id="rId3"/>
              </a:rPr>
              <a:t>www.euspa.europa.eu/newsroom/news/ecall-2-years-saving-lives</a:t>
            </a:r>
            <a:r>
              <a:rPr lang="pt-BR" sz="1000" dirty="0"/>
              <a:t> </a:t>
            </a:r>
          </a:p>
          <a:p>
            <a:pPr indent="-228600">
              <a:spcBef>
                <a:spcPts val="0"/>
              </a:spcBef>
              <a:buFontTx/>
              <a:buAutoNum type="arabicParenR"/>
            </a:pPr>
            <a:r>
              <a:rPr lang="pt-BR" sz="1000" dirty="0"/>
              <a:t>Average distance travelled by car in 2019, </a:t>
            </a:r>
            <a:r>
              <a:rPr lang="pt-BR" sz="1000" dirty="0">
                <a:hlinkClick r:id="rId4"/>
              </a:rPr>
              <a:t>https://www.odyssee-mure.eu/publications/efficiency-by-sector/transport/distance-travelled-by-car.html</a:t>
            </a:r>
            <a:r>
              <a:rPr lang="pt-BR" sz="1000" dirty="0"/>
              <a:t> </a:t>
            </a:r>
          </a:p>
          <a:p>
            <a:endParaRPr lang="en-GB" sz="1050" dirty="0"/>
          </a:p>
        </p:txBody>
      </p:sp>
    </p:spTree>
    <p:extLst>
      <p:ext uri="{BB962C8B-B14F-4D97-AF65-F5344CB8AC3E}">
        <p14:creationId xmlns:p14="http://schemas.microsoft.com/office/powerpoint/2010/main" val="157781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3C635F-4925-44F7-A4DE-7E3681C87A63}"/>
              </a:ext>
            </a:extLst>
          </p:cNvPr>
          <p:cNvSpPr>
            <a:spLocks noGrp="1"/>
          </p:cNvSpPr>
          <p:nvPr>
            <p:ph type="title"/>
          </p:nvPr>
        </p:nvSpPr>
        <p:spPr>
          <a:xfrm>
            <a:off x="1127448" y="274638"/>
            <a:ext cx="10454952" cy="1143000"/>
          </a:xfrm>
        </p:spPr>
        <p:txBody>
          <a:bodyPr/>
          <a:lstStyle/>
          <a:p>
            <a:r>
              <a:rPr lang="en-GB" sz="3600" dirty="0"/>
              <a:t>Balance between social benefit and effort required</a:t>
            </a:r>
            <a:br>
              <a:rPr lang="en-GB" sz="3600" dirty="0"/>
            </a:br>
            <a:endParaRPr lang="en-GB" sz="3600" dirty="0"/>
          </a:p>
        </p:txBody>
      </p:sp>
      <p:sp>
        <p:nvSpPr>
          <p:cNvPr id="4" name="Espace réservé du numéro de diapositive 3">
            <a:extLst>
              <a:ext uri="{FF2B5EF4-FFF2-40B4-BE49-F238E27FC236}">
                <a16:creationId xmlns:a16="http://schemas.microsoft.com/office/drawing/2014/main" id="{D09D262C-2789-4DF4-A393-F6C0C8DCBF9D}"/>
              </a:ext>
            </a:extLst>
          </p:cNvPr>
          <p:cNvSpPr>
            <a:spLocks noGrp="1"/>
          </p:cNvSpPr>
          <p:nvPr>
            <p:ph type="sldNum" sz="quarter" idx="12"/>
          </p:nvPr>
        </p:nvSpPr>
        <p:spPr/>
        <p:txBody>
          <a:bodyPr/>
          <a:lstStyle/>
          <a:p>
            <a:fld id="{E4A5D464-134C-4C80-B41F-7081051DEBC1}" type="slidenum">
              <a:rPr lang="ja-JP" altLang="fr-FR" smtClean="0"/>
              <a:pPr/>
              <a:t>12</a:t>
            </a:fld>
            <a:endParaRPr lang="fr-FR" altLang="ja-JP"/>
          </a:p>
        </p:txBody>
      </p:sp>
      <p:sp>
        <p:nvSpPr>
          <p:cNvPr id="5" name="Text Placeholder 3">
            <a:extLst>
              <a:ext uri="{FF2B5EF4-FFF2-40B4-BE49-F238E27FC236}">
                <a16:creationId xmlns:a16="http://schemas.microsoft.com/office/drawing/2014/main" id="{7744DBFA-5DFE-4F73-AA62-2C3933C647F1}"/>
              </a:ext>
            </a:extLst>
          </p:cNvPr>
          <p:cNvSpPr txBox="1">
            <a:spLocks/>
          </p:cNvSpPr>
          <p:nvPr/>
        </p:nvSpPr>
        <p:spPr>
          <a:xfrm>
            <a:off x="798182" y="1515913"/>
            <a:ext cx="10560000" cy="3826174"/>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285750" indent="-285750">
              <a:buFont typeface="Arial" panose="020B0604020202020204" pitchFamily="34" charset="0"/>
              <a:buChar char="•"/>
            </a:pPr>
            <a:r>
              <a:rPr lang="en-GB" sz="1600" kern="0" dirty="0" err="1"/>
              <a:t>eCall</a:t>
            </a:r>
            <a:r>
              <a:rPr lang="en-GB" sz="1600" kern="0" dirty="0"/>
              <a:t> offers a social benefit and is intended to save lives</a:t>
            </a:r>
          </a:p>
          <a:p>
            <a:pPr marL="285750" indent="-285750">
              <a:buFont typeface="Arial" panose="020B0604020202020204" pitchFamily="34" charset="0"/>
              <a:buChar char="•"/>
            </a:pPr>
            <a:r>
              <a:rPr lang="en-GB" sz="1600" kern="0" dirty="0"/>
              <a:t>Risk of </a:t>
            </a:r>
            <a:r>
              <a:rPr lang="en-GB" sz="1600" kern="0" dirty="0" err="1"/>
              <a:t>eCall</a:t>
            </a:r>
            <a:r>
              <a:rPr lang="en-GB" sz="1600" kern="0" dirty="0"/>
              <a:t> being activated at the same time as experiencing such high field strengths is near zero. There is higher chance of not having cellular coverage.</a:t>
            </a:r>
          </a:p>
          <a:p>
            <a:pPr marL="285750" indent="-285750">
              <a:buFont typeface="Arial" panose="020B0604020202020204" pitchFamily="34" charset="0"/>
              <a:buChar char="•"/>
            </a:pPr>
            <a:r>
              <a:rPr lang="en-GB" sz="1600" kern="0" dirty="0"/>
              <a:t>There is a high risk of  </a:t>
            </a:r>
            <a:r>
              <a:rPr lang="en-GB" sz="1600" kern="0" dirty="0" err="1"/>
              <a:t>of</a:t>
            </a:r>
            <a:r>
              <a:rPr lang="en-GB" sz="1600" kern="0" dirty="0"/>
              <a:t> non-compliance if </a:t>
            </a:r>
            <a:r>
              <a:rPr lang="en-GB" sz="1600" kern="0" dirty="0" err="1"/>
              <a:t>eCall</a:t>
            </a:r>
            <a:r>
              <a:rPr lang="en-GB" sz="1600" kern="0" dirty="0"/>
              <a:t> is made part of ECE R10 radiated immunity requirements because state of the art telecommunication equipment are designed for 3 V/m.</a:t>
            </a:r>
          </a:p>
          <a:p>
            <a:pPr marL="285750" indent="-285750">
              <a:buFont typeface="Arial" panose="020B0604020202020204" pitchFamily="34" charset="0"/>
              <a:buChar char="•"/>
            </a:pPr>
            <a:endParaRPr lang="en-GB" sz="1600" kern="0" dirty="0"/>
          </a:p>
          <a:p>
            <a:pPr marL="285750" indent="-285750">
              <a:buFont typeface="Arial" panose="020B0604020202020204" pitchFamily="34" charset="0"/>
              <a:buChar char="•"/>
            </a:pPr>
            <a:r>
              <a:rPr lang="en-GB" sz="1600" kern="0" dirty="0"/>
              <a:t>Adding this extra burden</a:t>
            </a:r>
          </a:p>
          <a:p>
            <a:pPr lvl="1">
              <a:buFont typeface="Arial" panose="020B0604020202020204" pitchFamily="34" charset="0"/>
              <a:buChar char="•"/>
            </a:pPr>
            <a:r>
              <a:rPr lang="en-GB" sz="1600" kern="0" dirty="0"/>
              <a:t>May necessitate development of new radio equipment</a:t>
            </a:r>
          </a:p>
          <a:p>
            <a:pPr lvl="1">
              <a:buFont typeface="Arial" panose="020B0604020202020204" pitchFamily="34" charset="0"/>
              <a:buChar char="•"/>
            </a:pPr>
            <a:r>
              <a:rPr lang="en-GB" sz="1600" kern="0" dirty="0"/>
              <a:t>Increase costs</a:t>
            </a:r>
          </a:p>
          <a:p>
            <a:pPr lvl="1">
              <a:buFont typeface="Arial" panose="020B0604020202020204" pitchFamily="34" charset="0"/>
              <a:buChar char="•"/>
            </a:pPr>
            <a:r>
              <a:rPr lang="en-GB" sz="1600" kern="0" dirty="0"/>
              <a:t>Delay implementation in developing markets ( it is already mandatory in EU) hence preventing saving of loss of life</a:t>
            </a:r>
          </a:p>
          <a:p>
            <a:pPr lvl="1">
              <a:buFont typeface="Arial" panose="020B0604020202020204" pitchFamily="34" charset="0"/>
              <a:buChar char="•"/>
            </a:pPr>
            <a:r>
              <a:rPr lang="en-GB" sz="1600" kern="0" dirty="0"/>
              <a:t>EMC test duration will increase</a:t>
            </a:r>
          </a:p>
          <a:p>
            <a:pPr lvl="1"/>
            <a:endParaRPr lang="en-GB" sz="1600" kern="0" dirty="0"/>
          </a:p>
        </p:txBody>
      </p:sp>
      <p:sp>
        <p:nvSpPr>
          <p:cNvPr id="6" name="TextBox 7">
            <a:extLst>
              <a:ext uri="{FF2B5EF4-FFF2-40B4-BE49-F238E27FC236}">
                <a16:creationId xmlns:a16="http://schemas.microsoft.com/office/drawing/2014/main" id="{A1BC7206-5DD0-4245-A632-DD702310A21D}"/>
              </a:ext>
            </a:extLst>
          </p:cNvPr>
          <p:cNvSpPr txBox="1"/>
          <p:nvPr/>
        </p:nvSpPr>
        <p:spPr>
          <a:xfrm>
            <a:off x="623392" y="5627709"/>
            <a:ext cx="10486830"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en-GB" dirty="0">
                <a:solidFill>
                  <a:schemeClr val="bg1"/>
                </a:solidFill>
              </a:rPr>
              <a:t>The effort required to perform the test is not proportionate to the risk</a:t>
            </a:r>
          </a:p>
        </p:txBody>
      </p:sp>
    </p:spTree>
    <p:extLst>
      <p:ext uri="{BB962C8B-B14F-4D97-AF65-F5344CB8AC3E}">
        <p14:creationId xmlns:p14="http://schemas.microsoft.com/office/powerpoint/2010/main" val="1955588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FBC8A1-B3AE-442C-A052-F6A3C38C8B85}"/>
              </a:ext>
            </a:extLst>
          </p:cNvPr>
          <p:cNvSpPr>
            <a:spLocks noGrp="1"/>
          </p:cNvSpPr>
          <p:nvPr>
            <p:ph type="title"/>
          </p:nvPr>
        </p:nvSpPr>
        <p:spPr>
          <a:xfrm>
            <a:off x="1127448" y="274638"/>
            <a:ext cx="10454952" cy="1143000"/>
          </a:xfrm>
        </p:spPr>
        <p:txBody>
          <a:bodyPr/>
          <a:lstStyle/>
          <a:p>
            <a:pPr algn="l"/>
            <a:r>
              <a:rPr lang="en-GB" sz="4000" dirty="0"/>
              <a:t>Internal diagnostics</a:t>
            </a:r>
            <a:br>
              <a:rPr lang="en-GB" dirty="0"/>
            </a:br>
            <a:endParaRPr lang="en-GB" dirty="0"/>
          </a:p>
        </p:txBody>
      </p:sp>
      <p:sp>
        <p:nvSpPr>
          <p:cNvPr id="4" name="Espace réservé du numéro de diapositive 3">
            <a:extLst>
              <a:ext uri="{FF2B5EF4-FFF2-40B4-BE49-F238E27FC236}">
                <a16:creationId xmlns:a16="http://schemas.microsoft.com/office/drawing/2014/main" id="{B0FD047E-3457-4A58-B1DF-94B90243120C}"/>
              </a:ext>
            </a:extLst>
          </p:cNvPr>
          <p:cNvSpPr>
            <a:spLocks noGrp="1"/>
          </p:cNvSpPr>
          <p:nvPr>
            <p:ph type="sldNum" sz="quarter" idx="12"/>
          </p:nvPr>
        </p:nvSpPr>
        <p:spPr/>
        <p:txBody>
          <a:bodyPr/>
          <a:lstStyle/>
          <a:p>
            <a:fld id="{E4A5D464-134C-4C80-B41F-7081051DEBC1}" type="slidenum">
              <a:rPr lang="ja-JP" altLang="fr-FR" smtClean="0"/>
              <a:pPr/>
              <a:t>13</a:t>
            </a:fld>
            <a:endParaRPr lang="fr-FR" altLang="ja-JP"/>
          </a:p>
        </p:txBody>
      </p:sp>
      <p:sp>
        <p:nvSpPr>
          <p:cNvPr id="5" name="Text Placeholder 3">
            <a:extLst>
              <a:ext uri="{FF2B5EF4-FFF2-40B4-BE49-F238E27FC236}">
                <a16:creationId xmlns:a16="http://schemas.microsoft.com/office/drawing/2014/main" id="{0B1683EA-D61D-4DEB-B46D-F947813123D9}"/>
              </a:ext>
            </a:extLst>
          </p:cNvPr>
          <p:cNvSpPr txBox="1">
            <a:spLocks/>
          </p:cNvSpPr>
          <p:nvPr/>
        </p:nvSpPr>
        <p:spPr>
          <a:xfrm>
            <a:off x="755448" y="1556792"/>
            <a:ext cx="5196536" cy="3672408"/>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GB" sz="1600" kern="0" dirty="0"/>
              <a:t>In accordance with R144 §7.5.2, §17.5.2 and  §26.5.3</a:t>
            </a:r>
          </a:p>
          <a:p>
            <a:pPr marL="0" indent="0">
              <a:buNone/>
            </a:pPr>
            <a:r>
              <a:rPr lang="en-GB" sz="1600" kern="0" dirty="0"/>
              <a:t>“A warning signal shall be provided in case of AECC/AECD/AECS internal malfunction. Visual indication of the AECC/AECD/AECS malfunction shall be displayed during failure.”</a:t>
            </a:r>
          </a:p>
          <a:p>
            <a:endParaRPr lang="en-GB" sz="1600" kern="0" dirty="0"/>
          </a:p>
          <a:p>
            <a:pPr marL="0" indent="0">
              <a:buNone/>
            </a:pPr>
            <a:r>
              <a:rPr lang="en-GB" sz="1600" kern="0" dirty="0" err="1"/>
              <a:t>eCall</a:t>
            </a:r>
            <a:r>
              <a:rPr lang="en-GB" sz="1600" kern="0" dirty="0"/>
              <a:t> equipment must have internal checks and all faults which would prevent it from making a call must lead to a warning indication</a:t>
            </a:r>
          </a:p>
          <a:p>
            <a:endParaRPr lang="en-GB" sz="1600" kern="0" dirty="0"/>
          </a:p>
          <a:p>
            <a:pPr marL="0" indent="0">
              <a:buNone/>
            </a:pPr>
            <a:r>
              <a:rPr lang="en-GB" sz="1600" kern="0" dirty="0"/>
              <a:t>Tables 1, 2 and 3 details all relevant failure types</a:t>
            </a:r>
          </a:p>
          <a:p>
            <a:endParaRPr lang="en-GB" sz="1600" kern="0" dirty="0"/>
          </a:p>
        </p:txBody>
      </p:sp>
      <p:pic>
        <p:nvPicPr>
          <p:cNvPr id="6" name="Picture 10" descr="Table&#10;&#10;Description automatically generated">
            <a:extLst>
              <a:ext uri="{FF2B5EF4-FFF2-40B4-BE49-F238E27FC236}">
                <a16:creationId xmlns:a16="http://schemas.microsoft.com/office/drawing/2014/main" id="{E39082DE-2AC2-4EA1-BA7F-DF7DE24679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4129" y="836712"/>
            <a:ext cx="4703239" cy="4754222"/>
          </a:xfrm>
          <a:prstGeom prst="rect">
            <a:avLst/>
          </a:prstGeom>
        </p:spPr>
      </p:pic>
      <p:sp>
        <p:nvSpPr>
          <p:cNvPr id="7" name="TextBox 8">
            <a:extLst>
              <a:ext uri="{FF2B5EF4-FFF2-40B4-BE49-F238E27FC236}">
                <a16:creationId xmlns:a16="http://schemas.microsoft.com/office/drawing/2014/main" id="{E2C42E31-8E73-477B-B556-6B0CB5FBA395}"/>
              </a:ext>
            </a:extLst>
          </p:cNvPr>
          <p:cNvSpPr txBox="1"/>
          <p:nvPr/>
        </p:nvSpPr>
        <p:spPr>
          <a:xfrm>
            <a:off x="755447" y="5713943"/>
            <a:ext cx="10465667"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en-GB" dirty="0">
                <a:solidFill>
                  <a:schemeClr val="bg1"/>
                </a:solidFill>
              </a:rPr>
              <a:t>Internal diagnostics, mandated by R144, shall detect any internal faults</a:t>
            </a:r>
          </a:p>
        </p:txBody>
      </p:sp>
    </p:spTree>
    <p:extLst>
      <p:ext uri="{BB962C8B-B14F-4D97-AF65-F5344CB8AC3E}">
        <p14:creationId xmlns:p14="http://schemas.microsoft.com/office/powerpoint/2010/main" val="2524937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4103EC5B-0D4A-45EE-9873-06FBD32E9B32}"/>
              </a:ext>
            </a:extLst>
          </p:cNvPr>
          <p:cNvSpPr>
            <a:spLocks noGrp="1"/>
          </p:cNvSpPr>
          <p:nvPr>
            <p:ph type="sldNum" sz="quarter" idx="12"/>
          </p:nvPr>
        </p:nvSpPr>
        <p:spPr/>
        <p:txBody>
          <a:bodyPr/>
          <a:lstStyle/>
          <a:p>
            <a:fld id="{E4A5D464-134C-4C80-B41F-7081051DEBC1}" type="slidenum">
              <a:rPr lang="ja-JP" altLang="fr-FR" smtClean="0"/>
              <a:pPr/>
              <a:t>14</a:t>
            </a:fld>
            <a:endParaRPr lang="fr-FR" altLang="ja-JP"/>
          </a:p>
        </p:txBody>
      </p:sp>
      <p:sp>
        <p:nvSpPr>
          <p:cNvPr id="5" name="Text Placeholder 1">
            <a:extLst>
              <a:ext uri="{FF2B5EF4-FFF2-40B4-BE49-F238E27FC236}">
                <a16:creationId xmlns:a16="http://schemas.microsoft.com/office/drawing/2014/main" id="{10B4702C-4F7B-4E15-A385-84E640D475FD}"/>
              </a:ext>
            </a:extLst>
          </p:cNvPr>
          <p:cNvSpPr txBox="1">
            <a:spLocks/>
          </p:cNvSpPr>
          <p:nvPr/>
        </p:nvSpPr>
        <p:spPr>
          <a:xfrm>
            <a:off x="625277" y="1209900"/>
            <a:ext cx="10386483" cy="3371228"/>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GB" sz="1600" kern="0" dirty="0"/>
              <a:t>§ 6.10.7  asks for RF transmitters to be tested in the transmit mode and spurious emission to be measured</a:t>
            </a:r>
          </a:p>
          <a:p>
            <a:endParaRPr lang="en-GB" sz="1600" kern="0" dirty="0"/>
          </a:p>
          <a:p>
            <a:pPr marL="0" indent="0">
              <a:buNone/>
            </a:pPr>
            <a:r>
              <a:rPr lang="en-GB" sz="1600" kern="0" dirty="0"/>
              <a:t>This section is implemented in contrasting ways by different Contracting Parties (CPs) and is causing unnecessary burden given the rapid increase Connected Vehicle features.</a:t>
            </a:r>
          </a:p>
          <a:p>
            <a:endParaRPr lang="en-GB" sz="1600" kern="0" dirty="0"/>
          </a:p>
          <a:p>
            <a:pPr marL="0" indent="0">
              <a:buNone/>
            </a:pPr>
            <a:r>
              <a:rPr lang="en-GB" sz="1600" kern="0" dirty="0"/>
              <a:t>At least one CP requires that intentional transmitters (i.e. </a:t>
            </a:r>
            <a:r>
              <a:rPr lang="en-GB" sz="1600" kern="0" dirty="0" err="1"/>
              <a:t>eCall</a:t>
            </a:r>
            <a:r>
              <a:rPr lang="en-GB" sz="1600" kern="0" dirty="0"/>
              <a:t> modem) are in transmit mode during off board radiated emission tests. This is not necessary because communications equipment are already certified as radio equipment to relevant standards which includes measurement of in band Wanted emissions, out of band emissions and spurious emissions.</a:t>
            </a:r>
          </a:p>
          <a:p>
            <a:endParaRPr lang="en-GB" sz="1600" kern="0" dirty="0"/>
          </a:p>
          <a:p>
            <a:endParaRPr lang="en-GB" sz="1600" kern="0" dirty="0"/>
          </a:p>
          <a:p>
            <a:pPr marL="0" indent="0">
              <a:buNone/>
            </a:pPr>
            <a:r>
              <a:rPr lang="en-GB" sz="1600" kern="0" dirty="0"/>
              <a:t>Note: R144 does not request RF features to be tested either. According to § 1.2. R144 does not apply to “Communication module functionality and communication antenna functionality, unless otherwise prescribed in this Regulation;”</a:t>
            </a:r>
          </a:p>
          <a:p>
            <a:endParaRPr lang="en-GB" sz="1600" kern="0" dirty="0"/>
          </a:p>
        </p:txBody>
      </p:sp>
      <p:sp>
        <p:nvSpPr>
          <p:cNvPr id="7" name="TextBox 15">
            <a:extLst>
              <a:ext uri="{FF2B5EF4-FFF2-40B4-BE49-F238E27FC236}">
                <a16:creationId xmlns:a16="http://schemas.microsoft.com/office/drawing/2014/main" id="{AFBDA618-0BD5-4766-995E-B2D56A8A537A}"/>
              </a:ext>
            </a:extLst>
          </p:cNvPr>
          <p:cNvSpPr txBox="1"/>
          <p:nvPr/>
        </p:nvSpPr>
        <p:spPr>
          <a:xfrm>
            <a:off x="625277" y="5639750"/>
            <a:ext cx="10728523"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en-GB" dirty="0">
                <a:solidFill>
                  <a:schemeClr val="bg1"/>
                </a:solidFill>
              </a:rPr>
              <a:t>§ 6.10.7  should be revised to eliminate re-measurement of spurious emissions at vehicle level</a:t>
            </a:r>
          </a:p>
        </p:txBody>
      </p:sp>
      <p:sp>
        <p:nvSpPr>
          <p:cNvPr id="8" name="Text Placeholder 1">
            <a:extLst>
              <a:ext uri="{FF2B5EF4-FFF2-40B4-BE49-F238E27FC236}">
                <a16:creationId xmlns:a16="http://schemas.microsoft.com/office/drawing/2014/main" id="{906F7394-40ED-4424-B5FF-1F9EA0E7123D}"/>
              </a:ext>
            </a:extLst>
          </p:cNvPr>
          <p:cNvSpPr txBox="1">
            <a:spLocks/>
          </p:cNvSpPr>
          <p:nvPr/>
        </p:nvSpPr>
        <p:spPr>
          <a:xfrm>
            <a:off x="1199456" y="443237"/>
            <a:ext cx="9812304" cy="503238"/>
          </a:xfrm>
          <a:prstGeom prst="rect">
            <a:avLst/>
          </a:prstGeom>
        </p:spPr>
        <p:txBody>
          <a:bodyPr>
            <a:noAutofit/>
          </a:bodyPr>
          <a:lstStyle>
            <a:lvl1pPr marL="0" indent="0" algn="l" defTabSz="914400" rtl="0" eaLnBrk="1" latinLnBrk="0" hangingPunct="1">
              <a:spcBef>
                <a:spcPct val="20000"/>
              </a:spcBef>
              <a:buFont typeface="Arial" pitchFamily="34" charset="0"/>
              <a:buNone/>
              <a:defRPr sz="2400" b="1" kern="1200" baseline="0">
                <a:solidFill>
                  <a:srgbClr val="0D2255"/>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3600" b="0" dirty="0">
                <a:solidFill>
                  <a:schemeClr val="tx1"/>
                </a:solidFill>
              </a:rPr>
              <a:t>Additional point on Radiated Emissions Tests</a:t>
            </a:r>
          </a:p>
        </p:txBody>
      </p:sp>
    </p:spTree>
    <p:extLst>
      <p:ext uri="{BB962C8B-B14F-4D97-AF65-F5344CB8AC3E}">
        <p14:creationId xmlns:p14="http://schemas.microsoft.com/office/powerpoint/2010/main" val="2322332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CA4F72-A999-47B7-AD6A-12C4147CB243}"/>
              </a:ext>
            </a:extLst>
          </p:cNvPr>
          <p:cNvSpPr>
            <a:spLocks noGrp="1"/>
          </p:cNvSpPr>
          <p:nvPr>
            <p:ph type="title"/>
          </p:nvPr>
        </p:nvSpPr>
        <p:spPr>
          <a:xfrm>
            <a:off x="1127448" y="274638"/>
            <a:ext cx="10454952" cy="1143000"/>
          </a:xfrm>
        </p:spPr>
        <p:txBody>
          <a:bodyPr/>
          <a:lstStyle/>
          <a:p>
            <a:pPr algn="l"/>
            <a:r>
              <a:rPr lang="en-GB" sz="4000" dirty="0"/>
              <a:t>Summary</a:t>
            </a:r>
            <a:br>
              <a:rPr lang="en-GB" sz="4000" dirty="0"/>
            </a:br>
            <a:endParaRPr lang="en-GB" sz="4000" dirty="0"/>
          </a:p>
        </p:txBody>
      </p:sp>
      <p:sp>
        <p:nvSpPr>
          <p:cNvPr id="4" name="Espace réservé du numéro de diapositive 3">
            <a:extLst>
              <a:ext uri="{FF2B5EF4-FFF2-40B4-BE49-F238E27FC236}">
                <a16:creationId xmlns:a16="http://schemas.microsoft.com/office/drawing/2014/main" id="{97C89F1E-8F21-4C39-952A-4784E41E4762}"/>
              </a:ext>
            </a:extLst>
          </p:cNvPr>
          <p:cNvSpPr>
            <a:spLocks noGrp="1"/>
          </p:cNvSpPr>
          <p:nvPr>
            <p:ph type="sldNum" sz="quarter" idx="12"/>
          </p:nvPr>
        </p:nvSpPr>
        <p:spPr/>
        <p:txBody>
          <a:bodyPr/>
          <a:lstStyle/>
          <a:p>
            <a:fld id="{E4A5D464-134C-4C80-B41F-7081051DEBC1}" type="slidenum">
              <a:rPr lang="ja-JP" altLang="fr-FR" smtClean="0"/>
              <a:pPr/>
              <a:t>15</a:t>
            </a:fld>
            <a:endParaRPr lang="fr-FR" altLang="ja-JP"/>
          </a:p>
        </p:txBody>
      </p:sp>
      <p:sp>
        <p:nvSpPr>
          <p:cNvPr id="5" name="Text Placeholder 3">
            <a:extLst>
              <a:ext uri="{FF2B5EF4-FFF2-40B4-BE49-F238E27FC236}">
                <a16:creationId xmlns:a16="http://schemas.microsoft.com/office/drawing/2014/main" id="{478E919B-F37C-42D8-A4D9-68E73D4F64D3}"/>
              </a:ext>
            </a:extLst>
          </p:cNvPr>
          <p:cNvSpPr txBox="1">
            <a:spLocks/>
          </p:cNvSpPr>
          <p:nvPr/>
        </p:nvSpPr>
        <p:spPr>
          <a:xfrm>
            <a:off x="816000" y="1389641"/>
            <a:ext cx="10560000" cy="4078717"/>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285750" indent="-285750">
              <a:buFont typeface="Arial" panose="020B0604020202020204" pitchFamily="34" charset="0"/>
              <a:buChar char="•"/>
            </a:pPr>
            <a:endParaRPr lang="en-GB" sz="1600" kern="0" dirty="0"/>
          </a:p>
          <a:p>
            <a:pPr marL="285750" indent="-285750">
              <a:buFont typeface="Arial" panose="020B0604020202020204" pitchFamily="34" charset="0"/>
              <a:buChar char="•"/>
            </a:pPr>
            <a:r>
              <a:rPr lang="en-GB" sz="1600" kern="0" dirty="0"/>
              <a:t>ECE R144 implies an RF immunity test but does not mandate a test in during an </a:t>
            </a:r>
            <a:r>
              <a:rPr lang="en-GB" sz="1600" kern="0" dirty="0" err="1"/>
              <a:t>eCall</a:t>
            </a:r>
            <a:endParaRPr lang="en-GB" sz="1600" kern="0" dirty="0"/>
          </a:p>
          <a:p>
            <a:pPr marL="285750" indent="-285750">
              <a:buFont typeface="Arial" panose="020B0604020202020204" pitchFamily="34" charset="0"/>
              <a:buChar char="•"/>
            </a:pPr>
            <a:r>
              <a:rPr lang="en-GB" sz="1600" kern="0" dirty="0"/>
              <a:t>State of the art </a:t>
            </a:r>
            <a:r>
              <a:rPr lang="en-GB" sz="1600" kern="0" dirty="0" err="1"/>
              <a:t>eCall</a:t>
            </a:r>
            <a:r>
              <a:rPr lang="en-GB" sz="1600" kern="0" dirty="0"/>
              <a:t> radio equipment has not been designed to meet ECE R10</a:t>
            </a:r>
          </a:p>
          <a:p>
            <a:pPr marL="285750" indent="-285750">
              <a:buFont typeface="Arial" panose="020B0604020202020204" pitchFamily="34" charset="0"/>
              <a:buChar char="•"/>
            </a:pPr>
            <a:r>
              <a:rPr lang="en-GB" sz="1600" kern="0" dirty="0"/>
              <a:t>Economically viable technical solution are not readily available to enable uniform implementation</a:t>
            </a:r>
          </a:p>
          <a:p>
            <a:pPr marL="285750" indent="-285750">
              <a:buFont typeface="Arial" panose="020B0604020202020204" pitchFamily="34" charset="0"/>
              <a:buChar char="•"/>
            </a:pPr>
            <a:r>
              <a:rPr lang="en-GB" sz="1600" kern="0" dirty="0"/>
              <a:t>There is very low probability of exposure to more than 20 V/m in public roads</a:t>
            </a:r>
          </a:p>
          <a:p>
            <a:pPr marL="285750" indent="-285750">
              <a:buFont typeface="Arial" panose="020B0604020202020204" pitchFamily="34" charset="0"/>
              <a:buChar char="•"/>
            </a:pPr>
            <a:r>
              <a:rPr lang="en-GB" sz="1600" kern="0" dirty="0"/>
              <a:t>Probability of initiating an </a:t>
            </a:r>
            <a:r>
              <a:rPr lang="en-GB" sz="1600" kern="0" dirty="0" err="1"/>
              <a:t>eCall</a:t>
            </a:r>
            <a:r>
              <a:rPr lang="en-GB" sz="1600" kern="0" dirty="0"/>
              <a:t> at the same time as experiencing high EM field is near zero</a:t>
            </a:r>
          </a:p>
          <a:p>
            <a:pPr marL="285750" indent="-285750">
              <a:buFont typeface="Arial" panose="020B0604020202020204" pitchFamily="34" charset="0"/>
              <a:buChar char="•"/>
            </a:pPr>
            <a:r>
              <a:rPr lang="en-GB" sz="1600" kern="0" dirty="0"/>
              <a:t>The effort required to perform such a test is not proportionate to the risk</a:t>
            </a:r>
          </a:p>
          <a:p>
            <a:pPr marL="285750" indent="-285750">
              <a:buFont typeface="Arial" panose="020B0604020202020204" pitchFamily="34" charset="0"/>
              <a:buChar char="•"/>
            </a:pPr>
            <a:r>
              <a:rPr lang="en-GB" sz="1600" kern="0" dirty="0"/>
              <a:t>Required test mode is not necessary as internal diagnostics, mandated by R144, shall detect any internal faults</a:t>
            </a:r>
          </a:p>
          <a:p>
            <a:pPr marL="285750" indent="-285750">
              <a:buFont typeface="Arial" panose="020B0604020202020204" pitchFamily="34" charset="0"/>
              <a:buChar char="•"/>
            </a:pPr>
            <a:endParaRPr lang="en-GB" sz="1600" kern="0" dirty="0"/>
          </a:p>
          <a:p>
            <a:pPr marL="285750" indent="-285750">
              <a:buFont typeface="Arial" panose="020B0604020202020204" pitchFamily="34" charset="0"/>
              <a:buChar char="•"/>
            </a:pPr>
            <a:r>
              <a:rPr lang="en-GB" sz="1600" b="1" kern="0" dirty="0"/>
              <a:t>Request to perform a dedicated radiated immunity test mode for </a:t>
            </a:r>
            <a:r>
              <a:rPr lang="en-GB" sz="1600" b="1" kern="0" dirty="0" err="1"/>
              <a:t>eCall</a:t>
            </a:r>
            <a:r>
              <a:rPr lang="en-GB" sz="1600" b="1" kern="0" dirty="0"/>
              <a:t> is not mandated by regulations, addresses a very low occurring use case, and will put a large burden on the industry. It is therefore unnecessary, unjustified and disproportionate to the social benefit it would bring.</a:t>
            </a:r>
          </a:p>
          <a:p>
            <a:endParaRPr lang="en-GB" sz="1600" kern="0" dirty="0"/>
          </a:p>
        </p:txBody>
      </p:sp>
      <p:sp>
        <p:nvSpPr>
          <p:cNvPr id="6" name="TextBox 7">
            <a:extLst>
              <a:ext uri="{FF2B5EF4-FFF2-40B4-BE49-F238E27FC236}">
                <a16:creationId xmlns:a16="http://schemas.microsoft.com/office/drawing/2014/main" id="{46DD23A8-AFB6-4354-B821-24356E5E3A3F}"/>
              </a:ext>
            </a:extLst>
          </p:cNvPr>
          <p:cNvSpPr txBox="1"/>
          <p:nvPr/>
        </p:nvSpPr>
        <p:spPr>
          <a:xfrm>
            <a:off x="479376" y="5571516"/>
            <a:ext cx="11042848"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en-GB" dirty="0">
                <a:solidFill>
                  <a:schemeClr val="bg1"/>
                </a:solidFill>
              </a:rPr>
              <a:t>Requested test mode is not mandated, unnecessary and burden on industry in disproportionate to the risk</a:t>
            </a:r>
          </a:p>
        </p:txBody>
      </p:sp>
    </p:spTree>
    <p:extLst>
      <p:ext uri="{BB962C8B-B14F-4D97-AF65-F5344CB8AC3E}">
        <p14:creationId xmlns:p14="http://schemas.microsoft.com/office/powerpoint/2010/main" val="12969192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87A0E0-B1BD-4A62-AC04-9330F67D49DD}"/>
              </a:ext>
            </a:extLst>
          </p:cNvPr>
          <p:cNvSpPr>
            <a:spLocks noGrp="1"/>
          </p:cNvSpPr>
          <p:nvPr>
            <p:ph type="title"/>
          </p:nvPr>
        </p:nvSpPr>
        <p:spPr>
          <a:xfrm>
            <a:off x="1127448" y="274638"/>
            <a:ext cx="10454952" cy="1143000"/>
          </a:xfrm>
        </p:spPr>
        <p:txBody>
          <a:bodyPr/>
          <a:lstStyle/>
          <a:p>
            <a:pPr algn="l"/>
            <a:r>
              <a:rPr lang="en-GB" sz="4000" dirty="0"/>
              <a:t>Alternative OICA Proposals for R10-07</a:t>
            </a:r>
          </a:p>
        </p:txBody>
      </p:sp>
      <p:sp>
        <p:nvSpPr>
          <p:cNvPr id="4" name="Espace réservé du numéro de diapositive 3">
            <a:extLst>
              <a:ext uri="{FF2B5EF4-FFF2-40B4-BE49-F238E27FC236}">
                <a16:creationId xmlns:a16="http://schemas.microsoft.com/office/drawing/2014/main" id="{0C43D3E7-46F2-44EA-B262-DB0A08B72987}"/>
              </a:ext>
            </a:extLst>
          </p:cNvPr>
          <p:cNvSpPr>
            <a:spLocks noGrp="1"/>
          </p:cNvSpPr>
          <p:nvPr>
            <p:ph type="sldNum" sz="quarter" idx="12"/>
          </p:nvPr>
        </p:nvSpPr>
        <p:spPr/>
        <p:txBody>
          <a:bodyPr/>
          <a:lstStyle/>
          <a:p>
            <a:fld id="{E4A5D464-134C-4C80-B41F-7081051DEBC1}" type="slidenum">
              <a:rPr lang="ja-JP" altLang="fr-FR" smtClean="0"/>
              <a:pPr/>
              <a:t>16</a:t>
            </a:fld>
            <a:endParaRPr lang="fr-FR" altLang="ja-JP"/>
          </a:p>
        </p:txBody>
      </p:sp>
      <p:sp>
        <p:nvSpPr>
          <p:cNvPr id="5" name="Text Placeholder 3">
            <a:extLst>
              <a:ext uri="{FF2B5EF4-FFF2-40B4-BE49-F238E27FC236}">
                <a16:creationId xmlns:a16="http://schemas.microsoft.com/office/drawing/2014/main" id="{AAA28A70-BD3E-4C93-80EB-B96D717BE8C8}"/>
              </a:ext>
            </a:extLst>
          </p:cNvPr>
          <p:cNvSpPr txBox="1">
            <a:spLocks/>
          </p:cNvSpPr>
          <p:nvPr/>
        </p:nvSpPr>
        <p:spPr>
          <a:xfrm>
            <a:off x="838200" y="1556792"/>
            <a:ext cx="10047514" cy="4386808"/>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285750" indent="-285750">
              <a:buFont typeface="Arial" panose="020B0604020202020204" pitchFamily="34" charset="0"/>
              <a:buChar char="•"/>
            </a:pPr>
            <a:r>
              <a:rPr lang="en-GB" sz="1800" kern="0" dirty="0"/>
              <a:t>We recommend that: </a:t>
            </a:r>
          </a:p>
          <a:p>
            <a:pPr marL="285750" indent="-285750">
              <a:buFont typeface="Arial" panose="020B0604020202020204" pitchFamily="34" charset="0"/>
              <a:buChar char="•"/>
            </a:pPr>
            <a:endParaRPr lang="en-GB" sz="1800" kern="0" dirty="0"/>
          </a:p>
          <a:p>
            <a:pPr marL="1143000" lvl="1" indent="-457200">
              <a:buFont typeface="+mj-lt"/>
              <a:buAutoNum type="arabicPeriod"/>
            </a:pPr>
            <a:r>
              <a:rPr lang="en-GB" sz="1800" kern="0" dirty="0"/>
              <a:t>Initial OICA proposal is adopted for radiated immunity testing of </a:t>
            </a:r>
            <a:r>
              <a:rPr lang="en-GB" sz="1800" kern="0" dirty="0" err="1"/>
              <a:t>eCall</a:t>
            </a:r>
            <a:r>
              <a:rPr lang="en-GB" sz="1800" kern="0" dirty="0"/>
              <a:t> </a:t>
            </a:r>
          </a:p>
          <a:p>
            <a:pPr marL="1428750" lvl="2"/>
            <a:r>
              <a:rPr lang="en-GB" sz="1800" kern="0" dirty="0"/>
              <a:t>Functionality of </a:t>
            </a:r>
            <a:r>
              <a:rPr lang="en-GB" sz="1800" kern="0" dirty="0" err="1"/>
              <a:t>eCall</a:t>
            </a:r>
            <a:r>
              <a:rPr lang="en-GB" sz="1800" kern="0" dirty="0"/>
              <a:t> is verified before and after entire test sequence</a:t>
            </a:r>
          </a:p>
          <a:p>
            <a:pPr marL="1428750" lvl="2"/>
            <a:r>
              <a:rPr lang="en-GB" sz="1800" kern="0" dirty="0"/>
              <a:t>During tests as defined in Annex 6, 50 km/h or Brake mode, it is verified that </a:t>
            </a:r>
          </a:p>
          <a:p>
            <a:pPr marL="1885950" lvl="3"/>
            <a:r>
              <a:rPr lang="en-GB" sz="1800" kern="0" dirty="0"/>
              <a:t>No warning messages are induced </a:t>
            </a:r>
          </a:p>
          <a:p>
            <a:pPr marL="1143000" lvl="1" indent="-457200">
              <a:buFont typeface="+mj-lt"/>
              <a:buAutoNum type="arabicPeriod"/>
            </a:pPr>
            <a:endParaRPr lang="en-GB" sz="1800" kern="0" dirty="0"/>
          </a:p>
          <a:p>
            <a:pPr marL="1143000" lvl="1" indent="-457200">
              <a:buFont typeface="+mj-lt"/>
              <a:buAutoNum type="arabicPeriod"/>
            </a:pPr>
            <a:r>
              <a:rPr lang="en-GB" sz="1800" kern="0" dirty="0"/>
              <a:t>Previous OICA proposal revise 6.10.7  (eliminate the request to measure RF emissions from intentional transmitters) to be re-considered </a:t>
            </a:r>
          </a:p>
          <a:p>
            <a:pPr marL="1428750" lvl="2"/>
            <a:endParaRPr lang="en-GB" sz="1600" kern="0" dirty="0"/>
          </a:p>
          <a:p>
            <a:endParaRPr lang="en-GB" kern="0" dirty="0"/>
          </a:p>
          <a:p>
            <a:pPr marL="285750" indent="-285750">
              <a:buFont typeface="Arial" panose="020B0604020202020204" pitchFamily="34" charset="0"/>
              <a:buChar char="•"/>
            </a:pPr>
            <a:endParaRPr lang="en-GB" kern="0" dirty="0"/>
          </a:p>
          <a:p>
            <a:pPr marL="285750" indent="-285750">
              <a:buFont typeface="Arial" panose="020B0604020202020204" pitchFamily="34" charset="0"/>
              <a:buChar char="•"/>
            </a:pPr>
            <a:endParaRPr lang="en-GB" kern="0" dirty="0"/>
          </a:p>
        </p:txBody>
      </p:sp>
    </p:spTree>
    <p:extLst>
      <p:ext uri="{BB962C8B-B14F-4D97-AF65-F5344CB8AC3E}">
        <p14:creationId xmlns:p14="http://schemas.microsoft.com/office/powerpoint/2010/main" val="3441501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A126513-C8A3-4C8D-AE2B-2D27D4C14105}"/>
              </a:ext>
            </a:extLst>
          </p:cNvPr>
          <p:cNvSpPr>
            <a:spLocks noGrp="1"/>
          </p:cNvSpPr>
          <p:nvPr>
            <p:ph type="sldNum" sz="quarter" idx="12"/>
          </p:nvPr>
        </p:nvSpPr>
        <p:spPr/>
        <p:txBody>
          <a:bodyPr/>
          <a:lstStyle/>
          <a:p>
            <a:fld id="{E4A5D464-134C-4C80-B41F-7081051DEBC1}" type="slidenum">
              <a:rPr lang="ja-JP" altLang="fr-FR" smtClean="0"/>
              <a:pPr/>
              <a:t>17</a:t>
            </a:fld>
            <a:endParaRPr lang="fr-FR" altLang="ja-JP"/>
          </a:p>
        </p:txBody>
      </p:sp>
      <p:sp>
        <p:nvSpPr>
          <p:cNvPr id="6" name="ZoneTexte 5">
            <a:extLst>
              <a:ext uri="{FF2B5EF4-FFF2-40B4-BE49-F238E27FC236}">
                <a16:creationId xmlns:a16="http://schemas.microsoft.com/office/drawing/2014/main" id="{069E1381-9CED-4829-A014-B20393EE5916}"/>
              </a:ext>
            </a:extLst>
          </p:cNvPr>
          <p:cNvSpPr txBox="1"/>
          <p:nvPr/>
        </p:nvSpPr>
        <p:spPr>
          <a:xfrm>
            <a:off x="1271464" y="3246553"/>
            <a:ext cx="9577064" cy="707886"/>
          </a:xfrm>
          <a:prstGeom prst="rect">
            <a:avLst/>
          </a:prstGeom>
          <a:noFill/>
        </p:spPr>
        <p:txBody>
          <a:bodyPr wrap="square">
            <a:spAutoFit/>
          </a:bodyPr>
          <a:lstStyle/>
          <a:p>
            <a:pPr algn="ctr"/>
            <a:r>
              <a:rPr lang="en-US" sz="4000" dirty="0"/>
              <a:t>Thank you for your attention</a:t>
            </a:r>
            <a:endParaRPr lang="en-GB" sz="4000" dirty="0"/>
          </a:p>
        </p:txBody>
      </p:sp>
    </p:spTree>
    <p:extLst>
      <p:ext uri="{BB962C8B-B14F-4D97-AF65-F5344CB8AC3E}">
        <p14:creationId xmlns:p14="http://schemas.microsoft.com/office/powerpoint/2010/main" val="631804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27448" y="274638"/>
            <a:ext cx="10454952" cy="1143000"/>
          </a:xfrm>
        </p:spPr>
        <p:txBody>
          <a:bodyPr/>
          <a:lstStyle/>
          <a:p>
            <a:pPr algn="l"/>
            <a:r>
              <a:rPr lang="en-GB" sz="4000" dirty="0"/>
              <a:t>Introduction</a:t>
            </a:r>
            <a:endParaRPr lang="fr-FR" sz="4000" dirty="0"/>
          </a:p>
        </p:txBody>
      </p:sp>
      <p:sp>
        <p:nvSpPr>
          <p:cNvPr id="4" name="Text Placeholder 2">
            <a:extLst>
              <a:ext uri="{FF2B5EF4-FFF2-40B4-BE49-F238E27FC236}">
                <a16:creationId xmlns:a16="http://schemas.microsoft.com/office/drawing/2014/main" id="{2E33DEBA-00CD-4657-8A04-3D07486416D6}"/>
              </a:ext>
            </a:extLst>
          </p:cNvPr>
          <p:cNvSpPr txBox="1">
            <a:spLocks noGrp="1"/>
          </p:cNvSpPr>
          <p:nvPr>
            <p:ph idx="1"/>
          </p:nvPr>
        </p:nvSpPr>
        <p:spPr>
          <a:xfrm>
            <a:off x="609600" y="1600200"/>
            <a:ext cx="10972800" cy="45259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t>This paper is in response to NL proposal to add a dedicated radiated immunity test mode in Annex 6 which includes initiating eCalls or being in an active eCall</a:t>
            </a:r>
          </a:p>
        </p:txBody>
      </p:sp>
      <p:sp>
        <p:nvSpPr>
          <p:cNvPr id="5" name="Text Placeholder 3">
            <a:extLst>
              <a:ext uri="{FF2B5EF4-FFF2-40B4-BE49-F238E27FC236}">
                <a16:creationId xmlns:a16="http://schemas.microsoft.com/office/drawing/2014/main" id="{696165D1-DB9F-43A1-9129-5060D3D12688}"/>
              </a:ext>
            </a:extLst>
          </p:cNvPr>
          <p:cNvSpPr txBox="1">
            <a:spLocks/>
          </p:cNvSpPr>
          <p:nvPr/>
        </p:nvSpPr>
        <p:spPr>
          <a:xfrm>
            <a:off x="644539" y="2348880"/>
            <a:ext cx="10776024" cy="324303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u="sng" dirty="0"/>
              <a:t>Contents</a:t>
            </a:r>
          </a:p>
          <a:p>
            <a:pPr marL="342900" indent="-342900">
              <a:buFont typeface="+mj-lt"/>
              <a:buAutoNum type="arabicPeriod"/>
            </a:pPr>
            <a:r>
              <a:rPr lang="en-GB" sz="1600" dirty="0"/>
              <a:t>Exploring the origins of the request</a:t>
            </a:r>
          </a:p>
          <a:p>
            <a:pPr marL="342900" indent="-342900">
              <a:buFont typeface="+mj-lt"/>
              <a:buAutoNum type="arabicPeriod"/>
            </a:pPr>
            <a:r>
              <a:rPr lang="en-GB" sz="1600" dirty="0"/>
              <a:t>Double certification of radio equipment?</a:t>
            </a:r>
          </a:p>
          <a:p>
            <a:pPr marL="342900" indent="-342900">
              <a:buFont typeface="+mj-lt"/>
              <a:buAutoNum type="arabicPeriod"/>
            </a:pPr>
            <a:r>
              <a:rPr lang="en-GB" sz="1600" dirty="0"/>
              <a:t>Practical difficulties in performing eCall in EMC laboratory environment</a:t>
            </a:r>
          </a:p>
          <a:p>
            <a:pPr marL="342900" indent="-342900">
              <a:buFont typeface="+mj-lt"/>
              <a:buAutoNum type="arabicPeriod"/>
            </a:pPr>
            <a:r>
              <a:rPr lang="en-GB" sz="1600" dirty="0"/>
              <a:t>Lack of test standard to ensure uniform implementation</a:t>
            </a:r>
          </a:p>
          <a:p>
            <a:pPr marL="342900" indent="-342900">
              <a:buFont typeface="+mj-lt"/>
              <a:buAutoNum type="arabicPeriod"/>
            </a:pPr>
            <a:r>
              <a:rPr lang="en-GB" sz="1600" dirty="0"/>
              <a:t>Low probability making an eCall while being exposed to high field strengths</a:t>
            </a:r>
          </a:p>
          <a:p>
            <a:pPr marL="342900" indent="-342900">
              <a:buFont typeface="+mj-lt"/>
              <a:buAutoNum type="arabicPeriod"/>
            </a:pPr>
            <a:r>
              <a:rPr lang="en-GB" sz="1600" dirty="0"/>
              <a:t>Balance between risk, benefit and effort required to perform such a test</a:t>
            </a:r>
          </a:p>
          <a:p>
            <a:pPr marL="342900" indent="-342900">
              <a:buFont typeface="+mj-lt"/>
              <a:buAutoNum type="arabicPeriod"/>
            </a:pPr>
            <a:r>
              <a:rPr lang="en-GB" sz="1600" dirty="0"/>
              <a:t>Additional point on spurious emissions</a:t>
            </a:r>
          </a:p>
          <a:p>
            <a:pPr marL="342900" indent="-342900">
              <a:buFont typeface="+mj-lt"/>
              <a:buAutoNum type="arabicPeriod"/>
            </a:pPr>
            <a:r>
              <a:rPr lang="en-GB" sz="1600" dirty="0"/>
              <a:t>OICA recommendation</a:t>
            </a:r>
          </a:p>
          <a:p>
            <a:endParaRPr lang="en-GB" sz="1600" dirty="0"/>
          </a:p>
        </p:txBody>
      </p:sp>
      <p:sp>
        <p:nvSpPr>
          <p:cNvPr id="7" name="Espace réservé du numéro de diapositive 6">
            <a:extLst>
              <a:ext uri="{FF2B5EF4-FFF2-40B4-BE49-F238E27FC236}">
                <a16:creationId xmlns:a16="http://schemas.microsoft.com/office/drawing/2014/main" id="{7A02E2DA-0D69-43A0-8E0A-17B4FACEDFC2}"/>
              </a:ext>
            </a:extLst>
          </p:cNvPr>
          <p:cNvSpPr>
            <a:spLocks noGrp="1"/>
          </p:cNvSpPr>
          <p:nvPr>
            <p:ph type="sldNum" sz="quarter" idx="12"/>
          </p:nvPr>
        </p:nvSpPr>
        <p:spPr/>
        <p:txBody>
          <a:bodyPr/>
          <a:lstStyle/>
          <a:p>
            <a:fld id="{E4A5D464-134C-4C80-B41F-7081051DEBC1}" type="slidenum">
              <a:rPr lang="ja-JP" altLang="fr-FR" smtClean="0"/>
              <a:pPr/>
              <a:t>2</a:t>
            </a:fld>
            <a:endParaRPr lang="fr-FR" altLang="ja-JP"/>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27448" y="274638"/>
            <a:ext cx="10454952" cy="1143000"/>
          </a:xfrm>
        </p:spPr>
        <p:txBody>
          <a:bodyPr/>
          <a:lstStyle/>
          <a:p>
            <a:pPr algn="l"/>
            <a:r>
              <a:rPr lang="en-GB" sz="4000" dirty="0"/>
              <a:t>Origins of the request</a:t>
            </a:r>
            <a:br>
              <a:rPr lang="en-GB" dirty="0"/>
            </a:br>
            <a:endParaRPr lang="fr-FR" dirty="0"/>
          </a:p>
        </p:txBody>
      </p:sp>
      <p:sp>
        <p:nvSpPr>
          <p:cNvPr id="5" name="Espace réservé du numéro de diapositive 4">
            <a:extLst>
              <a:ext uri="{FF2B5EF4-FFF2-40B4-BE49-F238E27FC236}">
                <a16:creationId xmlns:a16="http://schemas.microsoft.com/office/drawing/2014/main" id="{96E5C7E5-20D3-4094-84ED-3A4ABB52C4AD}"/>
              </a:ext>
            </a:extLst>
          </p:cNvPr>
          <p:cNvSpPr>
            <a:spLocks noGrp="1"/>
          </p:cNvSpPr>
          <p:nvPr>
            <p:ph type="sldNum" sz="quarter" idx="12"/>
          </p:nvPr>
        </p:nvSpPr>
        <p:spPr/>
        <p:txBody>
          <a:bodyPr/>
          <a:lstStyle/>
          <a:p>
            <a:fld id="{E4A5D464-134C-4C80-B41F-7081051DEBC1}" type="slidenum">
              <a:rPr lang="ja-JP" altLang="fr-FR" smtClean="0"/>
              <a:pPr/>
              <a:t>3</a:t>
            </a:fld>
            <a:endParaRPr lang="fr-FR" altLang="ja-JP"/>
          </a:p>
        </p:txBody>
      </p:sp>
      <p:sp>
        <p:nvSpPr>
          <p:cNvPr id="10" name="Text Placeholder 1">
            <a:extLst>
              <a:ext uri="{FF2B5EF4-FFF2-40B4-BE49-F238E27FC236}">
                <a16:creationId xmlns:a16="http://schemas.microsoft.com/office/drawing/2014/main" id="{88FB2E0D-EFE0-4B92-A86F-A700D3702E30}"/>
              </a:ext>
            </a:extLst>
          </p:cNvPr>
          <p:cNvSpPr txBox="1">
            <a:spLocks/>
          </p:cNvSpPr>
          <p:nvPr/>
        </p:nvSpPr>
        <p:spPr>
          <a:xfrm>
            <a:off x="609600" y="1269578"/>
            <a:ext cx="10544291" cy="503238"/>
          </a:xfrm>
          <a:prstGeom prst="rect">
            <a:avLst/>
          </a:prstGeom>
        </p:spPr>
        <p:txBody>
          <a:bodyPr>
            <a:normAutofit fontScale="47500" lnSpcReduction="20000"/>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GB" sz="3400" kern="0" dirty="0"/>
              <a:t>Origins of the requests </a:t>
            </a:r>
            <a:r>
              <a:rPr lang="en-GB" sz="4200" kern="0" dirty="0"/>
              <a:t>for</a:t>
            </a:r>
            <a:r>
              <a:rPr lang="en-GB" sz="3400" kern="0" dirty="0"/>
              <a:t> including </a:t>
            </a:r>
            <a:r>
              <a:rPr lang="en-GB" sz="3400" kern="0" dirty="0" err="1"/>
              <a:t>eCall</a:t>
            </a:r>
            <a:r>
              <a:rPr lang="en-GB" sz="3400" kern="0" dirty="0"/>
              <a:t> in ECE R10 comes from 3 specific references in ECE R144</a:t>
            </a:r>
          </a:p>
          <a:p>
            <a:endParaRPr lang="en-GB" sz="1400" kern="0" dirty="0"/>
          </a:p>
        </p:txBody>
      </p:sp>
      <p:sp>
        <p:nvSpPr>
          <p:cNvPr id="11" name="Text Placeholder 3">
            <a:extLst>
              <a:ext uri="{FF2B5EF4-FFF2-40B4-BE49-F238E27FC236}">
                <a16:creationId xmlns:a16="http://schemas.microsoft.com/office/drawing/2014/main" id="{F3FA592E-08A6-4219-B7E3-E2CA177206EF}"/>
              </a:ext>
            </a:extLst>
          </p:cNvPr>
          <p:cNvSpPr txBox="1">
            <a:spLocks/>
          </p:cNvSpPr>
          <p:nvPr/>
        </p:nvSpPr>
        <p:spPr>
          <a:xfrm>
            <a:off x="625277" y="1700808"/>
            <a:ext cx="10893557" cy="4254634"/>
          </a:xfrm>
          <a:prstGeom prst="rect">
            <a:avLst/>
          </a:prstGeom>
        </p:spPr>
        <p:txBody>
          <a:bodyPr>
            <a:noAutofit/>
          </a:bodyPr>
          <a:lstStyle>
            <a:lvl1pPr marL="0" indent="0" algn="l" defTabSz="914400" rtl="0" eaLnBrk="1" latinLnBrk="0" hangingPunct="1">
              <a:spcBef>
                <a:spcPct val="20000"/>
              </a:spcBef>
              <a:buClr>
                <a:schemeClr val="tx2">
                  <a:lumMod val="60000"/>
                  <a:lumOff val="40000"/>
                </a:schemeClr>
              </a:buClr>
              <a:buFontTx/>
              <a:buNone/>
              <a:defRPr sz="1600" b="0" kern="1200" baseline="0">
                <a:solidFill>
                  <a:srgbClr val="66696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solidFill>
                  <a:schemeClr val="tx1"/>
                </a:solidFill>
              </a:rPr>
              <a:t>References to ECE R10 are in § 7.2, §17.2 and § 35.2:</a:t>
            </a:r>
          </a:p>
          <a:p>
            <a:endParaRPr lang="en-GB" dirty="0">
              <a:solidFill>
                <a:schemeClr val="tx1"/>
              </a:solidFill>
            </a:endParaRPr>
          </a:p>
          <a:p>
            <a:r>
              <a:rPr lang="en-GB" dirty="0">
                <a:solidFill>
                  <a:schemeClr val="tx1"/>
                </a:solidFill>
              </a:rPr>
              <a:t>“ If the applicant for approval so requests the Electro Magnetic Compatibility may be part of the approval of a type of AECC [AECD or AECS]. In this case, the following provisions shall apply.</a:t>
            </a:r>
          </a:p>
          <a:p>
            <a:endParaRPr lang="en-GB" dirty="0">
              <a:solidFill>
                <a:schemeClr val="tx1"/>
              </a:solidFill>
            </a:endParaRPr>
          </a:p>
          <a:p>
            <a:r>
              <a:rPr lang="en-GB" dirty="0">
                <a:solidFill>
                  <a:schemeClr val="tx1"/>
                </a:solidFill>
              </a:rPr>
              <a:t>The effectiveness of AECC [AECD or AECS] shall not be adversely affected by magnetic or electrical fields. This shall be demonstrated by compliance with the technical requirements and transitional provisions of UN Regulation No. 10, 04 series of amendments or any later series of amendments.”</a:t>
            </a:r>
          </a:p>
          <a:p>
            <a:endParaRPr lang="en-GB" dirty="0">
              <a:solidFill>
                <a:schemeClr val="tx1"/>
              </a:solidFill>
            </a:endParaRPr>
          </a:p>
          <a:p>
            <a:r>
              <a:rPr lang="en-GB" sz="1400" b="1" dirty="0">
                <a:solidFill>
                  <a:schemeClr val="tx1"/>
                </a:solidFill>
              </a:rPr>
              <a:t>AECC</a:t>
            </a:r>
            <a:r>
              <a:rPr lang="en-GB" sz="1400" dirty="0">
                <a:solidFill>
                  <a:schemeClr val="tx1"/>
                </a:solidFill>
              </a:rPr>
              <a:t>: Accident Emergency Call Component </a:t>
            </a:r>
          </a:p>
          <a:p>
            <a:r>
              <a:rPr lang="en-GB" sz="1400" b="1" dirty="0">
                <a:solidFill>
                  <a:schemeClr val="tx1"/>
                </a:solidFill>
              </a:rPr>
              <a:t>AECD</a:t>
            </a:r>
            <a:r>
              <a:rPr lang="en-GB" sz="1400" dirty="0">
                <a:solidFill>
                  <a:schemeClr val="tx1"/>
                </a:solidFill>
              </a:rPr>
              <a:t>: Accident Emergency Call Devices </a:t>
            </a:r>
          </a:p>
          <a:p>
            <a:r>
              <a:rPr lang="en-GB" sz="1400" b="1" dirty="0">
                <a:solidFill>
                  <a:schemeClr val="tx1"/>
                </a:solidFill>
              </a:rPr>
              <a:t>AECS</a:t>
            </a:r>
            <a:r>
              <a:rPr lang="en-GB" sz="1400" dirty="0">
                <a:solidFill>
                  <a:schemeClr val="tx1"/>
                </a:solidFill>
              </a:rPr>
              <a:t>: Accident Emergency Call System </a:t>
            </a:r>
          </a:p>
          <a:p>
            <a:endParaRPr lang="en-GB" dirty="0">
              <a:solidFill>
                <a:schemeClr val="tx1"/>
              </a:solidFill>
            </a:endParaRPr>
          </a:p>
        </p:txBody>
      </p:sp>
      <p:sp>
        <p:nvSpPr>
          <p:cNvPr id="12" name="TextBox 15">
            <a:extLst>
              <a:ext uri="{FF2B5EF4-FFF2-40B4-BE49-F238E27FC236}">
                <a16:creationId xmlns:a16="http://schemas.microsoft.com/office/drawing/2014/main" id="{1E6A8959-2CD9-4D28-BC57-B6DBE4F3B91D}"/>
              </a:ext>
            </a:extLst>
          </p:cNvPr>
          <p:cNvSpPr txBox="1"/>
          <p:nvPr/>
        </p:nvSpPr>
        <p:spPr>
          <a:xfrm>
            <a:off x="625277" y="5517232"/>
            <a:ext cx="10728523"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en-GB" dirty="0">
                <a:solidFill>
                  <a:schemeClr val="bg1"/>
                </a:solidFill>
              </a:rPr>
              <a:t>An RF immunity test is implied but not </a:t>
            </a:r>
            <a:r>
              <a:rPr lang="en-GB" b="1" dirty="0">
                <a:solidFill>
                  <a:schemeClr val="bg1"/>
                </a:solidFill>
              </a:rPr>
              <a:t>during an eCall</a:t>
            </a:r>
            <a:endParaRPr lang="en-GB"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27448" y="274638"/>
            <a:ext cx="10454952" cy="1143000"/>
          </a:xfrm>
        </p:spPr>
        <p:txBody>
          <a:bodyPr/>
          <a:lstStyle/>
          <a:p>
            <a:pPr algn="l"/>
            <a:r>
              <a:rPr lang="en-GB" sz="4000" dirty="0"/>
              <a:t>Double certification of radio systems</a:t>
            </a:r>
            <a:br>
              <a:rPr lang="en-GB" dirty="0"/>
            </a:br>
            <a:endParaRPr lang="fr-FR" dirty="0"/>
          </a:p>
        </p:txBody>
      </p:sp>
      <p:sp>
        <p:nvSpPr>
          <p:cNvPr id="5" name="Espace réservé du numéro de diapositive 4">
            <a:extLst>
              <a:ext uri="{FF2B5EF4-FFF2-40B4-BE49-F238E27FC236}">
                <a16:creationId xmlns:a16="http://schemas.microsoft.com/office/drawing/2014/main" id="{4B5D1194-AEFE-48D9-82D2-BF034C3CED5B}"/>
              </a:ext>
            </a:extLst>
          </p:cNvPr>
          <p:cNvSpPr>
            <a:spLocks noGrp="1"/>
          </p:cNvSpPr>
          <p:nvPr>
            <p:ph type="sldNum" sz="quarter" idx="12"/>
          </p:nvPr>
        </p:nvSpPr>
        <p:spPr/>
        <p:txBody>
          <a:bodyPr/>
          <a:lstStyle/>
          <a:p>
            <a:fld id="{E4A5D464-134C-4C80-B41F-7081051DEBC1}" type="slidenum">
              <a:rPr lang="ja-JP" altLang="fr-FR" smtClean="0"/>
              <a:pPr/>
              <a:t>4</a:t>
            </a:fld>
            <a:endParaRPr lang="fr-FR" altLang="ja-JP"/>
          </a:p>
        </p:txBody>
      </p:sp>
      <p:sp>
        <p:nvSpPr>
          <p:cNvPr id="6" name="Text Placeholder 3">
            <a:extLst>
              <a:ext uri="{FF2B5EF4-FFF2-40B4-BE49-F238E27FC236}">
                <a16:creationId xmlns:a16="http://schemas.microsoft.com/office/drawing/2014/main" id="{1ECD57E5-D14A-4C14-BB1A-1D932BEFF582}"/>
              </a:ext>
            </a:extLst>
          </p:cNvPr>
          <p:cNvSpPr txBox="1">
            <a:spLocks/>
          </p:cNvSpPr>
          <p:nvPr/>
        </p:nvSpPr>
        <p:spPr>
          <a:xfrm>
            <a:off x="407368" y="1339950"/>
            <a:ext cx="10946432" cy="4033266"/>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92075" lvl="1" indent="0">
              <a:buFont typeface="Wingdings" panose="05000000000000000000" pitchFamily="2" charset="2"/>
              <a:buNone/>
            </a:pPr>
            <a:r>
              <a:rPr lang="en-GB" sz="2000" kern="0" dirty="0"/>
              <a:t>Radio systems are already certified to relevant radio standards</a:t>
            </a:r>
          </a:p>
          <a:p>
            <a:pPr marL="628650" lvl="2" indent="-333375"/>
            <a:r>
              <a:rPr lang="en-GB" sz="1600" kern="0" dirty="0"/>
              <a:t>For example in EU, </a:t>
            </a:r>
            <a:r>
              <a:rPr lang="en-GB" sz="1600" kern="0" dirty="0" err="1"/>
              <a:t>eCall</a:t>
            </a:r>
            <a:r>
              <a:rPr lang="en-GB" sz="1600" kern="0" dirty="0"/>
              <a:t> devices are certified in accordance with Radio Equipment Directive 2014/53/EU (RED)</a:t>
            </a:r>
          </a:p>
          <a:p>
            <a:pPr marL="628650" lvl="2" indent="-333375"/>
            <a:endParaRPr lang="en-GB" sz="1600" kern="0" dirty="0"/>
          </a:p>
          <a:p>
            <a:pPr marL="628650" lvl="2" indent="-333375"/>
            <a:r>
              <a:rPr lang="en-GB" sz="1600" kern="0" dirty="0"/>
              <a:t>EU has issued a guidance on the applicability of this document specifically dealing with vehicles. In §1.6.3.10 Radio equipment installed in vehicles:  </a:t>
            </a:r>
            <a:r>
              <a:rPr lang="en-GB" sz="1600" u="sng" kern="0" dirty="0"/>
              <a:t>Where radio equipment is installed in vehicles such as cars, caravans, trains, etc (normally falling under a type approval legislation), the </a:t>
            </a:r>
            <a:r>
              <a:rPr lang="en-GB" sz="1600" b="1" u="sng" kern="0" dirty="0"/>
              <a:t>radio equipment </a:t>
            </a:r>
            <a:r>
              <a:rPr lang="en-GB" sz="1600" u="sng" kern="0" dirty="0"/>
              <a:t>has to comply with the RED</a:t>
            </a:r>
            <a:r>
              <a:rPr lang="en-GB" sz="1600" kern="0" dirty="0"/>
              <a:t>.</a:t>
            </a:r>
          </a:p>
          <a:p>
            <a:pPr marL="628650" lvl="2" indent="-333375"/>
            <a:endParaRPr lang="en-GB" sz="1600" kern="0" dirty="0"/>
          </a:p>
          <a:p>
            <a:pPr marL="628650" lvl="2" indent="-333375"/>
            <a:r>
              <a:rPr lang="en-GB" sz="1600" kern="0" dirty="0"/>
              <a:t>RED Compliance Association has issued a Technical Guidance TGN 01. In §3.3 a note is added: </a:t>
            </a:r>
          </a:p>
          <a:p>
            <a:pPr marL="628650" lvl="2" indent="-333375"/>
            <a:endParaRPr lang="en-GB" sz="1600" kern="0" dirty="0"/>
          </a:p>
          <a:p>
            <a:pPr marL="628650" lvl="2" indent="-333375"/>
            <a:r>
              <a:rPr lang="en-GB" sz="1600" kern="0" dirty="0"/>
              <a:t>“According to the RED Guide at the time of issuing this REDCA TGN: </a:t>
            </a:r>
            <a:r>
              <a:rPr lang="en-GB" sz="1600" u="sng" kern="0" dirty="0"/>
              <a:t>In cases where the radio module or radio equipment is installed into a vehicle or fixed installation; the host vehicle or host fixed installation does not become a final radio product and therefore is not subject to assessment to the RED. </a:t>
            </a:r>
            <a:r>
              <a:rPr lang="en-GB" sz="1600" kern="0" dirty="0"/>
              <a:t>In such cases, the radio module remains the CE Marked radio device, even if permanently installed within the vehicle or fixed installation at the time of placing the vehicle or fixed installation on the market.”</a:t>
            </a:r>
          </a:p>
          <a:p>
            <a:pPr lvl="2"/>
            <a:endParaRPr lang="en-GB" sz="1400" kern="0" dirty="0"/>
          </a:p>
          <a:p>
            <a:endParaRPr lang="en-GB" sz="1400" kern="0" dirty="0"/>
          </a:p>
        </p:txBody>
      </p:sp>
      <p:sp>
        <p:nvSpPr>
          <p:cNvPr id="7" name="TextBox 4">
            <a:extLst>
              <a:ext uri="{FF2B5EF4-FFF2-40B4-BE49-F238E27FC236}">
                <a16:creationId xmlns:a16="http://schemas.microsoft.com/office/drawing/2014/main" id="{291343D8-94DD-474F-9BC0-5AE47855820F}"/>
              </a:ext>
            </a:extLst>
          </p:cNvPr>
          <p:cNvSpPr txBox="1"/>
          <p:nvPr/>
        </p:nvSpPr>
        <p:spPr>
          <a:xfrm>
            <a:off x="551384" y="5507940"/>
            <a:ext cx="10802416"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en-GB" dirty="0">
                <a:solidFill>
                  <a:schemeClr val="bg1"/>
                </a:solidFill>
              </a:rPr>
              <a:t>It is not required by EU or REDCA  to certify whole vehicle to Radio Equipment Directive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397763DA-B6A3-4AB5-90FD-E27DB1845823}"/>
              </a:ext>
            </a:extLst>
          </p:cNvPr>
          <p:cNvSpPr>
            <a:spLocks noGrp="1"/>
          </p:cNvSpPr>
          <p:nvPr>
            <p:ph type="sldNum" sz="quarter" idx="12"/>
          </p:nvPr>
        </p:nvSpPr>
        <p:spPr/>
        <p:txBody>
          <a:bodyPr/>
          <a:lstStyle/>
          <a:p>
            <a:fld id="{E4A5D464-134C-4C80-B41F-7081051DEBC1}" type="slidenum">
              <a:rPr lang="ja-JP" altLang="fr-FR" smtClean="0"/>
              <a:pPr/>
              <a:t>5</a:t>
            </a:fld>
            <a:endParaRPr lang="fr-FR" altLang="ja-JP" dirty="0"/>
          </a:p>
        </p:txBody>
      </p:sp>
      <p:sp>
        <p:nvSpPr>
          <p:cNvPr id="6" name="Text Placeholder 1">
            <a:extLst>
              <a:ext uri="{FF2B5EF4-FFF2-40B4-BE49-F238E27FC236}">
                <a16:creationId xmlns:a16="http://schemas.microsoft.com/office/drawing/2014/main" id="{E8E73337-9116-45A3-A39E-E2738E067CCA}"/>
              </a:ext>
            </a:extLst>
          </p:cNvPr>
          <p:cNvSpPr>
            <a:spLocks noGrp="1"/>
          </p:cNvSpPr>
          <p:nvPr>
            <p:ph type="title"/>
          </p:nvPr>
        </p:nvSpPr>
        <p:spPr>
          <a:xfrm>
            <a:off x="1127448" y="274638"/>
            <a:ext cx="10454952" cy="1143000"/>
          </a:xfrm>
        </p:spPr>
        <p:txBody>
          <a:bodyPr/>
          <a:lstStyle/>
          <a:p>
            <a:pPr algn="l"/>
            <a:r>
              <a:rPr lang="en-GB" sz="4000" dirty="0"/>
              <a:t>Conflicting requirements</a:t>
            </a:r>
          </a:p>
        </p:txBody>
      </p:sp>
      <p:sp>
        <p:nvSpPr>
          <p:cNvPr id="9" name="Text Placeholder 3">
            <a:extLst>
              <a:ext uri="{FF2B5EF4-FFF2-40B4-BE49-F238E27FC236}">
                <a16:creationId xmlns:a16="http://schemas.microsoft.com/office/drawing/2014/main" id="{713E597E-2978-40E0-A81E-719A940524AA}"/>
              </a:ext>
            </a:extLst>
          </p:cNvPr>
          <p:cNvSpPr txBox="1">
            <a:spLocks/>
          </p:cNvSpPr>
          <p:nvPr/>
        </p:nvSpPr>
        <p:spPr>
          <a:xfrm>
            <a:off x="884941" y="1124744"/>
            <a:ext cx="10560000" cy="4526058"/>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endParaRPr lang="en-GB" kern="0" dirty="0"/>
          </a:p>
          <a:p>
            <a:endParaRPr lang="en-GB" kern="0" dirty="0"/>
          </a:p>
        </p:txBody>
      </p:sp>
      <p:sp>
        <p:nvSpPr>
          <p:cNvPr id="2" name="Rechteck 1">
            <a:extLst>
              <a:ext uri="{FF2B5EF4-FFF2-40B4-BE49-F238E27FC236}">
                <a16:creationId xmlns:a16="http://schemas.microsoft.com/office/drawing/2014/main" id="{633A7FBB-BCCC-4D57-BA39-C12FF8A27C0B}"/>
              </a:ext>
            </a:extLst>
          </p:cNvPr>
          <p:cNvSpPr/>
          <p:nvPr/>
        </p:nvSpPr>
        <p:spPr>
          <a:xfrm>
            <a:off x="3669445" y="1268760"/>
            <a:ext cx="5054351" cy="364902"/>
          </a:xfrm>
          <a:prstGeom prst="rect">
            <a:avLst/>
          </a:prstGeom>
          <a:solidFill>
            <a:srgbClr val="0070C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Radio Equipment </a:t>
            </a:r>
            <a:r>
              <a:rPr lang="de-DE" sz="1400" dirty="0" err="1"/>
              <a:t>Directive</a:t>
            </a:r>
            <a:r>
              <a:rPr lang="de-DE" sz="1400" dirty="0"/>
              <a:t> 2014/53/EU (RED)</a:t>
            </a:r>
            <a:endParaRPr lang="en-US" sz="1400" dirty="0"/>
          </a:p>
        </p:txBody>
      </p:sp>
      <p:sp>
        <p:nvSpPr>
          <p:cNvPr id="3" name="Textfeld 2">
            <a:extLst>
              <a:ext uri="{FF2B5EF4-FFF2-40B4-BE49-F238E27FC236}">
                <a16:creationId xmlns:a16="http://schemas.microsoft.com/office/drawing/2014/main" id="{657A0401-6FE1-47FB-800A-D0605B3FE57D}"/>
              </a:ext>
            </a:extLst>
          </p:cNvPr>
          <p:cNvSpPr txBox="1"/>
          <p:nvPr/>
        </p:nvSpPr>
        <p:spPr>
          <a:xfrm>
            <a:off x="3647728" y="1679011"/>
            <a:ext cx="5054351" cy="246221"/>
          </a:xfrm>
          <a:prstGeom prst="rect">
            <a:avLst/>
          </a:prstGeom>
          <a:noFill/>
        </p:spPr>
        <p:txBody>
          <a:bodyPr wrap="square" rtlCol="0">
            <a:spAutoFit/>
          </a:bodyPr>
          <a:lstStyle/>
          <a:p>
            <a:r>
              <a:rPr lang="de-DE" sz="1000" dirty="0"/>
              <a:t>Essential </a:t>
            </a:r>
            <a:r>
              <a:rPr lang="de-DE" sz="1000" dirty="0" err="1"/>
              <a:t>requirements</a:t>
            </a:r>
            <a:r>
              <a:rPr lang="de-DE" sz="1000" dirty="0"/>
              <a:t> </a:t>
            </a:r>
            <a:r>
              <a:rPr lang="de-DE" sz="1000" dirty="0" err="1"/>
              <a:t>that</a:t>
            </a:r>
            <a:r>
              <a:rPr lang="de-DE" sz="1000" dirty="0"/>
              <a:t> </a:t>
            </a:r>
            <a:r>
              <a:rPr lang="de-DE" sz="1000" dirty="0" err="1"/>
              <a:t>radio</a:t>
            </a:r>
            <a:r>
              <a:rPr lang="de-DE" sz="1000" dirty="0"/>
              <a:t> </a:t>
            </a:r>
            <a:r>
              <a:rPr lang="de-DE" sz="1000" dirty="0" err="1"/>
              <a:t>equipment</a:t>
            </a:r>
            <a:r>
              <a:rPr lang="de-DE" sz="1000" dirty="0"/>
              <a:t> </a:t>
            </a:r>
            <a:r>
              <a:rPr lang="de-DE" sz="1000" dirty="0" err="1"/>
              <a:t>shall</a:t>
            </a:r>
            <a:r>
              <a:rPr lang="de-DE" sz="1000" dirty="0"/>
              <a:t> </a:t>
            </a:r>
            <a:r>
              <a:rPr lang="de-DE" sz="1000" dirty="0" err="1"/>
              <a:t>meet</a:t>
            </a:r>
            <a:r>
              <a:rPr lang="de-DE" sz="1000" dirty="0"/>
              <a:t> acc. </a:t>
            </a:r>
            <a:r>
              <a:rPr lang="de-DE" sz="1000" dirty="0" err="1"/>
              <a:t>to</a:t>
            </a:r>
            <a:r>
              <a:rPr lang="de-DE" sz="1000" dirty="0"/>
              <a:t> </a:t>
            </a:r>
            <a:r>
              <a:rPr lang="de-DE" sz="1000" dirty="0" err="1"/>
              <a:t>Article</a:t>
            </a:r>
            <a:r>
              <a:rPr lang="de-DE" sz="1000" dirty="0"/>
              <a:t> 3:</a:t>
            </a:r>
            <a:endParaRPr lang="en-US" sz="1000" dirty="0"/>
          </a:p>
        </p:txBody>
      </p:sp>
      <p:sp>
        <p:nvSpPr>
          <p:cNvPr id="4" name="Rechteck 3">
            <a:extLst>
              <a:ext uri="{FF2B5EF4-FFF2-40B4-BE49-F238E27FC236}">
                <a16:creationId xmlns:a16="http://schemas.microsoft.com/office/drawing/2014/main" id="{D5BE7E17-4F06-4838-87FC-845C76D8855F}"/>
              </a:ext>
            </a:extLst>
          </p:cNvPr>
          <p:cNvSpPr/>
          <p:nvPr/>
        </p:nvSpPr>
        <p:spPr>
          <a:xfrm>
            <a:off x="3661918" y="2030161"/>
            <a:ext cx="1648293" cy="982056"/>
          </a:xfrm>
          <a:prstGeom prst="rect">
            <a:avLst/>
          </a:prstGeom>
          <a:solidFill>
            <a:srgbClr val="D1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b="1" dirty="0" err="1">
                <a:solidFill>
                  <a:schemeClr val="tx1"/>
                </a:solidFill>
              </a:rPr>
              <a:t>Article</a:t>
            </a:r>
            <a:r>
              <a:rPr lang="de-DE" sz="1000" b="1" dirty="0">
                <a:solidFill>
                  <a:schemeClr val="tx1"/>
                </a:solidFill>
              </a:rPr>
              <a:t> 3.1a</a:t>
            </a:r>
            <a:endParaRPr lang="de-DE" sz="1000" dirty="0">
              <a:solidFill>
                <a:schemeClr val="tx1"/>
              </a:solidFill>
            </a:endParaRPr>
          </a:p>
          <a:p>
            <a:r>
              <a:rPr lang="de-DE" sz="1000" dirty="0">
                <a:solidFill>
                  <a:schemeClr val="tx1"/>
                </a:solidFill>
              </a:rPr>
              <a:t>„</a:t>
            </a:r>
            <a:r>
              <a:rPr lang="de-DE" sz="1000" i="1" dirty="0">
                <a:solidFill>
                  <a:schemeClr val="tx1"/>
                </a:solidFill>
              </a:rPr>
              <a:t>h</a:t>
            </a:r>
            <a:r>
              <a:rPr lang="en-US" sz="1000" i="1" dirty="0" err="1">
                <a:solidFill>
                  <a:schemeClr val="tx1"/>
                </a:solidFill>
              </a:rPr>
              <a:t>ealth</a:t>
            </a:r>
            <a:r>
              <a:rPr lang="en-US" sz="1000" i="1" dirty="0">
                <a:solidFill>
                  <a:schemeClr val="tx1"/>
                </a:solidFill>
              </a:rPr>
              <a:t> and safety of persons and of domestic animals, the protection of property</a:t>
            </a:r>
            <a:r>
              <a:rPr lang="en-US" sz="1000" dirty="0">
                <a:solidFill>
                  <a:schemeClr val="tx1"/>
                </a:solidFill>
              </a:rPr>
              <a:t>”</a:t>
            </a:r>
          </a:p>
        </p:txBody>
      </p:sp>
      <p:sp>
        <p:nvSpPr>
          <p:cNvPr id="11" name="Rechteck 10">
            <a:extLst>
              <a:ext uri="{FF2B5EF4-FFF2-40B4-BE49-F238E27FC236}">
                <a16:creationId xmlns:a16="http://schemas.microsoft.com/office/drawing/2014/main" id="{7E41284C-6F9D-46A9-8F9D-E2D6B6570D55}"/>
              </a:ext>
            </a:extLst>
          </p:cNvPr>
          <p:cNvSpPr/>
          <p:nvPr/>
        </p:nvSpPr>
        <p:spPr>
          <a:xfrm>
            <a:off x="5372473" y="2030161"/>
            <a:ext cx="1648293" cy="982056"/>
          </a:xfrm>
          <a:prstGeom prst="rect">
            <a:avLst/>
          </a:prstGeom>
          <a:solidFill>
            <a:srgbClr val="D1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a:solidFill>
                  <a:schemeClr val="tx1"/>
                </a:solidFill>
              </a:rPr>
              <a:t>Article</a:t>
            </a:r>
            <a:r>
              <a:rPr lang="de-DE" sz="1000" b="1" dirty="0">
                <a:solidFill>
                  <a:schemeClr val="tx1"/>
                </a:solidFill>
              </a:rPr>
              <a:t> 3.2</a:t>
            </a:r>
          </a:p>
          <a:p>
            <a:pPr algn="ctr"/>
            <a:r>
              <a:rPr lang="de-DE" sz="1000" dirty="0">
                <a:solidFill>
                  <a:schemeClr val="tx1"/>
                </a:solidFill>
              </a:rPr>
              <a:t>„</a:t>
            </a:r>
            <a:r>
              <a:rPr lang="de-DE" sz="1000" i="1" dirty="0" err="1">
                <a:solidFill>
                  <a:schemeClr val="tx1"/>
                </a:solidFill>
              </a:rPr>
              <a:t>efficient</a:t>
            </a:r>
            <a:r>
              <a:rPr lang="de-DE" sz="1000" i="1" dirty="0">
                <a:solidFill>
                  <a:schemeClr val="tx1"/>
                </a:solidFill>
              </a:rPr>
              <a:t> </a:t>
            </a:r>
            <a:r>
              <a:rPr lang="de-DE" sz="1000" i="1" dirty="0" err="1">
                <a:solidFill>
                  <a:schemeClr val="tx1"/>
                </a:solidFill>
              </a:rPr>
              <a:t>use</a:t>
            </a:r>
            <a:r>
              <a:rPr lang="de-DE" sz="1000" i="1" dirty="0">
                <a:solidFill>
                  <a:schemeClr val="tx1"/>
                </a:solidFill>
              </a:rPr>
              <a:t> </a:t>
            </a:r>
            <a:r>
              <a:rPr lang="de-DE" sz="1000" i="1" dirty="0" err="1">
                <a:solidFill>
                  <a:schemeClr val="tx1"/>
                </a:solidFill>
              </a:rPr>
              <a:t>of</a:t>
            </a:r>
            <a:r>
              <a:rPr lang="de-DE" sz="1000" i="1" dirty="0">
                <a:solidFill>
                  <a:schemeClr val="tx1"/>
                </a:solidFill>
              </a:rPr>
              <a:t> </a:t>
            </a:r>
            <a:r>
              <a:rPr lang="de-DE" sz="1000" i="1" dirty="0" err="1">
                <a:solidFill>
                  <a:schemeClr val="tx1"/>
                </a:solidFill>
              </a:rPr>
              <a:t>radio</a:t>
            </a:r>
            <a:r>
              <a:rPr lang="de-DE" sz="1000" i="1" dirty="0">
                <a:solidFill>
                  <a:schemeClr val="tx1"/>
                </a:solidFill>
              </a:rPr>
              <a:t> </a:t>
            </a:r>
            <a:r>
              <a:rPr lang="de-DE" sz="1000" i="1" dirty="0" err="1">
                <a:solidFill>
                  <a:schemeClr val="tx1"/>
                </a:solidFill>
              </a:rPr>
              <a:t>sepctrum</a:t>
            </a:r>
            <a:r>
              <a:rPr lang="de-DE" sz="1000" dirty="0">
                <a:solidFill>
                  <a:schemeClr val="tx1"/>
                </a:solidFill>
              </a:rPr>
              <a:t>“</a:t>
            </a:r>
            <a:endParaRPr lang="en-US" sz="1000" dirty="0">
              <a:solidFill>
                <a:schemeClr val="tx1"/>
              </a:solidFill>
            </a:endParaRPr>
          </a:p>
        </p:txBody>
      </p:sp>
      <p:sp>
        <p:nvSpPr>
          <p:cNvPr id="12" name="Rechteck 11">
            <a:extLst>
              <a:ext uri="{FF2B5EF4-FFF2-40B4-BE49-F238E27FC236}">
                <a16:creationId xmlns:a16="http://schemas.microsoft.com/office/drawing/2014/main" id="{2486F895-1C38-4CA7-B827-84D58535B60B}"/>
              </a:ext>
            </a:extLst>
          </p:cNvPr>
          <p:cNvSpPr/>
          <p:nvPr/>
        </p:nvSpPr>
        <p:spPr>
          <a:xfrm>
            <a:off x="7075503" y="2030161"/>
            <a:ext cx="1648293" cy="982056"/>
          </a:xfrm>
          <a:prstGeom prst="rect">
            <a:avLst/>
          </a:prstGeom>
          <a:solidFill>
            <a:srgbClr val="D1E4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b="1" dirty="0" err="1">
                <a:solidFill>
                  <a:schemeClr val="tx1"/>
                </a:solidFill>
              </a:rPr>
              <a:t>Article</a:t>
            </a:r>
            <a:r>
              <a:rPr lang="de-DE" sz="1000" b="1" dirty="0">
                <a:solidFill>
                  <a:schemeClr val="tx1"/>
                </a:solidFill>
              </a:rPr>
              <a:t> 3.1b</a:t>
            </a:r>
          </a:p>
          <a:p>
            <a:r>
              <a:rPr lang="de-DE" sz="1000" dirty="0">
                <a:solidFill>
                  <a:schemeClr val="tx1"/>
                </a:solidFill>
              </a:rPr>
              <a:t>„</a:t>
            </a:r>
            <a:r>
              <a:rPr lang="de-DE" sz="1000" i="1" dirty="0" err="1">
                <a:solidFill>
                  <a:schemeClr val="tx1"/>
                </a:solidFill>
              </a:rPr>
              <a:t>adequate</a:t>
            </a:r>
            <a:r>
              <a:rPr lang="de-DE" sz="1000" i="1" dirty="0">
                <a:solidFill>
                  <a:schemeClr val="tx1"/>
                </a:solidFill>
              </a:rPr>
              <a:t> </a:t>
            </a:r>
            <a:r>
              <a:rPr lang="de-DE" sz="1000" i="1" dirty="0" err="1">
                <a:solidFill>
                  <a:schemeClr val="tx1"/>
                </a:solidFill>
              </a:rPr>
              <a:t>level</a:t>
            </a:r>
            <a:r>
              <a:rPr lang="de-DE" sz="1000" i="1" dirty="0">
                <a:solidFill>
                  <a:schemeClr val="tx1"/>
                </a:solidFill>
              </a:rPr>
              <a:t> </a:t>
            </a:r>
            <a:r>
              <a:rPr lang="de-DE" sz="1000" i="1" dirty="0" err="1">
                <a:solidFill>
                  <a:schemeClr val="tx1"/>
                </a:solidFill>
              </a:rPr>
              <a:t>of</a:t>
            </a:r>
            <a:r>
              <a:rPr lang="de-DE" sz="1000" i="1" dirty="0">
                <a:solidFill>
                  <a:schemeClr val="tx1"/>
                </a:solidFill>
              </a:rPr>
              <a:t> </a:t>
            </a:r>
            <a:r>
              <a:rPr lang="de-DE" sz="1000" i="1" dirty="0" err="1">
                <a:solidFill>
                  <a:schemeClr val="tx1"/>
                </a:solidFill>
              </a:rPr>
              <a:t>electromagnetic</a:t>
            </a:r>
            <a:r>
              <a:rPr lang="de-DE" sz="1000" i="1" dirty="0">
                <a:solidFill>
                  <a:schemeClr val="tx1"/>
                </a:solidFill>
              </a:rPr>
              <a:t> </a:t>
            </a:r>
            <a:r>
              <a:rPr lang="de-DE" sz="1000" i="1" dirty="0" err="1">
                <a:solidFill>
                  <a:schemeClr val="tx1"/>
                </a:solidFill>
              </a:rPr>
              <a:t>compatibility</a:t>
            </a:r>
            <a:r>
              <a:rPr lang="de-DE" sz="1000" dirty="0">
                <a:solidFill>
                  <a:schemeClr val="tx1"/>
                </a:solidFill>
              </a:rPr>
              <a:t>“</a:t>
            </a:r>
            <a:endParaRPr lang="en-US" sz="1000" dirty="0">
              <a:solidFill>
                <a:schemeClr val="tx1"/>
              </a:solidFill>
            </a:endParaRPr>
          </a:p>
        </p:txBody>
      </p:sp>
      <p:sp>
        <p:nvSpPr>
          <p:cNvPr id="16" name="Rechteck 15">
            <a:extLst>
              <a:ext uri="{FF2B5EF4-FFF2-40B4-BE49-F238E27FC236}">
                <a16:creationId xmlns:a16="http://schemas.microsoft.com/office/drawing/2014/main" id="{99092C85-892D-47EF-B8D2-488611C1EFE8}"/>
              </a:ext>
            </a:extLst>
          </p:cNvPr>
          <p:cNvSpPr/>
          <p:nvPr/>
        </p:nvSpPr>
        <p:spPr>
          <a:xfrm>
            <a:off x="8885028" y="1268760"/>
            <a:ext cx="3065793" cy="36490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EMC </a:t>
            </a:r>
            <a:r>
              <a:rPr lang="de-DE" sz="1400" dirty="0" err="1"/>
              <a:t>Directive</a:t>
            </a:r>
            <a:r>
              <a:rPr lang="de-DE" sz="1400" dirty="0"/>
              <a:t> 2014/30/EU (EMCD)</a:t>
            </a:r>
            <a:endParaRPr lang="en-US" sz="1400" dirty="0"/>
          </a:p>
        </p:txBody>
      </p:sp>
      <p:sp>
        <p:nvSpPr>
          <p:cNvPr id="17" name="Rechteck 16">
            <a:extLst>
              <a:ext uri="{FF2B5EF4-FFF2-40B4-BE49-F238E27FC236}">
                <a16:creationId xmlns:a16="http://schemas.microsoft.com/office/drawing/2014/main" id="{EE13E44D-0160-450C-838D-52F45FABD583}"/>
              </a:ext>
            </a:extLst>
          </p:cNvPr>
          <p:cNvSpPr/>
          <p:nvPr/>
        </p:nvSpPr>
        <p:spPr>
          <a:xfrm>
            <a:off x="452275" y="1268760"/>
            <a:ext cx="3065793" cy="3649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LV </a:t>
            </a:r>
            <a:r>
              <a:rPr lang="de-DE" sz="1400" dirty="0" err="1"/>
              <a:t>Directive</a:t>
            </a:r>
            <a:r>
              <a:rPr lang="de-DE" sz="1400" dirty="0"/>
              <a:t> 2014/35/EU (LVD)</a:t>
            </a:r>
            <a:endParaRPr lang="en-US" sz="1400" dirty="0"/>
          </a:p>
        </p:txBody>
      </p:sp>
      <p:sp>
        <p:nvSpPr>
          <p:cNvPr id="8" name="Pfeil: gebogen 7">
            <a:extLst>
              <a:ext uri="{FF2B5EF4-FFF2-40B4-BE49-F238E27FC236}">
                <a16:creationId xmlns:a16="http://schemas.microsoft.com/office/drawing/2014/main" id="{9B0CF692-BBE5-448D-91BD-8A02A4A5AB8E}"/>
              </a:ext>
            </a:extLst>
          </p:cNvPr>
          <p:cNvSpPr/>
          <p:nvPr/>
        </p:nvSpPr>
        <p:spPr>
          <a:xfrm rot="10800000">
            <a:off x="3302044" y="3117146"/>
            <a:ext cx="401437" cy="231055"/>
          </a:xfrm>
          <a:prstGeom prst="ben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Pfeil: gebogen 17">
            <a:extLst>
              <a:ext uri="{FF2B5EF4-FFF2-40B4-BE49-F238E27FC236}">
                <a16:creationId xmlns:a16="http://schemas.microsoft.com/office/drawing/2014/main" id="{B074FC89-B97A-4063-A5CA-F9D02EE7A239}"/>
              </a:ext>
            </a:extLst>
          </p:cNvPr>
          <p:cNvSpPr/>
          <p:nvPr/>
        </p:nvSpPr>
        <p:spPr>
          <a:xfrm rot="10800000" flipH="1">
            <a:off x="8669004" y="3117147"/>
            <a:ext cx="401437" cy="231055"/>
          </a:xfrm>
          <a:prstGeom prst="ben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Pfeil: nach unten 18">
            <a:extLst>
              <a:ext uri="{FF2B5EF4-FFF2-40B4-BE49-F238E27FC236}">
                <a16:creationId xmlns:a16="http://schemas.microsoft.com/office/drawing/2014/main" id="{31905050-4597-4620-B9C2-4A8B7430B766}"/>
              </a:ext>
            </a:extLst>
          </p:cNvPr>
          <p:cNvSpPr/>
          <p:nvPr/>
        </p:nvSpPr>
        <p:spPr>
          <a:xfrm>
            <a:off x="6164941" y="3160126"/>
            <a:ext cx="99671" cy="339201"/>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feld 20">
            <a:extLst>
              <a:ext uri="{FF2B5EF4-FFF2-40B4-BE49-F238E27FC236}">
                <a16:creationId xmlns:a16="http://schemas.microsoft.com/office/drawing/2014/main" id="{6D336159-5C97-46F5-B3EE-7AF22B063C57}"/>
              </a:ext>
            </a:extLst>
          </p:cNvPr>
          <p:cNvSpPr txBox="1"/>
          <p:nvPr/>
        </p:nvSpPr>
        <p:spPr>
          <a:xfrm>
            <a:off x="551384" y="3188171"/>
            <a:ext cx="2880320" cy="400110"/>
          </a:xfrm>
          <a:prstGeom prst="rect">
            <a:avLst/>
          </a:prstGeom>
          <a:noFill/>
        </p:spPr>
        <p:txBody>
          <a:bodyPr wrap="square" rtlCol="0">
            <a:spAutoFit/>
          </a:bodyPr>
          <a:lstStyle/>
          <a:p>
            <a:r>
              <a:rPr lang="de-DE" sz="1000" dirty="0" err="1"/>
              <a:t>as</a:t>
            </a:r>
            <a:r>
              <a:rPr lang="de-DE" sz="1000" dirty="0"/>
              <a:t> „</a:t>
            </a:r>
            <a:r>
              <a:rPr lang="de-DE" sz="1000" i="1" dirty="0" err="1"/>
              <a:t>set</a:t>
            </a:r>
            <a:r>
              <a:rPr lang="de-DE" sz="1000" i="1" dirty="0"/>
              <a:t> out in </a:t>
            </a:r>
            <a:r>
              <a:rPr lang="de-DE" sz="1000" i="1" dirty="0" err="1"/>
              <a:t>Directive</a:t>
            </a:r>
            <a:r>
              <a:rPr lang="de-DE" sz="1000" i="1" dirty="0"/>
              <a:t> 2014/35/EU, but </a:t>
            </a:r>
            <a:r>
              <a:rPr lang="de-DE" sz="1000" i="1" dirty="0" err="1"/>
              <a:t>with</a:t>
            </a:r>
            <a:r>
              <a:rPr lang="de-DE" sz="1000" i="1" dirty="0"/>
              <a:t> </a:t>
            </a:r>
            <a:r>
              <a:rPr lang="de-DE" sz="1000" i="1" dirty="0" err="1"/>
              <a:t>no</a:t>
            </a:r>
            <a:r>
              <a:rPr lang="de-DE" sz="1000" i="1" dirty="0"/>
              <a:t> </a:t>
            </a:r>
            <a:r>
              <a:rPr lang="de-DE" sz="1000" i="1" dirty="0" err="1"/>
              <a:t>voltage</a:t>
            </a:r>
            <a:r>
              <a:rPr lang="de-DE" sz="1000" i="1" dirty="0"/>
              <a:t> </a:t>
            </a:r>
            <a:r>
              <a:rPr lang="de-DE" sz="1000" i="1" dirty="0" err="1"/>
              <a:t>limit</a:t>
            </a:r>
            <a:r>
              <a:rPr lang="de-DE" sz="1000" i="1" dirty="0"/>
              <a:t> </a:t>
            </a:r>
            <a:r>
              <a:rPr lang="de-DE" sz="1000" i="1" dirty="0" err="1"/>
              <a:t>applying</a:t>
            </a:r>
            <a:r>
              <a:rPr lang="de-DE" sz="1000" dirty="0"/>
              <a:t>“</a:t>
            </a:r>
            <a:endParaRPr lang="en-US" sz="1000" dirty="0"/>
          </a:p>
        </p:txBody>
      </p:sp>
      <p:sp>
        <p:nvSpPr>
          <p:cNvPr id="22" name="Textfeld 21">
            <a:extLst>
              <a:ext uri="{FF2B5EF4-FFF2-40B4-BE49-F238E27FC236}">
                <a16:creationId xmlns:a16="http://schemas.microsoft.com/office/drawing/2014/main" id="{13046E48-567A-4AB8-B700-BADF56646E25}"/>
              </a:ext>
            </a:extLst>
          </p:cNvPr>
          <p:cNvSpPr txBox="1"/>
          <p:nvPr/>
        </p:nvSpPr>
        <p:spPr>
          <a:xfrm>
            <a:off x="9059640" y="3165054"/>
            <a:ext cx="2880320" cy="246221"/>
          </a:xfrm>
          <a:prstGeom prst="rect">
            <a:avLst/>
          </a:prstGeom>
          <a:noFill/>
        </p:spPr>
        <p:txBody>
          <a:bodyPr wrap="square" rtlCol="0">
            <a:spAutoFit/>
          </a:bodyPr>
          <a:lstStyle/>
          <a:p>
            <a:r>
              <a:rPr lang="de-DE" sz="1000" dirty="0"/>
              <a:t>„</a:t>
            </a:r>
            <a:r>
              <a:rPr lang="de-DE" sz="1000" i="1" dirty="0" err="1"/>
              <a:t>as</a:t>
            </a:r>
            <a:r>
              <a:rPr lang="de-DE" sz="1000" i="1" dirty="0"/>
              <a:t> </a:t>
            </a:r>
            <a:r>
              <a:rPr lang="de-DE" sz="1000" i="1" dirty="0" err="1"/>
              <a:t>set</a:t>
            </a:r>
            <a:r>
              <a:rPr lang="de-DE" sz="1000" i="1" dirty="0"/>
              <a:t> out in </a:t>
            </a:r>
            <a:r>
              <a:rPr lang="de-DE" sz="1000" i="1" dirty="0" err="1"/>
              <a:t>Directive</a:t>
            </a:r>
            <a:r>
              <a:rPr lang="de-DE" sz="1000" i="1" dirty="0"/>
              <a:t> 2014/30/EU</a:t>
            </a:r>
            <a:r>
              <a:rPr lang="de-DE" sz="1000" dirty="0"/>
              <a:t>“</a:t>
            </a:r>
            <a:endParaRPr lang="en-US" sz="1000" dirty="0"/>
          </a:p>
        </p:txBody>
      </p:sp>
      <p:sp>
        <p:nvSpPr>
          <p:cNvPr id="23" name="Textfeld 22">
            <a:extLst>
              <a:ext uri="{FF2B5EF4-FFF2-40B4-BE49-F238E27FC236}">
                <a16:creationId xmlns:a16="http://schemas.microsoft.com/office/drawing/2014/main" id="{C8BD0826-8229-4A10-9C7C-AC4CD1068C90}"/>
              </a:ext>
            </a:extLst>
          </p:cNvPr>
          <p:cNvSpPr txBox="1"/>
          <p:nvPr/>
        </p:nvSpPr>
        <p:spPr>
          <a:xfrm>
            <a:off x="548124" y="3662147"/>
            <a:ext cx="2883580" cy="1169551"/>
          </a:xfrm>
          <a:prstGeom prst="rect">
            <a:avLst/>
          </a:prstGeom>
          <a:solidFill>
            <a:schemeClr val="bg1">
              <a:lumMod val="95000"/>
            </a:schemeClr>
          </a:solidFill>
        </p:spPr>
        <p:txBody>
          <a:bodyPr wrap="square" rtlCol="0">
            <a:spAutoFit/>
          </a:bodyPr>
          <a:lstStyle/>
          <a:p>
            <a:r>
              <a:rPr lang="de-DE" sz="1000" dirty="0"/>
              <a:t>List </a:t>
            </a:r>
            <a:r>
              <a:rPr lang="de-DE" sz="1000" dirty="0" err="1"/>
              <a:t>of</a:t>
            </a:r>
            <a:r>
              <a:rPr lang="de-DE" sz="1000" dirty="0"/>
              <a:t> </a:t>
            </a:r>
            <a:r>
              <a:rPr lang="de-DE" sz="1000" dirty="0" err="1"/>
              <a:t>Harmonized</a:t>
            </a:r>
            <a:r>
              <a:rPr lang="de-DE" sz="1000" dirty="0"/>
              <a:t> Standards </a:t>
            </a:r>
            <a:r>
              <a:rPr lang="de-DE" sz="1000" dirty="0" err="1"/>
              <a:t>for</a:t>
            </a:r>
            <a:r>
              <a:rPr lang="de-DE" sz="1000" dirty="0"/>
              <a:t> </a:t>
            </a:r>
            <a:r>
              <a:rPr lang="de-DE" sz="1000" b="1" dirty="0" err="1"/>
              <a:t>Presumption</a:t>
            </a:r>
            <a:r>
              <a:rPr lang="de-DE" sz="1000" b="1" dirty="0"/>
              <a:t> </a:t>
            </a:r>
            <a:r>
              <a:rPr lang="de-DE" sz="1000" b="1" dirty="0" err="1"/>
              <a:t>of</a:t>
            </a:r>
            <a:r>
              <a:rPr lang="de-DE" sz="1000" b="1" dirty="0"/>
              <a:t> </a:t>
            </a:r>
            <a:r>
              <a:rPr lang="de-DE" sz="1000" b="1" dirty="0" err="1"/>
              <a:t>Conformity</a:t>
            </a:r>
            <a:r>
              <a:rPr lang="de-DE" sz="1000" dirty="0"/>
              <a:t> </a:t>
            </a:r>
            <a:r>
              <a:rPr lang="de-DE" sz="1000" dirty="0" err="1"/>
              <a:t>published</a:t>
            </a:r>
            <a:r>
              <a:rPr lang="de-DE" sz="1000" dirty="0"/>
              <a:t> in </a:t>
            </a:r>
            <a:r>
              <a:rPr lang="de-DE" sz="1000" dirty="0" err="1"/>
              <a:t>the</a:t>
            </a:r>
            <a:r>
              <a:rPr lang="de-DE" sz="1000" dirty="0"/>
              <a:t> Official Journal </a:t>
            </a:r>
            <a:r>
              <a:rPr lang="de-DE" sz="1000" dirty="0" err="1"/>
              <a:t>of</a:t>
            </a:r>
            <a:r>
              <a:rPr lang="de-DE" sz="1000" dirty="0"/>
              <a:t> </a:t>
            </a:r>
            <a:r>
              <a:rPr lang="de-DE" sz="1000" dirty="0" err="1"/>
              <a:t>the</a:t>
            </a:r>
            <a:r>
              <a:rPr lang="de-DE" sz="1000" dirty="0"/>
              <a:t> EU</a:t>
            </a:r>
          </a:p>
          <a:p>
            <a:endParaRPr lang="de-DE" sz="1000" dirty="0"/>
          </a:p>
          <a:p>
            <a:r>
              <a:rPr lang="de-DE" sz="1000" dirty="0" err="1"/>
              <a:t>Standardization</a:t>
            </a:r>
            <a:r>
              <a:rPr lang="de-DE" sz="1000" dirty="0"/>
              <a:t> </a:t>
            </a:r>
            <a:r>
              <a:rPr lang="de-DE" sz="1000" dirty="0" err="1"/>
              <a:t>Organizations</a:t>
            </a:r>
            <a:r>
              <a:rPr lang="de-DE" sz="1000" dirty="0"/>
              <a:t> </a:t>
            </a:r>
            <a:r>
              <a:rPr lang="de-DE" sz="1000" dirty="0" err="1"/>
              <a:t>with</a:t>
            </a:r>
            <a:r>
              <a:rPr lang="de-DE" sz="1000" dirty="0"/>
              <a:t> </a:t>
            </a:r>
            <a:r>
              <a:rPr lang="de-DE" sz="1000" dirty="0" err="1"/>
              <a:t>according</a:t>
            </a:r>
            <a:r>
              <a:rPr lang="de-DE" sz="1000" dirty="0"/>
              <a:t> </a:t>
            </a:r>
            <a:r>
              <a:rPr lang="de-DE" sz="1000" dirty="0" err="1"/>
              <a:t>expertise</a:t>
            </a:r>
            <a:r>
              <a:rPr lang="de-DE" sz="1000" dirty="0"/>
              <a:t> and </a:t>
            </a:r>
            <a:r>
              <a:rPr lang="de-DE" sz="1000" dirty="0" err="1"/>
              <a:t>standardization</a:t>
            </a:r>
            <a:r>
              <a:rPr lang="de-DE" sz="1000" dirty="0"/>
              <a:t> </a:t>
            </a:r>
            <a:r>
              <a:rPr lang="de-DE" sz="1000" dirty="0" err="1"/>
              <a:t>mandate</a:t>
            </a:r>
            <a:r>
              <a:rPr lang="de-DE" sz="1000" dirty="0"/>
              <a:t>: CEN, CENELEC</a:t>
            </a:r>
            <a:endParaRPr lang="en-US" sz="1000" dirty="0"/>
          </a:p>
        </p:txBody>
      </p:sp>
      <p:sp>
        <p:nvSpPr>
          <p:cNvPr id="24" name="Textfeld 23">
            <a:extLst>
              <a:ext uri="{FF2B5EF4-FFF2-40B4-BE49-F238E27FC236}">
                <a16:creationId xmlns:a16="http://schemas.microsoft.com/office/drawing/2014/main" id="{328F13FE-A4AF-426D-828C-462A506B3F19}"/>
              </a:ext>
            </a:extLst>
          </p:cNvPr>
          <p:cNvSpPr txBox="1"/>
          <p:nvPr/>
        </p:nvSpPr>
        <p:spPr>
          <a:xfrm>
            <a:off x="3647728" y="3662146"/>
            <a:ext cx="5089872" cy="1169551"/>
          </a:xfrm>
          <a:prstGeom prst="rect">
            <a:avLst/>
          </a:prstGeom>
          <a:solidFill>
            <a:srgbClr val="D1E4FF"/>
          </a:solidFill>
        </p:spPr>
        <p:txBody>
          <a:bodyPr wrap="square" rtlCol="0">
            <a:spAutoFit/>
          </a:bodyPr>
          <a:lstStyle/>
          <a:p>
            <a:r>
              <a:rPr lang="de-DE" sz="1000" dirty="0"/>
              <a:t>List </a:t>
            </a:r>
            <a:r>
              <a:rPr lang="de-DE" sz="1000" dirty="0" err="1"/>
              <a:t>of</a:t>
            </a:r>
            <a:r>
              <a:rPr lang="de-DE" sz="1000" dirty="0"/>
              <a:t> </a:t>
            </a:r>
            <a:r>
              <a:rPr lang="de-DE" sz="1000" dirty="0" err="1"/>
              <a:t>Harmonized</a:t>
            </a:r>
            <a:r>
              <a:rPr lang="de-DE" sz="1000" dirty="0"/>
              <a:t> Standards </a:t>
            </a:r>
            <a:r>
              <a:rPr lang="de-DE" sz="1000" dirty="0" err="1"/>
              <a:t>for</a:t>
            </a:r>
            <a:r>
              <a:rPr lang="de-DE" sz="1000" dirty="0"/>
              <a:t> </a:t>
            </a:r>
            <a:r>
              <a:rPr lang="de-DE" sz="1000" b="1" dirty="0" err="1"/>
              <a:t>Presumption</a:t>
            </a:r>
            <a:r>
              <a:rPr lang="de-DE" sz="1000" b="1" dirty="0"/>
              <a:t> </a:t>
            </a:r>
            <a:r>
              <a:rPr lang="de-DE" sz="1000" b="1" dirty="0" err="1"/>
              <a:t>of</a:t>
            </a:r>
            <a:r>
              <a:rPr lang="de-DE" sz="1000" b="1" dirty="0"/>
              <a:t> </a:t>
            </a:r>
            <a:r>
              <a:rPr lang="de-DE" sz="1000" b="1" dirty="0" err="1"/>
              <a:t>Conformity</a:t>
            </a:r>
            <a:r>
              <a:rPr lang="de-DE" sz="1000" dirty="0"/>
              <a:t> </a:t>
            </a:r>
            <a:r>
              <a:rPr lang="de-DE" sz="1000" dirty="0" err="1"/>
              <a:t>published</a:t>
            </a:r>
            <a:r>
              <a:rPr lang="de-DE" sz="1000" dirty="0"/>
              <a:t> in </a:t>
            </a:r>
            <a:r>
              <a:rPr lang="de-DE" sz="1000" dirty="0" err="1"/>
              <a:t>the</a:t>
            </a:r>
            <a:r>
              <a:rPr lang="de-DE" sz="1000" dirty="0"/>
              <a:t> Official Journal </a:t>
            </a:r>
            <a:r>
              <a:rPr lang="de-DE" sz="1000" dirty="0" err="1"/>
              <a:t>of</a:t>
            </a:r>
            <a:r>
              <a:rPr lang="de-DE" sz="1000" dirty="0"/>
              <a:t> </a:t>
            </a:r>
            <a:r>
              <a:rPr lang="de-DE" sz="1000" dirty="0" err="1"/>
              <a:t>the</a:t>
            </a:r>
            <a:r>
              <a:rPr lang="de-DE" sz="1000" dirty="0"/>
              <a:t> EU</a:t>
            </a:r>
          </a:p>
          <a:p>
            <a:endParaRPr lang="de-DE" sz="1000" dirty="0"/>
          </a:p>
          <a:p>
            <a:r>
              <a:rPr lang="de-DE" sz="1000" dirty="0" err="1"/>
              <a:t>Standardization</a:t>
            </a:r>
            <a:r>
              <a:rPr lang="de-DE" sz="1000" dirty="0"/>
              <a:t> </a:t>
            </a:r>
            <a:r>
              <a:rPr lang="de-DE" sz="1000" dirty="0" err="1"/>
              <a:t>Organizations</a:t>
            </a:r>
            <a:r>
              <a:rPr lang="de-DE" sz="1000" dirty="0"/>
              <a:t> </a:t>
            </a:r>
            <a:r>
              <a:rPr lang="de-DE" sz="1000" dirty="0" err="1"/>
              <a:t>with</a:t>
            </a:r>
            <a:r>
              <a:rPr lang="de-DE" sz="1000" dirty="0"/>
              <a:t> </a:t>
            </a:r>
            <a:r>
              <a:rPr lang="de-DE" sz="1000" dirty="0" err="1"/>
              <a:t>according</a:t>
            </a:r>
            <a:r>
              <a:rPr lang="de-DE" sz="1000" dirty="0"/>
              <a:t> </a:t>
            </a:r>
            <a:r>
              <a:rPr lang="de-DE" sz="1000" dirty="0" err="1"/>
              <a:t>expertise</a:t>
            </a:r>
            <a:r>
              <a:rPr lang="de-DE" sz="1000" dirty="0"/>
              <a:t> and </a:t>
            </a:r>
            <a:r>
              <a:rPr lang="de-DE" sz="1000" dirty="0" err="1"/>
              <a:t>standardization</a:t>
            </a:r>
            <a:r>
              <a:rPr lang="de-DE" sz="1000" dirty="0"/>
              <a:t> </a:t>
            </a:r>
            <a:r>
              <a:rPr lang="de-DE" sz="1000" dirty="0" err="1"/>
              <a:t>mandate</a:t>
            </a:r>
            <a:r>
              <a:rPr lang="de-DE" sz="1000" dirty="0"/>
              <a:t>: CENELEC, </a:t>
            </a:r>
            <a:r>
              <a:rPr lang="de-DE" sz="1000" b="1" dirty="0"/>
              <a:t>ETSI</a:t>
            </a:r>
          </a:p>
          <a:p>
            <a:endParaRPr lang="de-DE" sz="1000" b="1" dirty="0"/>
          </a:p>
          <a:p>
            <a:endParaRPr lang="en-US" sz="1000" b="1" dirty="0"/>
          </a:p>
        </p:txBody>
      </p:sp>
      <p:sp>
        <p:nvSpPr>
          <p:cNvPr id="25" name="Textfeld 24">
            <a:extLst>
              <a:ext uri="{FF2B5EF4-FFF2-40B4-BE49-F238E27FC236}">
                <a16:creationId xmlns:a16="http://schemas.microsoft.com/office/drawing/2014/main" id="{03510A49-AB95-41B7-82AD-B5A5E7E89A3B}"/>
              </a:ext>
            </a:extLst>
          </p:cNvPr>
          <p:cNvSpPr txBox="1"/>
          <p:nvPr/>
        </p:nvSpPr>
        <p:spPr>
          <a:xfrm>
            <a:off x="8885028" y="3646526"/>
            <a:ext cx="2883580" cy="1169551"/>
          </a:xfrm>
          <a:prstGeom prst="rect">
            <a:avLst/>
          </a:prstGeom>
          <a:solidFill>
            <a:srgbClr val="D1E4FF"/>
          </a:solidFill>
        </p:spPr>
        <p:txBody>
          <a:bodyPr wrap="square" rtlCol="0">
            <a:spAutoFit/>
          </a:bodyPr>
          <a:lstStyle/>
          <a:p>
            <a:r>
              <a:rPr lang="de-DE" sz="1000" dirty="0"/>
              <a:t>List </a:t>
            </a:r>
            <a:r>
              <a:rPr lang="de-DE" sz="1000" dirty="0" err="1"/>
              <a:t>of</a:t>
            </a:r>
            <a:r>
              <a:rPr lang="de-DE" sz="1000" dirty="0"/>
              <a:t> </a:t>
            </a:r>
            <a:r>
              <a:rPr lang="de-DE" sz="1000" dirty="0" err="1"/>
              <a:t>Harmonized</a:t>
            </a:r>
            <a:r>
              <a:rPr lang="de-DE" sz="1000" dirty="0"/>
              <a:t> Standards </a:t>
            </a:r>
            <a:r>
              <a:rPr lang="de-DE" sz="1000" dirty="0" err="1"/>
              <a:t>for</a:t>
            </a:r>
            <a:r>
              <a:rPr lang="de-DE" sz="1000" dirty="0"/>
              <a:t> </a:t>
            </a:r>
            <a:r>
              <a:rPr lang="de-DE" sz="1000" b="1" dirty="0" err="1"/>
              <a:t>Presumption</a:t>
            </a:r>
            <a:r>
              <a:rPr lang="de-DE" sz="1000" b="1" dirty="0"/>
              <a:t> </a:t>
            </a:r>
            <a:r>
              <a:rPr lang="de-DE" sz="1000" b="1" dirty="0" err="1"/>
              <a:t>of</a:t>
            </a:r>
            <a:r>
              <a:rPr lang="de-DE" sz="1000" b="1" dirty="0"/>
              <a:t> </a:t>
            </a:r>
            <a:r>
              <a:rPr lang="de-DE" sz="1000" b="1" dirty="0" err="1"/>
              <a:t>Conformity</a:t>
            </a:r>
            <a:r>
              <a:rPr lang="de-DE" sz="1000" dirty="0"/>
              <a:t> </a:t>
            </a:r>
            <a:r>
              <a:rPr lang="de-DE" sz="1000" dirty="0" err="1"/>
              <a:t>published</a:t>
            </a:r>
            <a:r>
              <a:rPr lang="de-DE" sz="1000" dirty="0"/>
              <a:t> in </a:t>
            </a:r>
            <a:r>
              <a:rPr lang="de-DE" sz="1000" dirty="0" err="1"/>
              <a:t>the</a:t>
            </a:r>
            <a:r>
              <a:rPr lang="de-DE" sz="1000" dirty="0"/>
              <a:t> Official Journal </a:t>
            </a:r>
            <a:r>
              <a:rPr lang="de-DE" sz="1000" dirty="0" err="1"/>
              <a:t>of</a:t>
            </a:r>
            <a:r>
              <a:rPr lang="de-DE" sz="1000" dirty="0"/>
              <a:t> </a:t>
            </a:r>
            <a:r>
              <a:rPr lang="de-DE" sz="1000" dirty="0" err="1"/>
              <a:t>the</a:t>
            </a:r>
            <a:r>
              <a:rPr lang="de-DE" sz="1000" dirty="0"/>
              <a:t> EU</a:t>
            </a:r>
          </a:p>
          <a:p>
            <a:endParaRPr lang="de-DE" sz="1000" dirty="0"/>
          </a:p>
          <a:p>
            <a:r>
              <a:rPr lang="de-DE" sz="1000" dirty="0" err="1"/>
              <a:t>Standardization</a:t>
            </a:r>
            <a:r>
              <a:rPr lang="de-DE" sz="1000" dirty="0"/>
              <a:t> </a:t>
            </a:r>
            <a:r>
              <a:rPr lang="de-DE" sz="1000" dirty="0" err="1"/>
              <a:t>Organizations</a:t>
            </a:r>
            <a:r>
              <a:rPr lang="de-DE" sz="1000" dirty="0"/>
              <a:t> </a:t>
            </a:r>
            <a:r>
              <a:rPr lang="de-DE" sz="1000" dirty="0" err="1"/>
              <a:t>with</a:t>
            </a:r>
            <a:r>
              <a:rPr lang="de-DE" sz="1000" dirty="0"/>
              <a:t> </a:t>
            </a:r>
            <a:r>
              <a:rPr lang="de-DE" sz="1000" dirty="0" err="1"/>
              <a:t>according</a:t>
            </a:r>
            <a:r>
              <a:rPr lang="de-DE" sz="1000" dirty="0"/>
              <a:t> </a:t>
            </a:r>
            <a:r>
              <a:rPr lang="de-DE" sz="1000" dirty="0" err="1"/>
              <a:t>expertise</a:t>
            </a:r>
            <a:r>
              <a:rPr lang="de-DE" sz="1000" dirty="0"/>
              <a:t> and </a:t>
            </a:r>
            <a:r>
              <a:rPr lang="de-DE" sz="1000" dirty="0" err="1"/>
              <a:t>standardization</a:t>
            </a:r>
            <a:r>
              <a:rPr lang="de-DE" sz="1000" dirty="0"/>
              <a:t> </a:t>
            </a:r>
            <a:r>
              <a:rPr lang="de-DE" sz="1000"/>
              <a:t>mandate: </a:t>
            </a:r>
            <a:r>
              <a:rPr lang="de-DE" sz="1000" dirty="0"/>
              <a:t>CEN, CENELEC, </a:t>
            </a:r>
            <a:r>
              <a:rPr lang="de-DE" sz="1000" b="1" dirty="0"/>
              <a:t>ETSI</a:t>
            </a:r>
            <a:endParaRPr lang="en-US" sz="1000" b="1" dirty="0"/>
          </a:p>
        </p:txBody>
      </p:sp>
      <p:sp>
        <p:nvSpPr>
          <p:cNvPr id="26" name="Textfeld 25">
            <a:extLst>
              <a:ext uri="{FF2B5EF4-FFF2-40B4-BE49-F238E27FC236}">
                <a16:creationId xmlns:a16="http://schemas.microsoft.com/office/drawing/2014/main" id="{FE3883B9-0B09-42B4-800B-A98D761AA13D}"/>
              </a:ext>
            </a:extLst>
          </p:cNvPr>
          <p:cNvSpPr txBox="1"/>
          <p:nvPr/>
        </p:nvSpPr>
        <p:spPr>
          <a:xfrm>
            <a:off x="8885028" y="4906491"/>
            <a:ext cx="2883580" cy="553998"/>
          </a:xfrm>
          <a:prstGeom prst="rect">
            <a:avLst/>
          </a:prstGeom>
          <a:noFill/>
          <a:ln w="28575">
            <a:solidFill>
              <a:srgbClr val="0000FF"/>
            </a:solidFill>
          </a:ln>
        </p:spPr>
        <p:txBody>
          <a:bodyPr wrap="square" rtlCol="0">
            <a:spAutoFit/>
          </a:bodyPr>
          <a:lstStyle/>
          <a:p>
            <a:r>
              <a:rPr lang="de-DE" sz="1000" dirty="0" err="1"/>
              <a:t>Immunity</a:t>
            </a:r>
            <a:r>
              <a:rPr lang="de-DE" sz="1000" dirty="0"/>
              <a:t> </a:t>
            </a:r>
            <a:r>
              <a:rPr lang="de-DE" sz="1000" dirty="0" err="1"/>
              <a:t>requirements</a:t>
            </a:r>
            <a:r>
              <a:rPr lang="de-DE" sz="1000" dirty="0"/>
              <a:t> </a:t>
            </a:r>
            <a:r>
              <a:rPr lang="de-DE" sz="1000" dirty="0" err="1"/>
              <a:t>for</a:t>
            </a:r>
            <a:r>
              <a:rPr lang="de-DE" sz="1000" dirty="0"/>
              <a:t> -</a:t>
            </a:r>
            <a:r>
              <a:rPr lang="de-DE" sz="1000" dirty="0" err="1"/>
              <a:t>among</a:t>
            </a:r>
            <a:r>
              <a:rPr lang="de-DE" sz="1000" dirty="0"/>
              <a:t> </a:t>
            </a:r>
            <a:r>
              <a:rPr lang="de-DE" sz="1000" dirty="0" err="1"/>
              <a:t>others</a:t>
            </a:r>
            <a:r>
              <a:rPr lang="de-DE" sz="1000" dirty="0"/>
              <a:t>- </a:t>
            </a:r>
            <a:r>
              <a:rPr lang="de-DE" sz="1000" b="1" dirty="0" err="1"/>
              <a:t>cellular</a:t>
            </a:r>
            <a:r>
              <a:rPr lang="de-DE" sz="1000" b="1" dirty="0"/>
              <a:t> </a:t>
            </a:r>
            <a:r>
              <a:rPr lang="de-DE" sz="1000" b="1" dirty="0" err="1"/>
              <a:t>communications</a:t>
            </a:r>
            <a:r>
              <a:rPr lang="de-DE" sz="1000" b="1" dirty="0"/>
              <a:t> </a:t>
            </a:r>
            <a:r>
              <a:rPr lang="de-DE" sz="1000" dirty="0" err="1"/>
              <a:t>defined</a:t>
            </a:r>
            <a:r>
              <a:rPr lang="de-DE" sz="1000" dirty="0"/>
              <a:t> in ETSI EN 300 489-1 (Chapter 9.2.2) </a:t>
            </a:r>
            <a:r>
              <a:rPr lang="de-DE" sz="1000" dirty="0" err="1"/>
              <a:t>by</a:t>
            </a:r>
            <a:r>
              <a:rPr lang="de-DE" sz="1000" dirty="0"/>
              <a:t> </a:t>
            </a:r>
            <a:r>
              <a:rPr lang="de-DE" sz="1000" b="1" dirty="0"/>
              <a:t>ETSI</a:t>
            </a:r>
            <a:endParaRPr lang="en-US" sz="1000" b="1" dirty="0"/>
          </a:p>
        </p:txBody>
      </p:sp>
      <p:sp>
        <p:nvSpPr>
          <p:cNvPr id="28" name="TextBox 4">
            <a:extLst>
              <a:ext uri="{FF2B5EF4-FFF2-40B4-BE49-F238E27FC236}">
                <a16:creationId xmlns:a16="http://schemas.microsoft.com/office/drawing/2014/main" id="{D2E8ECC3-991F-4095-81A6-1C34D9DB1393}"/>
              </a:ext>
            </a:extLst>
          </p:cNvPr>
          <p:cNvSpPr txBox="1"/>
          <p:nvPr/>
        </p:nvSpPr>
        <p:spPr>
          <a:xfrm>
            <a:off x="263352" y="5755731"/>
            <a:ext cx="10802416" cy="646331"/>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de-DE" sz="1800" dirty="0"/>
              <a:t>Expertise and responsibility w.r.t EMC requirements for </a:t>
            </a:r>
            <a:r>
              <a:rPr lang="de-DE" sz="1800" b="1" dirty="0"/>
              <a:t>radio equipment </a:t>
            </a:r>
            <a:r>
              <a:rPr lang="de-DE" sz="1800" dirty="0"/>
              <a:t>lies with </a:t>
            </a:r>
            <a:r>
              <a:rPr lang="de-DE" sz="1800" b="1" dirty="0"/>
              <a:t>ETSI</a:t>
            </a:r>
            <a:r>
              <a:rPr lang="de-DE" sz="1800" dirty="0"/>
              <a:t>. </a:t>
            </a:r>
          </a:p>
          <a:p>
            <a:pPr algn="ctr"/>
            <a:r>
              <a:rPr lang="de-DE" sz="1800" dirty="0"/>
              <a:t>Proposal: Immunity requirements for E-Call shall not be defined within UN ECE R10.</a:t>
            </a:r>
            <a:endParaRPr lang="en-US" sz="1800" dirty="0"/>
          </a:p>
        </p:txBody>
      </p:sp>
    </p:spTree>
    <p:extLst>
      <p:ext uri="{BB962C8B-B14F-4D97-AF65-F5344CB8AC3E}">
        <p14:creationId xmlns:p14="http://schemas.microsoft.com/office/powerpoint/2010/main" val="1036356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397763DA-B6A3-4AB5-90FD-E27DB1845823}"/>
              </a:ext>
            </a:extLst>
          </p:cNvPr>
          <p:cNvSpPr>
            <a:spLocks noGrp="1"/>
          </p:cNvSpPr>
          <p:nvPr>
            <p:ph type="sldNum" sz="quarter" idx="12"/>
          </p:nvPr>
        </p:nvSpPr>
        <p:spPr/>
        <p:txBody>
          <a:bodyPr/>
          <a:lstStyle/>
          <a:p>
            <a:fld id="{E4A5D464-134C-4C80-B41F-7081051DEBC1}" type="slidenum">
              <a:rPr lang="ja-JP" altLang="fr-FR" smtClean="0"/>
              <a:pPr/>
              <a:t>6</a:t>
            </a:fld>
            <a:endParaRPr lang="fr-FR" altLang="ja-JP"/>
          </a:p>
        </p:txBody>
      </p:sp>
      <p:sp>
        <p:nvSpPr>
          <p:cNvPr id="6" name="Text Placeholder 1">
            <a:extLst>
              <a:ext uri="{FF2B5EF4-FFF2-40B4-BE49-F238E27FC236}">
                <a16:creationId xmlns:a16="http://schemas.microsoft.com/office/drawing/2014/main" id="{E8E73337-9116-45A3-A39E-E2738E067CCA}"/>
              </a:ext>
            </a:extLst>
          </p:cNvPr>
          <p:cNvSpPr>
            <a:spLocks noGrp="1"/>
          </p:cNvSpPr>
          <p:nvPr>
            <p:ph type="title"/>
          </p:nvPr>
        </p:nvSpPr>
        <p:spPr>
          <a:xfrm>
            <a:off x="1127448" y="274638"/>
            <a:ext cx="10454952" cy="1143000"/>
          </a:xfrm>
        </p:spPr>
        <p:txBody>
          <a:bodyPr/>
          <a:lstStyle/>
          <a:p>
            <a:pPr algn="l"/>
            <a:r>
              <a:rPr lang="en-GB" sz="4000" dirty="0"/>
              <a:t>Conflicting requirements</a:t>
            </a:r>
          </a:p>
        </p:txBody>
      </p:sp>
      <p:sp>
        <p:nvSpPr>
          <p:cNvPr id="9" name="Text Placeholder 3">
            <a:extLst>
              <a:ext uri="{FF2B5EF4-FFF2-40B4-BE49-F238E27FC236}">
                <a16:creationId xmlns:a16="http://schemas.microsoft.com/office/drawing/2014/main" id="{713E597E-2978-40E0-A81E-719A940524AA}"/>
              </a:ext>
            </a:extLst>
          </p:cNvPr>
          <p:cNvSpPr txBox="1">
            <a:spLocks/>
          </p:cNvSpPr>
          <p:nvPr/>
        </p:nvSpPr>
        <p:spPr>
          <a:xfrm>
            <a:off x="884941" y="1124744"/>
            <a:ext cx="10560000" cy="4526058"/>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GB" sz="2000" kern="0" dirty="0"/>
              <a:t>Radio Equipment are typically certified to various standards such as:</a:t>
            </a:r>
          </a:p>
          <a:p>
            <a:pPr lvl="1"/>
            <a:r>
              <a:rPr lang="en-GB" sz="1600" kern="0" dirty="0"/>
              <a:t>EN 301 489-1 V2.2.0 (2017-03),</a:t>
            </a:r>
          </a:p>
          <a:p>
            <a:pPr lvl="1"/>
            <a:r>
              <a:rPr lang="en-GB" sz="1600" kern="0" dirty="0"/>
              <a:t>EN 301 489-17 V3.2.0 (2017-03), </a:t>
            </a:r>
          </a:p>
          <a:p>
            <a:pPr lvl="1"/>
            <a:r>
              <a:rPr lang="en-GB" sz="1600" kern="0" dirty="0"/>
              <a:t>EN 301 489-19 V2.1.1 (2019-04), </a:t>
            </a:r>
          </a:p>
          <a:p>
            <a:pPr lvl="1"/>
            <a:r>
              <a:rPr lang="en-GB" sz="1600" kern="0" dirty="0"/>
              <a:t>EN 301 489-52 v1.1.0 (2016-11)</a:t>
            </a:r>
          </a:p>
          <a:p>
            <a:pPr marL="457200" lvl="1" indent="0">
              <a:buNone/>
            </a:pPr>
            <a:endParaRPr lang="en-GB" sz="1600" kern="0" dirty="0"/>
          </a:p>
          <a:p>
            <a:endParaRPr lang="en-GB" kern="0" dirty="0"/>
          </a:p>
          <a:p>
            <a:endParaRPr lang="en-GB" sz="2400" kern="0" dirty="0"/>
          </a:p>
          <a:p>
            <a:pPr marL="285750" indent="-285750">
              <a:buFont typeface="Arial" panose="020B0604020202020204" pitchFamily="34" charset="0"/>
              <a:buChar char="•"/>
            </a:pPr>
            <a:r>
              <a:rPr lang="en-GB" sz="1600" kern="0" dirty="0"/>
              <a:t>There are some frequencies (20-80MHz) which are not tested as radio equipment</a:t>
            </a:r>
          </a:p>
          <a:p>
            <a:pPr marL="285750" indent="-285750">
              <a:buFont typeface="Arial" panose="020B0604020202020204" pitchFamily="34" charset="0"/>
              <a:buChar char="•"/>
            </a:pPr>
            <a:r>
              <a:rPr lang="en-GB" sz="1600" kern="0" dirty="0"/>
              <a:t>Test severity  of R10 is 10 times more severe</a:t>
            </a:r>
          </a:p>
          <a:p>
            <a:pPr marL="285750" indent="-285750">
              <a:buFont typeface="Arial" panose="020B0604020202020204" pitchFamily="34" charset="0"/>
              <a:buChar char="•"/>
            </a:pPr>
            <a:endParaRPr lang="en-GB" sz="1600" kern="0" dirty="0"/>
          </a:p>
          <a:p>
            <a:pPr marL="0" indent="0">
              <a:buNone/>
            </a:pPr>
            <a:r>
              <a:rPr lang="en-GB" sz="1600" kern="0" dirty="0"/>
              <a:t>The performance of radio equipment used for </a:t>
            </a:r>
            <a:r>
              <a:rPr lang="en-GB" sz="1600" kern="0" dirty="0" err="1"/>
              <a:t>eCall</a:t>
            </a:r>
            <a:r>
              <a:rPr lang="en-GB" sz="1600" kern="0" dirty="0"/>
              <a:t>, which is certified to relevant radio standards, during an active </a:t>
            </a:r>
            <a:r>
              <a:rPr lang="en-GB" sz="1600" kern="0" dirty="0" err="1"/>
              <a:t>eCall</a:t>
            </a:r>
            <a:r>
              <a:rPr lang="en-GB" sz="1600" kern="0" dirty="0"/>
              <a:t> is uncertain if exposed to ECE R10 requirements.</a:t>
            </a:r>
          </a:p>
          <a:p>
            <a:endParaRPr lang="en-GB" kern="0" dirty="0"/>
          </a:p>
          <a:p>
            <a:endParaRPr lang="en-GB" kern="0" dirty="0"/>
          </a:p>
          <a:p>
            <a:endParaRPr lang="en-GB" kern="0" dirty="0"/>
          </a:p>
        </p:txBody>
      </p:sp>
      <p:sp>
        <p:nvSpPr>
          <p:cNvPr id="10" name="TextBox 8">
            <a:extLst>
              <a:ext uri="{FF2B5EF4-FFF2-40B4-BE49-F238E27FC236}">
                <a16:creationId xmlns:a16="http://schemas.microsoft.com/office/drawing/2014/main" id="{FA06136B-92CA-42A5-BDC9-DA654F0BFF0F}"/>
              </a:ext>
            </a:extLst>
          </p:cNvPr>
          <p:cNvSpPr txBox="1"/>
          <p:nvPr/>
        </p:nvSpPr>
        <p:spPr>
          <a:xfrm>
            <a:off x="747058" y="5650802"/>
            <a:ext cx="10560000"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prstClr val="white"/>
                </a:solidFill>
                <a:latin typeface="Calibri" panose="020F0502020204030204"/>
              </a:rPr>
              <a:t>State of the art eCall radio equipment has not been certified to ECE R10 </a:t>
            </a:r>
            <a:endPar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4" name="Image 13">
            <a:extLst>
              <a:ext uri="{FF2B5EF4-FFF2-40B4-BE49-F238E27FC236}">
                <a16:creationId xmlns:a16="http://schemas.microsoft.com/office/drawing/2014/main" id="{03DE3CF1-32E8-43CA-9CFF-CDF8F9035C76}"/>
              </a:ext>
            </a:extLst>
          </p:cNvPr>
          <p:cNvPicPr>
            <a:picLocks noChangeAspect="1"/>
          </p:cNvPicPr>
          <p:nvPr/>
        </p:nvPicPr>
        <p:blipFill>
          <a:blip r:embed="rId2"/>
          <a:stretch>
            <a:fillRect/>
          </a:stretch>
        </p:blipFill>
        <p:spPr>
          <a:xfrm>
            <a:off x="983432" y="2839477"/>
            <a:ext cx="8163252" cy="123759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44A8DF-92D5-4BDD-AA7C-975427922023}"/>
              </a:ext>
            </a:extLst>
          </p:cNvPr>
          <p:cNvSpPr>
            <a:spLocks noGrp="1"/>
          </p:cNvSpPr>
          <p:nvPr>
            <p:ph type="title"/>
          </p:nvPr>
        </p:nvSpPr>
        <p:spPr>
          <a:xfrm>
            <a:off x="1127448" y="274638"/>
            <a:ext cx="10454952" cy="1143000"/>
          </a:xfrm>
        </p:spPr>
        <p:txBody>
          <a:bodyPr/>
          <a:lstStyle/>
          <a:p>
            <a:pPr algn="l"/>
            <a:r>
              <a:rPr lang="en-GB" sz="4000" dirty="0">
                <a:solidFill>
                  <a:schemeClr val="tx1"/>
                </a:solidFill>
                <a:latin typeface="+mj-lt"/>
              </a:rPr>
              <a:t>Practical issues</a:t>
            </a:r>
            <a:br>
              <a:rPr lang="en-GB" sz="4400" b="1" dirty="0">
                <a:solidFill>
                  <a:srgbClr val="0D2255"/>
                </a:solidFill>
                <a:latin typeface="+mj-lt"/>
              </a:rPr>
            </a:br>
            <a:endParaRPr lang="en-GB" dirty="0"/>
          </a:p>
        </p:txBody>
      </p:sp>
      <p:sp>
        <p:nvSpPr>
          <p:cNvPr id="4" name="Espace réservé du numéro de diapositive 3">
            <a:extLst>
              <a:ext uri="{FF2B5EF4-FFF2-40B4-BE49-F238E27FC236}">
                <a16:creationId xmlns:a16="http://schemas.microsoft.com/office/drawing/2014/main" id="{A72E9E20-94FC-47D3-BB78-9C36A3226A5C}"/>
              </a:ext>
            </a:extLst>
          </p:cNvPr>
          <p:cNvSpPr>
            <a:spLocks noGrp="1"/>
          </p:cNvSpPr>
          <p:nvPr>
            <p:ph type="sldNum" sz="quarter" idx="12"/>
          </p:nvPr>
        </p:nvSpPr>
        <p:spPr/>
        <p:txBody>
          <a:bodyPr/>
          <a:lstStyle/>
          <a:p>
            <a:fld id="{E4A5D464-134C-4C80-B41F-7081051DEBC1}" type="slidenum">
              <a:rPr lang="ja-JP" altLang="fr-FR" smtClean="0"/>
              <a:pPr/>
              <a:t>7</a:t>
            </a:fld>
            <a:endParaRPr lang="fr-FR" altLang="ja-JP"/>
          </a:p>
        </p:txBody>
      </p:sp>
      <p:sp>
        <p:nvSpPr>
          <p:cNvPr id="5" name="Text Placeholder 3">
            <a:extLst>
              <a:ext uri="{FF2B5EF4-FFF2-40B4-BE49-F238E27FC236}">
                <a16:creationId xmlns:a16="http://schemas.microsoft.com/office/drawing/2014/main" id="{C4877A5F-3BC1-48C8-B8A7-A9FC04A2FE5E}"/>
              </a:ext>
            </a:extLst>
          </p:cNvPr>
          <p:cNvSpPr txBox="1">
            <a:spLocks/>
          </p:cNvSpPr>
          <p:nvPr/>
        </p:nvSpPr>
        <p:spPr>
          <a:xfrm>
            <a:off x="623392" y="1339949"/>
            <a:ext cx="10873208" cy="417809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dirty="0"/>
              <a:t>There are practical challenges with establishing successful communication links in the presence of unintended radio frequency emissions from radiated immunity test. </a:t>
            </a:r>
          </a:p>
          <a:p>
            <a:pPr marL="800100" lvl="1" indent="-342900">
              <a:buFont typeface="+mj-lt"/>
              <a:buAutoNum type="arabicPeriod"/>
            </a:pPr>
            <a:r>
              <a:rPr lang="en-GB" sz="1600" dirty="0"/>
              <a:t>High power amplifiers used for radiated immunity tests (typically 10 kW) generate broadband noise</a:t>
            </a:r>
          </a:p>
          <a:p>
            <a:pPr marL="800100" lvl="1" indent="-342900">
              <a:buFont typeface="+mj-lt"/>
              <a:buAutoNum type="arabicPeriod"/>
            </a:pPr>
            <a:r>
              <a:rPr lang="en-GB" sz="1600" dirty="0"/>
              <a:t>Harmonics of test signals: When a certain frequency is generated, especially with Pulse Modulation, it generates harmonics at higher frequencies which could block cellular communications. </a:t>
            </a:r>
          </a:p>
          <a:p>
            <a:endParaRPr lang="en-GB" sz="1600" dirty="0"/>
          </a:p>
          <a:p>
            <a:r>
              <a:rPr lang="en-GB" sz="1600" dirty="0"/>
              <a:t>ISO11452 on signal quality:  </a:t>
            </a:r>
          </a:p>
          <a:p>
            <a:pPr lvl="1"/>
            <a:r>
              <a:rPr lang="en-GB" sz="1600" dirty="0"/>
              <a:t>Output harmonic shall be limited to -12 dB  below 1 GHz and  -6 dB above 1 GHz</a:t>
            </a:r>
          </a:p>
          <a:p>
            <a:pPr lvl="1"/>
            <a:r>
              <a:rPr lang="en-GB" sz="1600" dirty="0"/>
              <a:t>When testing at 30 V/m, this allows up to  7.5V/m up to 1 GHz and 15 V/m above 1 GHz  [ignores antenna gain]</a:t>
            </a:r>
          </a:p>
          <a:p>
            <a:pPr lvl="1"/>
            <a:r>
              <a:rPr lang="en-GB" sz="1600" dirty="0"/>
              <a:t>Typical Cellular signal strength is measured in microvolts/m and unwanted signals from EMC equipment will disrupt communication channel</a:t>
            </a:r>
          </a:p>
          <a:p>
            <a:pPr lvl="1"/>
            <a:r>
              <a:rPr lang="en-GB" sz="1600" dirty="0"/>
              <a:t>Top of the range equipment may perform better but is not affordable </a:t>
            </a:r>
            <a:r>
              <a:rPr lang="en-GB" sz="1400" dirty="0"/>
              <a:t>in all settings</a:t>
            </a:r>
          </a:p>
          <a:p>
            <a:pPr marL="457200" lvl="1" indent="0">
              <a:buFont typeface="Arial" panose="020B0604020202020204" pitchFamily="34" charset="0"/>
              <a:buNone/>
            </a:pPr>
            <a:r>
              <a:rPr lang="en-GB" sz="1600" dirty="0"/>
              <a:t>	</a:t>
            </a:r>
          </a:p>
          <a:p>
            <a:endParaRPr lang="en-GB" sz="1600" dirty="0"/>
          </a:p>
        </p:txBody>
      </p:sp>
      <p:sp>
        <p:nvSpPr>
          <p:cNvPr id="8" name="TextBox 9">
            <a:extLst>
              <a:ext uri="{FF2B5EF4-FFF2-40B4-BE49-F238E27FC236}">
                <a16:creationId xmlns:a16="http://schemas.microsoft.com/office/drawing/2014/main" id="{B087036C-53A2-42AD-B02F-041F3A57EB60}"/>
              </a:ext>
            </a:extLst>
          </p:cNvPr>
          <p:cNvSpPr txBox="1"/>
          <p:nvPr/>
        </p:nvSpPr>
        <p:spPr>
          <a:xfrm>
            <a:off x="708317" y="5518048"/>
            <a:ext cx="10386482"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rPr>
              <a:t>Economically viable technical solutions are required for uniform implementation in all Technical Services</a:t>
            </a:r>
          </a:p>
        </p:txBody>
      </p:sp>
    </p:spTree>
    <p:extLst>
      <p:ext uri="{BB962C8B-B14F-4D97-AF65-F5344CB8AC3E}">
        <p14:creationId xmlns:p14="http://schemas.microsoft.com/office/powerpoint/2010/main" val="1096940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98AB5D-0BC5-4D83-A7F5-8CF8884A94B2}"/>
              </a:ext>
            </a:extLst>
          </p:cNvPr>
          <p:cNvSpPr>
            <a:spLocks noGrp="1"/>
          </p:cNvSpPr>
          <p:nvPr>
            <p:ph type="title"/>
          </p:nvPr>
        </p:nvSpPr>
        <p:spPr>
          <a:xfrm>
            <a:off x="1127448" y="274638"/>
            <a:ext cx="10454952" cy="1143000"/>
          </a:xfrm>
        </p:spPr>
        <p:txBody>
          <a:bodyPr/>
          <a:lstStyle/>
          <a:p>
            <a:pPr algn="l"/>
            <a:r>
              <a:rPr lang="en-GB" sz="4000" dirty="0"/>
              <a:t>Lack of test guidance</a:t>
            </a:r>
            <a:br>
              <a:rPr lang="en-GB" dirty="0"/>
            </a:br>
            <a:endParaRPr lang="en-GB" dirty="0"/>
          </a:p>
        </p:txBody>
      </p:sp>
      <p:sp>
        <p:nvSpPr>
          <p:cNvPr id="4" name="Espace réservé du numéro de diapositive 3">
            <a:extLst>
              <a:ext uri="{FF2B5EF4-FFF2-40B4-BE49-F238E27FC236}">
                <a16:creationId xmlns:a16="http://schemas.microsoft.com/office/drawing/2014/main" id="{D5943463-3EB9-4D1F-AC46-008171C0C98A}"/>
              </a:ext>
            </a:extLst>
          </p:cNvPr>
          <p:cNvSpPr>
            <a:spLocks noGrp="1"/>
          </p:cNvSpPr>
          <p:nvPr>
            <p:ph type="sldNum" sz="quarter" idx="12"/>
          </p:nvPr>
        </p:nvSpPr>
        <p:spPr/>
        <p:txBody>
          <a:bodyPr/>
          <a:lstStyle/>
          <a:p>
            <a:fld id="{E4A5D464-134C-4C80-B41F-7081051DEBC1}" type="slidenum">
              <a:rPr lang="ja-JP" altLang="fr-FR" smtClean="0"/>
              <a:pPr/>
              <a:t>8</a:t>
            </a:fld>
            <a:endParaRPr lang="fr-FR" altLang="ja-JP"/>
          </a:p>
        </p:txBody>
      </p:sp>
      <p:sp>
        <p:nvSpPr>
          <p:cNvPr id="5" name="Text Placeholder 3">
            <a:extLst>
              <a:ext uri="{FF2B5EF4-FFF2-40B4-BE49-F238E27FC236}">
                <a16:creationId xmlns:a16="http://schemas.microsoft.com/office/drawing/2014/main" id="{20207719-9EF7-427A-A2F0-C219E6D1D58A}"/>
              </a:ext>
            </a:extLst>
          </p:cNvPr>
          <p:cNvSpPr txBox="1">
            <a:spLocks/>
          </p:cNvSpPr>
          <p:nvPr/>
        </p:nvSpPr>
        <p:spPr>
          <a:xfrm>
            <a:off x="551384" y="1124744"/>
            <a:ext cx="10225136" cy="4404725"/>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spcBef>
                <a:spcPts val="0"/>
              </a:spcBef>
              <a:buNone/>
            </a:pPr>
            <a:r>
              <a:rPr lang="en-GB" sz="1600" kern="0" dirty="0">
                <a:latin typeface="+mj-lt"/>
              </a:rPr>
              <a:t>When establishing a communication link, one must define at least the channel frequency and power level.  </a:t>
            </a:r>
          </a:p>
          <a:p>
            <a:pPr>
              <a:spcBef>
                <a:spcPts val="0"/>
              </a:spcBef>
            </a:pPr>
            <a:endParaRPr lang="en-GB" sz="1600" kern="0" dirty="0">
              <a:latin typeface="+mj-lt"/>
            </a:endParaRPr>
          </a:p>
          <a:p>
            <a:pPr marL="0" indent="0">
              <a:spcBef>
                <a:spcPts val="0"/>
              </a:spcBef>
              <a:buNone/>
            </a:pPr>
            <a:r>
              <a:rPr lang="en-GB" sz="1600" kern="0" dirty="0">
                <a:latin typeface="+mj-lt"/>
              </a:rPr>
              <a:t>Even when using maximum RF signal permitted in cellular standards, signal received by the vehicle radio equipment will be many orders of magnitude lower (V/m vs µV/m) compared to noise from test equipment. </a:t>
            </a:r>
          </a:p>
          <a:p>
            <a:pPr>
              <a:spcBef>
                <a:spcPts val="0"/>
              </a:spcBef>
            </a:pPr>
            <a:endParaRPr lang="en-GB" sz="1600" kern="0" dirty="0">
              <a:latin typeface="+mj-lt"/>
            </a:endParaRPr>
          </a:p>
          <a:p>
            <a:pPr marL="0" indent="0">
              <a:spcBef>
                <a:spcPts val="0"/>
              </a:spcBef>
              <a:buNone/>
            </a:pPr>
            <a:r>
              <a:rPr lang="en-GB" sz="1600" kern="0" dirty="0">
                <a:latin typeface="+mj-lt"/>
              </a:rPr>
              <a:t>How do we ensure uniform implementation of RF communications in all test labs?</a:t>
            </a:r>
          </a:p>
          <a:p>
            <a:pPr>
              <a:spcBef>
                <a:spcPts val="0"/>
              </a:spcBef>
            </a:pPr>
            <a:endParaRPr lang="en-GB" sz="1600" kern="0" dirty="0">
              <a:latin typeface="+mj-lt"/>
            </a:endParaRPr>
          </a:p>
          <a:p>
            <a:pPr marL="0" indent="0">
              <a:spcBef>
                <a:spcPts val="0"/>
              </a:spcBef>
              <a:buNone/>
            </a:pPr>
            <a:r>
              <a:rPr lang="en-GB" sz="1600" kern="0" dirty="0">
                <a:latin typeface="+mj-lt"/>
              </a:rPr>
              <a:t>What would be the acceptance criteria? </a:t>
            </a:r>
          </a:p>
          <a:p>
            <a:pPr marL="685800" lvl="2" indent="-285750">
              <a:spcBef>
                <a:spcPts val="0"/>
              </a:spcBef>
              <a:buFont typeface="Arial" panose="020B0604020202020204" pitchFamily="34" charset="0"/>
              <a:buChar char="•"/>
            </a:pPr>
            <a:r>
              <a:rPr lang="en-GB" sz="1600" kern="0" dirty="0">
                <a:latin typeface="+mj-lt"/>
              </a:rPr>
              <a:t>If testing in a single test call for all frequencies, MDS is sent once so it can not be checked at each frequency</a:t>
            </a:r>
          </a:p>
          <a:p>
            <a:pPr marL="685800" lvl="2" indent="-285750">
              <a:spcBef>
                <a:spcPts val="0"/>
              </a:spcBef>
              <a:buFont typeface="Arial" panose="020B0604020202020204" pitchFamily="34" charset="0"/>
              <a:buChar char="•"/>
            </a:pPr>
            <a:r>
              <a:rPr lang="en-GB" sz="1600" kern="0" dirty="0">
                <a:latin typeface="+mj-lt"/>
              </a:rPr>
              <a:t>If we check for audio quality, how do we define intelligibility? Is a short disturbance lasting a second OK? How about some crackle or hiss in the background?</a:t>
            </a:r>
          </a:p>
          <a:p>
            <a:pPr>
              <a:spcBef>
                <a:spcPts val="0"/>
              </a:spcBef>
            </a:pPr>
            <a:endParaRPr lang="en-GB" sz="1600" kern="0" dirty="0">
              <a:latin typeface="+mj-lt"/>
            </a:endParaRPr>
          </a:p>
          <a:p>
            <a:pPr marL="0" indent="0">
              <a:spcBef>
                <a:spcPts val="0"/>
              </a:spcBef>
              <a:buNone/>
            </a:pPr>
            <a:r>
              <a:rPr lang="en-GB" sz="1600" kern="0" dirty="0">
                <a:latin typeface="+mj-lt"/>
              </a:rPr>
              <a:t>Many EMC labs have no experience of testing communication devices. </a:t>
            </a:r>
          </a:p>
          <a:p>
            <a:pPr>
              <a:spcBef>
                <a:spcPts val="0"/>
              </a:spcBef>
            </a:pPr>
            <a:endParaRPr lang="en-GB" sz="1600" kern="0" dirty="0">
              <a:latin typeface="+mj-lt"/>
            </a:endParaRPr>
          </a:p>
          <a:p>
            <a:pPr marL="0" indent="0">
              <a:spcBef>
                <a:spcPts val="0"/>
              </a:spcBef>
              <a:buNone/>
            </a:pPr>
            <a:r>
              <a:rPr lang="en-GB" sz="1600" b="1" kern="0" dirty="0">
                <a:latin typeface="+mj-lt"/>
              </a:rPr>
              <a:t>Uniform implementation can not be assured unless there is technical guidance which provides c</a:t>
            </a:r>
            <a:r>
              <a:rPr lang="en-GB" sz="1600" b="1" kern="0" dirty="0"/>
              <a:t>lear</a:t>
            </a:r>
            <a:r>
              <a:rPr lang="en-GB" sz="1600" b="1" kern="0" dirty="0">
                <a:latin typeface="+mj-lt"/>
              </a:rPr>
              <a:t>, unambiguous guidance on RF parameters (frequency, signal level, satellite navigation parameters) and vehicle test setup to enable </a:t>
            </a:r>
            <a:r>
              <a:rPr lang="en-GB" sz="1600" b="1" kern="0" dirty="0" err="1">
                <a:latin typeface="+mj-lt"/>
              </a:rPr>
              <a:t>eCall</a:t>
            </a:r>
            <a:r>
              <a:rPr lang="en-GB" sz="1600" b="1" kern="0" dirty="0">
                <a:latin typeface="+mj-lt"/>
              </a:rPr>
              <a:t> in EMC laboratories.</a:t>
            </a:r>
          </a:p>
          <a:p>
            <a:pPr>
              <a:spcBef>
                <a:spcPts val="0"/>
              </a:spcBef>
            </a:pPr>
            <a:endParaRPr lang="en-GB" sz="1600" kern="0" dirty="0">
              <a:latin typeface="+mj-lt"/>
            </a:endParaRPr>
          </a:p>
          <a:p>
            <a:endParaRPr lang="en-GB" sz="1600" kern="0" dirty="0"/>
          </a:p>
        </p:txBody>
      </p:sp>
      <p:sp>
        <p:nvSpPr>
          <p:cNvPr id="6" name="TextBox 4">
            <a:extLst>
              <a:ext uri="{FF2B5EF4-FFF2-40B4-BE49-F238E27FC236}">
                <a16:creationId xmlns:a16="http://schemas.microsoft.com/office/drawing/2014/main" id="{7EA25B73-177F-47EE-A00C-12DB69774EDB}"/>
              </a:ext>
            </a:extLst>
          </p:cNvPr>
          <p:cNvSpPr txBox="1"/>
          <p:nvPr/>
        </p:nvSpPr>
        <p:spPr>
          <a:xfrm>
            <a:off x="623392" y="5627709"/>
            <a:ext cx="10486830"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en-GB" dirty="0">
                <a:solidFill>
                  <a:schemeClr val="bg1"/>
                </a:solidFill>
              </a:rPr>
              <a:t>Recommendation: Request ISO WG 3 to add eCall testing to their Technical Report on C2X</a:t>
            </a:r>
          </a:p>
        </p:txBody>
      </p:sp>
    </p:spTree>
    <p:extLst>
      <p:ext uri="{BB962C8B-B14F-4D97-AF65-F5344CB8AC3E}">
        <p14:creationId xmlns:p14="http://schemas.microsoft.com/office/powerpoint/2010/main" val="3566258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3B2F5F-4390-4082-99F7-B349DF876BC9}"/>
              </a:ext>
            </a:extLst>
          </p:cNvPr>
          <p:cNvSpPr>
            <a:spLocks noGrp="1"/>
          </p:cNvSpPr>
          <p:nvPr>
            <p:ph type="title"/>
          </p:nvPr>
        </p:nvSpPr>
        <p:spPr>
          <a:xfrm>
            <a:off x="1127448" y="274638"/>
            <a:ext cx="10454952" cy="1143000"/>
          </a:xfrm>
        </p:spPr>
        <p:txBody>
          <a:bodyPr/>
          <a:lstStyle/>
          <a:p>
            <a:pPr algn="l"/>
            <a:r>
              <a:rPr lang="en-GB" sz="4000" dirty="0"/>
              <a:t>Perspective on field strength</a:t>
            </a:r>
            <a:br>
              <a:rPr lang="en-GB" dirty="0"/>
            </a:br>
            <a:endParaRPr lang="en-GB" dirty="0"/>
          </a:p>
        </p:txBody>
      </p:sp>
      <p:sp>
        <p:nvSpPr>
          <p:cNvPr id="4" name="Espace réservé du numéro de diapositive 3">
            <a:extLst>
              <a:ext uri="{FF2B5EF4-FFF2-40B4-BE49-F238E27FC236}">
                <a16:creationId xmlns:a16="http://schemas.microsoft.com/office/drawing/2014/main" id="{B339FB89-614B-4FE5-9A47-9B7C0CCFDDDF}"/>
              </a:ext>
            </a:extLst>
          </p:cNvPr>
          <p:cNvSpPr>
            <a:spLocks noGrp="1"/>
          </p:cNvSpPr>
          <p:nvPr>
            <p:ph type="sldNum" sz="quarter" idx="12"/>
          </p:nvPr>
        </p:nvSpPr>
        <p:spPr/>
        <p:txBody>
          <a:bodyPr/>
          <a:lstStyle/>
          <a:p>
            <a:fld id="{E4A5D464-134C-4C80-B41F-7081051DEBC1}" type="slidenum">
              <a:rPr lang="ja-JP" altLang="fr-FR" smtClean="0"/>
              <a:pPr/>
              <a:t>9</a:t>
            </a:fld>
            <a:endParaRPr lang="fr-FR" altLang="ja-JP"/>
          </a:p>
        </p:txBody>
      </p:sp>
      <p:sp>
        <p:nvSpPr>
          <p:cNvPr id="5" name="Text Placeholder 3">
            <a:extLst>
              <a:ext uri="{FF2B5EF4-FFF2-40B4-BE49-F238E27FC236}">
                <a16:creationId xmlns:a16="http://schemas.microsoft.com/office/drawing/2014/main" id="{37D6886C-7D6C-4AFD-B788-72B01ABD955D}"/>
              </a:ext>
            </a:extLst>
          </p:cNvPr>
          <p:cNvSpPr txBox="1">
            <a:spLocks/>
          </p:cNvSpPr>
          <p:nvPr/>
        </p:nvSpPr>
        <p:spPr>
          <a:xfrm>
            <a:off x="623392" y="1244049"/>
            <a:ext cx="10821549" cy="3629275"/>
          </a:xfrm>
          <a:prstGeom prst="rect">
            <a:avLst/>
          </a:prstGeom>
        </p:spPr>
        <p:txBody>
          <a:bodyPr>
            <a:noAutofit/>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285750" indent="-285750">
              <a:buFont typeface="Arial" panose="020B0604020202020204" pitchFamily="34" charset="0"/>
              <a:buChar char="•"/>
            </a:pPr>
            <a:r>
              <a:rPr lang="en-GB" sz="1600" kern="0"/>
              <a:t>An extensive study</a:t>
            </a:r>
            <a:r>
              <a:rPr lang="en-GB" sz="1600" kern="0" baseline="30000"/>
              <a:t>1 </a:t>
            </a:r>
            <a:r>
              <a:rPr lang="en-GB" sz="1600" kern="0"/>
              <a:t> which analysed the results of spot and long-term measurement found that majority of electric field strengths are  &lt;1V/m. Less than 1%  are greater than 6 V/m and less than </a:t>
            </a:r>
            <a:r>
              <a:rPr lang="en-GB" sz="1600" b="1" kern="0"/>
              <a:t>0.1% are above 20 V/m.</a:t>
            </a:r>
          </a:p>
          <a:p>
            <a:pPr marL="285750" indent="-285750">
              <a:buFont typeface="Arial" panose="020B0604020202020204" pitchFamily="34" charset="0"/>
              <a:buChar char="•"/>
            </a:pPr>
            <a:r>
              <a:rPr lang="en-GB" sz="1600" kern="0"/>
              <a:t>A  different 10 month study in France</a:t>
            </a:r>
            <a:r>
              <a:rPr lang="en-GB" sz="1600" kern="0" baseline="30000"/>
              <a:t>2  </a:t>
            </a:r>
            <a:r>
              <a:rPr lang="en-GB" sz="1600" kern="0"/>
              <a:t>including </a:t>
            </a:r>
            <a:r>
              <a:rPr lang="en-GB" sz="1600" b="1" kern="0"/>
              <a:t>2,493,211 measurements</a:t>
            </a:r>
            <a:r>
              <a:rPr lang="en-GB" sz="1600" kern="0"/>
              <a:t>, did not find fields over </a:t>
            </a:r>
            <a:r>
              <a:rPr lang="en-GB" sz="1600" b="1" kern="0"/>
              <a:t>0.26 V/m</a:t>
            </a:r>
          </a:p>
          <a:p>
            <a:pPr marL="285750" indent="-285750">
              <a:buFont typeface="Arial" panose="020B0604020202020204" pitchFamily="34" charset="0"/>
              <a:buChar char="•"/>
            </a:pPr>
            <a:endParaRPr lang="en-GB" sz="1600" kern="0"/>
          </a:p>
          <a:p>
            <a:pPr marL="285750" indent="-285750">
              <a:buFont typeface="Arial" panose="020B0604020202020204" pitchFamily="34" charset="0"/>
              <a:buChar char="•"/>
            </a:pPr>
            <a:r>
              <a:rPr lang="en-GB" sz="1600" kern="0"/>
              <a:t>Exposure to field strengths above 20V/m is very rare and only observed in very specific cases such as:</a:t>
            </a:r>
          </a:p>
          <a:p>
            <a:pPr marL="971550" lvl="1">
              <a:buFont typeface="Arial" panose="020B0604020202020204" pitchFamily="34" charset="0"/>
              <a:buChar char="•"/>
            </a:pPr>
            <a:r>
              <a:rPr lang="en-GB" sz="1600" kern="0"/>
              <a:t>Close to military or airport radars and high powered broadcast transmitter sites </a:t>
            </a:r>
          </a:p>
          <a:p>
            <a:pPr marL="1371600" lvl="2" indent="-285750"/>
            <a:r>
              <a:rPr lang="en-GB" sz="1600" kern="0"/>
              <a:t>Such sites have restricted access to the public are not relevant in the context of eCall</a:t>
            </a:r>
          </a:p>
          <a:p>
            <a:pPr marL="971550" lvl="1">
              <a:buFont typeface="Arial" panose="020B0604020202020204" pitchFamily="34" charset="0"/>
              <a:buChar char="•"/>
            </a:pPr>
            <a:r>
              <a:rPr lang="en-GB" sz="1600" kern="0"/>
              <a:t>When high power radio equipment is installed on the vehicle itself</a:t>
            </a:r>
          </a:p>
          <a:p>
            <a:pPr marL="1371600" lvl="2" indent="-285750"/>
            <a:r>
              <a:rPr lang="en-GB" sz="1600" kern="0"/>
              <a:t>Such equipment are ‘push to talk’ and can be ignored while an eCall is needed</a:t>
            </a:r>
          </a:p>
          <a:p>
            <a:pPr marL="971550" lvl="1">
              <a:buFont typeface="Arial" panose="020B0604020202020204" pitchFamily="34" charset="0"/>
              <a:buChar char="•"/>
            </a:pPr>
            <a:r>
              <a:rPr lang="en-GB" sz="1600" kern="0"/>
              <a:t>When a cellular phone (esp. 2G) operated within touching distance of a measurement probe. </a:t>
            </a:r>
          </a:p>
          <a:p>
            <a:pPr marL="1371600" lvl="2" indent="-285750"/>
            <a:r>
              <a:rPr lang="en-GB" sz="1600" kern="0"/>
              <a:t>Using a cellular phone right next to vehicle antenna while making an eCall is not a realistic risk</a:t>
            </a:r>
          </a:p>
          <a:p>
            <a:pPr marL="285750" indent="-285750">
              <a:buFont typeface="Arial" panose="020B0604020202020204" pitchFamily="34" charset="0"/>
              <a:buChar char="•"/>
            </a:pPr>
            <a:endParaRPr lang="en-GB" sz="1600" kern="0" dirty="0"/>
          </a:p>
        </p:txBody>
      </p:sp>
      <p:sp>
        <p:nvSpPr>
          <p:cNvPr id="6" name="TextBox 2">
            <a:extLst>
              <a:ext uri="{FF2B5EF4-FFF2-40B4-BE49-F238E27FC236}">
                <a16:creationId xmlns:a16="http://schemas.microsoft.com/office/drawing/2014/main" id="{D134F9A0-9234-4D51-8AED-D00D70F20C5A}"/>
              </a:ext>
            </a:extLst>
          </p:cNvPr>
          <p:cNvSpPr txBox="1"/>
          <p:nvPr/>
        </p:nvSpPr>
        <p:spPr>
          <a:xfrm>
            <a:off x="434706" y="4808237"/>
            <a:ext cx="11322587" cy="553998"/>
          </a:xfrm>
          <a:prstGeom prst="rect">
            <a:avLst/>
          </a:prstGeom>
          <a:noFill/>
        </p:spPr>
        <p:txBody>
          <a:bodyPr wrap="square" rtlCol="0">
            <a:spAutoFit/>
          </a:bodyPr>
          <a:lstStyle/>
          <a:p>
            <a:r>
              <a:rPr lang="en-GB" sz="1000" dirty="0"/>
              <a:t>1) Electromagnetic field exposure assessment in Europe radiofrequency fields (10 MHz-6 GHz) Gajšek P.. Journal of Exposure Science and Environmental Epidemiology, Volume 25, Issue 1, Pages 37 - 4411 January 2015</a:t>
            </a:r>
          </a:p>
          <a:p>
            <a:r>
              <a:rPr lang="en-GB" sz="1000" dirty="0"/>
              <a:t>2) Radio frequency exposure in the French general population: Band, time, location and activity variability, Environment International, Jean-François Viel,  Volume 35, Issue 8, 2009, Pages 1150-1154,</a:t>
            </a:r>
          </a:p>
        </p:txBody>
      </p:sp>
      <p:sp>
        <p:nvSpPr>
          <p:cNvPr id="7" name="TextBox 10">
            <a:extLst>
              <a:ext uri="{FF2B5EF4-FFF2-40B4-BE49-F238E27FC236}">
                <a16:creationId xmlns:a16="http://schemas.microsoft.com/office/drawing/2014/main" id="{C09E4AC5-896E-4527-9545-7FAC369BA65A}"/>
              </a:ext>
            </a:extLst>
          </p:cNvPr>
          <p:cNvSpPr txBox="1"/>
          <p:nvPr/>
        </p:nvSpPr>
        <p:spPr>
          <a:xfrm>
            <a:off x="434706" y="5634551"/>
            <a:ext cx="11133901" cy="369332"/>
          </a:xfrm>
          <a:prstGeom prst="rect">
            <a:avLst/>
          </a:prstGeom>
          <a:solidFill>
            <a:srgbClr val="0070C0"/>
          </a:solidFill>
          <a:ln>
            <a:solidFill>
              <a:srgbClr val="0070C0"/>
            </a:solidFill>
          </a:ln>
          <a:scene3d>
            <a:camera prst="orthographicFront"/>
            <a:lightRig rig="threePt" dir="t"/>
          </a:scene3d>
          <a:sp3d>
            <a:bevelT/>
          </a:sp3d>
        </p:spPr>
        <p:txBody>
          <a:bodyPr wrap="square" rtlCol="0">
            <a:spAutoFit/>
          </a:bodyPr>
          <a:lstStyle/>
          <a:p>
            <a:pPr algn="ctr"/>
            <a:r>
              <a:rPr lang="en-GB" dirty="0">
                <a:solidFill>
                  <a:schemeClr val="bg1"/>
                </a:solidFill>
              </a:rPr>
              <a:t>There is very low probability of exposure to more than 20 V/m in public roads while using eCall</a:t>
            </a:r>
          </a:p>
        </p:txBody>
      </p:sp>
    </p:spTree>
    <p:extLst>
      <p:ext uri="{BB962C8B-B14F-4D97-AF65-F5344CB8AC3E}">
        <p14:creationId xmlns:p14="http://schemas.microsoft.com/office/powerpoint/2010/main" val="492977620"/>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50</TotalTime>
  <Words>2995</Words>
  <Application>Microsoft Office PowerPoint</Application>
  <PresentationFormat>Widescreen</PresentationFormat>
  <Paragraphs>217</Paragraphs>
  <Slides>17</Slides>
  <Notes>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4" baseType="lpstr">
      <vt:lpstr>Arial</vt:lpstr>
      <vt:lpstr>Calibri</vt:lpstr>
      <vt:lpstr>Courier New</vt:lpstr>
      <vt:lpstr>TimesNewRoman</vt:lpstr>
      <vt:lpstr>Wingdings</vt:lpstr>
      <vt:lpstr>Masque présentation OICA</vt:lpstr>
      <vt:lpstr>Acrobat Document</vt:lpstr>
      <vt:lpstr>OICA Response to CP Proposals on eCall </vt:lpstr>
      <vt:lpstr>Introduction</vt:lpstr>
      <vt:lpstr>Origins of the request </vt:lpstr>
      <vt:lpstr>Double certification of radio systems </vt:lpstr>
      <vt:lpstr>Conflicting requirements</vt:lpstr>
      <vt:lpstr>Conflicting requirements</vt:lpstr>
      <vt:lpstr>Practical issues </vt:lpstr>
      <vt:lpstr>Lack of test guidance </vt:lpstr>
      <vt:lpstr>Perspective on field strength </vt:lpstr>
      <vt:lpstr>PowerPoint Presentation</vt:lpstr>
      <vt:lpstr>Probability of occurrence  Initiate an eCall while exposed to 30 V/m </vt:lpstr>
      <vt:lpstr>Balance between social benefit and effort required </vt:lpstr>
      <vt:lpstr>Internal diagnostics </vt:lpstr>
      <vt:lpstr>PowerPoint Presentation</vt:lpstr>
      <vt:lpstr>Summary </vt:lpstr>
      <vt:lpstr>Alternative OICA Proposals for R10-07</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Response to CP Proposals on eCall</dc:title>
  <dc:creator>Jean-Marc Prigent</dc:creator>
  <cp:lastModifiedBy>Gunsaya, Ayhan (A.)</cp:lastModifiedBy>
  <cp:revision>1</cp:revision>
  <dcterms:created xsi:type="dcterms:W3CDTF">2022-01-18T14:42:26Z</dcterms:created>
  <dcterms:modified xsi:type="dcterms:W3CDTF">2022-02-21T14:28:43Z</dcterms:modified>
</cp:coreProperties>
</file>