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handoutMasterIdLst>
    <p:handoutMasterId r:id="rId15"/>
  </p:handoutMasterIdLst>
  <p:sldIdLst>
    <p:sldId id="274" r:id="rId5"/>
    <p:sldId id="273" r:id="rId6"/>
    <p:sldId id="275" r:id="rId7"/>
    <p:sldId id="276" r:id="rId8"/>
    <p:sldId id="314" r:id="rId9"/>
    <p:sldId id="318" r:id="rId10"/>
    <p:sldId id="319" r:id="rId11"/>
    <p:sldId id="322" r:id="rId12"/>
    <p:sldId id="321" r:id="rId13"/>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oll Andrea Marie (AE/EMC)" initials="SAM(" lastIdx="4" clrIdx="0">
    <p:extLst>
      <p:ext uri="{19B8F6BF-5375-455C-9EA6-DF929625EA0E}">
        <p15:presenceInfo xmlns:p15="http://schemas.microsoft.com/office/powerpoint/2012/main" userId="S::sno2bue@bosch.com::942fed88-17a4-4a27-ba2b-8b42900e827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0000FF"/>
    <a:srgbClr val="D1E4FF"/>
    <a:srgbClr val="FF0000"/>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76F9CA-33FA-42EA-8F06-54838F462234}" v="21" dt="2022-02-21T14:46:52.6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737" autoAdjust="0"/>
  </p:normalViewPr>
  <p:slideViewPr>
    <p:cSldViewPr>
      <p:cViewPr varScale="1">
        <p:scale>
          <a:sx n="104" d="100"/>
          <a:sy n="104" d="100"/>
        </p:scale>
        <p:origin x="732" y="10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04/03/2022</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a:t>
            </a:fld>
            <a:endParaRPr lang="fr-FR"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fr-FR"/>
              <a:t>Modifiez le style du titre</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a:t>
            </a:fld>
            <a:endParaRPr lang="fr-FR"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SMMT Bullets 14 pt text">
    <p:spTree>
      <p:nvGrpSpPr>
        <p:cNvPr id="1" name=""/>
        <p:cNvGrpSpPr/>
        <p:nvPr/>
      </p:nvGrpSpPr>
      <p:grpSpPr>
        <a:xfrm>
          <a:off x="0" y="0"/>
          <a:ext cx="0" cy="0"/>
          <a:chOff x="0" y="0"/>
          <a:chExt cx="0" cy="0"/>
        </a:xfrm>
      </p:grpSpPr>
      <p:sp>
        <p:nvSpPr>
          <p:cNvPr id="12" name="Text Placeholder 11"/>
          <p:cNvSpPr>
            <a:spLocks noGrp="1"/>
          </p:cNvSpPr>
          <p:nvPr>
            <p:ph type="body" sz="quarter" idx="13" hasCustomPrompt="1"/>
          </p:nvPr>
        </p:nvSpPr>
        <p:spPr>
          <a:xfrm>
            <a:off x="884941" y="836712"/>
            <a:ext cx="10386483" cy="503238"/>
          </a:xfrm>
          <a:prstGeom prst="rect">
            <a:avLst/>
          </a:prstGeom>
        </p:spPr>
        <p:txBody>
          <a:bodyPr>
            <a:normAutofit/>
          </a:bodyPr>
          <a:lstStyle>
            <a:lvl1pPr marL="0" indent="0">
              <a:buNone/>
              <a:defRPr sz="2400" b="1" baseline="0">
                <a:solidFill>
                  <a:srgbClr val="0D2255"/>
                </a:solidFill>
                <a:latin typeface="+mj-lt"/>
              </a:defRPr>
            </a:lvl1pPr>
          </a:lstStyle>
          <a:p>
            <a:pPr lvl="0"/>
            <a:r>
              <a:rPr lang="en-GB" b="1" dirty="0">
                <a:latin typeface="+mj-lt"/>
              </a:rPr>
              <a:t>Slide Title Here</a:t>
            </a:r>
            <a:endParaRPr lang="en-GB" dirty="0"/>
          </a:p>
        </p:txBody>
      </p:sp>
      <p:sp>
        <p:nvSpPr>
          <p:cNvPr id="14" name="Text Placeholder 13"/>
          <p:cNvSpPr>
            <a:spLocks noGrp="1"/>
          </p:cNvSpPr>
          <p:nvPr>
            <p:ph type="body" sz="quarter" idx="14" hasCustomPrompt="1"/>
          </p:nvPr>
        </p:nvSpPr>
        <p:spPr>
          <a:xfrm>
            <a:off x="884941" y="1339951"/>
            <a:ext cx="10386483" cy="504155"/>
          </a:xfrm>
          <a:prstGeom prst="rect">
            <a:avLst/>
          </a:prstGeom>
        </p:spPr>
        <p:txBody>
          <a:bodyPr>
            <a:normAutofit/>
          </a:bodyPr>
          <a:lstStyle>
            <a:lvl1pPr marL="0" indent="0">
              <a:buNone/>
              <a:defRPr sz="1800" baseline="0">
                <a:solidFill>
                  <a:srgbClr val="1074CB"/>
                </a:solidFill>
              </a:defRPr>
            </a:lvl1pPr>
          </a:lstStyle>
          <a:p>
            <a:pPr lvl="0"/>
            <a:r>
              <a:rPr lang="en-GB" dirty="0"/>
              <a:t>Slide Sub heading here</a:t>
            </a:r>
          </a:p>
        </p:txBody>
      </p:sp>
      <p:sp>
        <p:nvSpPr>
          <p:cNvPr id="16" name="Text Placeholder 15"/>
          <p:cNvSpPr>
            <a:spLocks noGrp="1"/>
          </p:cNvSpPr>
          <p:nvPr>
            <p:ph type="body" sz="quarter" idx="15" hasCustomPrompt="1"/>
          </p:nvPr>
        </p:nvSpPr>
        <p:spPr>
          <a:xfrm>
            <a:off x="911424" y="2204864"/>
            <a:ext cx="10560000" cy="1512168"/>
          </a:xfrm>
          <a:prstGeom prst="rect">
            <a:avLst/>
          </a:prstGeom>
        </p:spPr>
        <p:txBody>
          <a:bodyPr>
            <a:normAutofit/>
          </a:bodyPr>
          <a:lstStyle>
            <a:lvl1pPr marL="342900" indent="-342900">
              <a:buClr>
                <a:schemeClr val="tx2">
                  <a:lumMod val="60000"/>
                  <a:lumOff val="40000"/>
                </a:schemeClr>
              </a:buClr>
              <a:buFont typeface="Arial" pitchFamily="34" charset="0"/>
              <a:buChar char="•"/>
              <a:defRPr sz="1400" b="0" baseline="0">
                <a:solidFill>
                  <a:srgbClr val="666969"/>
                </a:solidFill>
              </a:defRPr>
            </a:lvl1pPr>
          </a:lstStyle>
          <a:p>
            <a:pPr lvl="0"/>
            <a:r>
              <a:rPr lang="en-GB" sz="2400" dirty="0"/>
              <a:t>14 </a:t>
            </a:r>
            <a:r>
              <a:rPr lang="en-GB" sz="2400" dirty="0" err="1"/>
              <a:t>pt</a:t>
            </a:r>
            <a:r>
              <a:rPr lang="en-GB" sz="2400" dirty="0"/>
              <a:t> Bullet pointed text</a:t>
            </a:r>
            <a:endParaRPr lang="en-GB" dirty="0"/>
          </a:p>
        </p:txBody>
      </p:sp>
      <p:sp>
        <p:nvSpPr>
          <p:cNvPr id="11" name="Text Box 21"/>
          <p:cNvSpPr txBox="1">
            <a:spLocks noChangeArrowheads="1"/>
          </p:cNvSpPr>
          <p:nvPr userDrawn="1"/>
        </p:nvSpPr>
        <p:spPr bwMode="auto">
          <a:xfrm>
            <a:off x="10871200" y="6324601"/>
            <a:ext cx="10160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charset="0"/>
              </a:defRPr>
            </a:lvl1pPr>
            <a:lvl2pPr marL="742950" indent="-285750">
              <a:defRPr sz="2400">
                <a:solidFill>
                  <a:schemeClr val="tx1"/>
                </a:solidFill>
                <a:latin typeface="Times" charset="0"/>
              </a:defRPr>
            </a:lvl2pPr>
            <a:lvl3pPr marL="1143000" indent="-228600">
              <a:defRPr sz="2400">
                <a:solidFill>
                  <a:schemeClr val="tx1"/>
                </a:solidFill>
                <a:latin typeface="Times" charset="0"/>
              </a:defRPr>
            </a:lvl3pPr>
            <a:lvl4pPr marL="1600200" indent="-228600">
              <a:defRPr sz="2400">
                <a:solidFill>
                  <a:schemeClr val="tx1"/>
                </a:solidFill>
                <a:latin typeface="Times" charset="0"/>
              </a:defRPr>
            </a:lvl4pPr>
            <a:lvl5pPr marL="2057400" indent="-228600">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pPr algn="r">
              <a:spcBef>
                <a:spcPct val="50000"/>
              </a:spcBef>
            </a:pPr>
            <a:r>
              <a:rPr lang="en-US" sz="1000" dirty="0">
                <a:solidFill>
                  <a:schemeClr val="bg1"/>
                </a:solidFill>
                <a:latin typeface="+mj-lt"/>
              </a:rPr>
              <a:t>PAGE </a:t>
            </a:r>
            <a:fld id="{BB3AD7BE-BBDF-4317-BD3D-3BED368CA75B}" type="slidenum">
              <a:rPr lang="en-US" sz="1000">
                <a:solidFill>
                  <a:schemeClr val="bg1"/>
                </a:solidFill>
                <a:latin typeface="+mj-lt"/>
              </a:rPr>
              <a:pPr algn="r">
                <a:spcBef>
                  <a:spcPct val="50000"/>
                </a:spcBef>
              </a:pPr>
              <a:t>‹#›</a:t>
            </a:fld>
            <a:endParaRPr lang="en-US" sz="2000" dirty="0">
              <a:solidFill>
                <a:schemeClr val="bg1"/>
              </a:solidFill>
              <a:latin typeface="+mj-lt"/>
            </a:endParaRPr>
          </a:p>
        </p:txBody>
      </p:sp>
    </p:spTree>
    <p:extLst>
      <p:ext uri="{BB962C8B-B14F-4D97-AF65-F5344CB8AC3E}">
        <p14:creationId xmlns:p14="http://schemas.microsoft.com/office/powerpoint/2010/main" val="24176202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fr-FR"/>
              <a:t>Modifiez le style du titre</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4"/>
          <a:stretch>
            <a:fillRect/>
          </a:stretch>
        </p:blipFill>
        <p:spPr>
          <a:xfrm>
            <a:off x="179512" y="20335"/>
            <a:ext cx="884497" cy="14047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tmp"/><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image" Target="../media/image5.tmp"/><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59A347-09CC-42B2-808D-EAC76CE43048}"/>
              </a:ext>
            </a:extLst>
          </p:cNvPr>
          <p:cNvSpPr>
            <a:spLocks noGrp="1"/>
          </p:cNvSpPr>
          <p:nvPr>
            <p:ph type="ctrTitle"/>
          </p:nvPr>
        </p:nvSpPr>
        <p:spPr/>
        <p:txBody>
          <a:bodyPr/>
          <a:lstStyle/>
          <a:p>
            <a:r>
              <a:rPr lang="en-GB" dirty="0"/>
              <a:t>Proposal to test long vehicles to Annex 6 in frequency range of 2-6 GHz</a:t>
            </a:r>
            <a:br>
              <a:rPr lang="en-GB" dirty="0"/>
            </a:br>
            <a:endParaRPr lang="en-GB" dirty="0"/>
          </a:p>
        </p:txBody>
      </p:sp>
      <p:sp>
        <p:nvSpPr>
          <p:cNvPr id="3" name="Subtitle 2">
            <a:extLst>
              <a:ext uri="{FF2B5EF4-FFF2-40B4-BE49-F238E27FC236}">
                <a16:creationId xmlns:a16="http://schemas.microsoft.com/office/drawing/2014/main" id="{24D6975E-D4D5-4137-A868-A65948C0849D}"/>
              </a:ext>
            </a:extLst>
          </p:cNvPr>
          <p:cNvSpPr>
            <a:spLocks noGrp="1"/>
          </p:cNvSpPr>
          <p:nvPr>
            <p:ph type="subTitle" idx="1"/>
          </p:nvPr>
        </p:nvSpPr>
        <p:spPr/>
        <p:txBody>
          <a:bodyPr/>
          <a:lstStyle/>
          <a:p>
            <a:r>
              <a:rPr lang="en-GB" dirty="0"/>
              <a:t>OICA Proposal</a:t>
            </a:r>
          </a:p>
          <a:p>
            <a:r>
              <a:rPr lang="en-GB" dirty="0"/>
              <a:t>14 Feb 2022</a:t>
            </a:r>
          </a:p>
        </p:txBody>
      </p:sp>
      <p:sp>
        <p:nvSpPr>
          <p:cNvPr id="4" name="Slide Number Placeholder 3">
            <a:extLst>
              <a:ext uri="{FF2B5EF4-FFF2-40B4-BE49-F238E27FC236}">
                <a16:creationId xmlns:a16="http://schemas.microsoft.com/office/drawing/2014/main" id="{D8ACB22F-5AC6-4893-8190-96863D5C86A3}"/>
              </a:ext>
            </a:extLst>
          </p:cNvPr>
          <p:cNvSpPr>
            <a:spLocks noGrp="1"/>
          </p:cNvSpPr>
          <p:nvPr>
            <p:ph type="sldNum" sz="quarter" idx="12"/>
          </p:nvPr>
        </p:nvSpPr>
        <p:spPr/>
        <p:txBody>
          <a:bodyPr/>
          <a:lstStyle/>
          <a:p>
            <a:endParaRPr lang="fr-FR" altLang="ja-JP" dirty="0"/>
          </a:p>
        </p:txBody>
      </p:sp>
    </p:spTree>
    <p:extLst>
      <p:ext uri="{BB962C8B-B14F-4D97-AF65-F5344CB8AC3E}">
        <p14:creationId xmlns:p14="http://schemas.microsoft.com/office/powerpoint/2010/main" val="176418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FF21D-5076-4712-A371-C26FC569C271}"/>
              </a:ext>
            </a:extLst>
          </p:cNvPr>
          <p:cNvSpPr>
            <a:spLocks noGrp="1"/>
          </p:cNvSpPr>
          <p:nvPr>
            <p:ph type="title"/>
          </p:nvPr>
        </p:nvSpPr>
        <p:spPr/>
        <p:txBody>
          <a:bodyPr/>
          <a:lstStyle/>
          <a:p>
            <a:r>
              <a:rPr lang="en-GB" sz="3600" dirty="0"/>
              <a:t>Introduction</a:t>
            </a:r>
            <a:endParaRPr lang="en-GB" dirty="0"/>
          </a:p>
        </p:txBody>
      </p:sp>
      <p:sp>
        <p:nvSpPr>
          <p:cNvPr id="4" name="Slide Number Placeholder 3">
            <a:extLst>
              <a:ext uri="{FF2B5EF4-FFF2-40B4-BE49-F238E27FC236}">
                <a16:creationId xmlns:a16="http://schemas.microsoft.com/office/drawing/2014/main" id="{C0BE3A7D-3595-4875-A00B-AA9ECDE5F414}"/>
              </a:ext>
            </a:extLst>
          </p:cNvPr>
          <p:cNvSpPr>
            <a:spLocks noGrp="1"/>
          </p:cNvSpPr>
          <p:nvPr>
            <p:ph type="sldNum" sz="quarter" idx="12"/>
          </p:nvPr>
        </p:nvSpPr>
        <p:spPr/>
        <p:txBody>
          <a:bodyPr/>
          <a:lstStyle/>
          <a:p>
            <a:fld id="{E4A5D464-134C-4C80-B41F-7081051DEBC1}" type="slidenum">
              <a:rPr lang="ja-JP" altLang="fr-FR" smtClean="0"/>
              <a:pPr/>
              <a:t>2</a:t>
            </a:fld>
            <a:endParaRPr lang="fr-FR" altLang="ja-JP"/>
          </a:p>
        </p:txBody>
      </p:sp>
      <p:sp>
        <p:nvSpPr>
          <p:cNvPr id="5" name="Text Placeholder 3">
            <a:extLst>
              <a:ext uri="{FF2B5EF4-FFF2-40B4-BE49-F238E27FC236}">
                <a16:creationId xmlns:a16="http://schemas.microsoft.com/office/drawing/2014/main" id="{A2C213B6-AFD4-49F9-AE35-F76CB80A8EF2}"/>
              </a:ext>
            </a:extLst>
          </p:cNvPr>
          <p:cNvSpPr>
            <a:spLocks noGrp="1"/>
          </p:cNvSpPr>
          <p:nvPr>
            <p:ph idx="1"/>
          </p:nvPr>
        </p:nvSpPr>
        <p:spPr>
          <a:xfrm>
            <a:off x="609600" y="1600200"/>
            <a:ext cx="10972800" cy="4525963"/>
          </a:xfrm>
        </p:spPr>
        <p:txBody>
          <a:bodyPr>
            <a:noAutofit/>
          </a:bodyPr>
          <a:lstStyle/>
          <a:p>
            <a:r>
              <a:rPr lang="en-GB" sz="1600" dirty="0">
                <a:solidFill>
                  <a:schemeClr val="tx1"/>
                </a:solidFill>
              </a:rPr>
              <a:t>In the 26</a:t>
            </a:r>
            <a:r>
              <a:rPr lang="en-GB" sz="1600" baseline="30000" dirty="0">
                <a:solidFill>
                  <a:schemeClr val="tx1"/>
                </a:solidFill>
              </a:rPr>
              <a:t>th</a:t>
            </a:r>
            <a:r>
              <a:rPr lang="en-GB" sz="1600" dirty="0">
                <a:solidFill>
                  <a:schemeClr val="tx1"/>
                </a:solidFill>
              </a:rPr>
              <a:t> meeting of  GRE Informal Working Group for EMC, we discussed radiated Immunity testing in the 2-6 GHz range for long vehicles</a:t>
            </a:r>
          </a:p>
          <a:p>
            <a:endParaRPr lang="en-GB" sz="1600" dirty="0">
              <a:solidFill>
                <a:schemeClr val="tx1"/>
              </a:solidFill>
            </a:endParaRPr>
          </a:p>
          <a:p>
            <a:r>
              <a:rPr lang="en-GB" sz="1600" dirty="0">
                <a:solidFill>
                  <a:schemeClr val="tx1"/>
                </a:solidFill>
              </a:rPr>
              <a:t>NL experts introduced proposal to test long vehicles with a small antenna </a:t>
            </a:r>
          </a:p>
          <a:p>
            <a:endParaRPr lang="en-GB" sz="1600" dirty="0">
              <a:solidFill>
                <a:schemeClr val="tx1"/>
              </a:solidFill>
            </a:endParaRPr>
          </a:p>
          <a:p>
            <a:r>
              <a:rPr lang="en-GB" sz="1600" dirty="0">
                <a:solidFill>
                  <a:schemeClr val="tx1"/>
                </a:solidFill>
              </a:rPr>
              <a:t>OICA experts judged this not suitable for vehicle testing</a:t>
            </a:r>
          </a:p>
          <a:p>
            <a:endParaRPr lang="en-GB" sz="1600" dirty="0">
              <a:solidFill>
                <a:schemeClr val="tx1"/>
              </a:solidFill>
            </a:endParaRPr>
          </a:p>
          <a:p>
            <a:r>
              <a:rPr lang="en-GB" sz="1600" dirty="0">
                <a:solidFill>
                  <a:schemeClr val="tx1"/>
                </a:solidFill>
              </a:rPr>
              <a:t>This paper proposes an alternative by utilising ISO11451-2; long vehicles are to tested by introducing additional reference points near electronic modules with immunity related functions and their harnesses</a:t>
            </a:r>
          </a:p>
          <a:p>
            <a:pPr>
              <a:buFont typeface="+mj-lt"/>
              <a:buAutoNum type="arabicPeriod"/>
            </a:pPr>
            <a:endParaRPr lang="en-GB" sz="1600" dirty="0">
              <a:solidFill>
                <a:schemeClr val="tx1"/>
              </a:solidFill>
            </a:endParaRPr>
          </a:p>
          <a:p>
            <a:pPr>
              <a:buFont typeface="+mj-lt"/>
              <a:buAutoNum type="arabicPeriod"/>
            </a:pPr>
            <a:endParaRPr lang="en-GB" sz="1600" dirty="0">
              <a:solidFill>
                <a:schemeClr val="tx1"/>
              </a:solidFill>
            </a:endParaRPr>
          </a:p>
          <a:p>
            <a:pPr marL="0" indent="0">
              <a:buNone/>
            </a:pPr>
            <a:endParaRPr lang="en-GB" sz="1600" dirty="0">
              <a:solidFill>
                <a:schemeClr val="tx1"/>
              </a:solidFill>
            </a:endParaRPr>
          </a:p>
        </p:txBody>
      </p:sp>
    </p:spTree>
    <p:extLst>
      <p:ext uri="{BB962C8B-B14F-4D97-AF65-F5344CB8AC3E}">
        <p14:creationId xmlns:p14="http://schemas.microsoft.com/office/powerpoint/2010/main" val="159773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A51E6-5A81-427D-8EC2-2FB9E8E20EE0}"/>
              </a:ext>
            </a:extLst>
          </p:cNvPr>
          <p:cNvSpPr>
            <a:spLocks noGrp="1"/>
          </p:cNvSpPr>
          <p:nvPr>
            <p:ph type="title"/>
          </p:nvPr>
        </p:nvSpPr>
        <p:spPr>
          <a:xfrm>
            <a:off x="597421" y="260648"/>
            <a:ext cx="10972800" cy="1143000"/>
          </a:xfrm>
        </p:spPr>
        <p:txBody>
          <a:bodyPr/>
          <a:lstStyle/>
          <a:p>
            <a:r>
              <a:rPr lang="en-GB" sz="3600" dirty="0"/>
              <a:t>Proposal: amend Reg.10-06 Annex 6, §1.3</a:t>
            </a:r>
          </a:p>
        </p:txBody>
      </p:sp>
      <p:sp>
        <p:nvSpPr>
          <p:cNvPr id="4" name="Slide Number Placeholder 3">
            <a:extLst>
              <a:ext uri="{FF2B5EF4-FFF2-40B4-BE49-F238E27FC236}">
                <a16:creationId xmlns:a16="http://schemas.microsoft.com/office/drawing/2014/main" id="{BACB6E27-90BA-4333-A982-4BFF3E387B59}"/>
              </a:ext>
            </a:extLst>
          </p:cNvPr>
          <p:cNvSpPr>
            <a:spLocks noGrp="1"/>
          </p:cNvSpPr>
          <p:nvPr>
            <p:ph type="sldNum" sz="quarter" idx="12"/>
          </p:nvPr>
        </p:nvSpPr>
        <p:spPr/>
        <p:txBody>
          <a:bodyPr/>
          <a:lstStyle/>
          <a:p>
            <a:fld id="{E4A5D464-134C-4C80-B41F-7081051DEBC1}" type="slidenum">
              <a:rPr lang="ja-JP" altLang="fr-FR" smtClean="0"/>
              <a:pPr/>
              <a:t>3</a:t>
            </a:fld>
            <a:endParaRPr lang="fr-FR" altLang="ja-JP" dirty="0"/>
          </a:p>
        </p:txBody>
      </p:sp>
      <p:sp>
        <p:nvSpPr>
          <p:cNvPr id="5" name="Text Placeholder 3">
            <a:extLst>
              <a:ext uri="{FF2B5EF4-FFF2-40B4-BE49-F238E27FC236}">
                <a16:creationId xmlns:a16="http://schemas.microsoft.com/office/drawing/2014/main" id="{DA49FB1E-4ECE-4AD6-845F-8DAE640FDE16}"/>
              </a:ext>
            </a:extLst>
          </p:cNvPr>
          <p:cNvSpPr>
            <a:spLocks noGrp="1"/>
          </p:cNvSpPr>
          <p:nvPr>
            <p:ph idx="1"/>
          </p:nvPr>
        </p:nvSpPr>
        <p:spPr>
          <a:xfrm>
            <a:off x="609600" y="1600200"/>
            <a:ext cx="10972800" cy="4525963"/>
          </a:xfrm>
        </p:spPr>
        <p:txBody>
          <a:bodyPr>
            <a:noAutofit/>
          </a:bodyPr>
          <a:lstStyle/>
          <a:p>
            <a:r>
              <a:rPr lang="en-GB" sz="2400" dirty="0"/>
              <a:t>Current Text: </a:t>
            </a:r>
          </a:p>
          <a:p>
            <a:r>
              <a:rPr lang="en-GB" sz="2400" dirty="0"/>
              <a:t>1.3.	Alternative test methods</a:t>
            </a:r>
          </a:p>
          <a:p>
            <a:endParaRPr lang="en-GB" sz="2400" dirty="0"/>
          </a:p>
          <a:p>
            <a:r>
              <a:rPr lang="en-GB" sz="2400" dirty="0"/>
              <a:t>The test may be alternatively performed in an outdoor test site for all vehicles. The test facility shall comply with (national) legal requirements regarding the emission of electromagnetic fields.</a:t>
            </a:r>
          </a:p>
          <a:p>
            <a:endParaRPr lang="en-GB" sz="2400" dirty="0"/>
          </a:p>
          <a:p>
            <a:r>
              <a:rPr lang="en-GB" sz="2400" dirty="0"/>
              <a:t>If a vehicle is longer than 12 m and/or wider than 2.60 m and/or higher than 4.00 m, BCI (bulk current injection) method according to ISO 11451-4 shall be used in the frequency range 20 to 2,000 MHz with levels defined in paragraph 6.8.2.1. of this Regulation.</a:t>
            </a:r>
            <a:endParaRPr lang="en-GB" sz="2400" dirty="0">
              <a:solidFill>
                <a:schemeClr val="tx1"/>
              </a:solidFill>
            </a:endParaRPr>
          </a:p>
          <a:p>
            <a:endParaRPr lang="en-GB" sz="2400" dirty="0">
              <a:solidFill>
                <a:schemeClr val="tx1"/>
              </a:solidFill>
            </a:endParaRPr>
          </a:p>
        </p:txBody>
      </p:sp>
    </p:spTree>
    <p:extLst>
      <p:ext uri="{BB962C8B-B14F-4D97-AF65-F5344CB8AC3E}">
        <p14:creationId xmlns:p14="http://schemas.microsoft.com/office/powerpoint/2010/main" val="2571615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FA433-6138-470A-9BFE-572537F472B3}"/>
              </a:ext>
            </a:extLst>
          </p:cNvPr>
          <p:cNvSpPr>
            <a:spLocks noGrp="1"/>
          </p:cNvSpPr>
          <p:nvPr>
            <p:ph type="title"/>
          </p:nvPr>
        </p:nvSpPr>
        <p:spPr/>
        <p:txBody>
          <a:bodyPr/>
          <a:lstStyle/>
          <a:p>
            <a:r>
              <a:rPr lang="en-GB" sz="3600" dirty="0"/>
              <a:t>Alternative Proposal: amend Reg.10-06 Annex 6,  </a:t>
            </a:r>
          </a:p>
        </p:txBody>
      </p:sp>
      <p:sp>
        <p:nvSpPr>
          <p:cNvPr id="4" name="Slide Number Placeholder 3">
            <a:extLst>
              <a:ext uri="{FF2B5EF4-FFF2-40B4-BE49-F238E27FC236}">
                <a16:creationId xmlns:a16="http://schemas.microsoft.com/office/drawing/2014/main" id="{A7901F69-602F-489F-BA56-D9CC12C8E3F8}"/>
              </a:ext>
            </a:extLst>
          </p:cNvPr>
          <p:cNvSpPr>
            <a:spLocks noGrp="1"/>
          </p:cNvSpPr>
          <p:nvPr>
            <p:ph type="sldNum" sz="quarter" idx="12"/>
          </p:nvPr>
        </p:nvSpPr>
        <p:spPr/>
        <p:txBody>
          <a:bodyPr/>
          <a:lstStyle/>
          <a:p>
            <a:fld id="{E4A5D464-134C-4C80-B41F-7081051DEBC1}" type="slidenum">
              <a:rPr lang="ja-JP" altLang="fr-FR" smtClean="0"/>
              <a:pPr/>
              <a:t>4</a:t>
            </a:fld>
            <a:endParaRPr lang="fr-FR" altLang="ja-JP"/>
          </a:p>
        </p:txBody>
      </p:sp>
      <p:sp>
        <p:nvSpPr>
          <p:cNvPr id="6" name="Content Placeholder 5">
            <a:extLst>
              <a:ext uri="{FF2B5EF4-FFF2-40B4-BE49-F238E27FC236}">
                <a16:creationId xmlns:a16="http://schemas.microsoft.com/office/drawing/2014/main" id="{6C4D10FD-3725-4633-AE99-06E12B3F955D}"/>
              </a:ext>
            </a:extLst>
          </p:cNvPr>
          <p:cNvSpPr txBox="1">
            <a:spLocks noGrp="1"/>
          </p:cNvSpPr>
          <p:nvPr>
            <p:ph idx="1"/>
          </p:nvPr>
        </p:nvSpPr>
        <p:spPr>
          <a:xfrm>
            <a:off x="638894" y="1628800"/>
            <a:ext cx="10972800" cy="4401205"/>
          </a:xfrm>
          <a:prstGeom prst="rect">
            <a:avLst/>
          </a:prstGeom>
          <a:noFill/>
        </p:spPr>
        <p:txBody>
          <a:bodyPr wrap="square">
            <a:spAutoFit/>
          </a:bodyPr>
          <a:lstStyle/>
          <a:p>
            <a:endParaRPr lang="en-GB" sz="2000" dirty="0"/>
          </a:p>
          <a:p>
            <a:pPr marL="0" indent="0">
              <a:buNone/>
            </a:pPr>
            <a:r>
              <a:rPr lang="en-GB" sz="2000" dirty="0"/>
              <a:t>1.3.	Alternative test methods</a:t>
            </a:r>
          </a:p>
          <a:p>
            <a:pPr marL="0" indent="0">
              <a:buNone/>
            </a:pPr>
            <a:endParaRPr lang="en-GB" sz="2000" dirty="0"/>
          </a:p>
          <a:p>
            <a:pPr marL="0" indent="0">
              <a:buNone/>
            </a:pPr>
            <a:r>
              <a:rPr lang="en-GB" sz="2000" dirty="0"/>
              <a:t>The test may be alternatively performed in an outdoor test site for all vehicles. The test facility shall comply with (national) legal requirements regarding the emission of electromagnetic fields.</a:t>
            </a:r>
          </a:p>
          <a:p>
            <a:pPr marL="0" indent="0">
              <a:buNone/>
            </a:pPr>
            <a:endParaRPr lang="en-GB" sz="2000" dirty="0"/>
          </a:p>
          <a:p>
            <a:pPr marL="0" indent="0">
              <a:buNone/>
            </a:pPr>
            <a:r>
              <a:rPr lang="en-GB" sz="2000" dirty="0"/>
              <a:t>If a vehicle is longer than 12 m and/or wider than 2.60 m and/or higher than 4.00 m, BCI (bulk current injection) method according to ISO 11451-4 shall be used in the frequency range 20 to 2,000 MHz with levels defined in paragraph 6.8.2.1. of this Regulation. </a:t>
            </a:r>
            <a:r>
              <a:rPr lang="en-GB" sz="2000" dirty="0">
                <a:highlight>
                  <a:srgbClr val="FFFF00"/>
                </a:highlight>
              </a:rPr>
              <a:t>For the frequency range of 20 to 6,000 MHz,  ISO11451-2 shall be used with additional Reference point(s) which shall be chosen by the manufacturer in conjunction with the Type Approval Authority after considering the distribution of electronic systems with immunity related functions and the layout of any wiring harness. </a:t>
            </a:r>
          </a:p>
        </p:txBody>
      </p:sp>
    </p:spTree>
    <p:extLst>
      <p:ext uri="{BB962C8B-B14F-4D97-AF65-F5344CB8AC3E}">
        <p14:creationId xmlns:p14="http://schemas.microsoft.com/office/powerpoint/2010/main" val="29691321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GB" dirty="0"/>
              <a:t>Long Vehicles </a:t>
            </a:r>
          </a:p>
        </p:txBody>
      </p:sp>
      <p:sp>
        <p:nvSpPr>
          <p:cNvPr id="3" name="Text Placeholder 2"/>
          <p:cNvSpPr>
            <a:spLocks noGrp="1"/>
          </p:cNvSpPr>
          <p:nvPr>
            <p:ph type="body" sz="quarter" idx="14"/>
          </p:nvPr>
        </p:nvSpPr>
        <p:spPr/>
        <p:txBody>
          <a:bodyPr/>
          <a:lstStyle/>
          <a:p>
            <a:r>
              <a:rPr lang="en-GB" dirty="0"/>
              <a:t>Proposal</a:t>
            </a:r>
          </a:p>
        </p:txBody>
      </p:sp>
      <p:sp>
        <p:nvSpPr>
          <p:cNvPr id="4" name="Text Placeholder 3"/>
          <p:cNvSpPr>
            <a:spLocks noGrp="1"/>
          </p:cNvSpPr>
          <p:nvPr>
            <p:ph type="body" sz="quarter" idx="15"/>
          </p:nvPr>
        </p:nvSpPr>
        <p:spPr>
          <a:xfrm>
            <a:off x="2164743" y="1777307"/>
            <a:ext cx="7920000" cy="1512168"/>
          </a:xfrm>
        </p:spPr>
        <p:txBody>
          <a:bodyPr/>
          <a:lstStyle/>
          <a:p>
            <a:r>
              <a:rPr lang="en-GB" dirty="0">
                <a:solidFill>
                  <a:schemeClr val="tx1"/>
                </a:solidFill>
              </a:rPr>
              <a:t>Select test points based on location of immunity related ECUs</a:t>
            </a:r>
          </a:p>
          <a:p>
            <a:endParaRPr lang="en-GB" dirty="0">
              <a:solidFill>
                <a:schemeClr val="tx1"/>
              </a:solidFill>
            </a:endParaRP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3287688" y="2436129"/>
            <a:ext cx="5020310" cy="1381125"/>
          </a:xfrm>
          <a:prstGeom prst="rect">
            <a:avLst/>
          </a:prstGeom>
        </p:spPr>
      </p:pic>
      <p:grpSp>
        <p:nvGrpSpPr>
          <p:cNvPr id="6" name="Group 5"/>
          <p:cNvGrpSpPr/>
          <p:nvPr/>
        </p:nvGrpSpPr>
        <p:grpSpPr>
          <a:xfrm>
            <a:off x="5977494" y="2647011"/>
            <a:ext cx="1270635" cy="2795269"/>
            <a:chOff x="0" y="0"/>
            <a:chExt cx="1271256" cy="2795828"/>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flipV="1">
              <a:off x="135653" y="1778558"/>
              <a:ext cx="1021080" cy="1013460"/>
            </a:xfrm>
            <a:prstGeom prst="rect">
              <a:avLst/>
            </a:prstGeom>
          </p:spPr>
        </p:pic>
        <p:sp>
          <p:nvSpPr>
            <p:cNvPr id="8" name="Oval 7"/>
            <p:cNvSpPr/>
            <p:nvPr/>
          </p:nvSpPr>
          <p:spPr>
            <a:xfrm>
              <a:off x="0" y="0"/>
              <a:ext cx="1271256" cy="2275951"/>
            </a:xfrm>
            <a:prstGeom prst="ellipse">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9" name="Group 8"/>
          <p:cNvGrpSpPr/>
          <p:nvPr/>
        </p:nvGrpSpPr>
        <p:grpSpPr>
          <a:xfrm>
            <a:off x="3333042" y="2647011"/>
            <a:ext cx="1270635" cy="2795269"/>
            <a:chOff x="0" y="0"/>
            <a:chExt cx="1271256" cy="2795828"/>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flipV="1">
              <a:off x="135653" y="1778558"/>
              <a:ext cx="1021080" cy="1013460"/>
            </a:xfrm>
            <a:prstGeom prst="rect">
              <a:avLst/>
            </a:prstGeom>
          </p:spPr>
        </p:pic>
        <p:sp>
          <p:nvSpPr>
            <p:cNvPr id="11" name="Oval 10"/>
            <p:cNvSpPr/>
            <p:nvPr/>
          </p:nvSpPr>
          <p:spPr>
            <a:xfrm>
              <a:off x="0" y="0"/>
              <a:ext cx="1271256" cy="2275951"/>
            </a:xfrm>
            <a:prstGeom prst="ellipse">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12" name="Group 11"/>
          <p:cNvGrpSpPr/>
          <p:nvPr/>
        </p:nvGrpSpPr>
        <p:grpSpPr>
          <a:xfrm>
            <a:off x="7176758" y="2647011"/>
            <a:ext cx="1270635" cy="2795269"/>
            <a:chOff x="0" y="0"/>
            <a:chExt cx="1271256" cy="2795828"/>
          </a:xfrm>
        </p:grpSpPr>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flipV="1">
              <a:off x="135653" y="1778558"/>
              <a:ext cx="1021080" cy="1013460"/>
            </a:xfrm>
            <a:prstGeom prst="rect">
              <a:avLst/>
            </a:prstGeom>
          </p:spPr>
        </p:pic>
        <p:sp>
          <p:nvSpPr>
            <p:cNvPr id="14" name="Oval 13"/>
            <p:cNvSpPr/>
            <p:nvPr/>
          </p:nvSpPr>
          <p:spPr>
            <a:xfrm>
              <a:off x="0" y="0"/>
              <a:ext cx="1271256" cy="2275951"/>
            </a:xfrm>
            <a:prstGeom prst="ellipse">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sp>
        <p:nvSpPr>
          <p:cNvPr id="15" name="Content Placeholder 2"/>
          <p:cNvSpPr txBox="1">
            <a:spLocks/>
          </p:cNvSpPr>
          <p:nvPr/>
        </p:nvSpPr>
        <p:spPr bwMode="auto">
          <a:xfrm>
            <a:off x="1981200" y="6029251"/>
            <a:ext cx="8229600" cy="375697"/>
          </a:xfrm>
          <a:prstGeom prst="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1240B29-F687-4F45-9708-019B960494DF}">
              <a14:hiddenLine xmlns:a14="http://schemas.microsoft.com/office/drawing/2010/main" w="9525">
                <a:solidFill>
                  <a:srgbClr val="000000"/>
                </a:solidFill>
                <a:miter lim="800000"/>
                <a:headEnd/>
                <a:tailEnd/>
              </a14:hiddenLine>
            </a:ext>
          </a:extLst>
        </p:spPr>
        <p:txBody>
          <a:bodyPr vert="horz" wrap="square" lIns="0" tIns="45707" rIns="91414" bIns="45707" numCol="1" anchor="t" anchorCtr="0" compatLnSpc="1">
            <a:prstTxWarp prst="textNoShape">
              <a:avLst/>
            </a:prstTxWarp>
          </a:bodyPr>
          <a:lstStyle>
            <a:lvl1pPr marL="174575" indent="-174575" algn="l" defTabSz="457068" rtl="0" eaLnBrk="0" fontAlgn="base" hangingPunct="0">
              <a:spcBef>
                <a:spcPct val="0"/>
              </a:spcBef>
              <a:spcAft>
                <a:spcPts val="600"/>
              </a:spcAft>
              <a:buFont typeface="Arial" pitchFamily="34" charset="0"/>
              <a:buChar char="•"/>
              <a:defRPr sz="1600" kern="1200">
                <a:solidFill>
                  <a:schemeClr val="tx1"/>
                </a:solidFill>
                <a:latin typeface="Ford Antenna Regular"/>
                <a:ea typeface="ヒラギノ角ゴ Pro W3" pitchFamily="-108" charset="-128"/>
                <a:cs typeface="Ford Antenna Regular"/>
              </a:defRPr>
            </a:lvl1pPr>
            <a:lvl2pPr marL="631644" indent="-174575" algn="l" defTabSz="457068" rtl="0" eaLnBrk="0" fontAlgn="base" hangingPunct="0">
              <a:spcBef>
                <a:spcPct val="0"/>
              </a:spcBef>
              <a:spcAft>
                <a:spcPts val="600"/>
              </a:spcAft>
              <a:buFont typeface="Arial" pitchFamily="34" charset="0"/>
              <a:buChar char="–"/>
              <a:defRPr sz="1600" kern="1200">
                <a:solidFill>
                  <a:schemeClr val="tx1"/>
                </a:solidFill>
                <a:latin typeface="Ford Antenna Regular"/>
                <a:ea typeface="ヒラギノ角ゴ Pro W3" pitchFamily="-108" charset="-128"/>
                <a:cs typeface="Ford Antenna Regular"/>
              </a:defRPr>
            </a:lvl2pPr>
            <a:lvl3pPr marL="1088713" indent="-174575" algn="l" defTabSz="457068" rtl="0" eaLnBrk="0" fontAlgn="base" hangingPunct="0">
              <a:spcBef>
                <a:spcPct val="0"/>
              </a:spcBef>
              <a:spcAft>
                <a:spcPts val="600"/>
              </a:spcAft>
              <a:buFont typeface="Arial" pitchFamily="34" charset="0"/>
              <a:buChar char="•"/>
              <a:defRPr sz="1600" kern="1200">
                <a:solidFill>
                  <a:schemeClr val="tx1"/>
                </a:solidFill>
                <a:latin typeface="Ford Antenna Regular"/>
                <a:ea typeface="ヒラギノ角ゴ Pro W3" pitchFamily="-108" charset="-128"/>
                <a:cs typeface="Ford Antenna Regular"/>
              </a:defRPr>
            </a:lvl3pPr>
            <a:lvl4pPr marL="1545781" indent="-174575" algn="l" defTabSz="457068" rtl="0" eaLnBrk="0" fontAlgn="base" hangingPunct="0">
              <a:spcBef>
                <a:spcPct val="0"/>
              </a:spcBef>
              <a:spcAft>
                <a:spcPts val="600"/>
              </a:spcAft>
              <a:buFont typeface="Arial" pitchFamily="34" charset="0"/>
              <a:buChar char="–"/>
              <a:defRPr sz="1600" kern="1200">
                <a:solidFill>
                  <a:schemeClr val="tx1"/>
                </a:solidFill>
                <a:latin typeface="Ford Antenna Regular"/>
                <a:ea typeface="ヒラギノ角ゴ Pro W3" pitchFamily="-108" charset="-128"/>
                <a:cs typeface="Ford Antenna Regular"/>
              </a:defRPr>
            </a:lvl4pPr>
            <a:lvl5pPr marL="2002851" indent="-174575" algn="l" defTabSz="457068" rtl="0" eaLnBrk="0" fontAlgn="base" hangingPunct="0">
              <a:spcBef>
                <a:spcPct val="0"/>
              </a:spcBef>
              <a:spcAft>
                <a:spcPts val="600"/>
              </a:spcAft>
              <a:buFont typeface="Arial" pitchFamily="34" charset="0"/>
              <a:buChar char="•"/>
              <a:defRPr sz="1600" kern="1200">
                <a:solidFill>
                  <a:schemeClr val="tx1"/>
                </a:solidFill>
                <a:latin typeface="Ford Antenna Regular"/>
                <a:ea typeface="ヒラギノ角ゴ Pro W3" pitchFamily="-108" charset="-128"/>
                <a:cs typeface="Ford Antenna Regular"/>
              </a:defRPr>
            </a:lvl5pPr>
            <a:lvl6pPr marL="2513880" indent="-228535" algn="l" defTabSz="457068" rtl="0" eaLnBrk="1" latinLnBrk="0" hangingPunct="1">
              <a:spcBef>
                <a:spcPct val="20000"/>
              </a:spcBef>
              <a:buFont typeface="Arial"/>
              <a:buChar char="•"/>
              <a:defRPr sz="2000" kern="1200">
                <a:solidFill>
                  <a:schemeClr val="tx1"/>
                </a:solidFill>
                <a:latin typeface="+mn-lt"/>
                <a:ea typeface="+mn-ea"/>
                <a:cs typeface="+mn-cs"/>
              </a:defRPr>
            </a:lvl6pPr>
            <a:lvl7pPr marL="2970948" indent="-228535" algn="l" defTabSz="457068" rtl="0" eaLnBrk="1" latinLnBrk="0" hangingPunct="1">
              <a:spcBef>
                <a:spcPct val="20000"/>
              </a:spcBef>
              <a:buFont typeface="Arial"/>
              <a:buChar char="•"/>
              <a:defRPr sz="2000" kern="1200">
                <a:solidFill>
                  <a:schemeClr val="tx1"/>
                </a:solidFill>
                <a:latin typeface="+mn-lt"/>
                <a:ea typeface="+mn-ea"/>
                <a:cs typeface="+mn-cs"/>
              </a:defRPr>
            </a:lvl7pPr>
            <a:lvl8pPr marL="3428016" indent="-228535" algn="l" defTabSz="457068" rtl="0" eaLnBrk="1" latinLnBrk="0" hangingPunct="1">
              <a:spcBef>
                <a:spcPct val="20000"/>
              </a:spcBef>
              <a:buFont typeface="Arial"/>
              <a:buChar char="•"/>
              <a:defRPr sz="2000" kern="1200">
                <a:solidFill>
                  <a:schemeClr val="tx1"/>
                </a:solidFill>
                <a:latin typeface="+mn-lt"/>
                <a:ea typeface="+mn-ea"/>
                <a:cs typeface="+mn-cs"/>
              </a:defRPr>
            </a:lvl8pPr>
            <a:lvl9pPr marL="3885086" indent="-228535" algn="l" defTabSz="457068"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GB" dirty="0"/>
              <a:t>Targeted antenna positions test all modules with  immunity related functions</a:t>
            </a:r>
          </a:p>
        </p:txBody>
      </p:sp>
      <p:cxnSp>
        <p:nvCxnSpPr>
          <p:cNvPr id="16" name="Straight Connector 15">
            <a:extLst>
              <a:ext uri="{FF2B5EF4-FFF2-40B4-BE49-F238E27FC236}">
                <a16:creationId xmlns:a16="http://schemas.microsoft.com/office/drawing/2014/main" id="{01F4642B-B346-4B89-BB99-5F1DE43BA1E8}"/>
              </a:ext>
            </a:extLst>
          </p:cNvPr>
          <p:cNvCxnSpPr/>
          <p:nvPr/>
        </p:nvCxnSpPr>
        <p:spPr>
          <a:xfrm>
            <a:off x="3123791" y="3143181"/>
            <a:ext cx="5193575" cy="34537"/>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B159E7DC-F2B1-4DC7-B91E-7474DCE495BA}"/>
              </a:ext>
            </a:extLst>
          </p:cNvPr>
          <p:cNvSpPr txBox="1"/>
          <p:nvPr/>
        </p:nvSpPr>
        <p:spPr>
          <a:xfrm>
            <a:off x="8245350" y="3034627"/>
            <a:ext cx="1808957" cy="276999"/>
          </a:xfrm>
          <a:prstGeom prst="rect">
            <a:avLst/>
          </a:prstGeom>
          <a:noFill/>
        </p:spPr>
        <p:txBody>
          <a:bodyPr wrap="none" rtlCol="0">
            <a:spAutoFit/>
          </a:bodyPr>
          <a:lstStyle/>
          <a:p>
            <a:pPr fontAlgn="auto">
              <a:spcBef>
                <a:spcPts val="0"/>
              </a:spcBef>
              <a:spcAft>
                <a:spcPts val="0"/>
              </a:spcAft>
              <a:defRPr/>
            </a:pPr>
            <a:r>
              <a:rPr lang="en-GB" sz="1200" dirty="0">
                <a:solidFill>
                  <a:prstClr val="black"/>
                </a:solidFill>
                <a:latin typeface="Ford Antenna Regular"/>
                <a:cs typeface="Ford Antenna Regular"/>
              </a:rPr>
              <a:t>Vehicle reference line</a:t>
            </a:r>
          </a:p>
        </p:txBody>
      </p:sp>
      <p:sp>
        <p:nvSpPr>
          <p:cNvPr id="18" name="TextBox 17">
            <a:extLst>
              <a:ext uri="{FF2B5EF4-FFF2-40B4-BE49-F238E27FC236}">
                <a16:creationId xmlns:a16="http://schemas.microsoft.com/office/drawing/2014/main" id="{80996781-C1F6-4CE7-A1C0-8D092CA98744}"/>
              </a:ext>
            </a:extLst>
          </p:cNvPr>
          <p:cNvSpPr txBox="1"/>
          <p:nvPr/>
        </p:nvSpPr>
        <p:spPr>
          <a:xfrm>
            <a:off x="4367808" y="2248823"/>
            <a:ext cx="2013372" cy="276999"/>
          </a:xfrm>
          <a:prstGeom prst="rect">
            <a:avLst/>
          </a:prstGeom>
          <a:noFill/>
        </p:spPr>
        <p:txBody>
          <a:bodyPr wrap="none" rtlCol="0">
            <a:spAutoFit/>
          </a:bodyPr>
          <a:lstStyle/>
          <a:p>
            <a:pPr fontAlgn="auto">
              <a:spcBef>
                <a:spcPts val="0"/>
              </a:spcBef>
              <a:spcAft>
                <a:spcPts val="0"/>
              </a:spcAft>
              <a:defRPr/>
            </a:pPr>
            <a:r>
              <a:rPr lang="en-GB" sz="1200" dirty="0">
                <a:solidFill>
                  <a:prstClr val="black"/>
                </a:solidFill>
                <a:latin typeface="Ford Antenna Regular"/>
                <a:cs typeface="Ford Antenna Regular"/>
              </a:rPr>
              <a:t>Vehicle reference points</a:t>
            </a:r>
          </a:p>
        </p:txBody>
      </p:sp>
      <p:sp>
        <p:nvSpPr>
          <p:cNvPr id="19" name="Oval 18">
            <a:extLst>
              <a:ext uri="{FF2B5EF4-FFF2-40B4-BE49-F238E27FC236}">
                <a16:creationId xmlns:a16="http://schemas.microsoft.com/office/drawing/2014/main" id="{E53AAC0F-BDBE-47BE-B9AC-BB11988E5265}"/>
              </a:ext>
            </a:extLst>
          </p:cNvPr>
          <p:cNvSpPr/>
          <p:nvPr/>
        </p:nvSpPr>
        <p:spPr>
          <a:xfrm>
            <a:off x="3945903" y="3104130"/>
            <a:ext cx="91132" cy="9904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B9D90DF3-3C7E-4CE4-A4A2-7DAAA682CD83}"/>
              </a:ext>
            </a:extLst>
          </p:cNvPr>
          <p:cNvSpPr/>
          <p:nvPr/>
        </p:nvSpPr>
        <p:spPr>
          <a:xfrm>
            <a:off x="6554487" y="3104130"/>
            <a:ext cx="91132" cy="9904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C7092565-5718-4DEF-8821-8F38D5B7A42F}"/>
              </a:ext>
            </a:extLst>
          </p:cNvPr>
          <p:cNvSpPr/>
          <p:nvPr/>
        </p:nvSpPr>
        <p:spPr>
          <a:xfrm>
            <a:off x="7722998" y="3115205"/>
            <a:ext cx="91132" cy="9904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6485B8DD-5F33-4DB7-B4EF-EC008500CE46}"/>
              </a:ext>
            </a:extLst>
          </p:cNvPr>
          <p:cNvSpPr/>
          <p:nvPr/>
        </p:nvSpPr>
        <p:spPr>
          <a:xfrm>
            <a:off x="4290505" y="2357312"/>
            <a:ext cx="91132" cy="9904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714152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902758" y="475062"/>
            <a:ext cx="10386483" cy="503238"/>
          </a:xfrm>
        </p:spPr>
        <p:txBody>
          <a:bodyPr/>
          <a:lstStyle/>
          <a:p>
            <a:r>
              <a:rPr lang="en-GB" dirty="0"/>
              <a:t>Calibration</a:t>
            </a:r>
          </a:p>
        </p:txBody>
      </p:sp>
      <p:pic>
        <p:nvPicPr>
          <p:cNvPr id="6" name="Picture 5" descr="Text&#10;&#10;Description automatically generated">
            <a:extLst>
              <a:ext uri="{FF2B5EF4-FFF2-40B4-BE49-F238E27FC236}">
                <a16:creationId xmlns:a16="http://schemas.microsoft.com/office/drawing/2014/main" id="{1C77BBE3-5037-44DA-B945-63EEC75620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852" y="3925224"/>
            <a:ext cx="8215889" cy="1076885"/>
          </a:xfrm>
          <a:prstGeom prst="rect">
            <a:avLst/>
          </a:prstGeom>
        </p:spPr>
      </p:pic>
      <p:pic>
        <p:nvPicPr>
          <p:cNvPr id="8" name="Picture 7" descr="Text&#10;&#10;Description automatically generated">
            <a:extLst>
              <a:ext uri="{FF2B5EF4-FFF2-40B4-BE49-F238E27FC236}">
                <a16:creationId xmlns:a16="http://schemas.microsoft.com/office/drawing/2014/main" id="{58F4AE3F-BA95-43AA-A042-7062887FA4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372" y="5198692"/>
            <a:ext cx="7950346" cy="1371388"/>
          </a:xfrm>
          <a:prstGeom prst="rect">
            <a:avLst/>
          </a:prstGeom>
        </p:spPr>
      </p:pic>
      <p:pic>
        <p:nvPicPr>
          <p:cNvPr id="7" name="Picture 9" descr="image001">
            <a:extLst>
              <a:ext uri="{FF2B5EF4-FFF2-40B4-BE49-F238E27FC236}">
                <a16:creationId xmlns:a16="http://schemas.microsoft.com/office/drawing/2014/main" id="{68268FC3-792F-4328-B198-C6C7974F90F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90624"/>
          <a:stretch/>
        </p:blipFill>
        <p:spPr bwMode="auto">
          <a:xfrm>
            <a:off x="902758" y="3332729"/>
            <a:ext cx="8568952" cy="595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9" descr="image001">
            <a:extLst>
              <a:ext uri="{FF2B5EF4-FFF2-40B4-BE49-F238E27FC236}">
                <a16:creationId xmlns:a16="http://schemas.microsoft.com/office/drawing/2014/main" id="{636DF3DD-6164-462D-9813-A7ECA6F83AF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87585"/>
          <a:stretch/>
        </p:blipFill>
        <p:spPr bwMode="auto">
          <a:xfrm>
            <a:off x="902758" y="2548113"/>
            <a:ext cx="8568952" cy="789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8159EE38-B03D-4EFC-B0C7-81CACD0B6FF5}"/>
              </a:ext>
            </a:extLst>
          </p:cNvPr>
          <p:cNvSpPr txBox="1"/>
          <p:nvPr/>
        </p:nvSpPr>
        <p:spPr>
          <a:xfrm>
            <a:off x="927372" y="1072176"/>
            <a:ext cx="7811241" cy="1384995"/>
          </a:xfrm>
          <a:prstGeom prst="rect">
            <a:avLst/>
          </a:prstGeom>
          <a:noFill/>
        </p:spPr>
        <p:txBody>
          <a:bodyPr wrap="none" rtlCol="0">
            <a:spAutoFit/>
          </a:bodyPr>
          <a:lstStyle/>
          <a:p>
            <a:r>
              <a:rPr lang="en-GB" sz="1400" dirty="0">
                <a:solidFill>
                  <a:schemeClr val="tx1"/>
                </a:solidFill>
              </a:rPr>
              <a:t>Field calibration is to be performed in accordance with ISO11451-2</a:t>
            </a:r>
          </a:p>
          <a:p>
            <a:endParaRPr lang="en-GB" sz="1400" dirty="0"/>
          </a:p>
          <a:p>
            <a:r>
              <a:rPr lang="en-GB" sz="1400" dirty="0"/>
              <a:t>ISO11451-2 does not explicitly define a side reference points for calibration but additional points </a:t>
            </a:r>
          </a:p>
          <a:p>
            <a:r>
              <a:rPr lang="en-GB" sz="1400" dirty="0"/>
              <a:t>are permitted (and used) to side facilitate  testing. </a:t>
            </a:r>
          </a:p>
          <a:p>
            <a:endParaRPr lang="en-GB" sz="1400" dirty="0"/>
          </a:p>
          <a:p>
            <a:r>
              <a:rPr lang="en-GB" sz="1400" dirty="0"/>
              <a:t>It would be better if  this topic is addressed to the ISO working group to revise ISO 11451-2.</a:t>
            </a:r>
          </a:p>
        </p:txBody>
      </p:sp>
      <p:sp>
        <p:nvSpPr>
          <p:cNvPr id="11" name="Rectangle 10">
            <a:extLst>
              <a:ext uri="{FF2B5EF4-FFF2-40B4-BE49-F238E27FC236}">
                <a16:creationId xmlns:a16="http://schemas.microsoft.com/office/drawing/2014/main" id="{3B07073A-C8C7-47CA-93E8-2715DCAB391F}"/>
              </a:ext>
            </a:extLst>
          </p:cNvPr>
          <p:cNvSpPr/>
          <p:nvPr/>
        </p:nvSpPr>
        <p:spPr>
          <a:xfrm>
            <a:off x="1046774" y="3332729"/>
            <a:ext cx="8280920" cy="504056"/>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2277964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Diagram, engineering drawing&#10;&#10;Description automatically generated">
            <a:extLst>
              <a:ext uri="{FF2B5EF4-FFF2-40B4-BE49-F238E27FC236}">
                <a16:creationId xmlns:a16="http://schemas.microsoft.com/office/drawing/2014/main" id="{9C97241C-2DA4-4680-AAD2-E35C018E42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1709" y="816622"/>
            <a:ext cx="5448580" cy="5727994"/>
          </a:xfrm>
          <a:prstGeom prst="rect">
            <a:avLst/>
          </a:prstGeom>
        </p:spPr>
      </p:pic>
      <p:sp>
        <p:nvSpPr>
          <p:cNvPr id="3" name="Text Placeholder 1">
            <a:extLst>
              <a:ext uri="{FF2B5EF4-FFF2-40B4-BE49-F238E27FC236}">
                <a16:creationId xmlns:a16="http://schemas.microsoft.com/office/drawing/2014/main" id="{28248127-1B8E-4618-BEA9-6B231391B179}"/>
              </a:ext>
            </a:extLst>
          </p:cNvPr>
          <p:cNvSpPr>
            <a:spLocks noGrp="1"/>
          </p:cNvSpPr>
          <p:nvPr>
            <p:ph type="body" sz="quarter" idx="13"/>
          </p:nvPr>
        </p:nvSpPr>
        <p:spPr>
          <a:xfrm>
            <a:off x="902758" y="313384"/>
            <a:ext cx="10386483" cy="503238"/>
          </a:xfrm>
        </p:spPr>
        <p:txBody>
          <a:bodyPr/>
          <a:lstStyle/>
          <a:p>
            <a:r>
              <a:rPr lang="en-GB" dirty="0"/>
              <a:t>Calibration – examples for long vehicles</a:t>
            </a:r>
          </a:p>
        </p:txBody>
      </p:sp>
    </p:spTree>
    <p:extLst>
      <p:ext uri="{BB962C8B-B14F-4D97-AF65-F5344CB8AC3E}">
        <p14:creationId xmlns:p14="http://schemas.microsoft.com/office/powerpoint/2010/main" val="10990594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F65A511-A238-4128-B858-BACF831D81D1}"/>
              </a:ext>
            </a:extLst>
          </p:cNvPr>
          <p:cNvSpPr>
            <a:spLocks noGrp="1"/>
          </p:cNvSpPr>
          <p:nvPr>
            <p:ph type="body" sz="quarter" idx="13"/>
          </p:nvPr>
        </p:nvSpPr>
        <p:spPr/>
        <p:txBody>
          <a:bodyPr/>
          <a:lstStyle/>
          <a:p>
            <a:r>
              <a:rPr lang="en-GB" dirty="0"/>
              <a:t>Additional idea for consideration…</a:t>
            </a:r>
          </a:p>
        </p:txBody>
      </p:sp>
      <p:sp>
        <p:nvSpPr>
          <p:cNvPr id="3" name="Text Placeholder 2">
            <a:extLst>
              <a:ext uri="{FF2B5EF4-FFF2-40B4-BE49-F238E27FC236}">
                <a16:creationId xmlns:a16="http://schemas.microsoft.com/office/drawing/2014/main" id="{576B7C28-B4E1-45B9-882D-698AA174EE2F}"/>
              </a:ext>
            </a:extLst>
          </p:cNvPr>
          <p:cNvSpPr>
            <a:spLocks noGrp="1"/>
          </p:cNvSpPr>
          <p:nvPr>
            <p:ph type="body" sz="quarter" idx="14"/>
          </p:nvPr>
        </p:nvSpPr>
        <p:spPr/>
        <p:txBody>
          <a:bodyPr/>
          <a:lstStyle/>
          <a:p>
            <a:endParaRPr lang="en-GB"/>
          </a:p>
        </p:txBody>
      </p:sp>
      <p:sp>
        <p:nvSpPr>
          <p:cNvPr id="4" name="Text Placeholder 3">
            <a:extLst>
              <a:ext uri="{FF2B5EF4-FFF2-40B4-BE49-F238E27FC236}">
                <a16:creationId xmlns:a16="http://schemas.microsoft.com/office/drawing/2014/main" id="{BC8CD5A1-560E-4C37-9150-09BE1AE0AA62}"/>
              </a:ext>
            </a:extLst>
          </p:cNvPr>
          <p:cNvSpPr>
            <a:spLocks noGrp="1"/>
          </p:cNvSpPr>
          <p:nvPr>
            <p:ph type="body" sz="quarter" idx="15"/>
          </p:nvPr>
        </p:nvSpPr>
        <p:spPr/>
        <p:txBody>
          <a:bodyPr/>
          <a:lstStyle/>
          <a:p>
            <a:r>
              <a:rPr lang="en-GB" dirty="0"/>
              <a:t>What would the CPs think about  the possibility of mixing vehicle and component type approval. </a:t>
            </a:r>
          </a:p>
          <a:p>
            <a:r>
              <a:rPr lang="en-GB" dirty="0"/>
              <a:t>E.g. in the frequency range up to 2 GHz all tests to be done at the vehicle. Above 2 GHz it should be possible to switch to the component method (ISO 11452-2) for ESA with immunity related functions. </a:t>
            </a:r>
          </a:p>
          <a:p>
            <a:endParaRPr lang="en-GB" dirty="0"/>
          </a:p>
          <a:p>
            <a:r>
              <a:rPr lang="en-GB" dirty="0"/>
              <a:t>Today it is necessary to decide first to do vehicle type approval or component type approval.</a:t>
            </a:r>
          </a:p>
        </p:txBody>
      </p:sp>
    </p:spTree>
    <p:extLst>
      <p:ext uri="{BB962C8B-B14F-4D97-AF65-F5344CB8AC3E}">
        <p14:creationId xmlns:p14="http://schemas.microsoft.com/office/powerpoint/2010/main" val="3351331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61E3D-4096-4D0F-96D1-D4479BB0C536}"/>
              </a:ext>
            </a:extLst>
          </p:cNvPr>
          <p:cNvSpPr>
            <a:spLocks noGrp="1"/>
          </p:cNvSpPr>
          <p:nvPr>
            <p:ph type="title"/>
          </p:nvPr>
        </p:nvSpPr>
        <p:spPr/>
        <p:txBody>
          <a:bodyPr/>
          <a:lstStyle/>
          <a:p>
            <a:r>
              <a:rPr lang="en-GB" dirty="0"/>
              <a:t>Summary and recommendations</a:t>
            </a:r>
          </a:p>
        </p:txBody>
      </p:sp>
      <p:sp>
        <p:nvSpPr>
          <p:cNvPr id="3" name="Content Placeholder 2">
            <a:extLst>
              <a:ext uri="{FF2B5EF4-FFF2-40B4-BE49-F238E27FC236}">
                <a16:creationId xmlns:a16="http://schemas.microsoft.com/office/drawing/2014/main" id="{B5DFADE9-5FE1-4E41-AA0D-B50C70C4856E}"/>
              </a:ext>
            </a:extLst>
          </p:cNvPr>
          <p:cNvSpPr>
            <a:spLocks noGrp="1"/>
          </p:cNvSpPr>
          <p:nvPr>
            <p:ph idx="1"/>
          </p:nvPr>
        </p:nvSpPr>
        <p:spPr/>
        <p:txBody>
          <a:bodyPr/>
          <a:lstStyle/>
          <a:p>
            <a:r>
              <a:rPr lang="en-GB" dirty="0"/>
              <a:t>After further considerations, it is agreed that ISO11451-2 may be used for long vehicles</a:t>
            </a:r>
          </a:p>
          <a:p>
            <a:r>
              <a:rPr lang="en-GB" dirty="0"/>
              <a:t>It is proposed to revise Annex 6, §1.3 to specify use of antenna radiation method to test long vehicles</a:t>
            </a:r>
          </a:p>
          <a:p>
            <a:r>
              <a:rPr lang="en-GB" dirty="0"/>
              <a:t>Request ISO </a:t>
            </a:r>
            <a:r>
              <a:rPr lang="en-GB" sz="3200" dirty="0"/>
              <a:t>working group to revise ISO 11451-2 to include side reference points</a:t>
            </a:r>
          </a:p>
          <a:p>
            <a:r>
              <a:rPr lang="en-GB" dirty="0"/>
              <a:t>Consider allowing ESA type approval for radiated immunity for frequencies above 2 GHz</a:t>
            </a:r>
          </a:p>
          <a:p>
            <a:endParaRPr lang="en-GB" dirty="0"/>
          </a:p>
        </p:txBody>
      </p:sp>
      <p:sp>
        <p:nvSpPr>
          <p:cNvPr id="4" name="Slide Number Placeholder 3">
            <a:extLst>
              <a:ext uri="{FF2B5EF4-FFF2-40B4-BE49-F238E27FC236}">
                <a16:creationId xmlns:a16="http://schemas.microsoft.com/office/drawing/2014/main" id="{CDDA76A3-DCB8-43F2-BABB-AA740EA6164B}"/>
              </a:ext>
            </a:extLst>
          </p:cNvPr>
          <p:cNvSpPr>
            <a:spLocks noGrp="1"/>
          </p:cNvSpPr>
          <p:nvPr>
            <p:ph type="sldNum" sz="quarter" idx="12"/>
          </p:nvPr>
        </p:nvSpPr>
        <p:spPr/>
        <p:txBody>
          <a:bodyPr/>
          <a:lstStyle/>
          <a:p>
            <a:fld id="{E4A5D464-134C-4C80-B41F-7081051DEBC1}" type="slidenum">
              <a:rPr lang="ja-JP" altLang="fr-FR" smtClean="0"/>
              <a:pPr/>
              <a:t>9</a:t>
            </a:fld>
            <a:endParaRPr lang="fr-FR" altLang="ja-JP"/>
          </a:p>
        </p:txBody>
      </p:sp>
    </p:spTree>
    <p:extLst>
      <p:ext uri="{BB962C8B-B14F-4D97-AF65-F5344CB8AC3E}">
        <p14:creationId xmlns:p14="http://schemas.microsoft.com/office/powerpoint/2010/main" val="3242919537"/>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B3B64F82E7098488BA699CD80F6C817" ma:contentTypeVersion="12" ma:contentTypeDescription="Create a new document." ma:contentTypeScope="" ma:versionID="277ebf662d848dea0c34255404869c57">
  <xsd:schema xmlns:xsd="http://www.w3.org/2001/XMLSchema" xmlns:xs="http://www.w3.org/2001/XMLSchema" xmlns:p="http://schemas.microsoft.com/office/2006/metadata/properties" xmlns:ns2="beab5909-2256-4ef5-9bfe-179cc9eb78a8" xmlns:ns3="a2803eea-376f-4b0d-b851-13f11d2e39ae" targetNamespace="http://schemas.microsoft.com/office/2006/metadata/properties" ma:root="true" ma:fieldsID="1898f4346036b0565a083ebaf0c905c5" ns2:_="" ns3:_="">
    <xsd:import namespace="beab5909-2256-4ef5-9bfe-179cc9eb78a8"/>
    <xsd:import namespace="a2803eea-376f-4b0d-b851-13f11d2e39a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ab5909-2256-4ef5-9bfe-179cc9eb78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2803eea-376f-4b0d-b851-13f11d2e39ae"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C7098E4-0E61-454C-A497-6FC478BF5B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ab5909-2256-4ef5-9bfe-179cc9eb78a8"/>
    <ds:schemaRef ds:uri="a2803eea-376f-4b0d-b851-13f11d2e39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BB8778E-8A64-41F0-9713-4F9DA0D25390}">
  <ds:schemaRefs>
    <ds:schemaRef ds:uri="http://schemas.microsoft.com/sharepoint/v3/contenttype/forms"/>
  </ds:schemaRefs>
</ds:datastoreItem>
</file>

<file path=customXml/itemProps3.xml><?xml version="1.0" encoding="utf-8"?>
<ds:datastoreItem xmlns:ds="http://schemas.openxmlformats.org/officeDocument/2006/customXml" ds:itemID="{2839304F-0938-43E6-8879-656B93E44B2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Masque présentation avec nouveau logo et format 16x9</Template>
  <TotalTime>37</TotalTime>
  <Words>606</Words>
  <Application>Microsoft Office PowerPoint</Application>
  <PresentationFormat>Widescreen</PresentationFormat>
  <Paragraphs>54</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Courier New</vt:lpstr>
      <vt:lpstr>Ford Antenna Regular</vt:lpstr>
      <vt:lpstr>Wingdings</vt:lpstr>
      <vt:lpstr>Masque présentation OICA</vt:lpstr>
      <vt:lpstr>Proposal to test long vehicles to Annex 6 in frequency range of 2-6 GHz </vt:lpstr>
      <vt:lpstr>Introduction</vt:lpstr>
      <vt:lpstr>Proposal: amend Reg.10-06 Annex 6, §1.3</vt:lpstr>
      <vt:lpstr>Alternative Proposal: amend Reg.10-06 Annex 6,  </vt:lpstr>
      <vt:lpstr>PowerPoint Presentation</vt:lpstr>
      <vt:lpstr>PowerPoint Presentation</vt:lpstr>
      <vt:lpstr>PowerPoint Presentation</vt:lpstr>
      <vt:lpstr>PowerPoint Presentation</vt:lpstr>
      <vt:lpstr>Summary and recommendations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OICA Response to CP Proposals on eCall</dc:title>
  <dc:creator>Jean-Marc Prigent</dc:creator>
  <cp:lastModifiedBy>Gunsaya, Ayhan (A.)</cp:lastModifiedBy>
  <cp:revision>31</cp:revision>
  <dcterms:created xsi:type="dcterms:W3CDTF">2022-01-18T14:42:26Z</dcterms:created>
  <dcterms:modified xsi:type="dcterms:W3CDTF">2022-03-04T09:16:13Z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0x0101004B3B64F82E7098488BA699CD80F6C817</vt:lpwstr>
  </property>
</Properties>
</file>