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56" r:id="rId5"/>
    <p:sldId id="274" r:id="rId6"/>
    <p:sldId id="275" r:id="rId7"/>
    <p:sldId id="313" r:id="rId8"/>
    <p:sldId id="314" r:id="rId9"/>
    <p:sldId id="301" r:id="rId10"/>
    <p:sldId id="273" r:id="rId11"/>
    <p:sldId id="315" r:id="rId12"/>
    <p:sldId id="309" r:id="rId13"/>
    <p:sldId id="311" r:id="rId14"/>
    <p:sldId id="310" r:id="rId15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oll Andrea Marie (AE/EMC)" initials="SAM(" lastIdx="4" clrIdx="0">
    <p:extLst>
      <p:ext uri="{19B8F6BF-5375-455C-9EA6-DF929625EA0E}">
        <p15:presenceInfo xmlns:p15="http://schemas.microsoft.com/office/powerpoint/2012/main" userId="S::sno2bue@bosch.com::942fed88-17a4-4a27-ba2b-8b42900e827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D1E4FF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37" autoAdjust="0"/>
  </p:normalViewPr>
  <p:slideViewPr>
    <p:cSldViewPr>
      <p:cViewPr varScale="1">
        <p:scale>
          <a:sx n="146" d="100"/>
          <a:sy n="146" d="100"/>
        </p:scale>
        <p:origin x="708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02/03/2022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FE2CFF-C77F-45F5-8196-7FFE9E57B434}" type="slidenum">
              <a:rPr lang="ja-JP" altLang="fr-FR" smtClean="0"/>
              <a:pPr/>
              <a:t>1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49395" y="837312"/>
            <a:ext cx="8857153" cy="431900"/>
          </a:xfrm>
        </p:spPr>
        <p:txBody>
          <a:bodyPr tIns="36000">
            <a:noAutofit/>
          </a:bodyPr>
          <a:lstStyle>
            <a:lvl1pPr marL="0" indent="0" algn="l" defTabSz="108828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1pPr>
            <a:lvl2pPr marL="0" indent="0" algn="l" defTabSz="108828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2pPr>
            <a:lvl3pPr marL="0" indent="0" algn="l" defTabSz="108828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3pPr>
            <a:lvl4pPr marL="0" indent="0" algn="l" defTabSz="108828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4pPr>
            <a:lvl5pPr marL="0" indent="0" algn="l" defTabSz="108828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5pPr>
            <a:lvl6pPr marL="0" indent="0" algn="l" defTabSz="108828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6pPr>
            <a:lvl7pPr marL="0" indent="0" algn="l" defTabSz="108828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7pPr>
            <a:lvl8pPr marL="0" indent="0" algn="l" defTabSz="108828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 smtClean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8pPr>
            <a:lvl9pPr marL="0" indent="0" algn="l" defTabSz="1088284" rtl="0" eaLnBrk="1" latinLnBrk="0" hangingPunct="1">
              <a:lnSpc>
                <a:spcPct val="110000"/>
              </a:lnSpc>
              <a:spcBef>
                <a:spcPts val="0"/>
              </a:spcBef>
              <a:buNone/>
              <a:defRPr lang="de-DE" sz="2000" kern="1200" dirty="0">
                <a:solidFill>
                  <a:srgbClr val="A0A0A0"/>
                </a:solidFill>
                <a:latin typeface="Imago Pro Light" panose="02000503050000020004" pitchFamily="2" charset="0"/>
                <a:ea typeface="+mn-ea"/>
                <a:cs typeface="+mn-cs"/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 defTabSz="914217"/>
            <a:fld id="{6737C4E7-2F7A-4C40-8110-7D13CF9BE4FF}" type="slidenum">
              <a:rPr lang="de-DE" smtClean="0"/>
              <a:pPr defTabSz="914217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60628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‹Nr.›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‹Nr.›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CF181AD-2138-4110-A5E2-8649EDB849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14400" y="2420888"/>
            <a:ext cx="10363200" cy="1470025"/>
          </a:xfrm>
        </p:spPr>
        <p:txBody>
          <a:bodyPr/>
          <a:lstStyle/>
          <a:p>
            <a:r>
              <a:rPr lang="en-GB" sz="4000" dirty="0"/>
              <a:t>Proposal for ESA type approval</a:t>
            </a:r>
            <a:endParaRPr lang="fr-FR" sz="4000" dirty="0"/>
          </a:p>
        </p:txBody>
      </p:sp>
      <p:sp>
        <p:nvSpPr>
          <p:cNvPr id="5" name="Sous-titre 4">
            <a:extLst>
              <a:ext uri="{FF2B5EF4-FFF2-40B4-BE49-F238E27FC236}">
                <a16:creationId xmlns:a16="http://schemas.microsoft.com/office/drawing/2014/main" id="{15054904-277D-4336-8282-11732B04703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4983117"/>
            <a:ext cx="8534400" cy="1752600"/>
          </a:xfrm>
        </p:spPr>
        <p:txBody>
          <a:bodyPr/>
          <a:lstStyle/>
          <a:p>
            <a:endParaRPr lang="fr-FR" dirty="0"/>
          </a:p>
          <a:p>
            <a:r>
              <a:rPr lang="fr-FR" dirty="0" err="1"/>
              <a:t>February</a:t>
            </a:r>
            <a:r>
              <a:rPr lang="fr-FR" dirty="0"/>
              <a:t> 2022 (V1)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8F769BD-C4D9-4075-94C1-E71E3F73AE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B6936A-3B21-4CDC-83DE-B97ED3CCFAB5}" type="slidenum">
              <a:rPr lang="fr-FR" altLang="ja-JP" smtClean="0"/>
              <a:t>1</a:t>
            </a:fld>
            <a:endParaRPr lang="fr-FR" altLang="ja-JP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AD218F-C043-40B4-9013-4D9B7E97D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Comparison: Immunity (2)</a:t>
            </a:r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95A2213-0BC5-41C6-8661-F1A04B3681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6013608"/>
              </p:ext>
            </p:extLst>
          </p:nvPr>
        </p:nvGraphicFramePr>
        <p:xfrm>
          <a:off x="911424" y="1628800"/>
          <a:ext cx="10972799" cy="35301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700">
                  <a:extLst>
                    <a:ext uri="{9D8B030D-6E8A-4147-A177-3AD203B41FA5}">
                      <a16:colId xmlns:a16="http://schemas.microsoft.com/office/drawing/2014/main" val="1890554975"/>
                    </a:ext>
                  </a:extLst>
                </a:gridCol>
                <a:gridCol w="1924143">
                  <a:extLst>
                    <a:ext uri="{9D8B030D-6E8A-4147-A177-3AD203B41FA5}">
                      <a16:colId xmlns:a16="http://schemas.microsoft.com/office/drawing/2014/main" val="3702949358"/>
                    </a:ext>
                  </a:extLst>
                </a:gridCol>
                <a:gridCol w="2921848">
                  <a:extLst>
                    <a:ext uri="{9D8B030D-6E8A-4147-A177-3AD203B41FA5}">
                      <a16:colId xmlns:a16="http://schemas.microsoft.com/office/drawing/2014/main" val="1957689523"/>
                    </a:ext>
                  </a:extLst>
                </a:gridCol>
                <a:gridCol w="1866548">
                  <a:extLst>
                    <a:ext uri="{9D8B030D-6E8A-4147-A177-3AD203B41FA5}">
                      <a16:colId xmlns:a16="http://schemas.microsoft.com/office/drawing/2014/main" val="505478375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359054169"/>
                    </a:ext>
                  </a:extLst>
                </a:gridCol>
              </a:tblGrid>
              <a:tr h="1218918">
                <a:tc>
                  <a:txBody>
                    <a:bodyPr/>
                    <a:lstStyle/>
                    <a:p>
                      <a:r>
                        <a:rPr lang="en-US" sz="1800" noProof="0"/>
                        <a:t>Port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Immunity Mode 2 Charging Cable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IEC 61851-21-2</a:t>
                      </a:r>
                    </a:p>
                    <a:p>
                      <a:r>
                        <a:rPr lang="en-US" sz="1400" noProof="0" dirty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1400" b="0" i="0" u="none" strike="noStrike" kern="1200" baseline="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 charging immunity requirements –</a:t>
                      </a:r>
                    </a:p>
                    <a:p>
                      <a:r>
                        <a:rPr lang="en-US" sz="1400" b="0" i="0" u="none" strike="noStrike" kern="1200" baseline="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Environments other than residential</a:t>
                      </a:r>
                      <a:r>
                        <a:rPr lang="en-US" sz="1400" noProof="0" dirty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R10.06 ESA Type Approval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Comment</a:t>
                      </a:r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1253224025"/>
                  </a:ext>
                </a:extLst>
              </a:tr>
              <a:tr h="457094">
                <a:tc>
                  <a:txBody>
                    <a:bodyPr/>
                    <a:lstStyle/>
                    <a:p>
                      <a:r>
                        <a:rPr lang="en-US" sz="1200" noProof="0"/>
                        <a:t>Wired network and signal control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Burst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±</a:t>
                      </a:r>
                      <a:r>
                        <a:rPr lang="en-US" sz="12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kV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1180032321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Surge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±</a:t>
                      </a:r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kV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3866094811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Conducted RF Fields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0,15 to 80 MHz: 10 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4177258048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r>
                        <a:rPr lang="en-US" sz="1200" noProof="0"/>
                        <a:t>CPT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Burst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±</a:t>
                      </a:r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kV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704178384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Surge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±</a:t>
                      </a:r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kV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2399652231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Conducted RF Fields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0,15 to 80 MHz: 10 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3001670714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6015E1-3993-4266-8831-7E8F529EA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217"/>
            <a:fld id="{6737C4E7-2F7A-4C40-8110-7D13CF9BE4FF}" type="slidenum">
              <a:rPr lang="en-US" smtClean="0"/>
              <a:pPr defTabSz="914217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9937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AD218F-C043-40B4-9013-4D9B7E97D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Comparison: Emission</a:t>
            </a:r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95A2213-0BC5-41C6-8661-F1A04B3681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8956802"/>
              </p:ext>
            </p:extLst>
          </p:nvPr>
        </p:nvGraphicFramePr>
        <p:xfrm>
          <a:off x="1055440" y="965126"/>
          <a:ext cx="10972797" cy="58928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5360">
                  <a:extLst>
                    <a:ext uri="{9D8B030D-6E8A-4147-A177-3AD203B41FA5}">
                      <a16:colId xmlns:a16="http://schemas.microsoft.com/office/drawing/2014/main" val="1890554975"/>
                    </a:ext>
                  </a:extLst>
                </a:gridCol>
                <a:gridCol w="2194310">
                  <a:extLst>
                    <a:ext uri="{9D8B030D-6E8A-4147-A177-3AD203B41FA5}">
                      <a16:colId xmlns:a16="http://schemas.microsoft.com/office/drawing/2014/main" val="3702949358"/>
                    </a:ext>
                  </a:extLst>
                </a:gridCol>
                <a:gridCol w="2972937">
                  <a:extLst>
                    <a:ext uri="{9D8B030D-6E8A-4147-A177-3AD203B41FA5}">
                      <a16:colId xmlns:a16="http://schemas.microsoft.com/office/drawing/2014/main" val="1957689523"/>
                    </a:ext>
                  </a:extLst>
                </a:gridCol>
                <a:gridCol w="2972937">
                  <a:extLst>
                    <a:ext uri="{9D8B030D-6E8A-4147-A177-3AD203B41FA5}">
                      <a16:colId xmlns:a16="http://schemas.microsoft.com/office/drawing/2014/main" val="505478375"/>
                    </a:ext>
                  </a:extLst>
                </a:gridCol>
                <a:gridCol w="1557253">
                  <a:extLst>
                    <a:ext uri="{9D8B030D-6E8A-4147-A177-3AD203B41FA5}">
                      <a16:colId xmlns:a16="http://schemas.microsoft.com/office/drawing/2014/main" val="1359054169"/>
                    </a:ext>
                  </a:extLst>
                </a:gridCol>
              </a:tblGrid>
              <a:tr h="639932">
                <a:tc>
                  <a:txBody>
                    <a:bodyPr/>
                    <a:lstStyle/>
                    <a:p>
                      <a:r>
                        <a:rPr lang="de-DE" sz="1800" dirty="0"/>
                        <a:t>Port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Emission </a:t>
                      </a:r>
                      <a:r>
                        <a:rPr lang="en-US" sz="18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Mode 2 Charging Cable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IEC 61851-21-2</a:t>
                      </a:r>
                    </a:p>
                    <a:p>
                      <a:r>
                        <a:rPr lang="de-DE" sz="1800" dirty="0"/>
                        <a:t>(Class B </a:t>
                      </a:r>
                      <a:r>
                        <a:rPr lang="de-DE" sz="1800" dirty="0" err="1"/>
                        <a:t>equipment</a:t>
                      </a:r>
                      <a:r>
                        <a:rPr lang="de-DE" sz="1800" dirty="0"/>
                        <a:t>)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R10.06 ESA Type </a:t>
                      </a:r>
                      <a:r>
                        <a:rPr lang="de-DE" sz="1800" dirty="0" err="1"/>
                        <a:t>Approval</a:t>
                      </a:r>
                      <a:endParaRPr lang="de-DE" sz="18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800" dirty="0"/>
                        <a:t>Comment</a:t>
                      </a:r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1253224025"/>
                  </a:ext>
                </a:extLst>
              </a:tr>
              <a:tr h="1615066">
                <a:tc>
                  <a:txBody>
                    <a:bodyPr/>
                    <a:lstStyle/>
                    <a:p>
                      <a:r>
                        <a:rPr lang="en-US" sz="1100" b="0" noProof="0" dirty="0"/>
                        <a:t>Enclosure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Radiated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disturbances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above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30 MHz)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Limits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IEC 61000-6-3 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</a:p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 and AV at 3 and 10 m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distance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;</a:t>
                      </a:r>
                    </a:p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MHz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6 GHz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depending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on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highest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internal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frequency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Measurement </a:t>
                      </a:r>
                      <a:r>
                        <a:rPr lang="de-DE" sz="1100" dirty="0" err="1"/>
                        <a:t>distance</a:t>
                      </a:r>
                      <a:r>
                        <a:rPr lang="de-DE" sz="1100" dirty="0"/>
                        <a:t> 1 m (CISPR 25):</a:t>
                      </a:r>
                    </a:p>
                    <a:p>
                      <a:r>
                        <a:rPr lang="de-DE" sz="1100" dirty="0"/>
                        <a:t>ESA Broadband </a:t>
                      </a:r>
                      <a:r>
                        <a:rPr lang="de-DE" sz="1100" dirty="0" err="1"/>
                        <a:t>limit</a:t>
                      </a:r>
                      <a:r>
                        <a:rPr lang="de-DE" sz="1100" dirty="0"/>
                        <a:t> (QP) [</a:t>
                      </a:r>
                      <a:r>
                        <a:rPr lang="de-DE" sz="1100" dirty="0" err="1"/>
                        <a:t>dBµV</a:t>
                      </a:r>
                      <a:r>
                        <a:rPr lang="de-DE" sz="1100" dirty="0"/>
                        <a:t>/m]:</a:t>
                      </a:r>
                    </a:p>
                    <a:p>
                      <a:r>
                        <a:rPr lang="de-DE" sz="1100" dirty="0"/>
                        <a:t>30-75 MHz: 62 - 25.13 log(f/30)</a:t>
                      </a:r>
                    </a:p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75-400 MHz: </a:t>
                      </a: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52 + 15.13 log(f/75)</a:t>
                      </a:r>
                    </a:p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400-1000 MHz: 63	</a:t>
                      </a:r>
                    </a:p>
                    <a:p>
                      <a:r>
                        <a:rPr lang="de-DE" sz="1100" dirty="0"/>
                        <a:t>ESA </a:t>
                      </a:r>
                      <a:r>
                        <a:rPr lang="de-DE" sz="1100" dirty="0" err="1"/>
                        <a:t>Narrowband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limit</a:t>
                      </a:r>
                      <a:r>
                        <a:rPr lang="de-DE" sz="1100" dirty="0"/>
                        <a:t> (AV) [</a:t>
                      </a:r>
                      <a:r>
                        <a:rPr lang="de-DE" sz="1100" dirty="0" err="1"/>
                        <a:t>dBµV</a:t>
                      </a:r>
                      <a:r>
                        <a:rPr lang="de-DE" sz="1100" dirty="0"/>
                        <a:t>/m]:</a:t>
                      </a:r>
                    </a:p>
                    <a:p>
                      <a:r>
                        <a:rPr lang="de-DE" sz="1100" dirty="0"/>
                        <a:t>30-75 MHz: 52 - 25.13 log(f/30)</a:t>
                      </a:r>
                    </a:p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75-400 MHz: </a:t>
                      </a: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42 + 15.13 log(f/75)</a:t>
                      </a:r>
                    </a:p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400-1000 MHz: 53</a:t>
                      </a:r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dirty="0" err="1"/>
                        <a:t>Stricter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limits</a:t>
                      </a:r>
                      <a:r>
                        <a:rPr lang="de-DE" sz="1100" dirty="0"/>
                        <a:t> in IEC </a:t>
                      </a:r>
                      <a:r>
                        <a:rPr lang="de-DE" sz="1100" dirty="0" err="1"/>
                        <a:t>standard</a:t>
                      </a:r>
                      <a:endParaRPr lang="de-DE" sz="110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2706085888"/>
                  </a:ext>
                </a:extLst>
              </a:tr>
              <a:tr h="457094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Radiated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disturbances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(2 kHz to 185 kHz)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dirty="0" err="1"/>
                        <a:t>Only</a:t>
                      </a:r>
                      <a:r>
                        <a:rPr lang="de-DE" sz="1100" dirty="0"/>
                        <a:t> DC </a:t>
                      </a:r>
                      <a:r>
                        <a:rPr lang="de-DE" sz="1100" dirty="0" err="1"/>
                        <a:t>charging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equipment</a:t>
                      </a:r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Not </a:t>
                      </a:r>
                      <a:r>
                        <a:rPr lang="de-DE" sz="1100" dirty="0" err="1"/>
                        <a:t>available</a:t>
                      </a:r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/>
                        <a:t>Only</a:t>
                      </a:r>
                      <a:r>
                        <a:rPr lang="de-DE" sz="1100" dirty="0"/>
                        <a:t> DC </a:t>
                      </a:r>
                      <a:r>
                        <a:rPr lang="de-DE" sz="1100" dirty="0" err="1"/>
                        <a:t>charging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equipment</a:t>
                      </a:r>
                      <a:endParaRPr lang="de-DE" sz="110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942304700"/>
                  </a:ext>
                </a:extLst>
              </a:tr>
              <a:tr h="528142">
                <a:tc>
                  <a:txBody>
                    <a:bodyPr/>
                    <a:lstStyle/>
                    <a:p>
                      <a:r>
                        <a:rPr lang="de-DE" sz="1100" dirty="0"/>
                        <a:t>AC Input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Harmonic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currents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61000-3-2:2014 (≤ 16 A/phase)</a:t>
                      </a:r>
                    </a:p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61000-3-12:2011 (&gt; 16 A, ≤ 75 A/phase)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61000-3-2:2014 (≤ 16 A/phase)</a:t>
                      </a:r>
                    </a:p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61000-3-12:2011 (&gt; 16 A, ≤ 75 A/phase)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2658957372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Voltage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fluctuations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and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flicker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61000-3-3:2013 (≤ 16 A/phase)</a:t>
                      </a:r>
                    </a:p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61000-3-11:2017 (&gt; 16 A, ≤ 75 A/phase)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61000-3-3:2013 (≤ 16 A/phase)</a:t>
                      </a:r>
                    </a:p>
                    <a:p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IEC 61000-3-11:2017 (&gt; 16 A, ≤ 75 A/phase)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334190191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Conducted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disturbances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(150 kHz to 30 MHz)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Limits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IEC 61000-6-3 QP and AV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Limits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IEC 61000-6-3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 and AV</a:t>
                      </a:r>
                    </a:p>
                    <a:p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951405878"/>
                  </a:ext>
                </a:extLst>
              </a:tr>
              <a:tr h="639932">
                <a:tc>
                  <a:txBody>
                    <a:bodyPr/>
                    <a:lstStyle/>
                    <a:p>
                      <a:r>
                        <a:rPr lang="de-DE" sz="1100" dirty="0"/>
                        <a:t>Wired network and </a:t>
                      </a:r>
                      <a:r>
                        <a:rPr lang="de-DE" sz="1100" dirty="0" err="1"/>
                        <a:t>signal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control</a:t>
                      </a:r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Conducted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disturbances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(150 kHz to 30 MHz)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Limits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IEC 61000-6-3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 and AV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Limits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IEC 61000-6-3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 and AV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1180032321"/>
                  </a:ext>
                </a:extLst>
              </a:tr>
              <a:tr h="457094">
                <a:tc>
                  <a:txBody>
                    <a:bodyPr/>
                    <a:lstStyle/>
                    <a:p>
                      <a:r>
                        <a:rPr lang="de-DE" sz="1100" dirty="0"/>
                        <a:t>CPT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Conducted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disturbances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(150 kHz to 30 MHz)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Limits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IEC 61000-6-3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 and AV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Limits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from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IEC 61000-6-3</a:t>
                      </a:r>
                      <a:r>
                        <a:rPr lang="de-DE" sz="1100" kern="1200" dirty="0">
                          <a:solidFill>
                            <a:schemeClr val="dk1"/>
                          </a:solidFill>
                          <a:highlight>
                            <a:srgbClr val="00FFFF"/>
                          </a:highlight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QP and AV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704178384"/>
                  </a:ext>
                </a:extLst>
              </a:tr>
              <a:tr h="457094">
                <a:tc>
                  <a:txBody>
                    <a:bodyPr/>
                    <a:lstStyle/>
                    <a:p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Transient </a:t>
                      </a:r>
                      <a:r>
                        <a:rPr lang="de-DE" sz="11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emissions</a:t>
                      </a:r>
                      <a:endParaRPr lang="de-DE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/>
                        <a:t>Only</a:t>
                      </a:r>
                      <a:r>
                        <a:rPr lang="de-DE" sz="1100" dirty="0"/>
                        <a:t> DC </a:t>
                      </a:r>
                      <a:r>
                        <a:rPr lang="de-DE" sz="1100" dirty="0" err="1"/>
                        <a:t>charging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equipment</a:t>
                      </a:r>
                      <a:endParaRPr lang="de-DE" sz="1100" dirty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de-DE" sz="1100" dirty="0"/>
                        <a:t>N/A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err="1"/>
                        <a:t>Only</a:t>
                      </a:r>
                      <a:r>
                        <a:rPr lang="de-DE" sz="1100" dirty="0"/>
                        <a:t> DC </a:t>
                      </a:r>
                      <a:r>
                        <a:rPr lang="de-DE" sz="1100" dirty="0" err="1"/>
                        <a:t>charging</a:t>
                      </a:r>
                      <a:r>
                        <a:rPr lang="de-DE" sz="1100" dirty="0"/>
                        <a:t> </a:t>
                      </a:r>
                      <a:r>
                        <a:rPr lang="de-DE" sz="1100" dirty="0" err="1"/>
                        <a:t>equipment</a:t>
                      </a:r>
                      <a:endParaRPr lang="de-DE" sz="110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2399652231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6015E1-3993-4266-8831-7E8F529EA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217"/>
            <a:fld id="{6737C4E7-2F7A-4C40-8110-7D13CF9BE4FF}" type="slidenum">
              <a:rPr lang="en-US" smtClean="0"/>
              <a:pPr defTabSz="914217"/>
              <a:t>11</a:t>
            </a:fld>
            <a:endParaRPr lang="en-US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9CD33AFC-B00C-4823-83FD-93200EBCC7D5}"/>
              </a:ext>
            </a:extLst>
          </p:cNvPr>
          <p:cNvSpPr/>
          <p:nvPr/>
        </p:nvSpPr>
        <p:spPr>
          <a:xfrm>
            <a:off x="8543706" y="117399"/>
            <a:ext cx="3646091" cy="2879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7933" tIns="179958" rIns="287933" bIns="179958" rtlCol="0" anchor="t" anchorCtr="0"/>
          <a:lstStyle/>
          <a:p>
            <a:pPr algn="ctr"/>
            <a:r>
              <a:rPr lang="de-DE" sz="1000" dirty="0">
                <a:solidFill>
                  <a:schemeClr val="tx1"/>
                </a:solidFill>
                <a:highlight>
                  <a:srgbClr val="00FFFF"/>
                </a:highlight>
              </a:rPr>
              <a:t>*</a:t>
            </a:r>
            <a:r>
              <a:rPr lang="de-DE" sz="1000" dirty="0" err="1">
                <a:solidFill>
                  <a:schemeClr val="tx1"/>
                </a:solidFill>
                <a:highlight>
                  <a:srgbClr val="00FFFF"/>
                </a:highlight>
              </a:rPr>
              <a:t>generic</a:t>
            </a:r>
            <a:r>
              <a:rPr lang="de-DE" sz="1000" dirty="0">
                <a:solidFill>
                  <a:schemeClr val="tx1"/>
                </a:solidFill>
                <a:highlight>
                  <a:srgbClr val="00FFFF"/>
                </a:highlight>
              </a:rPr>
              <a:t> </a:t>
            </a:r>
            <a:r>
              <a:rPr lang="de-DE" sz="1000" dirty="0" err="1">
                <a:solidFill>
                  <a:schemeClr val="tx1"/>
                </a:solidFill>
                <a:highlight>
                  <a:srgbClr val="00FFFF"/>
                </a:highlight>
              </a:rPr>
              <a:t>emission</a:t>
            </a:r>
            <a:r>
              <a:rPr lang="de-DE" sz="1000" dirty="0">
                <a:solidFill>
                  <a:schemeClr val="tx1"/>
                </a:solidFill>
                <a:highlight>
                  <a:srgbClr val="00FFFF"/>
                </a:highlight>
              </a:rPr>
              <a:t> </a:t>
            </a:r>
            <a:r>
              <a:rPr lang="de-DE" sz="1000" dirty="0" err="1">
                <a:solidFill>
                  <a:schemeClr val="tx1"/>
                </a:solidFill>
                <a:highlight>
                  <a:srgbClr val="00FFFF"/>
                </a:highlight>
              </a:rPr>
              <a:t>standard</a:t>
            </a:r>
            <a:r>
              <a:rPr lang="de-DE" sz="1000" dirty="0">
                <a:solidFill>
                  <a:schemeClr val="tx1"/>
                </a:solidFill>
                <a:highlight>
                  <a:srgbClr val="00FFFF"/>
                </a:highlight>
              </a:rPr>
              <a:t> </a:t>
            </a:r>
            <a:r>
              <a:rPr lang="de-DE" sz="1000" dirty="0" err="1">
                <a:solidFill>
                  <a:schemeClr val="tx1"/>
                </a:solidFill>
                <a:highlight>
                  <a:srgbClr val="00FFFF"/>
                </a:highlight>
              </a:rPr>
              <a:t>for</a:t>
            </a:r>
            <a:r>
              <a:rPr lang="de-DE" sz="1000" dirty="0">
                <a:solidFill>
                  <a:schemeClr val="tx1"/>
                </a:solidFill>
                <a:highlight>
                  <a:srgbClr val="00FFFF"/>
                </a:highlight>
              </a:rPr>
              <a:t> </a:t>
            </a:r>
            <a:r>
              <a:rPr lang="de-DE" sz="1000" dirty="0" err="1">
                <a:solidFill>
                  <a:schemeClr val="tx1"/>
                </a:solidFill>
                <a:highlight>
                  <a:srgbClr val="00FFFF"/>
                </a:highlight>
              </a:rPr>
              <a:t>residential</a:t>
            </a:r>
            <a:r>
              <a:rPr lang="de-DE" sz="1000" dirty="0">
                <a:solidFill>
                  <a:schemeClr val="tx1"/>
                </a:solidFill>
                <a:highlight>
                  <a:srgbClr val="00FFFF"/>
                </a:highlight>
              </a:rPr>
              <a:t> </a:t>
            </a:r>
            <a:r>
              <a:rPr lang="de-DE" sz="1000" dirty="0" err="1">
                <a:solidFill>
                  <a:schemeClr val="tx1"/>
                </a:solidFill>
                <a:highlight>
                  <a:srgbClr val="00FFFF"/>
                </a:highlight>
              </a:rPr>
              <a:t>environment</a:t>
            </a:r>
            <a:endParaRPr lang="de-DE" sz="1000" dirty="0">
              <a:solidFill>
                <a:schemeClr val="tx1"/>
              </a:solidFill>
              <a:highlight>
                <a:srgbClr val="00FF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04537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F55DADE-0C55-43B3-BFBF-74C153571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Motivation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3447EE-A42C-4987-A291-247F9B9651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Clarification for REESS charging cables necessary</a:t>
            </a:r>
          </a:p>
          <a:p>
            <a:r>
              <a:rPr lang="en-US" dirty="0"/>
              <a:t>ESA test applicability flow chart can lead to misinterpretation: simplification needed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C4AB6B80-AE1F-40D9-844C-193BB8274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2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858493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6B42C89-8AEF-4C18-8AA7-A49D39CC0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Mobile </a:t>
            </a:r>
            <a:r>
              <a:rPr lang="de-DE" dirty="0" err="1"/>
              <a:t>charging</a:t>
            </a:r>
            <a:r>
              <a:rPr lang="de-DE" dirty="0"/>
              <a:t> </a:t>
            </a:r>
            <a:r>
              <a:rPr lang="de-DE" dirty="0" err="1"/>
              <a:t>cables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A4B3AEE-B00F-44FA-BE8D-B1FCC7C1D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568450"/>
            <a:ext cx="11294522" cy="4525963"/>
          </a:xfrm>
        </p:spPr>
        <p:txBody>
          <a:bodyPr/>
          <a:lstStyle/>
          <a:p>
            <a:r>
              <a:rPr lang="en-US" sz="2400" dirty="0"/>
              <a:t>ESA test not applicable for mobile REESS charging cables</a:t>
            </a:r>
          </a:p>
          <a:p>
            <a:pPr lvl="1"/>
            <a:r>
              <a:rPr lang="en-US" sz="1800" dirty="0"/>
              <a:t>A test setup for charging cables is defined neither in CISPR 25 nor in ISO 11452-2</a:t>
            </a:r>
          </a:p>
          <a:p>
            <a:pPr lvl="1"/>
            <a:r>
              <a:rPr lang="en-US" sz="1800" dirty="0"/>
              <a:t>However, IEC 61851-21-2 provides a proper setup as it is intended to cover the designated use case of a vehicle charging cable connected to the power grid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3D4773C-ED7A-4979-A453-67DDA30EB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3</a:t>
            </a:fld>
            <a:endParaRPr lang="fr-FR" altLang="ja-JP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580F8DC-2FE3-46BF-892C-B6A28A023BE6}"/>
              </a:ext>
            </a:extLst>
          </p:cNvPr>
          <p:cNvSpPr/>
          <p:nvPr/>
        </p:nvSpPr>
        <p:spPr>
          <a:xfrm>
            <a:off x="2350790" y="3348973"/>
            <a:ext cx="1512168" cy="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de-DE" sz="1800" dirty="0"/>
              <a:t>Power </a:t>
            </a:r>
            <a:r>
              <a:rPr lang="de-DE" sz="1800" dirty="0" err="1"/>
              <a:t>grid</a:t>
            </a:r>
            <a:endParaRPr lang="de-DE" sz="1800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EBA79E9E-3BF1-4775-9415-E8ED638B1F9E}"/>
              </a:ext>
            </a:extLst>
          </p:cNvPr>
          <p:cNvSpPr/>
          <p:nvPr/>
        </p:nvSpPr>
        <p:spPr>
          <a:xfrm>
            <a:off x="5015086" y="3348973"/>
            <a:ext cx="1512168" cy="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de-DE" sz="1800" dirty="0"/>
              <a:t>Mode 2 </a:t>
            </a:r>
            <a:r>
              <a:rPr lang="de-DE" sz="1800" dirty="0" err="1"/>
              <a:t>cable</a:t>
            </a:r>
            <a:r>
              <a:rPr lang="de-DE" sz="1800" dirty="0"/>
              <a:t> (ICCPD)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E8735CD-71B2-42CB-BF70-357657251A90}"/>
              </a:ext>
            </a:extLst>
          </p:cNvPr>
          <p:cNvSpPr/>
          <p:nvPr/>
        </p:nvSpPr>
        <p:spPr>
          <a:xfrm>
            <a:off x="7679382" y="3348973"/>
            <a:ext cx="1512168" cy="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de-DE" sz="1800" dirty="0" err="1"/>
              <a:t>vehicle</a:t>
            </a:r>
            <a:endParaRPr lang="de-DE" sz="1800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1BDB11C7-C494-4583-8DDD-2740FBB7BE9A}"/>
              </a:ext>
            </a:extLst>
          </p:cNvPr>
          <p:cNvSpPr/>
          <p:nvPr/>
        </p:nvSpPr>
        <p:spPr>
          <a:xfrm>
            <a:off x="5015086" y="4701151"/>
            <a:ext cx="1512168" cy="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de-DE" sz="1800" dirty="0"/>
              <a:t>Mode 3 </a:t>
            </a:r>
            <a:r>
              <a:rPr lang="de-DE" sz="1800" dirty="0" err="1"/>
              <a:t>wallbox</a:t>
            </a:r>
            <a:endParaRPr lang="de-DE" sz="1800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2232359-DB9D-4D2D-91B4-8A10A540B4B3}"/>
              </a:ext>
            </a:extLst>
          </p:cNvPr>
          <p:cNvSpPr/>
          <p:nvPr/>
        </p:nvSpPr>
        <p:spPr>
          <a:xfrm>
            <a:off x="7679382" y="4701151"/>
            <a:ext cx="1512168" cy="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de-DE" sz="1800" dirty="0" err="1"/>
              <a:t>vehicle</a:t>
            </a:r>
            <a:endParaRPr lang="de-DE" sz="1800" dirty="0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0AB7099-471B-4E80-B8AB-923F34FDED4F}"/>
              </a:ext>
            </a:extLst>
          </p:cNvPr>
          <p:cNvSpPr/>
          <p:nvPr/>
        </p:nvSpPr>
        <p:spPr>
          <a:xfrm>
            <a:off x="2350790" y="4687335"/>
            <a:ext cx="1512168" cy="86409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de-DE" sz="1800" dirty="0"/>
              <a:t>Power </a:t>
            </a:r>
            <a:r>
              <a:rPr lang="de-DE" sz="1800" dirty="0" err="1"/>
              <a:t>grid</a:t>
            </a:r>
            <a:endParaRPr lang="de-DE" sz="1800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83C3311F-E9C3-40BD-A583-963629088F8E}"/>
              </a:ext>
            </a:extLst>
          </p:cNvPr>
          <p:cNvSpPr/>
          <p:nvPr/>
        </p:nvSpPr>
        <p:spPr>
          <a:xfrm>
            <a:off x="2206774" y="4573109"/>
            <a:ext cx="4536504" cy="115216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t" anchorCtr="0"/>
          <a:lstStyle/>
          <a:p>
            <a:pPr algn="ctr"/>
            <a:endParaRPr lang="de-DE" sz="1800" dirty="0" err="1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4DF98C8-FDAD-4836-A59E-400FCFD3F7E8}"/>
              </a:ext>
            </a:extLst>
          </p:cNvPr>
          <p:cNvSpPr/>
          <p:nvPr/>
        </p:nvSpPr>
        <p:spPr>
          <a:xfrm>
            <a:off x="2206774" y="3212976"/>
            <a:ext cx="7056784" cy="115216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t" anchorCtr="0"/>
          <a:lstStyle/>
          <a:p>
            <a:pPr algn="ctr"/>
            <a:endParaRPr lang="de-DE" sz="1800" dirty="0" err="1"/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08E3A206-7A2D-4A75-BF20-8A507ADFD8B3}"/>
              </a:ext>
            </a:extLst>
          </p:cNvPr>
          <p:cNvSpPr/>
          <p:nvPr/>
        </p:nvSpPr>
        <p:spPr>
          <a:xfrm>
            <a:off x="2310470" y="3298460"/>
            <a:ext cx="1624496" cy="2304256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t" anchorCtr="0"/>
          <a:lstStyle/>
          <a:p>
            <a:pPr algn="ctr"/>
            <a:endParaRPr lang="de-DE" sz="1800" dirty="0" err="1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8EB777C9-337E-4C94-A7F7-DB531562C89B}"/>
              </a:ext>
            </a:extLst>
          </p:cNvPr>
          <p:cNvSpPr txBox="1"/>
          <p:nvPr/>
        </p:nvSpPr>
        <p:spPr>
          <a:xfrm>
            <a:off x="418102" y="3435157"/>
            <a:ext cx="1624496" cy="2810067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Imago Pro Book" panose="02000500060000020004" pitchFamily="2" charset="0"/>
              </a:rPr>
              <a:t>Devices attached to the power grid usually require a (national) type approval, e.g. CE within the EU. </a:t>
            </a:r>
          </a:p>
          <a:p>
            <a:endParaRPr lang="en-US" sz="1400" dirty="0">
              <a:solidFill>
                <a:srgbClr val="00B050"/>
              </a:solidFill>
              <a:latin typeface="Imago Pro Book" panose="02000500060000020004" pitchFamily="2" charset="0"/>
            </a:endParaRPr>
          </a:p>
          <a:p>
            <a:r>
              <a:rPr lang="en-US" sz="1400" dirty="0">
                <a:solidFill>
                  <a:srgbClr val="00B050"/>
                </a:solidFill>
                <a:latin typeface="Imago Pro Book" panose="02000500060000020004" pitchFamily="2" charset="0"/>
              </a:rPr>
              <a:t>For the purpose of type approval, testing acc. to international standards or national equivalents is required. 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203E9841-892D-4EEE-B7E0-3B9D656720CD}"/>
              </a:ext>
            </a:extLst>
          </p:cNvPr>
          <p:cNvSpPr txBox="1"/>
          <p:nvPr/>
        </p:nvSpPr>
        <p:spPr>
          <a:xfrm>
            <a:off x="9407574" y="2948298"/>
            <a:ext cx="2520280" cy="338437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Imago Pro Book" panose="02000500060000020004" pitchFamily="2" charset="0"/>
              </a:rPr>
              <a:t>As the mode 2 cable is attached to the power grid, compliance with IEC standards or national equivalents (e.g. ENs or EN IECs) is already required.</a:t>
            </a:r>
          </a:p>
          <a:p>
            <a:endParaRPr lang="en-US" sz="1600" dirty="0">
              <a:solidFill>
                <a:srgbClr val="FF0000"/>
              </a:solidFill>
              <a:latin typeface="Imago Pro Book" panose="02000500060000020004" pitchFamily="2" charset="0"/>
            </a:endParaRPr>
          </a:p>
          <a:p>
            <a:r>
              <a:rPr lang="en-US" sz="1600" dirty="0">
                <a:solidFill>
                  <a:srgbClr val="FF0000"/>
                </a:solidFill>
                <a:latin typeface="Imago Pro Book" panose="02000500060000020004" pitchFamily="2" charset="0"/>
              </a:rPr>
              <a:t>The mode 2 cable shall not be considered to be an ESA to avoid double certification.</a:t>
            </a:r>
          </a:p>
          <a:p>
            <a:endParaRPr lang="en-US" sz="1600" dirty="0">
              <a:solidFill>
                <a:srgbClr val="FF0000"/>
              </a:solidFill>
              <a:latin typeface="Imago Pro Book" panose="02000500060000020004" pitchFamily="2" charset="0"/>
            </a:endParaRPr>
          </a:p>
          <a:p>
            <a:r>
              <a:rPr lang="en-US" sz="1600" b="1" dirty="0">
                <a:solidFill>
                  <a:srgbClr val="FF0000"/>
                </a:solidFill>
                <a:latin typeface="Imago Pro Book" panose="02000500060000020004" pitchFamily="2" charset="0"/>
              </a:rPr>
              <a:t>     Clarification and update of flow chart is necessary!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2787D75A-5E1A-47E6-9244-934758060846}"/>
              </a:ext>
            </a:extLst>
          </p:cNvPr>
          <p:cNvSpPr txBox="1"/>
          <p:nvPr/>
        </p:nvSpPr>
        <p:spPr>
          <a:xfrm>
            <a:off x="3683732" y="5972634"/>
            <a:ext cx="4824536" cy="7200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US" sz="1800" dirty="0">
                <a:solidFill>
                  <a:srgbClr val="0070C0"/>
                </a:solidFill>
                <a:latin typeface="Imago Pro Book" panose="02000500060000020004" pitchFamily="2" charset="0"/>
              </a:rPr>
              <a:t>The mode 3 </a:t>
            </a:r>
            <a:r>
              <a:rPr lang="en-US" sz="1800" dirty="0" err="1">
                <a:solidFill>
                  <a:srgbClr val="0070C0"/>
                </a:solidFill>
                <a:latin typeface="Imago Pro Book" panose="02000500060000020004" pitchFamily="2" charset="0"/>
              </a:rPr>
              <a:t>wallbox</a:t>
            </a:r>
            <a:r>
              <a:rPr lang="en-US" sz="1800" dirty="0">
                <a:solidFill>
                  <a:srgbClr val="0070C0"/>
                </a:solidFill>
                <a:latin typeface="Imago Pro Book" panose="02000500060000020004" pitchFamily="2" charset="0"/>
              </a:rPr>
              <a:t> is not considered to be an ESA; it is only tested according to IEC standards</a:t>
            </a:r>
          </a:p>
        </p:txBody>
      </p:sp>
      <p:sp>
        <p:nvSpPr>
          <p:cNvPr id="17" name="Pfeil: nach rechts 16">
            <a:extLst>
              <a:ext uri="{FF2B5EF4-FFF2-40B4-BE49-F238E27FC236}">
                <a16:creationId xmlns:a16="http://schemas.microsoft.com/office/drawing/2014/main" id="{7CD760D7-5672-4575-AD50-B5568498CA3D}"/>
              </a:ext>
            </a:extLst>
          </p:cNvPr>
          <p:cNvSpPr/>
          <p:nvPr/>
        </p:nvSpPr>
        <p:spPr>
          <a:xfrm>
            <a:off x="9408368" y="5672558"/>
            <a:ext cx="143222" cy="16486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8383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BFCCA4-F6C0-44F5-88BC-0799AD13CE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(1)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8BDC920-BCB7-4B3C-AD47-B5F4BF6AD9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700" b="1" dirty="0"/>
              <a:t>Mode 1: </a:t>
            </a:r>
          </a:p>
          <a:p>
            <a:pPr lvl="1"/>
            <a:r>
              <a:rPr lang="en-US" sz="1300" dirty="0"/>
              <a:t>If the cable is fixed at the vehicle: </a:t>
            </a:r>
            <a:r>
              <a:rPr lang="en-US" sz="1300" b="1" i="1" dirty="0"/>
              <a:t>type approval with vehicle </a:t>
            </a:r>
            <a:r>
              <a:rPr lang="en-US" sz="1300" dirty="0"/>
              <a:t>(this is clear because no other cable can be used)</a:t>
            </a:r>
            <a:endParaRPr lang="en-US" sz="1300" b="1" i="1" dirty="0"/>
          </a:p>
          <a:p>
            <a:pPr lvl="1"/>
            <a:r>
              <a:rPr lang="en-US" sz="1300" dirty="0"/>
              <a:t>Mobile cable </a:t>
            </a:r>
            <a:r>
              <a:rPr lang="en-US" sz="1300" dirty="0">
                <a:sym typeface="Wingdings" panose="05000000000000000000" pitchFamily="2" charset="2"/>
              </a:rPr>
              <a:t></a:t>
            </a:r>
            <a:r>
              <a:rPr lang="en-US" sz="1300" dirty="0"/>
              <a:t> normally passive cable </a:t>
            </a:r>
            <a:r>
              <a:rPr lang="en-US" sz="1300" dirty="0">
                <a:sym typeface="Wingdings" panose="05000000000000000000" pitchFamily="2" charset="2"/>
              </a:rPr>
              <a:t></a:t>
            </a:r>
            <a:r>
              <a:rPr lang="en-US" sz="1300" dirty="0"/>
              <a:t> </a:t>
            </a:r>
            <a:r>
              <a:rPr lang="en-US" sz="1300" b="1" i="1" dirty="0"/>
              <a:t>ESA test not applicable</a:t>
            </a:r>
          </a:p>
          <a:p>
            <a:r>
              <a:rPr lang="en-US" sz="1700" b="1" dirty="0"/>
              <a:t>Mode 2:</a:t>
            </a:r>
          </a:p>
          <a:p>
            <a:pPr lvl="1"/>
            <a:r>
              <a:rPr lang="en-US" sz="1300" dirty="0"/>
              <a:t>IEC 61851-21-2:2018 covers ESA test from R10.06 in most cases</a:t>
            </a:r>
          </a:p>
          <a:p>
            <a:pPr lvl="1"/>
            <a:r>
              <a:rPr lang="en-US" sz="1300" dirty="0"/>
              <a:t>IEC radiated emission method is different with other, yet stricter limits; wider frequency range depending on the highest internal frequency; measurement distance of 3m reasonable for foreseeable use case of charging in residential environment for the protection of off-board receivers; 1m in CISPR 25 refers to the protection of on-board receivers which is in the responsibility of the VM.</a:t>
            </a:r>
          </a:p>
          <a:p>
            <a:pPr lvl="1"/>
            <a:r>
              <a:rPr lang="en-US" sz="1300" dirty="0"/>
              <a:t>IEC radiated immunity test does </a:t>
            </a:r>
            <a:r>
              <a:rPr lang="en-US" sz="1300" b="1" u="sng" dirty="0"/>
              <a:t>not</a:t>
            </a:r>
            <a:r>
              <a:rPr lang="en-US" sz="1300" dirty="0"/>
              <a:t> cover ESA immunity test, but </a:t>
            </a:r>
          </a:p>
          <a:p>
            <a:pPr lvl="3" indent="0">
              <a:buNone/>
            </a:pPr>
            <a:r>
              <a:rPr lang="en-US" sz="1300" dirty="0"/>
              <a:t>	based on vehicle failure criteria in R10.06:</a:t>
            </a:r>
          </a:p>
          <a:p>
            <a:pPr lvl="3" indent="0">
              <a:buNone/>
            </a:pPr>
            <a:r>
              <a:rPr lang="en-US" sz="1300" dirty="0"/>
              <a:t>	- vehicle sets in motion</a:t>
            </a:r>
          </a:p>
          <a:p>
            <a:pPr lvl="3" indent="0">
              <a:buNone/>
            </a:pPr>
            <a:r>
              <a:rPr lang="en-US" sz="1300" dirty="0"/>
              <a:t>	- unexpected release of the parking brake</a:t>
            </a:r>
          </a:p>
          <a:p>
            <a:pPr lvl="3" indent="0">
              <a:buNone/>
            </a:pPr>
            <a:r>
              <a:rPr lang="en-US" sz="1300" dirty="0"/>
              <a:t>	- loss of Parking position for automatic transmission,</a:t>
            </a:r>
          </a:p>
          <a:p>
            <a:pPr lvl="3" indent="0">
              <a:buNone/>
            </a:pPr>
            <a:r>
              <a:rPr lang="en-US" sz="1300" dirty="0"/>
              <a:t>	</a:t>
            </a:r>
            <a:r>
              <a:rPr lang="en-US" sz="1300" u="sng" dirty="0"/>
              <a:t>Mode 2 cable can not technically cause any of the failures above. Testing in mode 3 allows the same disturbance to be </a:t>
            </a:r>
            <a:r>
              <a:rPr lang="en-US" sz="1300" dirty="0"/>
              <a:t>	</a:t>
            </a:r>
            <a:r>
              <a:rPr lang="en-US" sz="1300" u="sng" dirty="0"/>
              <a:t>coupled to the vehicle.</a:t>
            </a:r>
          </a:p>
          <a:p>
            <a:pPr lvl="3" indent="0">
              <a:buNone/>
            </a:pPr>
            <a:r>
              <a:rPr lang="en-US" sz="1300" b="1" i="1" dirty="0"/>
              <a:t>ESA test not applicable: testing the mode 2 charging cable according to IEC 61851-21-2 or national equivalent is sufficient. </a:t>
            </a:r>
            <a:r>
              <a:rPr lang="en-US" sz="1300" dirty="0"/>
              <a:t>ESA type approval or type approval of every kind of VM mode 2 charging cable in combination with the vehicle does not provide added value. By changing the mindset regarding the mode 2 interface regulatory burden will be reduced (see TF-EMC-25-03e).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1B2D8B3-FFA7-4ACA-BCE7-7F6B784AA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217"/>
            <a:fld id="{6737C4E7-2F7A-4C40-8110-7D13CF9BE4FF}" type="slidenum">
              <a:rPr lang="en-US" smtClean="0"/>
              <a:pPr defTabSz="914217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60876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D92595B-C0F5-42D5-A759-0B1BA0BD8E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(2)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E62AD9-B96F-4E86-A1E9-AA4E75A8B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700" b="1" dirty="0"/>
              <a:t>Mode 3: </a:t>
            </a:r>
          </a:p>
          <a:p>
            <a:pPr lvl="1"/>
            <a:r>
              <a:rPr lang="en-US" sz="1300" dirty="0"/>
              <a:t>Mobile cable: normally passive cable: </a:t>
            </a:r>
            <a:r>
              <a:rPr lang="en-US" sz="1300" b="1" i="1" dirty="0"/>
              <a:t>ESA test not applicable</a:t>
            </a:r>
          </a:p>
          <a:p>
            <a:pPr lvl="1"/>
            <a:r>
              <a:rPr lang="en-US" sz="1300" dirty="0" err="1"/>
              <a:t>Wallbox</a:t>
            </a:r>
            <a:r>
              <a:rPr lang="en-US" sz="1300" dirty="0"/>
              <a:t>: usually requires (national) type approval due to the direct connection to the power grid</a:t>
            </a:r>
          </a:p>
          <a:p>
            <a:pPr lvl="2"/>
            <a:r>
              <a:rPr lang="en-US" sz="1300" b="1" i="1" dirty="0"/>
              <a:t>E.g. for the purpose of CE marking, the European equivalent of IEC 61851-21-2, EN IEC 61851-21-2, is used</a:t>
            </a:r>
          </a:p>
          <a:p>
            <a:r>
              <a:rPr lang="en-US" sz="1700" b="1" dirty="0"/>
              <a:t>Mode 4: </a:t>
            </a:r>
          </a:p>
          <a:p>
            <a:pPr lvl="1"/>
            <a:r>
              <a:rPr lang="en-US" sz="1300" dirty="0"/>
              <a:t>Cable is fixed at charging station: normally passive cable: </a:t>
            </a:r>
            <a:r>
              <a:rPr lang="en-US" sz="1300" b="1" i="1" dirty="0"/>
              <a:t>ESA test not applicable</a:t>
            </a:r>
          </a:p>
          <a:p>
            <a:pPr lvl="1"/>
            <a:r>
              <a:rPr lang="en-US" sz="1300" dirty="0"/>
              <a:t>DC charging station: usually requires (national) type approval due to the direct connection to the power grid</a:t>
            </a:r>
          </a:p>
          <a:p>
            <a:pPr lvl="2"/>
            <a:r>
              <a:rPr lang="en-US" sz="1300" b="1" i="1" dirty="0"/>
              <a:t>E.g. for the purpose of CE marking, the European equivalent of IEC 61851-21-2, EN IEC 61851-21-2, is used</a:t>
            </a:r>
          </a:p>
          <a:p>
            <a:pPr marL="914400" lvl="2" indent="0">
              <a:buNone/>
            </a:pPr>
            <a:endParaRPr lang="en-US" sz="900" b="1" i="1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E43136-8751-43A4-8735-FE74E710A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5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6278495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FC24731-9319-4BB7-8899-96C17EF21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 of paragraph 7.1.3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A7CB23C-BCB6-4457-93C9-66B1A64DA8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/>
              <a:t>The charging harness delivered by the manufacturer should be used preferably, but it is not necessary to type approve a mobile (not fixed at vehicle) charging harness with the vehicle: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5123C36-B651-4AA0-91DD-BF20739FD6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217"/>
            <a:fld id="{6737C4E7-2F7A-4C40-8110-7D13CF9BE4FF}" type="slidenum">
              <a:rPr lang="de-DE" smtClean="0"/>
              <a:pPr defTabSz="914217"/>
              <a:t>6</a:t>
            </a:fld>
            <a:endParaRPr lang="de-DE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62D393-D45B-4BAF-8CAA-35BB052E7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3708079"/>
            <a:ext cx="10341284" cy="1186034"/>
          </a:xfrm>
          <a:prstGeom prst="rect">
            <a:avLst/>
          </a:prstGeom>
        </p:spPr>
      </p:pic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F2F06E41-5B4F-4338-A8C8-416FC9978BF9}"/>
              </a:ext>
            </a:extLst>
          </p:cNvPr>
          <p:cNvCxnSpPr>
            <a:cxnSpLocks/>
          </p:cNvCxnSpPr>
          <p:nvPr/>
        </p:nvCxnSpPr>
        <p:spPr>
          <a:xfrm>
            <a:off x="10407875" y="3662062"/>
            <a:ext cx="485219" cy="1"/>
          </a:xfrm>
          <a:prstGeom prst="line">
            <a:avLst/>
          </a:prstGeom>
          <a:ln w="38100"/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8E212CC5-CAE4-4911-965C-CD3405865D60}"/>
              </a:ext>
            </a:extLst>
          </p:cNvPr>
          <p:cNvCxnSpPr>
            <a:cxnSpLocks/>
          </p:cNvCxnSpPr>
          <p:nvPr/>
        </p:nvCxnSpPr>
        <p:spPr>
          <a:xfrm>
            <a:off x="2423592" y="4653136"/>
            <a:ext cx="6839177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23969D08-F38E-4F75-B78F-A588A57E1D89}"/>
              </a:ext>
            </a:extLst>
          </p:cNvPr>
          <p:cNvCxnSpPr>
            <a:cxnSpLocks/>
          </p:cNvCxnSpPr>
          <p:nvPr/>
        </p:nvCxnSpPr>
        <p:spPr>
          <a:xfrm>
            <a:off x="10488488" y="4325082"/>
            <a:ext cx="28644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78EC4082-8226-4D96-B279-754F9849BC3B}"/>
              </a:ext>
            </a:extLst>
          </p:cNvPr>
          <p:cNvCxnSpPr>
            <a:cxnSpLocks/>
          </p:cNvCxnSpPr>
          <p:nvPr/>
        </p:nvCxnSpPr>
        <p:spPr>
          <a:xfrm>
            <a:off x="4799856" y="4325082"/>
            <a:ext cx="360040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Textfeld 6">
            <a:extLst>
              <a:ext uri="{FF2B5EF4-FFF2-40B4-BE49-F238E27FC236}">
                <a16:creationId xmlns:a16="http://schemas.microsoft.com/office/drawing/2014/main" id="{4E1F751D-0E1D-499B-A7EA-BF1C2B5CC783}"/>
              </a:ext>
            </a:extLst>
          </p:cNvPr>
          <p:cNvSpPr txBox="1"/>
          <p:nvPr/>
        </p:nvSpPr>
        <p:spPr>
          <a:xfrm>
            <a:off x="4763060" y="5127848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solidFill>
                  <a:srgbClr val="FF0000"/>
                </a:solidFill>
              </a:rPr>
              <a:t>„a“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5AF4062F-C3CD-43AD-8B87-E9862FADFE7B}"/>
              </a:ext>
            </a:extLst>
          </p:cNvPr>
          <p:cNvCxnSpPr/>
          <p:nvPr/>
        </p:nvCxnSpPr>
        <p:spPr>
          <a:xfrm flipV="1">
            <a:off x="4979876" y="4377189"/>
            <a:ext cx="180020" cy="8449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46971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743066-DF88-4455-A8DF-E09241AF14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Update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flow</a:t>
            </a:r>
            <a:r>
              <a:rPr lang="de-DE" dirty="0"/>
              <a:t> </a:t>
            </a:r>
            <a:r>
              <a:rPr lang="de-DE" dirty="0" err="1"/>
              <a:t>chart</a:t>
            </a:r>
            <a:r>
              <a:rPr lang="de-DE" dirty="0"/>
              <a:t> 3.2.1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15AF433-5ACD-4B76-9189-1289A2566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7</a:t>
            </a:fld>
            <a:endParaRPr lang="fr-FR" altLang="ja-JP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9BE41C87-8B36-49DC-BC9F-3BCE9DBD45DB}"/>
              </a:ext>
            </a:extLst>
          </p:cNvPr>
          <p:cNvSpPr/>
          <p:nvPr/>
        </p:nvSpPr>
        <p:spPr>
          <a:xfrm>
            <a:off x="2234624" y="1442687"/>
            <a:ext cx="7804290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Electrical/electronic sub assembly (ESA) classification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BF84A0A-5AD8-4FD3-8F1A-2F5259AFFF75}"/>
              </a:ext>
            </a:extLst>
          </p:cNvPr>
          <p:cNvSpPr/>
          <p:nvPr/>
        </p:nvSpPr>
        <p:spPr>
          <a:xfrm>
            <a:off x="2255398" y="2308335"/>
            <a:ext cx="3024336" cy="7259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ESA for fitment </a:t>
            </a:r>
            <a:r>
              <a:rPr lang="en-US" sz="1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into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vehicles and mechanically fastened* or connected to the vehicle wiring harness?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9395B8D-E507-414C-8C24-AC71EEE8F548}"/>
              </a:ext>
            </a:extLst>
          </p:cNvPr>
          <p:cNvSpPr/>
          <p:nvPr/>
        </p:nvSpPr>
        <p:spPr>
          <a:xfrm>
            <a:off x="2263259" y="3374296"/>
            <a:ext cx="3024336" cy="3907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Passive ESA or system?</a:t>
            </a:r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CB28ABC7-E2F3-4378-A229-740E27239BEF}"/>
              </a:ext>
            </a:extLst>
          </p:cNvPr>
          <p:cNvSpPr/>
          <p:nvPr/>
        </p:nvSpPr>
        <p:spPr>
          <a:xfrm>
            <a:off x="2265298" y="4126079"/>
            <a:ext cx="3024336" cy="47624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 restricted by technical means to immobilized vehicle?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BDF940F-CB93-4D01-820F-99B0D7FD82B9}"/>
              </a:ext>
            </a:extLst>
          </p:cNvPr>
          <p:cNvSpPr/>
          <p:nvPr/>
        </p:nvSpPr>
        <p:spPr>
          <a:xfrm>
            <a:off x="2271628" y="5819936"/>
            <a:ext cx="3024336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Regulation No. 10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6085F968-4AA0-42A3-A155-842C54FA3D5E}"/>
              </a:ext>
            </a:extLst>
          </p:cNvPr>
          <p:cNvSpPr/>
          <p:nvPr/>
        </p:nvSpPr>
        <p:spPr>
          <a:xfrm>
            <a:off x="7957805" y="5800327"/>
            <a:ext cx="2070114" cy="5040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application of Regulation No. 10</a:t>
            </a: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2818A269-F1D8-40EC-A891-87BC82F3E385}"/>
              </a:ext>
            </a:extLst>
          </p:cNvPr>
          <p:cNvCxnSpPr>
            <a:cxnSpLocks/>
            <a:endCxn id="6" idx="0"/>
          </p:cNvCxnSpPr>
          <p:nvPr/>
        </p:nvCxnSpPr>
        <p:spPr>
          <a:xfrm>
            <a:off x="3767566" y="1951116"/>
            <a:ext cx="0" cy="35721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0C513461-469A-42DA-8D25-08B37ACC0BAE}"/>
              </a:ext>
            </a:extLst>
          </p:cNvPr>
          <p:cNvCxnSpPr>
            <a:cxnSpLocks/>
            <a:endCxn id="10" idx="0"/>
          </p:cNvCxnSpPr>
          <p:nvPr/>
        </p:nvCxnSpPr>
        <p:spPr>
          <a:xfrm>
            <a:off x="8992862" y="2671316"/>
            <a:ext cx="0" cy="312901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CE810559-21BF-4777-8809-563474F1A43D}"/>
              </a:ext>
            </a:extLst>
          </p:cNvPr>
          <p:cNvCxnSpPr>
            <a:cxnSpLocks/>
          </p:cNvCxnSpPr>
          <p:nvPr/>
        </p:nvCxnSpPr>
        <p:spPr>
          <a:xfrm>
            <a:off x="5268133" y="2671316"/>
            <a:ext cx="37247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>
            <a:extLst>
              <a:ext uri="{FF2B5EF4-FFF2-40B4-BE49-F238E27FC236}">
                <a16:creationId xmlns:a16="http://schemas.microsoft.com/office/drawing/2014/main" id="{6D2FF5BD-01B2-4847-AD20-52947534FFDF}"/>
              </a:ext>
            </a:extLst>
          </p:cNvPr>
          <p:cNvSpPr/>
          <p:nvPr/>
        </p:nvSpPr>
        <p:spPr>
          <a:xfrm>
            <a:off x="3101220" y="2987887"/>
            <a:ext cx="815485" cy="390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59306BEB-D29F-498D-9F7F-04945677AF61}"/>
              </a:ext>
            </a:extLst>
          </p:cNvPr>
          <p:cNvSpPr/>
          <p:nvPr/>
        </p:nvSpPr>
        <p:spPr>
          <a:xfrm>
            <a:off x="5253206" y="2374832"/>
            <a:ext cx="3571849" cy="390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 (e.g. detachable REESS charging cable, remote key, USB powered portable equipment or connected to the cigarette lighter interface)</a:t>
            </a: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03A8966-403B-4772-8AF8-FBA8B448C46B}"/>
              </a:ext>
            </a:extLst>
          </p:cNvPr>
          <p:cNvSpPr/>
          <p:nvPr/>
        </p:nvSpPr>
        <p:spPr>
          <a:xfrm>
            <a:off x="5179300" y="4056515"/>
            <a:ext cx="2582039" cy="390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 (e.g. lifting platform)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959069C0-D683-4C9D-A5C1-AA15E44A39AE}"/>
              </a:ext>
            </a:extLst>
          </p:cNvPr>
          <p:cNvSpPr/>
          <p:nvPr/>
        </p:nvSpPr>
        <p:spPr>
          <a:xfrm>
            <a:off x="3127835" y="4567535"/>
            <a:ext cx="815485" cy="390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</a:p>
        </p:txBody>
      </p:sp>
      <p:sp>
        <p:nvSpPr>
          <p:cNvPr id="21" name="Rechteck 20">
            <a:extLst>
              <a:ext uri="{FF2B5EF4-FFF2-40B4-BE49-F238E27FC236}">
                <a16:creationId xmlns:a16="http://schemas.microsoft.com/office/drawing/2014/main" id="{0A02BA2E-8B3A-4B17-A113-C35DE2114251}"/>
              </a:ext>
            </a:extLst>
          </p:cNvPr>
          <p:cNvSpPr/>
          <p:nvPr/>
        </p:nvSpPr>
        <p:spPr>
          <a:xfrm>
            <a:off x="5411759" y="4987600"/>
            <a:ext cx="2909194" cy="4704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 (e.g. broadcast receivers, ambient lights, protection against </a:t>
            </a:r>
            <a:r>
              <a:rPr lang="en-US" sz="1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vermins</a:t>
            </a:r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D5781FE9-85EE-45D3-A4C8-B64B5A4DCF9A}"/>
              </a:ext>
            </a:extLst>
          </p:cNvPr>
          <p:cNvSpPr/>
          <p:nvPr/>
        </p:nvSpPr>
        <p:spPr>
          <a:xfrm>
            <a:off x="3127836" y="3705516"/>
            <a:ext cx="815485" cy="390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E8A1D1C9-68DC-45BE-BE62-5AF3655393DB}"/>
              </a:ext>
            </a:extLst>
          </p:cNvPr>
          <p:cNvSpPr/>
          <p:nvPr/>
        </p:nvSpPr>
        <p:spPr>
          <a:xfrm>
            <a:off x="2271337" y="4942326"/>
            <a:ext cx="3024336" cy="5623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After market equipment without immunity related functions?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E2492E7E-090B-4EFF-93CA-9DFD6CC4D210}"/>
              </a:ext>
            </a:extLst>
          </p:cNvPr>
          <p:cNvSpPr/>
          <p:nvPr/>
        </p:nvSpPr>
        <p:spPr>
          <a:xfrm>
            <a:off x="5295673" y="3266272"/>
            <a:ext cx="3571850" cy="390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Yes (e.g. spark plugs, cables, passive antenna)</a:t>
            </a:r>
          </a:p>
        </p:txBody>
      </p:sp>
      <p:sp>
        <p:nvSpPr>
          <p:cNvPr id="25" name="Rechteck 24">
            <a:extLst>
              <a:ext uri="{FF2B5EF4-FFF2-40B4-BE49-F238E27FC236}">
                <a16:creationId xmlns:a16="http://schemas.microsoft.com/office/drawing/2014/main" id="{B44ACBAE-2D5B-40F4-8FDF-E58558638C3E}"/>
              </a:ext>
            </a:extLst>
          </p:cNvPr>
          <p:cNvSpPr/>
          <p:nvPr/>
        </p:nvSpPr>
        <p:spPr>
          <a:xfrm>
            <a:off x="3109185" y="5450248"/>
            <a:ext cx="815485" cy="3907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D56956E1-9C24-4FD3-8CDB-2B3CD22FFFF2}"/>
              </a:ext>
            </a:extLst>
          </p:cNvPr>
          <p:cNvSpPr/>
          <p:nvPr/>
        </p:nvSpPr>
        <p:spPr>
          <a:xfrm>
            <a:off x="5085338" y="5826343"/>
            <a:ext cx="30243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88000" tIns="180000" rIns="288000" bIns="180000" rtlCol="0" anchor="ctr" anchorCtr="0"/>
          <a:lstStyle/>
          <a:p>
            <a:pPr algn="ctr"/>
            <a:r>
              <a:rPr lang="en-US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*mechanically fastened = with the use of tools for (de-)installation or provided clips intended to fasten the component</a:t>
            </a:r>
          </a:p>
        </p:txBody>
      </p:sp>
      <p:cxnSp>
        <p:nvCxnSpPr>
          <p:cNvPr id="27" name="Gerade Verbindung mit Pfeil 26">
            <a:extLst>
              <a:ext uri="{FF2B5EF4-FFF2-40B4-BE49-F238E27FC236}">
                <a16:creationId xmlns:a16="http://schemas.microsoft.com/office/drawing/2014/main" id="{28A76FEA-7ABF-415D-A0CE-72D3B4CA2788}"/>
              </a:ext>
            </a:extLst>
          </p:cNvPr>
          <p:cNvCxnSpPr>
            <a:cxnSpLocks/>
            <a:stCxn id="6" idx="2"/>
            <a:endCxn id="7" idx="0"/>
          </p:cNvCxnSpPr>
          <p:nvPr/>
        </p:nvCxnSpPr>
        <p:spPr>
          <a:xfrm>
            <a:off x="3767566" y="3034297"/>
            <a:ext cx="7861" cy="3399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>
            <a:extLst>
              <a:ext uri="{FF2B5EF4-FFF2-40B4-BE49-F238E27FC236}">
                <a16:creationId xmlns:a16="http://schemas.microsoft.com/office/drawing/2014/main" id="{ED90AEBA-9957-43FA-953A-52084053067B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3775427" y="3765078"/>
            <a:ext cx="2039" cy="36100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mit Pfeil 28">
            <a:extLst>
              <a:ext uri="{FF2B5EF4-FFF2-40B4-BE49-F238E27FC236}">
                <a16:creationId xmlns:a16="http://schemas.microsoft.com/office/drawing/2014/main" id="{E3656393-CBE9-4378-BAB8-2569A9800022}"/>
              </a:ext>
            </a:extLst>
          </p:cNvPr>
          <p:cNvCxnSpPr>
            <a:cxnSpLocks/>
            <a:stCxn id="8" idx="2"/>
            <a:endCxn id="23" idx="0"/>
          </p:cNvCxnSpPr>
          <p:nvPr/>
        </p:nvCxnSpPr>
        <p:spPr>
          <a:xfrm>
            <a:off x="3777466" y="4602327"/>
            <a:ext cx="6039" cy="33999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>
            <a:extLst>
              <a:ext uri="{FF2B5EF4-FFF2-40B4-BE49-F238E27FC236}">
                <a16:creationId xmlns:a16="http://schemas.microsoft.com/office/drawing/2014/main" id="{FC914E7D-8262-47E0-9AD2-115B6B597282}"/>
              </a:ext>
            </a:extLst>
          </p:cNvPr>
          <p:cNvCxnSpPr>
            <a:cxnSpLocks/>
            <a:stCxn id="23" idx="2"/>
            <a:endCxn id="9" idx="0"/>
          </p:cNvCxnSpPr>
          <p:nvPr/>
        </p:nvCxnSpPr>
        <p:spPr>
          <a:xfrm>
            <a:off x="3783505" y="5504626"/>
            <a:ext cx="291" cy="3153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>
            <a:extLst>
              <a:ext uri="{FF2B5EF4-FFF2-40B4-BE49-F238E27FC236}">
                <a16:creationId xmlns:a16="http://schemas.microsoft.com/office/drawing/2014/main" id="{D2B8E8D8-57A1-4B58-B35E-805CBA528EAA}"/>
              </a:ext>
            </a:extLst>
          </p:cNvPr>
          <p:cNvCxnSpPr>
            <a:cxnSpLocks/>
          </p:cNvCxnSpPr>
          <p:nvPr/>
        </p:nvCxnSpPr>
        <p:spPr>
          <a:xfrm>
            <a:off x="5279128" y="3575500"/>
            <a:ext cx="37247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81508409-5585-4304-AD4E-16583C53F5A6}"/>
              </a:ext>
            </a:extLst>
          </p:cNvPr>
          <p:cNvCxnSpPr>
            <a:cxnSpLocks/>
          </p:cNvCxnSpPr>
          <p:nvPr/>
        </p:nvCxnSpPr>
        <p:spPr>
          <a:xfrm>
            <a:off x="5290123" y="4385817"/>
            <a:ext cx="370273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Gerade Verbindung mit Pfeil 50">
            <a:extLst>
              <a:ext uri="{FF2B5EF4-FFF2-40B4-BE49-F238E27FC236}">
                <a16:creationId xmlns:a16="http://schemas.microsoft.com/office/drawing/2014/main" id="{8539FE98-973A-4646-82F8-72BE90D07E60}"/>
              </a:ext>
            </a:extLst>
          </p:cNvPr>
          <p:cNvCxnSpPr>
            <a:cxnSpLocks/>
          </p:cNvCxnSpPr>
          <p:nvPr/>
        </p:nvCxnSpPr>
        <p:spPr>
          <a:xfrm>
            <a:off x="5279734" y="5224980"/>
            <a:ext cx="3724729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C88BEFFD-E464-488A-9206-85A5C7F17D9E}"/>
              </a:ext>
            </a:extLst>
          </p:cNvPr>
          <p:cNvSpPr/>
          <p:nvPr/>
        </p:nvSpPr>
        <p:spPr>
          <a:xfrm>
            <a:off x="1991544" y="1196751"/>
            <a:ext cx="8280920" cy="538661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1906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512DF8D-D42C-4C76-AAFD-EAB183ACC5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Additional Information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F8B28CA-C35E-4A77-A229-8804BD2CEF2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next slides show a simplified comparison for the mode 2 charging cable: </a:t>
            </a:r>
          </a:p>
          <a:p>
            <a:pPr marL="358775" indent="0">
              <a:buNone/>
            </a:pPr>
            <a:r>
              <a:rPr lang="en-US" dirty="0"/>
              <a:t>IEC 61851-21-2 vs. ESA type approval according R10.06.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D91A1F4-7DB7-42D2-9CB9-B30BC3330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5D464-134C-4C80-B41F-7081051DEBC1}" type="slidenum">
              <a:rPr lang="ja-JP" altLang="fr-FR" smtClean="0"/>
              <a:pPr/>
              <a:t>8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8428039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AD218F-C043-40B4-9013-4D9B7E97D4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Simplified Comparison: Immunity (1)</a:t>
            </a:r>
          </a:p>
        </p:txBody>
      </p:sp>
      <p:graphicFrame>
        <p:nvGraphicFramePr>
          <p:cNvPr id="6" name="Tabelle 6">
            <a:extLst>
              <a:ext uri="{FF2B5EF4-FFF2-40B4-BE49-F238E27FC236}">
                <a16:creationId xmlns:a16="http://schemas.microsoft.com/office/drawing/2014/main" id="{695A2213-0BC5-41C6-8661-F1A04B3681D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98300400"/>
              </p:ext>
            </p:extLst>
          </p:nvPr>
        </p:nvGraphicFramePr>
        <p:xfrm>
          <a:off x="911424" y="1143050"/>
          <a:ext cx="10972799" cy="544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700">
                  <a:extLst>
                    <a:ext uri="{9D8B030D-6E8A-4147-A177-3AD203B41FA5}">
                      <a16:colId xmlns:a16="http://schemas.microsoft.com/office/drawing/2014/main" val="1890554975"/>
                    </a:ext>
                  </a:extLst>
                </a:gridCol>
                <a:gridCol w="1924143">
                  <a:extLst>
                    <a:ext uri="{9D8B030D-6E8A-4147-A177-3AD203B41FA5}">
                      <a16:colId xmlns:a16="http://schemas.microsoft.com/office/drawing/2014/main" val="3702949358"/>
                    </a:ext>
                  </a:extLst>
                </a:gridCol>
                <a:gridCol w="2921848">
                  <a:extLst>
                    <a:ext uri="{9D8B030D-6E8A-4147-A177-3AD203B41FA5}">
                      <a16:colId xmlns:a16="http://schemas.microsoft.com/office/drawing/2014/main" val="1957689523"/>
                    </a:ext>
                  </a:extLst>
                </a:gridCol>
                <a:gridCol w="1866548">
                  <a:extLst>
                    <a:ext uri="{9D8B030D-6E8A-4147-A177-3AD203B41FA5}">
                      <a16:colId xmlns:a16="http://schemas.microsoft.com/office/drawing/2014/main" val="505478375"/>
                    </a:ext>
                  </a:extLst>
                </a:gridCol>
                <a:gridCol w="2194560">
                  <a:extLst>
                    <a:ext uri="{9D8B030D-6E8A-4147-A177-3AD203B41FA5}">
                      <a16:colId xmlns:a16="http://schemas.microsoft.com/office/drawing/2014/main" val="1359054169"/>
                    </a:ext>
                  </a:extLst>
                </a:gridCol>
              </a:tblGrid>
              <a:tr h="1218918">
                <a:tc>
                  <a:txBody>
                    <a:bodyPr/>
                    <a:lstStyle/>
                    <a:p>
                      <a:r>
                        <a:rPr lang="en-US" sz="1800" noProof="0" dirty="0"/>
                        <a:t>Port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Immunity</a:t>
                      </a:r>
                    </a:p>
                    <a:p>
                      <a:r>
                        <a:rPr lang="en-US" sz="1800" noProof="0" dirty="0">
                          <a:solidFill>
                            <a:schemeClr val="tx1"/>
                          </a:solidFill>
                          <a:highlight>
                            <a:srgbClr val="FFFF00"/>
                          </a:highlight>
                        </a:rPr>
                        <a:t>Mode 2 Charging Cable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IEC 61851-21-2</a:t>
                      </a:r>
                    </a:p>
                    <a:p>
                      <a:r>
                        <a:rPr lang="en-US" sz="1400" noProof="0">
                          <a:solidFill>
                            <a:schemeClr val="bg1"/>
                          </a:solidFill>
                        </a:rPr>
                        <a:t>(</a:t>
                      </a:r>
                      <a:r>
                        <a:rPr lang="en-US" sz="1400" b="0" i="0" u="none" strike="noStrike" kern="1200" baseline="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AC charging immunity requirements –</a:t>
                      </a:r>
                    </a:p>
                    <a:p>
                      <a:r>
                        <a:rPr lang="en-US" sz="1400" b="0" i="0" u="none" strike="noStrike" kern="1200" baseline="0" noProof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Environments other than residential</a:t>
                      </a:r>
                      <a:r>
                        <a:rPr lang="en-US" sz="1400" noProof="0">
                          <a:solidFill>
                            <a:schemeClr val="bg1"/>
                          </a:solidFill>
                        </a:rPr>
                        <a:t>)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R10.06 ESA Type Approval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noProof="0"/>
                        <a:t>Comment</a:t>
                      </a:r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1253224025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r>
                        <a:rPr lang="en-US" sz="1200" noProof="0"/>
                        <a:t>Enclosure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ESD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±4 kV contact, ±8 kV air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942304700"/>
                  </a:ext>
                </a:extLst>
              </a:tr>
              <a:tr h="822770"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Radiated Immunity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80 to 1000 MHz: 10 V/m</a:t>
                      </a:r>
                    </a:p>
                    <a:p>
                      <a:r>
                        <a:rPr lang="en-US" sz="1200" noProof="0"/>
                        <a:t>1,4 to 2,7 GHz: 3 V/m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800 mm Stripline, TEM Cell, BCI, ALSE;</a:t>
                      </a:r>
                    </a:p>
                    <a:p>
                      <a:r>
                        <a:rPr lang="en-US" sz="1200" noProof="0"/>
                        <a:t>ALSE:</a:t>
                      </a:r>
                    </a:p>
                    <a:p>
                      <a:r>
                        <a:rPr lang="en-US" sz="1200" noProof="0"/>
                        <a:t>20 to 2000 MHz: 30 V/m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To be discussed</a:t>
                      </a:r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3585961629"/>
                  </a:ext>
                </a:extLst>
              </a:tr>
              <a:tr h="1005607"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Magnetic Fields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50; 60 Hz</a:t>
                      </a:r>
                    </a:p>
                    <a:p>
                      <a:r>
                        <a:rPr lang="en-US" sz="1200" b="0" i="0" u="none" strike="noStrike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 A/m (for</a:t>
                      </a:r>
                    </a:p>
                    <a:p>
                      <a:r>
                        <a:rPr lang="en-US" sz="1200" b="0" i="0" u="none" strike="noStrike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systems ≤ 32 A)</a:t>
                      </a:r>
                    </a:p>
                    <a:p>
                      <a:r>
                        <a:rPr lang="en-US" sz="1200" b="0" i="0" u="none" strike="noStrike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100 A/m (for</a:t>
                      </a:r>
                    </a:p>
                    <a:p>
                      <a:r>
                        <a:rPr lang="en-US" sz="1200" b="0" i="0" u="none" strike="noStrike" kern="1200" baseline="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systems &gt; 32 A)</a:t>
                      </a:r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879432822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r>
                        <a:rPr lang="en-US" sz="1200" noProof="0"/>
                        <a:t>AC Input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Burst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±4 kV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±2 kV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2658957372"/>
                  </a:ext>
                </a:extLst>
              </a:tr>
              <a:tr h="457094"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Surge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Line to earth ±4 kV</a:t>
                      </a:r>
                    </a:p>
                    <a:p>
                      <a:r>
                        <a:rPr lang="en-US" sz="1200" noProof="0"/>
                        <a:t>Line to Line ±2 kV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Line to earth ±2 kV</a:t>
                      </a:r>
                    </a:p>
                    <a:p>
                      <a:r>
                        <a:rPr lang="en-US" sz="1200" noProof="0"/>
                        <a:t>Line to Line ±1 kV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3341901911"/>
                  </a:ext>
                </a:extLst>
              </a:tr>
              <a:tr h="370754"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Conducted RF Fields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0,15 to 80 MHz: 10 V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951405878"/>
                  </a:ext>
                </a:extLst>
              </a:tr>
              <a:tr h="822770">
                <a:tc>
                  <a:txBody>
                    <a:bodyPr/>
                    <a:lstStyle/>
                    <a:p>
                      <a:endParaRPr lang="en-US" sz="1200" noProof="0"/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noProof="0"/>
                        <a:t>Voltage Dips and interruptions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40 % residual voltage</a:t>
                      </a:r>
                    </a:p>
                    <a:p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70 % residual voltage</a:t>
                      </a:r>
                    </a:p>
                    <a:p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0 % residual voltage</a:t>
                      </a:r>
                    </a:p>
                    <a:p>
                      <a:r>
                        <a:rPr lang="en-US" sz="1200" kern="1200" noProof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0 % residual Voltage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108850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noProof="0"/>
                        <a:t>Not available</a:t>
                      </a:r>
                    </a:p>
                  </a:txBody>
                  <a:tcPr marL="91419" marR="91419" marT="45709" marB="45709"/>
                </a:tc>
                <a:tc>
                  <a:txBody>
                    <a:bodyPr/>
                    <a:lstStyle/>
                    <a:p>
                      <a:endParaRPr lang="en-US" sz="1200" noProof="0" dirty="0"/>
                    </a:p>
                  </a:txBody>
                  <a:tcPr marL="91419" marR="91419" marT="45709" marB="45709"/>
                </a:tc>
                <a:extLst>
                  <a:ext uri="{0D108BD9-81ED-4DB2-BD59-A6C34878D82A}">
                    <a16:rowId xmlns:a16="http://schemas.microsoft.com/office/drawing/2014/main" val="1985593875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16015E1-3993-4266-8831-7E8F529EA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217"/>
            <a:fld id="{6737C4E7-2F7A-4C40-8110-7D13CF9BE4FF}" type="slidenum">
              <a:rPr lang="en-US" smtClean="0"/>
              <a:pPr defTabSz="914217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6855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B3B64F82E7098488BA699CD80F6C817" ma:contentTypeVersion="12" ma:contentTypeDescription="Create a new document." ma:contentTypeScope="" ma:versionID="277ebf662d848dea0c34255404869c57">
  <xsd:schema xmlns:xsd="http://www.w3.org/2001/XMLSchema" xmlns:xs="http://www.w3.org/2001/XMLSchema" xmlns:p="http://schemas.microsoft.com/office/2006/metadata/properties" xmlns:ns2="beab5909-2256-4ef5-9bfe-179cc9eb78a8" xmlns:ns3="a2803eea-376f-4b0d-b851-13f11d2e39ae" targetNamespace="http://schemas.microsoft.com/office/2006/metadata/properties" ma:root="true" ma:fieldsID="1898f4346036b0565a083ebaf0c905c5" ns2:_="" ns3:_="">
    <xsd:import namespace="beab5909-2256-4ef5-9bfe-179cc9eb78a8"/>
    <xsd:import namespace="a2803eea-376f-4b0d-b851-13f11d2e39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ab5909-2256-4ef5-9bfe-179cc9eb78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2803eea-376f-4b0d-b851-13f11d2e39ae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DBB8778E-8A64-41F0-9713-4F9DA0D2539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7098E4-0E61-454C-A497-6FC478BF5B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ab5909-2256-4ef5-9bfe-179cc9eb78a8"/>
    <ds:schemaRef ds:uri="a2803eea-376f-4b0d-b851-13f11d2e39a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839304F-0938-43E6-8879-656B93E44B20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0</TotalTime>
  <Words>1471</Words>
  <Application>Microsoft Office PowerPoint</Application>
  <PresentationFormat>Breitbild</PresentationFormat>
  <Paragraphs>220</Paragraphs>
  <Slides>11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9" baseType="lpstr">
      <vt:lpstr>Arial</vt:lpstr>
      <vt:lpstr>Calibri</vt:lpstr>
      <vt:lpstr>Courier New</vt:lpstr>
      <vt:lpstr>Imago Pro Book</vt:lpstr>
      <vt:lpstr>Imago Pro Light</vt:lpstr>
      <vt:lpstr>Times New Roman</vt:lpstr>
      <vt:lpstr>Wingdings</vt:lpstr>
      <vt:lpstr>Masque présentation OICA</vt:lpstr>
      <vt:lpstr>Proposal for ESA type approval</vt:lpstr>
      <vt:lpstr>Motivation</vt:lpstr>
      <vt:lpstr>Mobile charging cables</vt:lpstr>
      <vt:lpstr>Conclusion (1)</vt:lpstr>
      <vt:lpstr>Conclusion (2)</vt:lpstr>
      <vt:lpstr>Update of paragraph 7.1.3</vt:lpstr>
      <vt:lpstr>Update of flow chart 3.2.1</vt:lpstr>
      <vt:lpstr>Additional Information</vt:lpstr>
      <vt:lpstr>Simplified Comparison: Immunity (1)</vt:lpstr>
      <vt:lpstr>Simplified Comparison: Immunity (2)</vt:lpstr>
      <vt:lpstr>Simplified Comparison: Emission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Response to CP Proposals on eCall</dc:title>
  <dc:creator>Jean-Marc Prigent</dc:creator>
  <cp:lastModifiedBy>Gierstorfer Andreas, EE-923</cp:lastModifiedBy>
  <cp:revision>58</cp:revision>
  <dcterms:created xsi:type="dcterms:W3CDTF">2022-01-18T14:42:26Z</dcterms:created>
  <dcterms:modified xsi:type="dcterms:W3CDTF">2022-03-02T09:34:28Z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0x0101004B3B64F82E7098488BA699CD80F6C817</vt:lpwstr>
  </property>
</Properties>
</file>