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handoutMasterIdLst>
    <p:handoutMasterId r:id="rId6"/>
  </p:handoutMasterIdLst>
  <p:sldIdLst>
    <p:sldId id="256" r:id="rId2"/>
    <p:sldId id="270" r:id="rId3"/>
    <p:sldId id="274" r:id="rId4"/>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omas Goldbach" initials="TG" lastIdx="1" clrIdx="0">
    <p:extLst>
      <p:ext uri="{19B8F6BF-5375-455C-9EA6-DF929625EA0E}">
        <p15:presenceInfo xmlns:p15="http://schemas.microsoft.com/office/powerpoint/2012/main" userId="S-1-5-21-931465972-612652166-91179645-15617" providerId="AD"/>
      </p:ext>
    </p:extLst>
  </p:cmAuthor>
  <p:cmAuthor id="2" name="BERTHEL Aurelie" initials="BA" lastIdx="10" clrIdx="1">
    <p:extLst>
      <p:ext uri="{19B8F6BF-5375-455C-9EA6-DF929625EA0E}">
        <p15:presenceInfo xmlns:p15="http://schemas.microsoft.com/office/powerpoint/2012/main" userId="S::aurelie.a.berthel@renault.com::93f5d5d4-8cc1-4d16-af29-9a970af641e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FF"/>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174" autoAdjust="0"/>
    <p:restoredTop sz="94737" autoAdjust="0"/>
  </p:normalViewPr>
  <p:slideViewPr>
    <p:cSldViewPr>
      <p:cViewPr varScale="1">
        <p:scale>
          <a:sx n="116" d="100"/>
          <a:sy n="116" d="100"/>
        </p:scale>
        <p:origin x="86" y="149"/>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16/03/2022</a:t>
            </a:fld>
            <a:endParaRPr lang="fr-FR" dirty="0"/>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a:t>
            </a:fld>
            <a:endParaRPr lang="fr-FR" dirty="0"/>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dirty="0"/>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dirty="0"/>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dirty="0"/>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a:t>
            </a:fld>
            <a:endParaRPr lang="fr-FR" altLang="ja-JP" dirty="0"/>
          </a:p>
        </p:txBody>
      </p:sp>
    </p:spTree>
    <p:extLst>
      <p:ext uri="{BB962C8B-B14F-4D97-AF65-F5344CB8AC3E}">
        <p14:creationId xmlns:p14="http://schemas.microsoft.com/office/powerpoint/2010/main" val="215340306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a:t>
            </a:fld>
            <a:endParaRPr lang="fr-FR" altLang="ja-JP" dirty="0"/>
          </a:p>
        </p:txBody>
      </p:sp>
    </p:spTree>
    <p:extLst>
      <p:ext uri="{BB962C8B-B14F-4D97-AF65-F5344CB8AC3E}">
        <p14:creationId xmlns:p14="http://schemas.microsoft.com/office/powerpoint/2010/main" val="37421187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de-DE"/>
              <a:t>Titelmasterformat durch Klicken bearbeiten</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texte vertical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a:t>
            </a:fld>
            <a:endParaRPr lang="fr-FR" altLang="ja-JP"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de-DE"/>
              <a:t>Titelmasterformat durch Klicken bearbeiten</a:t>
            </a:r>
            <a:endParaRPr lang="fr-F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a:t>
            </a:fld>
            <a:endParaRPr lang="fr-FR" altLang="ja-JP"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a:t>
            </a:fld>
            <a:endParaRPr lang="fr-FR"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de-DE"/>
              <a:t>Titelmasterformat durch Klicken bearbeiten</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a:t>
            </a:fld>
            <a:endParaRPr lang="fr-FR" altLang="ja-JP"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e la date 4"/>
          <p:cNvSpPr>
            <a:spLocks noGrp="1"/>
          </p:cNvSpPr>
          <p:nvPr>
            <p:ph type="dt" sz="half" idx="10"/>
          </p:nvPr>
        </p:nvSpPr>
        <p:spPr/>
        <p:txBody>
          <a:bodyPr/>
          <a:lstStyle>
            <a:lvl1pPr>
              <a:defRPr/>
            </a:lvl1pPr>
          </a:lstStyle>
          <a:p>
            <a:endParaRPr lang="fr-FR" altLang="ja-JP" dirty="0"/>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a:t>
            </a:fld>
            <a:endParaRPr lang="fr-FR" altLang="ja-JP"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de-DE"/>
              <a:t>Titelmasterformat durch Klicken bearbeiten</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7" name="Espace réservé de la date 6"/>
          <p:cNvSpPr>
            <a:spLocks noGrp="1"/>
          </p:cNvSpPr>
          <p:nvPr>
            <p:ph type="dt" sz="half" idx="10"/>
          </p:nvPr>
        </p:nvSpPr>
        <p:spPr/>
        <p:txBody>
          <a:bodyPr/>
          <a:lstStyle>
            <a:lvl1pPr>
              <a:defRPr/>
            </a:lvl1pPr>
          </a:lstStyle>
          <a:p>
            <a:endParaRPr lang="fr-FR" altLang="ja-JP" dirty="0"/>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a:t>
            </a:fld>
            <a:endParaRPr lang="fr-FR" altLang="ja-JP"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e la date 2"/>
          <p:cNvSpPr>
            <a:spLocks noGrp="1"/>
          </p:cNvSpPr>
          <p:nvPr>
            <p:ph type="dt" sz="half" idx="10"/>
          </p:nvPr>
        </p:nvSpPr>
        <p:spPr/>
        <p:txBody>
          <a:bodyPr/>
          <a:lstStyle>
            <a:lvl1pPr>
              <a:defRPr/>
            </a:lvl1pPr>
          </a:lstStyle>
          <a:p>
            <a:endParaRPr lang="fr-FR" altLang="ja-JP" dirty="0"/>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a:t>
            </a:fld>
            <a:endParaRPr lang="fr-FR" altLang="ja-JP"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dirty="0"/>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a:t>
            </a:fld>
            <a:endParaRPr lang="fr-FR" altLang="ja-JP"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de-DE"/>
              <a:t>Titelmasterformat durch Klicken bearbeiten</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Espace réservé de la date 4"/>
          <p:cNvSpPr>
            <a:spLocks noGrp="1"/>
          </p:cNvSpPr>
          <p:nvPr>
            <p:ph type="dt" sz="half" idx="10"/>
          </p:nvPr>
        </p:nvSpPr>
        <p:spPr/>
        <p:txBody>
          <a:bodyPr/>
          <a:lstStyle>
            <a:lvl1pPr>
              <a:defRPr/>
            </a:lvl1pPr>
          </a:lstStyle>
          <a:p>
            <a:endParaRPr lang="fr-FR" altLang="ja-JP" dirty="0"/>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a:t>
            </a:fld>
            <a:endParaRPr lang="fr-FR" altLang="ja-JP"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de-DE"/>
              <a:t>Titelmasterformat durch Klicken bearbeiten</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endParaRPr lang="fr-FR" dirty="0"/>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Espace réservé de la date 4"/>
          <p:cNvSpPr>
            <a:spLocks noGrp="1"/>
          </p:cNvSpPr>
          <p:nvPr>
            <p:ph type="dt" sz="half" idx="10"/>
          </p:nvPr>
        </p:nvSpPr>
        <p:spPr/>
        <p:txBody>
          <a:bodyPr/>
          <a:lstStyle>
            <a:lvl1pPr>
              <a:defRPr/>
            </a:lvl1pPr>
          </a:lstStyle>
          <a:p>
            <a:endParaRPr lang="fr-FR" altLang="ja-JP" dirty="0"/>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a:t>
            </a:fld>
            <a:endParaRPr lang="fr-FR" altLang="ja-JP"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dirty="0"/>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a:t>
            </a:fld>
            <a:endParaRPr lang="fr-FR" altLang="ja-JP" dirty="0"/>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3"/>
          <a:stretch>
            <a:fillRect/>
          </a:stretch>
        </p:blipFill>
        <p:spPr>
          <a:xfrm>
            <a:off x="179512" y="20335"/>
            <a:ext cx="884497" cy="14047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CF181AD-2138-4110-A5E2-8649EDB84903}"/>
              </a:ext>
            </a:extLst>
          </p:cNvPr>
          <p:cNvSpPr>
            <a:spLocks noGrp="1"/>
          </p:cNvSpPr>
          <p:nvPr>
            <p:ph type="ctrTitle"/>
          </p:nvPr>
        </p:nvSpPr>
        <p:spPr/>
        <p:txBody>
          <a:bodyPr/>
          <a:lstStyle/>
          <a:p>
            <a:r>
              <a:rPr lang="fr-FR" dirty="0"/>
              <a:t>OICA Input to SIG-05</a:t>
            </a:r>
          </a:p>
        </p:txBody>
      </p:sp>
      <p:sp>
        <p:nvSpPr>
          <p:cNvPr id="5" name="Sous-titre 4">
            <a:extLst>
              <a:ext uri="{FF2B5EF4-FFF2-40B4-BE49-F238E27FC236}">
                <a16:creationId xmlns:a16="http://schemas.microsoft.com/office/drawing/2014/main" id="{15054904-277D-4336-8282-11732B047032}"/>
              </a:ext>
            </a:extLst>
          </p:cNvPr>
          <p:cNvSpPr>
            <a:spLocks noGrp="1"/>
          </p:cNvSpPr>
          <p:nvPr>
            <p:ph type="subTitle" idx="1"/>
          </p:nvPr>
        </p:nvSpPr>
        <p:spPr>
          <a:xfrm>
            <a:off x="1334108" y="3501008"/>
            <a:ext cx="9523784" cy="2664296"/>
          </a:xfrm>
        </p:spPr>
        <p:txBody>
          <a:bodyPr/>
          <a:lstStyle/>
          <a:p>
            <a:r>
              <a:rPr lang="en-US" dirty="0"/>
              <a:t>Restructuring of the Japanese Proposal</a:t>
            </a:r>
          </a:p>
          <a:p>
            <a:endParaRPr lang="en-US" dirty="0"/>
          </a:p>
          <a:p>
            <a:r>
              <a:rPr lang="en-US" dirty="0"/>
              <a:t>March 2022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600" y="260648"/>
            <a:ext cx="10972800" cy="1143000"/>
          </a:xfrm>
        </p:spPr>
        <p:txBody>
          <a:bodyPr/>
          <a:lstStyle/>
          <a:p>
            <a:r>
              <a:rPr lang="en-US" sz="3200" b="1" dirty="0"/>
              <a:t>OICA Proposal to SIG-05</a:t>
            </a:r>
          </a:p>
        </p:txBody>
      </p:sp>
      <p:sp>
        <p:nvSpPr>
          <p:cNvPr id="3" name="Espace réservé du contenu 2"/>
          <p:cNvSpPr>
            <a:spLocks noGrp="1"/>
          </p:cNvSpPr>
          <p:nvPr>
            <p:ph idx="1"/>
          </p:nvPr>
        </p:nvSpPr>
        <p:spPr>
          <a:xfrm>
            <a:off x="609600" y="1600201"/>
            <a:ext cx="11247040" cy="4925143"/>
          </a:xfrm>
        </p:spPr>
        <p:txBody>
          <a:bodyPr/>
          <a:lstStyle/>
          <a:p>
            <a:pPr marL="0" indent="0">
              <a:buNone/>
            </a:pPr>
            <a:r>
              <a:rPr lang="en-US" sz="2400" b="1" dirty="0"/>
              <a:t>OICA Approach</a:t>
            </a:r>
          </a:p>
          <a:p>
            <a:r>
              <a:rPr lang="en-GB" sz="2000" dirty="0"/>
              <a:t>OICA has tried to group the lamps used outside of the normal condition of use.  In this way performance requirements can be assigned to lamp groups/use cases.</a:t>
            </a:r>
            <a:endParaRPr lang="en-US" sz="2000" dirty="0">
              <a:solidFill>
                <a:srgbClr val="FF0000"/>
              </a:solidFill>
            </a:endParaRPr>
          </a:p>
          <a:p>
            <a:endParaRPr lang="en-US" sz="1400" dirty="0"/>
          </a:p>
          <a:p>
            <a:r>
              <a:rPr lang="en-US" sz="2000" dirty="0">
                <a:latin typeface="+mj-lt"/>
              </a:rPr>
              <a:t>The terms proposed by OICA Temporary [usage] lamp, task lamp etc..  are certainly not 100% fixed.  They helped us to group the lamps but can be improved for greater understanding by all parties.</a:t>
            </a:r>
          </a:p>
          <a:p>
            <a:endParaRPr lang="en-US" sz="2000" dirty="0">
              <a:latin typeface="+mj-lt"/>
              <a:cs typeface="Times New Roman" panose="02020603050405020304" pitchFamily="18" charset="0"/>
            </a:endParaRPr>
          </a:p>
          <a:p>
            <a:r>
              <a:rPr lang="en-US" sz="2000" dirty="0">
                <a:latin typeface="+mj-lt"/>
                <a:cs typeface="Times New Roman" panose="02020603050405020304" pitchFamily="18" charset="0"/>
              </a:rPr>
              <a:t>A lamp check (test) and operation indicator are new additions that were not covered in the Japanese proposal.</a:t>
            </a:r>
          </a:p>
          <a:p>
            <a:endParaRPr lang="en-US" sz="2000" dirty="0">
              <a:latin typeface="+mj-lt"/>
              <a:cs typeface="Times New Roman" panose="02020603050405020304" pitchFamily="18" charset="0"/>
            </a:endParaRPr>
          </a:p>
          <a:p>
            <a:r>
              <a:rPr lang="en-US" sz="2000" dirty="0">
                <a:latin typeface="+mj-lt"/>
                <a:cs typeface="Times New Roman" panose="02020603050405020304" pitchFamily="18" charset="0"/>
              </a:rPr>
              <a:t>The paragraph numbering within the OICA proposal is also open for re-arranging in case certain sections would be better placed elsewhere.</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7718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Espace réservé du contenu 2">
            <a:extLst>
              <a:ext uri="{FF2B5EF4-FFF2-40B4-BE49-F238E27FC236}">
                <a16:creationId xmlns:a16="http://schemas.microsoft.com/office/drawing/2014/main" id="{ABA2EFBC-0D25-45AC-9CD0-D3784D7384C8}"/>
              </a:ext>
            </a:extLst>
          </p:cNvPr>
          <p:cNvSpPr>
            <a:spLocks noGrp="1"/>
          </p:cNvSpPr>
          <p:nvPr>
            <p:ph idx="1"/>
          </p:nvPr>
        </p:nvSpPr>
        <p:spPr>
          <a:xfrm>
            <a:off x="609600" y="1600201"/>
            <a:ext cx="11319048" cy="4709119"/>
          </a:xfrm>
        </p:spPr>
        <p:txBody>
          <a:bodyPr/>
          <a:lstStyle/>
          <a:p>
            <a:pPr marL="0" indent="0">
              <a:buNone/>
            </a:pPr>
            <a:r>
              <a:rPr lang="en-US" sz="2400" b="1" dirty="0"/>
              <a:t>OICA Approach</a:t>
            </a:r>
          </a:p>
          <a:p>
            <a:r>
              <a:rPr lang="en-US" sz="2000" dirty="0"/>
              <a:t>Temporary Usage lamps - </a:t>
            </a:r>
            <a:r>
              <a:rPr lang="en-GB" sz="2000" dirty="0"/>
              <a:t>shall not exceed an intensity of [700]cd, except driving beam headlamps where the maximum luminous intensity is restricted to [3,500]cd.</a:t>
            </a:r>
          </a:p>
          <a:p>
            <a:pPr marL="914400" lvl="2" indent="0">
              <a:buNone/>
            </a:pPr>
            <a:r>
              <a:rPr lang="en-GB" sz="1800" dirty="0"/>
              <a:t>- Approved lamps may be switched ON as lamps as defined in §2.7.8. provided the maximum luminous intensity  is in compliance with the technical provisions for the lamp concerned. This is not permitted for Reverse lamps, DRLs above [700]cd and driving beam above [3,500]cd.</a:t>
            </a:r>
          </a:p>
          <a:p>
            <a:pPr marL="0" indent="0">
              <a:buNone/>
            </a:pPr>
            <a:r>
              <a:rPr lang="en-GB" sz="1800" dirty="0"/>
              <a:t>	- However, Manually controlled lamp checks may be performed in any condition.</a:t>
            </a:r>
          </a:p>
          <a:p>
            <a:pPr marL="0" indent="0">
              <a:buNone/>
            </a:pPr>
            <a:endParaRPr lang="en-GB" sz="2000" dirty="0"/>
          </a:p>
          <a:p>
            <a:r>
              <a:rPr lang="en-GB" sz="2000" dirty="0"/>
              <a:t>The temporary [usage] lamp may operate to indicate ongoing processes for as long as they apply. If the underlying condition for activation ceases to exist, they must be switched OFF.</a:t>
            </a:r>
          </a:p>
          <a:p>
            <a:endParaRPr lang="en-GB" sz="2000" dirty="0"/>
          </a:p>
          <a:p>
            <a:r>
              <a:rPr lang="en-GB" sz="2000" dirty="0"/>
              <a:t>Operation Indicator - The duration of the operation indicator shall not exceed 3 seconds for status changes.</a:t>
            </a:r>
          </a:p>
        </p:txBody>
      </p:sp>
      <p:sp>
        <p:nvSpPr>
          <p:cNvPr id="18" name="Titre 1">
            <a:extLst>
              <a:ext uri="{FF2B5EF4-FFF2-40B4-BE49-F238E27FC236}">
                <a16:creationId xmlns:a16="http://schemas.microsoft.com/office/drawing/2014/main" id="{C4A1684A-8648-4BCC-BD19-B20A1F069824}"/>
              </a:ext>
            </a:extLst>
          </p:cNvPr>
          <p:cNvSpPr>
            <a:spLocks noGrp="1"/>
          </p:cNvSpPr>
          <p:nvPr>
            <p:ph type="title"/>
          </p:nvPr>
        </p:nvSpPr>
        <p:spPr>
          <a:xfrm>
            <a:off x="609600" y="260648"/>
            <a:ext cx="10972800" cy="1143000"/>
          </a:xfrm>
        </p:spPr>
        <p:txBody>
          <a:bodyPr/>
          <a:lstStyle/>
          <a:p>
            <a:r>
              <a:rPr lang="en-US" sz="3200" b="1" dirty="0"/>
              <a:t>OICA Proposal to SIG-05</a:t>
            </a:r>
          </a:p>
        </p:txBody>
      </p:sp>
    </p:spTree>
    <p:extLst>
      <p:ext uri="{BB962C8B-B14F-4D97-AF65-F5344CB8AC3E}">
        <p14:creationId xmlns:p14="http://schemas.microsoft.com/office/powerpoint/2010/main" val="1429455467"/>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Masque présentation avec nouveau logo et format 16x9</Template>
  <TotalTime>1746</TotalTime>
  <Words>293</Words>
  <Application>Microsoft Office PowerPoint</Application>
  <PresentationFormat>Widescreen</PresentationFormat>
  <Paragraphs>23</Paragraphs>
  <Slides>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Courier New</vt:lpstr>
      <vt:lpstr>Times New Roman</vt:lpstr>
      <vt:lpstr>Wingdings</vt:lpstr>
      <vt:lpstr>Masque présentation OICA</vt:lpstr>
      <vt:lpstr>OICA Input to SIG-05</vt:lpstr>
      <vt:lpstr>OICA Proposal to SIG-05</vt:lpstr>
      <vt:lpstr>OICA Proposal to SIG-05</vt:lpstr>
    </vt:vector>
  </TitlesOfParts>
  <Company>GM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OICA TC-180</dc:title>
  <dc:creator>Thomas Goldbach</dc:creator>
  <cp:lastModifiedBy>Mark Grainger</cp:lastModifiedBy>
  <cp:revision>128</cp:revision>
  <dcterms:created xsi:type="dcterms:W3CDTF">2019-06-03T18:41:34Z</dcterms:created>
  <dcterms:modified xsi:type="dcterms:W3CDTF">2022-03-16T07:58:51Z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2fd53d93-3f4c-4b90-b511-bd6bdbb4fba9_Enabled">
    <vt:lpwstr>true</vt:lpwstr>
  </property>
  <property fmtid="{D5CDD505-2E9C-101B-9397-08002B2CF9AE}" pid="3" name="MSIP_Label_2fd53d93-3f4c-4b90-b511-bd6bdbb4fba9_SetDate">
    <vt:lpwstr>2021-05-25T08:25:50Z</vt:lpwstr>
  </property>
  <property fmtid="{D5CDD505-2E9C-101B-9397-08002B2CF9AE}" pid="4" name="MSIP_Label_2fd53d93-3f4c-4b90-b511-bd6bdbb4fba9_Method">
    <vt:lpwstr>Standard</vt:lpwstr>
  </property>
  <property fmtid="{D5CDD505-2E9C-101B-9397-08002B2CF9AE}" pid="5" name="MSIP_Label_2fd53d93-3f4c-4b90-b511-bd6bdbb4fba9_Name">
    <vt:lpwstr>2fd53d93-3f4c-4b90-b511-bd6bdbb4fba9</vt:lpwstr>
  </property>
  <property fmtid="{D5CDD505-2E9C-101B-9397-08002B2CF9AE}" pid="6" name="MSIP_Label_2fd53d93-3f4c-4b90-b511-bd6bdbb4fba9_SiteId">
    <vt:lpwstr>d852d5cd-724c-4128-8812-ffa5db3f8507</vt:lpwstr>
  </property>
  <property fmtid="{D5CDD505-2E9C-101B-9397-08002B2CF9AE}" pid="7" name="MSIP_Label_2fd53d93-3f4c-4b90-b511-bd6bdbb4fba9_ActionId">
    <vt:lpwstr>abf4defd-0079-446a-9940-b264ebd88b5b</vt:lpwstr>
  </property>
  <property fmtid="{D5CDD505-2E9C-101B-9397-08002B2CF9AE}" pid="8" name="MSIP_Label_2fd53d93-3f4c-4b90-b511-bd6bdbb4fba9_ContentBits">
    <vt:lpwstr>0</vt:lpwstr>
  </property>
  <property fmtid="{D5CDD505-2E9C-101B-9397-08002B2CF9AE}" pid="9" name="MSIP_Label_7f30fc12-c89a-4829-a476-5bf9e2086332_Enabled">
    <vt:lpwstr>true</vt:lpwstr>
  </property>
  <property fmtid="{D5CDD505-2E9C-101B-9397-08002B2CF9AE}" pid="10" name="MSIP_Label_7f30fc12-c89a-4829-a476-5bf9e2086332_SetDate">
    <vt:lpwstr>2022-01-14T16:28:03Z</vt:lpwstr>
  </property>
  <property fmtid="{D5CDD505-2E9C-101B-9397-08002B2CF9AE}" pid="11" name="MSIP_Label_7f30fc12-c89a-4829-a476-5bf9e2086332_Method">
    <vt:lpwstr>Privileged</vt:lpwstr>
  </property>
  <property fmtid="{D5CDD505-2E9C-101B-9397-08002B2CF9AE}" pid="12" name="MSIP_Label_7f30fc12-c89a-4829-a476-5bf9e2086332_Name">
    <vt:lpwstr>Not protected (Anyone)_0</vt:lpwstr>
  </property>
  <property fmtid="{D5CDD505-2E9C-101B-9397-08002B2CF9AE}" pid="13" name="MSIP_Label_7f30fc12-c89a-4829-a476-5bf9e2086332_SiteId">
    <vt:lpwstr>d6b0bbee-7cd9-4d60-bce6-4a67b543e2ae</vt:lpwstr>
  </property>
  <property fmtid="{D5CDD505-2E9C-101B-9397-08002B2CF9AE}" pid="14" name="MSIP_Label_7f30fc12-c89a-4829-a476-5bf9e2086332_ActionId">
    <vt:lpwstr>19d53a23-9e65-41d3-a36f-ceb810a0fd1a</vt:lpwstr>
  </property>
  <property fmtid="{D5CDD505-2E9C-101B-9397-08002B2CF9AE}" pid="15" name="MSIP_Label_7f30fc12-c89a-4829-a476-5bf9e2086332_ContentBits">
    <vt:lpwstr>0</vt:lpwstr>
  </property>
</Properties>
</file>