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578" r:id="rId5"/>
    <p:sldId id="611" r:id="rId6"/>
    <p:sldId id="816" r:id="rId7"/>
    <p:sldId id="641" r:id="rId8"/>
    <p:sldId id="817" r:id="rId9"/>
    <p:sldId id="818" r:id="rId10"/>
    <p:sldId id="303" r:id="rId11"/>
  </p:sldIdLst>
  <p:sldSz cx="12192000" cy="6858000"/>
  <p:notesSz cx="6858000" cy="9144000"/>
  <p:custDataLst>
    <p:tags r:id="rId13"/>
  </p:custData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5D7BCEC-A392-4F3A-B4C3-58E038320741}">
          <p14:sldIdLst>
            <p14:sldId id="578"/>
            <p14:sldId id="611"/>
            <p14:sldId id="816"/>
            <p14:sldId id="641"/>
            <p14:sldId id="817"/>
            <p14:sldId id="818"/>
            <p14:sldId id="303"/>
          </p14:sldIdLst>
        </p14:section>
        <p14:section name="Untitled Section" id="{D781E3B8-76AC-4747-8672-79247D6FC36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51CC9B-16F2-4A0E-AECE-B365C47DA4D1}" v="1172" dt="2022-04-13T10:12:42.9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90" autoAdjust="0"/>
    <p:restoredTop sz="93792" autoAdjust="0"/>
  </p:normalViewPr>
  <p:slideViewPr>
    <p:cSldViewPr snapToGrid="0">
      <p:cViewPr varScale="1">
        <p:scale>
          <a:sx n="149" d="100"/>
          <a:sy n="149" d="100"/>
        </p:scale>
        <p:origin x="39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uhaus, Klaus (ETB1)" userId="97e59007-50c3-440a-8700-76ce7d8e0367" providerId="ADAL" clId="{0B51CC9B-16F2-4A0E-AECE-B365C47DA4D1}"/>
    <pc:docChg chg="undo custSel modSld">
      <pc:chgData name="Neuhaus, Klaus (ETB1)" userId="97e59007-50c3-440a-8700-76ce7d8e0367" providerId="ADAL" clId="{0B51CC9B-16F2-4A0E-AECE-B365C47DA4D1}" dt="2022-04-13T10:01:23.809" v="282" actId="478"/>
      <pc:docMkLst>
        <pc:docMk/>
      </pc:docMkLst>
      <pc:sldChg chg="modSp mod">
        <pc:chgData name="Neuhaus, Klaus (ETB1)" userId="97e59007-50c3-440a-8700-76ce7d8e0367" providerId="ADAL" clId="{0B51CC9B-16F2-4A0E-AECE-B365C47DA4D1}" dt="2022-04-13T09:42:04.157" v="165" actId="14100"/>
        <pc:sldMkLst>
          <pc:docMk/>
          <pc:sldMk cId="3048452401" sldId="303"/>
        </pc:sldMkLst>
        <pc:spChg chg="mod">
          <ac:chgData name="Neuhaus, Klaus (ETB1)" userId="97e59007-50c3-440a-8700-76ce7d8e0367" providerId="ADAL" clId="{0B51CC9B-16F2-4A0E-AECE-B365C47DA4D1}" dt="2022-04-13T09:42:04.157" v="165" actId="14100"/>
          <ac:spMkLst>
            <pc:docMk/>
            <pc:sldMk cId="3048452401" sldId="303"/>
            <ac:spMk id="23" creationId="{CB08BC28-AECF-4970-8169-D88011400A0F}"/>
          </ac:spMkLst>
        </pc:spChg>
      </pc:sldChg>
      <pc:sldChg chg="modSp mod">
        <pc:chgData name="Neuhaus, Klaus (ETB1)" userId="97e59007-50c3-440a-8700-76ce7d8e0367" providerId="ADAL" clId="{0B51CC9B-16F2-4A0E-AECE-B365C47DA4D1}" dt="2022-04-13T10:00:33.298" v="277" actId="14100"/>
        <pc:sldMkLst>
          <pc:docMk/>
          <pc:sldMk cId="2759192073" sldId="611"/>
        </pc:sldMkLst>
        <pc:spChg chg="mod">
          <ac:chgData name="Neuhaus, Klaus (ETB1)" userId="97e59007-50c3-440a-8700-76ce7d8e0367" providerId="ADAL" clId="{0B51CC9B-16F2-4A0E-AECE-B365C47DA4D1}" dt="2022-04-13T09:59:39.810" v="268" actId="14100"/>
          <ac:spMkLst>
            <pc:docMk/>
            <pc:sldMk cId="2759192073" sldId="611"/>
            <ac:spMk id="30" creationId="{0EC4CF4D-AB77-4029-A825-BBD1AA99EB68}"/>
          </ac:spMkLst>
        </pc:spChg>
        <pc:spChg chg="mod">
          <ac:chgData name="Neuhaus, Klaus (ETB1)" userId="97e59007-50c3-440a-8700-76ce7d8e0367" providerId="ADAL" clId="{0B51CC9B-16F2-4A0E-AECE-B365C47DA4D1}" dt="2022-04-13T09:59:39.810" v="268" actId="14100"/>
          <ac:spMkLst>
            <pc:docMk/>
            <pc:sldMk cId="2759192073" sldId="611"/>
            <ac:spMk id="31" creationId="{0E2A910A-7432-4391-B806-349B65C76B5F}"/>
          </ac:spMkLst>
        </pc:spChg>
        <pc:spChg chg="mod">
          <ac:chgData name="Neuhaus, Klaus (ETB1)" userId="97e59007-50c3-440a-8700-76ce7d8e0367" providerId="ADAL" clId="{0B51CC9B-16F2-4A0E-AECE-B365C47DA4D1}" dt="2022-04-13T10:00:33.298" v="277" actId="14100"/>
          <ac:spMkLst>
            <pc:docMk/>
            <pc:sldMk cId="2759192073" sldId="611"/>
            <ac:spMk id="50" creationId="{4940FAF2-3B08-40E6-AFA7-B398E24919DA}"/>
          </ac:spMkLst>
        </pc:spChg>
        <pc:spChg chg="mod">
          <ac:chgData name="Neuhaus, Klaus (ETB1)" userId="97e59007-50c3-440a-8700-76ce7d8e0367" providerId="ADAL" clId="{0B51CC9B-16F2-4A0E-AECE-B365C47DA4D1}" dt="2022-04-13T10:00:33.298" v="277" actId="14100"/>
          <ac:spMkLst>
            <pc:docMk/>
            <pc:sldMk cId="2759192073" sldId="611"/>
            <ac:spMk id="51" creationId="{1FFFF9D9-E6BE-44DC-B936-C01E96875F48}"/>
          </ac:spMkLst>
        </pc:spChg>
        <pc:grpChg chg="mod">
          <ac:chgData name="Neuhaus, Klaus (ETB1)" userId="97e59007-50c3-440a-8700-76ce7d8e0367" providerId="ADAL" clId="{0B51CC9B-16F2-4A0E-AECE-B365C47DA4D1}" dt="2022-04-13T09:59:39.810" v="268" actId="14100"/>
          <ac:grpSpMkLst>
            <pc:docMk/>
            <pc:sldMk cId="2759192073" sldId="611"/>
            <ac:grpSpMk id="29" creationId="{599F2CC4-7AAA-4863-A701-6C57C3736B21}"/>
          </ac:grpSpMkLst>
        </pc:grpChg>
        <pc:grpChg chg="mod">
          <ac:chgData name="Neuhaus, Klaus (ETB1)" userId="97e59007-50c3-440a-8700-76ce7d8e0367" providerId="ADAL" clId="{0B51CC9B-16F2-4A0E-AECE-B365C47DA4D1}" dt="2022-04-13T10:00:33.298" v="277" actId="14100"/>
          <ac:grpSpMkLst>
            <pc:docMk/>
            <pc:sldMk cId="2759192073" sldId="611"/>
            <ac:grpSpMk id="49" creationId="{E4422628-E7EE-499A-B1D7-DF2C3E575054}"/>
          </ac:grpSpMkLst>
        </pc:grpChg>
      </pc:sldChg>
      <pc:sldChg chg="modSp mod">
        <pc:chgData name="Neuhaus, Klaus (ETB1)" userId="97e59007-50c3-440a-8700-76ce7d8e0367" providerId="ADAL" clId="{0B51CC9B-16F2-4A0E-AECE-B365C47DA4D1}" dt="2022-04-13T09:23:02.039" v="71" actId="20577"/>
        <pc:sldMkLst>
          <pc:docMk/>
          <pc:sldMk cId="1712730015" sldId="641"/>
        </pc:sldMkLst>
        <pc:spChg chg="mod">
          <ac:chgData name="Neuhaus, Klaus (ETB1)" userId="97e59007-50c3-440a-8700-76ce7d8e0367" providerId="ADAL" clId="{0B51CC9B-16F2-4A0E-AECE-B365C47DA4D1}" dt="2022-04-13T09:23:02.039" v="71" actId="20577"/>
          <ac:spMkLst>
            <pc:docMk/>
            <pc:sldMk cId="1712730015" sldId="641"/>
            <ac:spMk id="9" creationId="{A19B2FE7-ED13-4E7B-83A3-C63057E09882}"/>
          </ac:spMkLst>
        </pc:spChg>
        <pc:picChg chg="mod">
          <ac:chgData name="Neuhaus, Klaus (ETB1)" userId="97e59007-50c3-440a-8700-76ce7d8e0367" providerId="ADAL" clId="{0B51CC9B-16F2-4A0E-AECE-B365C47DA4D1}" dt="2022-04-06T09:31:39.800" v="3" actId="14100"/>
          <ac:picMkLst>
            <pc:docMk/>
            <pc:sldMk cId="1712730015" sldId="641"/>
            <ac:picMk id="5" creationId="{CA9BB7FD-0F81-4960-A6D9-EC0A683E7BBA}"/>
          </ac:picMkLst>
        </pc:picChg>
      </pc:sldChg>
      <pc:sldChg chg="delSp modSp mod">
        <pc:chgData name="Neuhaus, Klaus (ETB1)" userId="97e59007-50c3-440a-8700-76ce7d8e0367" providerId="ADAL" clId="{0B51CC9B-16F2-4A0E-AECE-B365C47DA4D1}" dt="2022-04-13T10:01:23.809" v="282" actId="478"/>
        <pc:sldMkLst>
          <pc:docMk/>
          <pc:sldMk cId="145670004" sldId="816"/>
        </pc:sldMkLst>
        <pc:spChg chg="del">
          <ac:chgData name="Neuhaus, Klaus (ETB1)" userId="97e59007-50c3-440a-8700-76ce7d8e0367" providerId="ADAL" clId="{0B51CC9B-16F2-4A0E-AECE-B365C47DA4D1}" dt="2022-04-13T10:01:23.809" v="282" actId="478"/>
          <ac:spMkLst>
            <pc:docMk/>
            <pc:sldMk cId="145670004" sldId="816"/>
            <ac:spMk id="8" creationId="{97CE0A7E-2DC9-4096-9B01-A47355020310}"/>
          </ac:spMkLst>
        </pc:spChg>
        <pc:spChg chg="mod">
          <ac:chgData name="Neuhaus, Klaus (ETB1)" userId="97e59007-50c3-440a-8700-76ce7d8e0367" providerId="ADAL" clId="{0B51CC9B-16F2-4A0E-AECE-B365C47DA4D1}" dt="2022-04-13T10:01:06.417" v="281" actId="20577"/>
          <ac:spMkLst>
            <pc:docMk/>
            <pc:sldMk cId="145670004" sldId="816"/>
            <ac:spMk id="72" creationId="{9632AA19-B563-4314-A73B-34702346F3AB}"/>
          </ac:spMkLst>
        </pc:spChg>
        <pc:spChg chg="mod">
          <ac:chgData name="Neuhaus, Klaus (ETB1)" userId="97e59007-50c3-440a-8700-76ce7d8e0367" providerId="ADAL" clId="{0B51CC9B-16F2-4A0E-AECE-B365C47DA4D1}" dt="2022-04-13T08:13:21.615" v="31" actId="14100"/>
          <ac:spMkLst>
            <pc:docMk/>
            <pc:sldMk cId="145670004" sldId="816"/>
            <ac:spMk id="82" creationId="{39CCC24E-C8C1-4203-B399-96091D57E58E}"/>
          </ac:spMkLst>
        </pc:spChg>
        <pc:spChg chg="mod">
          <ac:chgData name="Neuhaus, Klaus (ETB1)" userId="97e59007-50c3-440a-8700-76ce7d8e0367" providerId="ADAL" clId="{0B51CC9B-16F2-4A0E-AECE-B365C47DA4D1}" dt="2022-04-13T08:13:21.615" v="31" actId="14100"/>
          <ac:spMkLst>
            <pc:docMk/>
            <pc:sldMk cId="145670004" sldId="816"/>
            <ac:spMk id="94" creationId="{3CB3E35F-0FB3-4FC9-9ED7-A9B5135727AE}"/>
          </ac:spMkLst>
        </pc:spChg>
        <pc:spChg chg="mod">
          <ac:chgData name="Neuhaus, Klaus (ETB1)" userId="97e59007-50c3-440a-8700-76ce7d8e0367" providerId="ADAL" clId="{0B51CC9B-16F2-4A0E-AECE-B365C47DA4D1}" dt="2022-04-13T09:24:05.490" v="81" actId="20577"/>
          <ac:spMkLst>
            <pc:docMk/>
            <pc:sldMk cId="145670004" sldId="816"/>
            <ac:spMk id="95" creationId="{6FC0CDBD-040D-474E-9D58-1504E2E2B1C3}"/>
          </ac:spMkLst>
        </pc:spChg>
        <pc:grpChg chg="mod">
          <ac:chgData name="Neuhaus, Klaus (ETB1)" userId="97e59007-50c3-440a-8700-76ce7d8e0367" providerId="ADAL" clId="{0B51CC9B-16F2-4A0E-AECE-B365C47DA4D1}" dt="2022-04-13T08:13:21.615" v="31" actId="14100"/>
          <ac:grpSpMkLst>
            <pc:docMk/>
            <pc:sldMk cId="145670004" sldId="816"/>
            <ac:grpSpMk id="3" creationId="{F453F0F6-2B8D-4273-9E49-A5196A7DF17A}"/>
          </ac:grpSpMkLst>
        </pc:grpChg>
        <pc:cxnChg chg="mod">
          <ac:chgData name="Neuhaus, Klaus (ETB1)" userId="97e59007-50c3-440a-8700-76ce7d8e0367" providerId="ADAL" clId="{0B51CC9B-16F2-4A0E-AECE-B365C47DA4D1}" dt="2022-04-13T07:58:03.182" v="5" actId="14100"/>
          <ac:cxnSpMkLst>
            <pc:docMk/>
            <pc:sldMk cId="145670004" sldId="816"/>
            <ac:cxnSpMk id="11" creationId="{2DCB49CF-4CD5-4FD1-A987-EEA1A6B9C935}"/>
          </ac:cxnSpMkLst>
        </pc:cxnChg>
      </pc:sldChg>
      <pc:sldChg chg="modSp mod">
        <pc:chgData name="Neuhaus, Klaus (ETB1)" userId="97e59007-50c3-440a-8700-76ce7d8e0367" providerId="ADAL" clId="{0B51CC9B-16F2-4A0E-AECE-B365C47DA4D1}" dt="2022-04-13T09:25:39.351" v="88" actId="20577"/>
        <pc:sldMkLst>
          <pc:docMk/>
          <pc:sldMk cId="2297792773" sldId="817"/>
        </pc:sldMkLst>
        <pc:spChg chg="mod">
          <ac:chgData name="Neuhaus, Klaus (ETB1)" userId="97e59007-50c3-440a-8700-76ce7d8e0367" providerId="ADAL" clId="{0B51CC9B-16F2-4A0E-AECE-B365C47DA4D1}" dt="2022-04-13T09:25:39.351" v="88" actId="20577"/>
          <ac:spMkLst>
            <pc:docMk/>
            <pc:sldMk cId="2297792773" sldId="817"/>
            <ac:spMk id="38" creationId="{540FAE75-9BB8-4AC9-8407-721A608A8942}"/>
          </ac:spMkLst>
        </pc:spChg>
        <pc:spChg chg="mod">
          <ac:chgData name="Neuhaus, Klaus (ETB1)" userId="97e59007-50c3-440a-8700-76ce7d8e0367" providerId="ADAL" clId="{0B51CC9B-16F2-4A0E-AECE-B365C47DA4D1}" dt="2022-04-13T09:23:54.480" v="76" actId="20577"/>
          <ac:spMkLst>
            <pc:docMk/>
            <pc:sldMk cId="2297792773" sldId="817"/>
            <ac:spMk id="50" creationId="{EB506ACC-CF3F-4BE4-91DF-538DBB4BAD20}"/>
          </ac:spMkLst>
        </pc:spChg>
        <pc:spChg chg="mod">
          <ac:chgData name="Neuhaus, Klaus (ETB1)" userId="97e59007-50c3-440a-8700-76ce7d8e0367" providerId="ADAL" clId="{0B51CC9B-16F2-4A0E-AECE-B365C47DA4D1}" dt="2022-04-13T09:24:25.738" v="86" actId="20577"/>
          <ac:spMkLst>
            <pc:docMk/>
            <pc:sldMk cId="2297792773" sldId="817"/>
            <ac:spMk id="90" creationId="{1914FA10-68C2-44AA-8227-D3357823F0D7}"/>
          </ac:spMkLst>
        </pc:spChg>
      </pc:sldChg>
      <pc:sldChg chg="modSp mod">
        <pc:chgData name="Neuhaus, Klaus (ETB1)" userId="97e59007-50c3-440a-8700-76ce7d8e0367" providerId="ADAL" clId="{0B51CC9B-16F2-4A0E-AECE-B365C47DA4D1}" dt="2022-04-13T09:27:15.416" v="109" actId="20577"/>
        <pc:sldMkLst>
          <pc:docMk/>
          <pc:sldMk cId="3031866652" sldId="818"/>
        </pc:sldMkLst>
        <pc:spChg chg="mod">
          <ac:chgData name="Neuhaus, Klaus (ETB1)" userId="97e59007-50c3-440a-8700-76ce7d8e0367" providerId="ADAL" clId="{0B51CC9B-16F2-4A0E-AECE-B365C47DA4D1}" dt="2022-04-13T09:27:15.416" v="109" actId="20577"/>
          <ac:spMkLst>
            <pc:docMk/>
            <pc:sldMk cId="3031866652" sldId="818"/>
            <ac:spMk id="17" creationId="{C732D299-993D-4FA7-A446-1C6F78FAEA9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54B3ED2D-D42F-4B93-B650-26CC799E01CE}" type="datetimeFigureOut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F8481F3-3343-4D9C-8634-45E1E7B344D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74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776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62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835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071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842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447800" y="615950"/>
            <a:ext cx="12838113" cy="72215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31167" y="5787321"/>
            <a:ext cx="8564278" cy="289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2293-32A4-4699-BFF7-D6A38CA7012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45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C2080F0F-2A14-44E6-A50D-738EDC3172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772049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C2080F0F-2A14-44E6-A50D-738EDC3172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8FCB70D-A39C-4C76-A438-4B53D8C96F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vert="horz" anchor="b"/>
          <a:lstStyle>
            <a:lvl1pPr algn="ctr" rtl="0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562F21-6CF2-40D0-8EB8-DFEB9D3571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 rtl="0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C0B69-121C-4AF3-A136-063A3A04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6389381-AA69-4583-B338-761E2434C0DF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FF27A-6240-49CE-83E8-931F92D6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5679-2400-47D9-8B9C-7520953E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08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BA4520B4-0192-42B9-926D-85C7E598BCC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97055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BA4520B4-0192-42B9-926D-85C7E598BC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D5A5F47-39B1-4C72-B165-2D7431BE96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A6374-4C1C-4BEE-BFF7-353EC02BCA2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40D8-911F-4A93-9361-6F32D308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DC277B5-9E8B-4401-9287-0EBB494EB9CF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C8629-6B84-476F-B926-DF6D04FBE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601A4-58B2-4E65-A754-94DAC5FF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8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B79DC2A-CF65-4D77-A8BC-FCE2B01F6DC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8061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B79DC2A-CF65-4D77-A8BC-FCE2B01F6D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DE1D5-5C61-4CE1-A17D-1249E36390DA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2CE30-2BBA-4DF6-BF49-217954B4A85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9059-2D82-4328-88D4-DA2AB903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9FB749-B0ED-4187-9D4C-C93D7969D470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49680-5972-4ADA-B095-09272499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CEE30-1D3C-46AE-A908-8856AB7BC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3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A3F99F53-D058-4A15-814D-0B190CB79EB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807531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A3F99F53-D058-4A15-814D-0B190CB79E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US"/>
              <a:t>Mastertitelformat bearbeiten</a:t>
            </a:r>
            <a:endParaRPr lang="en-US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891667"/>
            <a:ext cx="11449050" cy="203133"/>
          </a:xfrm>
        </p:spPr>
        <p:txBody>
          <a:bodyPr anchor="b">
            <a:spAutoFit/>
          </a:bodyPr>
          <a:lstStyle>
            <a:lvl1pPr rtl="0"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/>
              <a:t>Quelle &amp; Fußnote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5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3965D4BA-DE33-45D7-AA70-E372A19F46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717128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3965D4BA-DE33-45D7-AA70-E372A19F46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8097696-9543-4A3A-B7D9-000D2E83C7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8788D-5574-43F5-9F6C-987CFE6639E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3F4B-5A56-4C7F-96A6-2B1E6A5EC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8C0F13C-9117-453B-94B1-8999B3597591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8DE35-7008-4358-A06A-D9624B7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DB03E-9ADE-42C7-8B9C-4C09A326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1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A91CF15E-7E2D-4D1F-B3AD-35AF6B0F84A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860882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A91CF15E-7E2D-4D1F-B3AD-35AF6B0F84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775B7BE-6E2B-4E1D-A2F7-23FB298A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vert="horz" anchor="b"/>
          <a:lstStyle>
            <a:lvl1pPr rtl="0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F01D1-E2BB-43FF-9B38-171F98713D3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65D2-DD4D-4A97-9AB1-BAE37B01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1F92C9E2-18D6-4B78-B542-17BDAFCA2AFD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2D925-19F1-4025-8D19-130D671E7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4A33-8D6F-4163-8A99-8B877C08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0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D7765DA3-BCBE-4D9F-9A1F-459523DED3B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67374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D7765DA3-BCBE-4D9F-9A1F-459523DED3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00740DB-BA4D-4162-B85C-85C6DA55D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E80-829D-451C-8BB1-16AACA9991F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BA9A3-B577-4234-BF30-385835ABDD7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6EEBE-326C-4B08-A8D6-A1989A13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C8D7ED75-BF32-4D41-9A09-AEEDADF407D0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A11EC-18F4-4535-A537-4039B597B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68B72-99C7-4603-99B8-B75F162B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8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B84BFA84-08A1-4E40-BEE2-BBD196244B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780726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B84BFA84-08A1-4E40-BEE2-BBD196244B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EBFADA4-C8A8-479F-A791-59D90A4390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4130F-CE19-46B0-9E1B-7CF3FF3EF3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13648-48EA-4E94-BC61-C536EF3B41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FC35C-F78F-48EA-97E5-DF2C8997F75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CC18F0-0D56-44A5-832D-7B0F6BD7F5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6E2B4F-A7B9-4DF0-A57E-A6C385F6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C6417355-B70A-42D7-9570-98A917CBA393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36CFE-1A00-4632-97B2-BD07F67E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3264AC-8820-404E-B12E-3E060F0F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81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B0884CBF-5C0C-4B4F-A808-0C174EE21AE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646417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B0884CBF-5C0C-4B4F-A808-0C174EE21A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E4D8334-B522-4F7C-88E0-1F8517BB3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66A47-6DC4-4241-80E6-84493F07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5F5E9888-E330-48E6-B4E8-F3F424C4B937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670F2-E3A0-4EB0-ADC5-8395100BD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F0FAA-8058-4F59-A716-10178AAC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8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34AA7ED0-947C-4405-A4C3-B7AF20F62FD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60558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34AA7ED0-947C-4405-A4C3-B7AF20F62F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2BD31-CDB5-46C8-A478-2F02B13B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46FE150-D5C5-4C22-8A62-9F1556A4DCC5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865E7-05B0-406D-AF05-2CE413A0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87D15-63F9-4488-8842-AC430B75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9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6606B94D-7B19-4756-BF89-8BE8782AFA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376851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6606B94D-7B19-4756-BF89-8BE8782AFA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23E648A-4419-4F69-B88E-ADBF5F30FB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44B20-25BE-4AF5-A8A8-BCB7E5A5F2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8423F-8552-4CE2-87E9-5E0F2C300F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3C782-29F3-4A70-89B7-1DC794298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881E6A92-3D05-4BF7-B97B-9704CDA99AE0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D4493-8645-4228-A6BE-837D6999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32DD1-2AEC-4081-9AFB-7AE43071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05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166DDE1-B2E4-477D-AF87-4A73F09AB20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306723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166DDE1-B2E4-477D-AF87-4A73F09AB2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BEED793-E951-4CEB-A461-F9BD234E7C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D0399-7B58-483D-A217-B2FBFD7993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158AC-7B22-4B84-BEB8-A101AFDCD41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A437D-6B6C-46C1-88C4-214A27140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6602E7EC-9A81-4371-AD0D-D0E48E9864BA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C463F-6373-41D5-8ABC-CFC4CE9C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D0C45-6B4F-43C8-816D-865BE785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9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BA45714-C7CA-4F4C-A785-ACEBD657130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8020853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5" imgW="400" imgH="396" progId="TCLayout.ActiveDocument.1">
                  <p:embed/>
                </p:oleObj>
              </mc:Choice>
              <mc:Fallback>
                <p:oleObj name="think-cell Folie" r:id="rId15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BA45714-C7CA-4F4C-A785-ACEBD65713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CE731D-847D-4A65-9DC6-317058EA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B6B95-938C-4D59-B086-BB193DF4C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4DB8D-25B7-49E5-B7FF-83E0530F4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F6F82-AE2E-4D13-96F7-A569B3B4EB67}" type="datetime1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31C3C-2AAF-42C9-AB3E-1234F99DB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D5C54-F4F3-408F-AC93-685674D94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18" Type="http://schemas.openxmlformats.org/officeDocument/2006/relationships/image" Target="../media/image13.sv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1.svg"/><Relationship Id="rId20" Type="http://schemas.openxmlformats.org/officeDocument/2006/relationships/image" Target="../media/image15.svg"/><Relationship Id="rId1" Type="http://schemas.openxmlformats.org/officeDocument/2006/relationships/tags" Target="../tags/tag16.xml"/><Relationship Id="rId6" Type="http://schemas.openxmlformats.org/officeDocument/2006/relationships/hyperlink" Target="https://wiki.unece.org/pages/viewpage.action?pageId=92012814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1.emf"/><Relationship Id="rId15" Type="http://schemas.openxmlformats.org/officeDocument/2006/relationships/image" Target="../media/image10.png"/><Relationship Id="rId10" Type="http://schemas.openxmlformats.org/officeDocument/2006/relationships/image" Target="../media/image5.svg"/><Relationship Id="rId19" Type="http://schemas.openxmlformats.org/officeDocument/2006/relationships/image" Target="../media/image14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hyperlink" Target="https://wiki.unece.org/download/attachments/161841295/ECE-TRANS-WP29-GRBP-2022-09e_rev1.docx?api=v2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6" Type="http://schemas.openxmlformats.org/officeDocument/2006/relationships/hyperlink" Target="https://unece.org/transport/documents/2022/04/working-documents/grbp-proposal-supplement-7-03-series-amendments-un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6" Type="http://schemas.openxmlformats.org/officeDocument/2006/relationships/image" Target="../media/image16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sv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6" Type="http://schemas.openxmlformats.org/officeDocument/2006/relationships/image" Target="../media/image1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1.sv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emf"/><Relationship Id="rId10" Type="http://schemas.openxmlformats.org/officeDocument/2006/relationships/image" Target="../media/image24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72481ED-B8BA-4D76-A346-93BF1D61779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121304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72481ED-B8BA-4D76-A346-93BF1D6177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US" sz="4000" b="1"/>
              <a:t>Status report to 187</a:t>
            </a:r>
            <a:r>
              <a:rPr lang="en-US" sz="4000" b="1" baseline="30000"/>
              <a:t>th</a:t>
            </a:r>
            <a:r>
              <a:rPr lang="en-US" sz="4000" b="1"/>
              <a:t>  session of WP.29</a:t>
            </a:r>
            <a:br>
              <a:rPr lang="en-US" sz="4000" b="1"/>
            </a:br>
            <a:r>
              <a:rPr lang="en-US" sz="4000" b="1"/>
              <a:t>(June 2022)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Informal Working Group on Measurement Uncertainty</a:t>
            </a:r>
          </a:p>
          <a:p>
            <a:r>
              <a:rPr lang="en-US" sz="2800"/>
              <a:t> (IWG MU)</a:t>
            </a:r>
            <a:endParaRPr lang="en-US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616F-596B-4CAC-BB2D-DE6D591E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8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Transmitted by Chair of IWG MU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008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D02E6E92-F9A0-46E1-B04A-86875D0E505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831932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D02E6E92-F9A0-46E1-B04A-86875D0E50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oup 48">
            <a:extLst>
              <a:ext uri="{FF2B5EF4-FFF2-40B4-BE49-F238E27FC236}">
                <a16:creationId xmlns:a16="http://schemas.microsoft.com/office/drawing/2014/main" id="{E4422628-E7EE-499A-B1D7-DF2C3E575054}"/>
              </a:ext>
            </a:extLst>
          </p:cNvPr>
          <p:cNvGrpSpPr/>
          <p:nvPr/>
        </p:nvGrpSpPr>
        <p:grpSpPr>
          <a:xfrm>
            <a:off x="7556177" y="4950378"/>
            <a:ext cx="4197018" cy="1521207"/>
            <a:chOff x="1776324" y="3342234"/>
            <a:chExt cx="2419125" cy="1521207"/>
          </a:xfrm>
        </p:grpSpPr>
        <p:sp>
          <p:nvSpPr>
            <p:cNvPr id="50" name="Textplatzhalter 2">
              <a:extLst>
                <a:ext uri="{FF2B5EF4-FFF2-40B4-BE49-F238E27FC236}">
                  <a16:creationId xmlns:a16="http://schemas.microsoft.com/office/drawing/2014/main" id="{4940FAF2-3B08-40E6-AFA7-B398E24919D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Scope on UN Regulations No. 51 &amp; 117</a:t>
              </a:r>
            </a:p>
          </p:txBody>
        </p:sp>
        <p:sp>
          <p:nvSpPr>
            <p:cNvPr id="51" name="Textplatzhalter 2">
              <a:extLst>
                <a:ext uri="{FF2B5EF4-FFF2-40B4-BE49-F238E27FC236}">
                  <a16:creationId xmlns:a16="http://schemas.microsoft.com/office/drawing/2014/main" id="{1FFFF9D9-E6BE-44DC-B936-C01E96875F4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2419125" cy="1263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develop harmonized technical requirements for these </a:t>
              </a:r>
              <a:br>
                <a:rPr lang="en-US" sz="1400" dirty="0"/>
              </a:br>
              <a:r>
                <a:rPr lang="en-US" sz="1400" dirty="0"/>
                <a:t>UN Regulations of GRBP with consideration to their test protocols. 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develop a practice guide for compensation and/or correction factors.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1E2B7BF-BA1C-4E6A-8247-3E9072AC6648}"/>
              </a:ext>
            </a:extLst>
          </p:cNvPr>
          <p:cNvGrpSpPr/>
          <p:nvPr/>
        </p:nvGrpSpPr>
        <p:grpSpPr>
          <a:xfrm>
            <a:off x="8130887" y="3342234"/>
            <a:ext cx="4521028" cy="1521207"/>
            <a:chOff x="1776324" y="3342234"/>
            <a:chExt cx="2286000" cy="1521207"/>
          </a:xfrm>
        </p:grpSpPr>
        <p:sp>
          <p:nvSpPr>
            <p:cNvPr id="39" name="Textplatzhalter 2">
              <a:extLst>
                <a:ext uri="{FF2B5EF4-FFF2-40B4-BE49-F238E27FC236}">
                  <a16:creationId xmlns:a16="http://schemas.microsoft.com/office/drawing/2014/main" id="{8DD338CE-AC5F-4A33-8770-2EACAC02F52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Roles</a:t>
              </a:r>
            </a:p>
          </p:txBody>
        </p:sp>
        <p:sp>
          <p:nvSpPr>
            <p:cNvPr id="40" name="Textplatzhalter 2">
              <a:extLst>
                <a:ext uri="{FF2B5EF4-FFF2-40B4-BE49-F238E27FC236}">
                  <a16:creationId xmlns:a16="http://schemas.microsoft.com/office/drawing/2014/main" id="{1A32BEBE-E73E-48BA-AAC0-E0CC2EFCAA3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2014547" cy="1263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sz="1400" dirty="0"/>
                <a:t>Chair: 	Norway</a:t>
              </a:r>
              <a:br>
                <a:rPr lang="en-US" sz="1400" dirty="0"/>
              </a:br>
              <a:r>
                <a:rPr lang="en-US" sz="1400" dirty="0"/>
                <a:t>Secretariat: 	OICA</a:t>
              </a:r>
            </a:p>
            <a:p>
              <a:pPr>
                <a:spcBef>
                  <a:spcPts val="0"/>
                </a:spcBef>
              </a:pPr>
              <a:r>
                <a:rPr lang="en-US" sz="1400" dirty="0"/>
                <a:t>CPs: 	China, EC, France, Germany, India, Italy,</a:t>
              </a:r>
              <a:br>
                <a:rPr lang="en-US" sz="1400" dirty="0"/>
              </a:br>
              <a:r>
                <a:rPr lang="en-US" sz="1400" dirty="0"/>
                <a:t>	Japan, Netherlands, Russian Federation, </a:t>
              </a:r>
              <a:br>
                <a:rPr lang="en-US" sz="1400" dirty="0"/>
              </a:br>
              <a:r>
                <a:rPr lang="en-US" sz="1400" dirty="0"/>
                <a:t>	Spain, UK	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17C22BC-17F1-4D2D-92AC-542F064ADBA1}"/>
              </a:ext>
            </a:extLst>
          </p:cNvPr>
          <p:cNvGrpSpPr/>
          <p:nvPr/>
        </p:nvGrpSpPr>
        <p:grpSpPr>
          <a:xfrm>
            <a:off x="7556177" y="1759933"/>
            <a:ext cx="4521028" cy="1047231"/>
            <a:chOff x="1776324" y="3342234"/>
            <a:chExt cx="2286000" cy="1047231"/>
          </a:xfrm>
        </p:grpSpPr>
        <p:sp>
          <p:nvSpPr>
            <p:cNvPr id="36" name="Textplatzhalter 2">
              <a:extLst>
                <a:ext uri="{FF2B5EF4-FFF2-40B4-BE49-F238E27FC236}">
                  <a16:creationId xmlns:a16="http://schemas.microsoft.com/office/drawing/2014/main" id="{244D9944-085D-4F72-B3F5-A688B94F91A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Targets</a:t>
              </a:r>
            </a:p>
          </p:txBody>
        </p:sp>
        <p:sp>
          <p:nvSpPr>
            <p:cNvPr id="37" name="Textplatzhalter 2">
              <a:extLst>
                <a:ext uri="{FF2B5EF4-FFF2-40B4-BE49-F238E27FC236}">
                  <a16:creationId xmlns:a16="http://schemas.microsoft.com/office/drawing/2014/main" id="{3EBBA21E-9319-4BF8-A3F4-4A16172B2E5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2286000" cy="789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compensate systematic errors if possible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evaluate the influence of random errors </a:t>
              </a:r>
              <a:br>
                <a:rPr lang="en-US" sz="1400" dirty="0"/>
              </a:br>
              <a:r>
                <a:rPr lang="en-US" sz="1400" dirty="0"/>
                <a:t>(remaining quantities)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DCF2F72-2439-4753-9B1F-F7708E52C048}"/>
              </a:ext>
            </a:extLst>
          </p:cNvPr>
          <p:cNvGrpSpPr/>
          <p:nvPr/>
        </p:nvGrpSpPr>
        <p:grpSpPr>
          <a:xfrm>
            <a:off x="2350956" y="1759933"/>
            <a:ext cx="2286000" cy="1047231"/>
            <a:chOff x="1776324" y="3342234"/>
            <a:chExt cx="2286000" cy="1047231"/>
          </a:xfrm>
        </p:grpSpPr>
        <p:sp>
          <p:nvSpPr>
            <p:cNvPr id="33" name="Textplatzhalter 2">
              <a:extLst>
                <a:ext uri="{FF2B5EF4-FFF2-40B4-BE49-F238E27FC236}">
                  <a16:creationId xmlns:a16="http://schemas.microsoft.com/office/drawing/2014/main" id="{5651F09D-C2B4-43E1-8DCA-A8B10606AA0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homepage</a:t>
              </a:r>
            </a:p>
          </p:txBody>
        </p:sp>
        <p:sp>
          <p:nvSpPr>
            <p:cNvPr id="34" name="Textplatzhalter 2">
              <a:extLst>
                <a:ext uri="{FF2B5EF4-FFF2-40B4-BE49-F238E27FC236}">
                  <a16:creationId xmlns:a16="http://schemas.microsoft.com/office/drawing/2014/main" id="{4041A7AB-ACD2-4E0C-A8B7-E838BDE075B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5" y="3599484"/>
              <a:ext cx="1760816" cy="789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hlinkClick r:id="rId6"/>
                </a:rPr>
                <a:t>https://wiki.unece.org/pages/viewpage.action?pageId=92012814</a:t>
              </a:r>
              <a:endParaRPr lang="en-US" sz="14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99F2CC4-7AAA-4863-A701-6C57C3736B21}"/>
              </a:ext>
            </a:extLst>
          </p:cNvPr>
          <p:cNvGrpSpPr/>
          <p:nvPr/>
        </p:nvGrpSpPr>
        <p:grpSpPr>
          <a:xfrm>
            <a:off x="2358840" y="4950378"/>
            <a:ext cx="3344374" cy="1758195"/>
            <a:chOff x="1776324" y="3342234"/>
            <a:chExt cx="3344374" cy="1758195"/>
          </a:xfrm>
        </p:grpSpPr>
        <p:sp>
          <p:nvSpPr>
            <p:cNvPr id="30" name="Textplatzhalter 2">
              <a:extLst>
                <a:ext uri="{FF2B5EF4-FFF2-40B4-BE49-F238E27FC236}">
                  <a16:creationId xmlns:a16="http://schemas.microsoft.com/office/drawing/2014/main" id="{0EC4CF4D-AB77-4029-A825-BBD1AA99EB6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General Approach</a:t>
              </a:r>
            </a:p>
          </p:txBody>
        </p:sp>
        <p:sp>
          <p:nvSpPr>
            <p:cNvPr id="31" name="Textplatzhalter 2">
              <a:extLst>
                <a:ext uri="{FF2B5EF4-FFF2-40B4-BE49-F238E27FC236}">
                  <a16:creationId xmlns:a16="http://schemas.microsoft.com/office/drawing/2014/main" id="{0E2A910A-7432-4391-B806-349B65C76B5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3344374" cy="1500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possible to improve test procedures for UN Regulations not only in GRBP but also for all other GRs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documented in Consolidated Resolution on Construction of Vehicles (R.E.3) or as a Document for Reference.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7DA4D1B-F130-407E-97D7-20CB62919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4000"/>
            </a:br>
            <a:r>
              <a:rPr lang="en-US" sz="3600" b="1" i="1"/>
              <a:t>Facts and Figures</a:t>
            </a:r>
            <a:endParaRPr lang="en-US" sz="4000" b="1" i="1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79A4701-E453-4C3F-9348-FE038663F7F9}"/>
              </a:ext>
            </a:extLst>
          </p:cNvPr>
          <p:cNvSpPr>
            <a:spLocks/>
          </p:cNvSpPr>
          <p:nvPr/>
        </p:nvSpPr>
        <p:spPr>
          <a:xfrm>
            <a:off x="4461691" y="2014263"/>
            <a:ext cx="3257239" cy="3257797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black"/>
              </a:solidFill>
              <a:cs typeface="Porsche Next TT" panose="020B0504020101010102" pitchFamily="34" charset="0"/>
            </a:endParaRPr>
          </a:p>
        </p:txBody>
      </p:sp>
      <p:sp>
        <p:nvSpPr>
          <p:cNvPr id="82" name="Ellipse 499">
            <a:extLst>
              <a:ext uri="{FF2B5EF4-FFF2-40B4-BE49-F238E27FC236}">
                <a16:creationId xmlns:a16="http://schemas.microsoft.com/office/drawing/2014/main" id="{140CEB72-734B-4CD4-95E3-FF09B19D2764}"/>
              </a:ext>
            </a:extLst>
          </p:cNvPr>
          <p:cNvSpPr/>
          <p:nvPr/>
        </p:nvSpPr>
        <p:spPr>
          <a:xfrm>
            <a:off x="4933073" y="1992699"/>
            <a:ext cx="632726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89" name="Ellipse 536">
            <a:extLst>
              <a:ext uri="{FF2B5EF4-FFF2-40B4-BE49-F238E27FC236}">
                <a16:creationId xmlns:a16="http://schemas.microsoft.com/office/drawing/2014/main" id="{F0F71C08-C674-4394-9617-7E20D83583ED}"/>
              </a:ext>
            </a:extLst>
          </p:cNvPr>
          <p:cNvSpPr/>
          <p:nvPr/>
        </p:nvSpPr>
        <p:spPr>
          <a:xfrm>
            <a:off x="6624172" y="1992699"/>
            <a:ext cx="632729" cy="632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92" name="Ellipse 314">
            <a:extLst>
              <a:ext uri="{FF2B5EF4-FFF2-40B4-BE49-F238E27FC236}">
                <a16:creationId xmlns:a16="http://schemas.microsoft.com/office/drawing/2014/main" id="{9D4A98A4-705F-4031-863C-8FA354A517C7}"/>
              </a:ext>
            </a:extLst>
          </p:cNvPr>
          <p:cNvSpPr/>
          <p:nvPr userDrawn="1"/>
        </p:nvSpPr>
        <p:spPr>
          <a:xfrm>
            <a:off x="7387753" y="3326793"/>
            <a:ext cx="632729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96" name="Ellipse 246">
            <a:extLst>
              <a:ext uri="{FF2B5EF4-FFF2-40B4-BE49-F238E27FC236}">
                <a16:creationId xmlns:a16="http://schemas.microsoft.com/office/drawing/2014/main" id="{238D8E69-0A9D-4BE7-B7F0-CCD1A54AD2F0}"/>
              </a:ext>
            </a:extLst>
          </p:cNvPr>
          <p:cNvSpPr/>
          <p:nvPr/>
        </p:nvSpPr>
        <p:spPr>
          <a:xfrm>
            <a:off x="4171523" y="3326793"/>
            <a:ext cx="632728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102" name="Ellipse 246">
            <a:extLst>
              <a:ext uri="{FF2B5EF4-FFF2-40B4-BE49-F238E27FC236}">
                <a16:creationId xmlns:a16="http://schemas.microsoft.com/office/drawing/2014/main" id="{BF42C85A-370A-4499-98B6-A060DF7D59D4}"/>
              </a:ext>
            </a:extLst>
          </p:cNvPr>
          <p:cNvSpPr/>
          <p:nvPr/>
        </p:nvSpPr>
        <p:spPr>
          <a:xfrm>
            <a:off x="4933071" y="4731207"/>
            <a:ext cx="632728" cy="632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44" name="Textplatzhalter 2">
            <a:extLst>
              <a:ext uri="{FF2B5EF4-FFF2-40B4-BE49-F238E27FC236}">
                <a16:creationId xmlns:a16="http://schemas.microsoft.com/office/drawing/2014/main" id="{43A72B7A-DCD3-46AC-B175-933DEBD14C60}"/>
              </a:ext>
            </a:extLst>
          </p:cNvPr>
          <p:cNvSpPr txBox="1">
            <a:spLocks/>
          </p:cNvSpPr>
          <p:nvPr/>
        </p:nvSpPr>
        <p:spPr>
          <a:xfrm>
            <a:off x="5002783" y="3345569"/>
            <a:ext cx="2175054" cy="898126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wrap="square" lIns="0" tIns="36000" rIns="0" bIns="0" rtlCol="0" anchor="t" anchorCtr="0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Wingdings" pitchFamily="2" charset="2"/>
              <a:buChar char="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80000"/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>
                <a:cs typeface="Porsche Next TT" panose="020B0504020101010102" pitchFamily="34" charset="0"/>
              </a:rPr>
              <a:t>Improve test methods</a:t>
            </a:r>
            <a:endParaRPr lang="en-US" sz="2800" b="1" dirty="0">
              <a:cs typeface="Porsche Next TT" panose="020B0504020101010102" pitchFamily="34" charset="0"/>
            </a:endParaRPr>
          </a:p>
        </p:txBody>
      </p:sp>
      <p:pic>
        <p:nvPicPr>
          <p:cNvPr id="41" name="Graphic 4">
            <a:extLst>
              <a:ext uri="{FF2B5EF4-FFF2-40B4-BE49-F238E27FC236}">
                <a16:creationId xmlns:a16="http://schemas.microsoft.com/office/drawing/2014/main" id="{AAC4ABCD-AC47-4063-B0D8-094578E489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010696" y="2070328"/>
            <a:ext cx="477480" cy="477480"/>
          </a:xfrm>
          <a:prstGeom prst="rect">
            <a:avLst/>
          </a:prstGeom>
        </p:spPr>
      </p:pic>
      <p:pic>
        <p:nvPicPr>
          <p:cNvPr id="42" name="Graphic 4">
            <a:extLst>
              <a:ext uri="{FF2B5EF4-FFF2-40B4-BE49-F238E27FC236}">
                <a16:creationId xmlns:a16="http://schemas.microsoft.com/office/drawing/2014/main" id="{D6A22B16-1D22-4519-8FE9-931824A250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01796" y="2070329"/>
            <a:ext cx="477480" cy="477480"/>
          </a:xfrm>
          <a:prstGeom prst="rect">
            <a:avLst/>
          </a:prstGeom>
        </p:spPr>
      </p:pic>
      <p:pic>
        <p:nvPicPr>
          <p:cNvPr id="43" name="Graphic 4">
            <a:extLst>
              <a:ext uri="{FF2B5EF4-FFF2-40B4-BE49-F238E27FC236}">
                <a16:creationId xmlns:a16="http://schemas.microsoft.com/office/drawing/2014/main" id="{6E1AE22F-45DE-4145-BC0D-F1CA902F0A7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249147" y="3404422"/>
            <a:ext cx="477480" cy="477480"/>
          </a:xfrm>
          <a:prstGeom prst="rect">
            <a:avLst/>
          </a:prstGeom>
        </p:spPr>
      </p:pic>
      <p:pic>
        <p:nvPicPr>
          <p:cNvPr id="45" name="Graphic 4">
            <a:extLst>
              <a:ext uri="{FF2B5EF4-FFF2-40B4-BE49-F238E27FC236}">
                <a16:creationId xmlns:a16="http://schemas.microsoft.com/office/drawing/2014/main" id="{ACDA820E-0922-43B1-A30A-D94D24EB876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51570" y="2942431"/>
            <a:ext cx="477480" cy="477480"/>
          </a:xfrm>
          <a:prstGeom prst="rect">
            <a:avLst/>
          </a:prstGeom>
        </p:spPr>
      </p:pic>
      <p:pic>
        <p:nvPicPr>
          <p:cNvPr id="46" name="Graphic 4">
            <a:extLst>
              <a:ext uri="{FF2B5EF4-FFF2-40B4-BE49-F238E27FC236}">
                <a16:creationId xmlns:a16="http://schemas.microsoft.com/office/drawing/2014/main" id="{9CE0D4B6-95C3-4F95-B927-8A6A66C2824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465378" y="3404422"/>
            <a:ext cx="477480" cy="477480"/>
          </a:xfrm>
          <a:prstGeom prst="rect">
            <a:avLst/>
          </a:prstGeom>
        </p:spPr>
      </p:pic>
      <p:pic>
        <p:nvPicPr>
          <p:cNvPr id="47" name="Graphic 4">
            <a:extLst>
              <a:ext uri="{FF2B5EF4-FFF2-40B4-BE49-F238E27FC236}">
                <a16:creationId xmlns:a16="http://schemas.microsoft.com/office/drawing/2014/main" id="{02D719CA-698D-4648-9368-58C8799E858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014410" y="4799561"/>
            <a:ext cx="477480" cy="47748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8AED94E-AAB4-493B-8B49-C445A5EB2116}"/>
              </a:ext>
            </a:extLst>
          </p:cNvPr>
          <p:cNvGrpSpPr/>
          <p:nvPr/>
        </p:nvGrpSpPr>
        <p:grpSpPr>
          <a:xfrm>
            <a:off x="1776324" y="3342234"/>
            <a:ext cx="2286000" cy="1047231"/>
            <a:chOff x="1776324" y="3342234"/>
            <a:chExt cx="2286000" cy="1047231"/>
          </a:xfrm>
        </p:grpSpPr>
        <p:sp>
          <p:nvSpPr>
            <p:cNvPr id="68" name="Textplatzhalter 2">
              <a:extLst>
                <a:ext uri="{FF2B5EF4-FFF2-40B4-BE49-F238E27FC236}">
                  <a16:creationId xmlns:a16="http://schemas.microsoft.com/office/drawing/2014/main" id="{FB5E9C36-179D-420A-933F-3FC60A86ECF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342234"/>
              <a:ext cx="2286000" cy="257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Time</a:t>
              </a:r>
            </a:p>
          </p:txBody>
        </p:sp>
        <p:sp>
          <p:nvSpPr>
            <p:cNvPr id="25" name="Textplatzhalter 2">
              <a:extLst>
                <a:ext uri="{FF2B5EF4-FFF2-40B4-BE49-F238E27FC236}">
                  <a16:creationId xmlns:a16="http://schemas.microsoft.com/office/drawing/2014/main" id="{174A8945-C1F2-4675-BCE3-E57347EA5AF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4" y="3599484"/>
              <a:ext cx="2286000" cy="7899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9000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established 2019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extended mandate until September 2023</a:t>
              </a:r>
            </a:p>
          </p:txBody>
        </p:sp>
      </p:grpSp>
      <p:sp>
        <p:nvSpPr>
          <p:cNvPr id="113" name="Ellipse 520">
            <a:extLst>
              <a:ext uri="{FF2B5EF4-FFF2-40B4-BE49-F238E27FC236}">
                <a16:creationId xmlns:a16="http://schemas.microsoft.com/office/drawing/2014/main" id="{FF3B5C22-AAAE-42BC-8D63-A10DA56604CE}"/>
              </a:ext>
            </a:extLst>
          </p:cNvPr>
          <p:cNvSpPr/>
          <p:nvPr/>
        </p:nvSpPr>
        <p:spPr>
          <a:xfrm>
            <a:off x="6624172" y="4731206"/>
            <a:ext cx="632728" cy="6327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29456" tIns="43152" rIns="129456" bIns="43152" rtlCol="0" anchor="ctr" anchorCtr="0">
            <a:normAutofit lnSpcReduction="10000"/>
          </a:bodyPr>
          <a:lstStyle/>
          <a:p>
            <a:pPr algn="ctr"/>
            <a:endParaRPr lang="en-US" sz="2400" dirty="0">
              <a:latin typeface="+mj-lt"/>
            </a:endParaRPr>
          </a:p>
        </p:txBody>
      </p:sp>
      <p:pic>
        <p:nvPicPr>
          <p:cNvPr id="52" name="Graphic 4">
            <a:extLst>
              <a:ext uri="{FF2B5EF4-FFF2-40B4-BE49-F238E27FC236}">
                <a16:creationId xmlns:a16="http://schemas.microsoft.com/office/drawing/2014/main" id="{CCAFA582-5638-4534-B984-52E8CBB2B2A0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742710" y="4817077"/>
            <a:ext cx="405962" cy="40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9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CA83F84C-AB8F-4A5E-B9C3-689C5AE2934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306977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CA83F84C-AB8F-4A5E-B9C3-689C5AE293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9934956C-0AD9-46E0-88C1-7EA1D436D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4000"/>
            </a:br>
            <a:r>
              <a:rPr lang="en-US" sz="3600" b="1" i="1"/>
              <a:t>Main Results and Output by June 2022</a:t>
            </a:r>
            <a:endParaRPr lang="en-US" sz="4000" b="1" i="1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EB0664A-CE00-455C-A66D-8AA3645CF067}"/>
              </a:ext>
            </a:extLst>
          </p:cNvPr>
          <p:cNvGrpSpPr/>
          <p:nvPr/>
        </p:nvGrpSpPr>
        <p:grpSpPr>
          <a:xfrm>
            <a:off x="1776323" y="1810638"/>
            <a:ext cx="3600000" cy="1278789"/>
            <a:chOff x="1776325" y="1161662"/>
            <a:chExt cx="3600000" cy="1278789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FC817D5-3773-4371-9DA6-12D3F2D6FD70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3600000" cy="0"/>
            </a:xfrm>
            <a:prstGeom prst="line">
              <a:avLst/>
            </a:prstGeom>
            <a:ln w="63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platzhalter 2">
              <a:extLst>
                <a:ext uri="{FF2B5EF4-FFF2-40B4-BE49-F238E27FC236}">
                  <a16:creationId xmlns:a16="http://schemas.microsoft.com/office/drawing/2014/main" id="{DDB6B599-9FF4-4E89-A1F3-965E4D38A3A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5" y="1161662"/>
              <a:ext cx="3179501" cy="1261461"/>
            </a:xfrm>
            <a:prstGeom prst="rect">
              <a:avLst/>
            </a:prstGeom>
          </p:spPr>
          <p:txBody>
            <a:bodyPr vert="horz" wrap="square" lIns="0" tIns="0" rIns="0" bIns="5400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UN Regulation No. 51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Development of uncertainty budget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Preparation of vehicle and tyres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Temperature correction of tyres 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Test track compensation</a:t>
              </a:r>
            </a:p>
          </p:txBody>
        </p: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2DCB49CF-4CD5-4FD1-A987-EEA1A6B9C9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6325" y="2423123"/>
              <a:ext cx="3310137" cy="0"/>
            </a:xfrm>
            <a:prstGeom prst="line">
              <a:avLst/>
            </a:prstGeom>
            <a:ln w="25400" cap="rnd">
              <a:solidFill>
                <a:schemeClr val="accent6"/>
              </a:solidFill>
              <a:prstDash val="soli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platzhalter 5">
              <a:extLst>
                <a:ext uri="{FF2B5EF4-FFF2-40B4-BE49-F238E27FC236}">
                  <a16:creationId xmlns:a16="http://schemas.microsoft.com/office/drawing/2014/main" id="{FB6D5056-A8CA-4D04-A4B2-838B25A317A5}"/>
                </a:ext>
              </a:extLst>
            </p:cNvPr>
            <p:cNvSpPr txBox="1">
              <a:spLocks/>
            </p:cNvSpPr>
            <p:nvPr/>
          </p:nvSpPr>
          <p:spPr>
            <a:xfrm>
              <a:off x="4871379" y="2067242"/>
              <a:ext cx="504946" cy="373209"/>
            </a:xfrm>
            <a:prstGeom prst="rect">
              <a:avLst/>
            </a:prstGeom>
          </p:spPr>
          <p:txBody>
            <a:bodyPr vert="horz" wrap="none" lIns="0" tIns="0" rIns="0" bIns="64800" rtlCol="0" anchor="ctr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>
                  <a:solidFill>
                    <a:schemeClr val="accent6"/>
                  </a:solidFill>
                </a:rPr>
                <a:t>90 %</a:t>
              </a:r>
              <a:endParaRPr lang="en-US" sz="20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97A8778A-D8EB-4573-B523-E71433E94678}"/>
              </a:ext>
            </a:extLst>
          </p:cNvPr>
          <p:cNvGrpSpPr/>
          <p:nvPr/>
        </p:nvGrpSpPr>
        <p:grpSpPr>
          <a:xfrm>
            <a:off x="1776323" y="3651507"/>
            <a:ext cx="3600002" cy="804813"/>
            <a:chOff x="1776323" y="1635638"/>
            <a:chExt cx="3600002" cy="804813"/>
          </a:xfrm>
        </p:grpSpPr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id="{71B1E719-6CE1-424F-AC64-553119D8FAB0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3600000" cy="0"/>
            </a:xfrm>
            <a:prstGeom prst="line">
              <a:avLst/>
            </a:prstGeom>
            <a:ln w="63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platzhalter 2">
              <a:extLst>
                <a:ext uri="{FF2B5EF4-FFF2-40B4-BE49-F238E27FC236}">
                  <a16:creationId xmlns:a16="http://schemas.microsoft.com/office/drawing/2014/main" id="{C2364B2F-DDF9-4EE5-9CE9-58674C85E407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3" y="1635638"/>
              <a:ext cx="3095054" cy="787485"/>
            </a:xfrm>
            <a:prstGeom prst="rect">
              <a:avLst/>
            </a:prstGeom>
          </p:spPr>
          <p:txBody>
            <a:bodyPr vert="horz" wrap="square" lIns="0" tIns="0" rIns="0" bIns="5400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/>
                <a:t>UN Regulation No. 117 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/>
                <a:t>preliminary considerations and examinations</a:t>
              </a:r>
              <a:endParaRPr lang="en-US" sz="1400" dirty="0"/>
            </a:p>
          </p:txBody>
        </p: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A8266937-6B50-474A-BC99-5290439ECC30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925311" cy="0"/>
            </a:xfrm>
            <a:prstGeom prst="line">
              <a:avLst/>
            </a:prstGeom>
            <a:ln w="25400" cap="rnd">
              <a:solidFill>
                <a:schemeClr val="accent6"/>
              </a:solidFill>
              <a:prstDash val="soli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platzhalter 5">
              <a:extLst>
                <a:ext uri="{FF2B5EF4-FFF2-40B4-BE49-F238E27FC236}">
                  <a16:creationId xmlns:a16="http://schemas.microsoft.com/office/drawing/2014/main" id="{8549F4B3-5382-49DA-8AEE-531929CAD8AE}"/>
                </a:ext>
              </a:extLst>
            </p:cNvPr>
            <p:cNvSpPr txBox="1">
              <a:spLocks/>
            </p:cNvSpPr>
            <p:nvPr/>
          </p:nvSpPr>
          <p:spPr>
            <a:xfrm>
              <a:off x="4871379" y="2067242"/>
              <a:ext cx="504946" cy="373209"/>
            </a:xfrm>
            <a:prstGeom prst="rect">
              <a:avLst/>
            </a:prstGeom>
          </p:spPr>
          <p:txBody>
            <a:bodyPr vert="horz" wrap="none" lIns="0" tIns="0" rIns="0" bIns="64800" rtlCol="0" anchor="ctr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>
                  <a:solidFill>
                    <a:schemeClr val="accent6"/>
                  </a:solidFill>
                </a:rPr>
                <a:t>25 %</a:t>
              </a:r>
              <a:endParaRPr lang="en-US" sz="20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6E8C145F-C1E6-4670-A4BF-3F2346D16D4B}"/>
              </a:ext>
            </a:extLst>
          </p:cNvPr>
          <p:cNvGrpSpPr/>
          <p:nvPr/>
        </p:nvGrpSpPr>
        <p:grpSpPr>
          <a:xfrm>
            <a:off x="1776323" y="4684208"/>
            <a:ext cx="3722777" cy="1515777"/>
            <a:chOff x="1776323" y="924674"/>
            <a:chExt cx="3722777" cy="1515777"/>
          </a:xfrm>
        </p:grpSpPr>
        <p:cxnSp>
          <p:nvCxnSpPr>
            <p:cNvPr id="71" name="Gerader Verbinder 70">
              <a:extLst>
                <a:ext uri="{FF2B5EF4-FFF2-40B4-BE49-F238E27FC236}">
                  <a16:creationId xmlns:a16="http://schemas.microsoft.com/office/drawing/2014/main" id="{49C747E3-23D6-47AC-8335-F63D5F46ABF3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3600000" cy="0"/>
            </a:xfrm>
            <a:prstGeom prst="line">
              <a:avLst/>
            </a:prstGeom>
            <a:ln w="6350" cap="rnd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platzhalter 2">
              <a:extLst>
                <a:ext uri="{FF2B5EF4-FFF2-40B4-BE49-F238E27FC236}">
                  <a16:creationId xmlns:a16="http://schemas.microsoft.com/office/drawing/2014/main" id="{9632AA19-B563-4314-A73B-34702346F3A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3" y="924674"/>
              <a:ext cx="3722777" cy="1498449"/>
            </a:xfrm>
            <a:prstGeom prst="rect">
              <a:avLst/>
            </a:prstGeom>
          </p:spPr>
          <p:txBody>
            <a:bodyPr vert="horz" wrap="square" lIns="0" tIns="0" rIns="0" bIns="54000" rtlCol="0" anchor="b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/>
                <a:t>Documents for Reference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Working Document: General Approach to Estimate Measurement Uncertainties</a:t>
              </a:r>
            </a:p>
            <a:p>
              <a:pPr marL="285750" indent="-285750"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1400" dirty="0"/>
                <a:t>Informal Document: How to handle Measurement Uncertainties due to its Regulatory Impact?</a:t>
              </a:r>
            </a:p>
          </p:txBody>
        </p:sp>
        <p:cxnSp>
          <p:nvCxnSpPr>
            <p:cNvPr id="73" name="Gerader Verbinder 72">
              <a:extLst>
                <a:ext uri="{FF2B5EF4-FFF2-40B4-BE49-F238E27FC236}">
                  <a16:creationId xmlns:a16="http://schemas.microsoft.com/office/drawing/2014/main" id="{1B6D6310-7F33-450B-804C-2BDFE7A5A6AF}"/>
                </a:ext>
              </a:extLst>
            </p:cNvPr>
            <p:cNvCxnSpPr>
              <a:cxnSpLocks/>
            </p:cNvCxnSpPr>
            <p:nvPr/>
          </p:nvCxnSpPr>
          <p:spPr>
            <a:xfrm>
              <a:off x="1776325" y="2423123"/>
              <a:ext cx="2712548" cy="0"/>
            </a:xfrm>
            <a:prstGeom prst="line">
              <a:avLst/>
            </a:prstGeom>
            <a:ln w="25400" cap="rnd">
              <a:solidFill>
                <a:schemeClr val="accent6"/>
              </a:solidFill>
              <a:prstDash val="solid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platzhalter 5">
              <a:extLst>
                <a:ext uri="{FF2B5EF4-FFF2-40B4-BE49-F238E27FC236}">
                  <a16:creationId xmlns:a16="http://schemas.microsoft.com/office/drawing/2014/main" id="{56B81F21-11AD-4CBB-B3A8-AFD029890E40}"/>
                </a:ext>
              </a:extLst>
            </p:cNvPr>
            <p:cNvSpPr txBox="1">
              <a:spLocks/>
            </p:cNvSpPr>
            <p:nvPr/>
          </p:nvSpPr>
          <p:spPr>
            <a:xfrm>
              <a:off x="4871379" y="2067242"/>
              <a:ext cx="504946" cy="373209"/>
            </a:xfrm>
            <a:prstGeom prst="rect">
              <a:avLst/>
            </a:prstGeom>
          </p:spPr>
          <p:txBody>
            <a:bodyPr vert="horz" wrap="none" lIns="0" tIns="0" rIns="0" bIns="64800" rtlCol="0" anchor="ctr">
              <a:sp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2000" b="1">
                  <a:solidFill>
                    <a:schemeClr val="accent6"/>
                  </a:solidFill>
                </a:rPr>
                <a:t>75 %</a:t>
              </a:r>
              <a:endParaRPr lang="en-US" sz="20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83" name="Pfeil: Chevron 82">
            <a:extLst>
              <a:ext uri="{FF2B5EF4-FFF2-40B4-BE49-F238E27FC236}">
                <a16:creationId xmlns:a16="http://schemas.microsoft.com/office/drawing/2014/main" id="{A42490B8-B1DB-456A-9E00-8DA11B649962}"/>
              </a:ext>
            </a:extLst>
          </p:cNvPr>
          <p:cNvSpPr/>
          <p:nvPr/>
        </p:nvSpPr>
        <p:spPr>
          <a:xfrm>
            <a:off x="5499101" y="1757685"/>
            <a:ext cx="971448" cy="4464034"/>
          </a:xfrm>
          <a:prstGeom prst="chevron">
            <a:avLst>
              <a:gd name="adj" fmla="val 9533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453F0F6-2B8D-4273-9E49-A5196A7DF17A}"/>
              </a:ext>
            </a:extLst>
          </p:cNvPr>
          <p:cNvGrpSpPr/>
          <p:nvPr/>
        </p:nvGrpSpPr>
        <p:grpSpPr>
          <a:xfrm>
            <a:off x="5545240" y="1751324"/>
            <a:ext cx="4941785" cy="4470395"/>
            <a:chOff x="5545240" y="1412875"/>
            <a:chExt cx="4941785" cy="4470395"/>
          </a:xfrm>
        </p:grpSpPr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39CCC24E-C8C1-4203-B399-96091D57E58E}"/>
                </a:ext>
              </a:extLst>
            </p:cNvPr>
            <p:cNvSpPr/>
            <p:nvPr/>
          </p:nvSpPr>
          <p:spPr>
            <a:xfrm>
              <a:off x="5545240" y="1412875"/>
              <a:ext cx="4941785" cy="4470395"/>
            </a:xfrm>
            <a:custGeom>
              <a:avLst/>
              <a:gdLst>
                <a:gd name="connsiteX0" fmla="*/ 0 w 4941785"/>
                <a:gd name="connsiteY0" fmla="*/ 0 h 4470395"/>
                <a:gd name="connsiteX1" fmla="*/ 4941785 w 4941785"/>
                <a:gd name="connsiteY1" fmla="*/ 0 h 4470395"/>
                <a:gd name="connsiteX2" fmla="*/ 4941785 w 4941785"/>
                <a:gd name="connsiteY2" fmla="*/ 4470395 h 4470395"/>
                <a:gd name="connsiteX3" fmla="*/ 0 w 4941785"/>
                <a:gd name="connsiteY3" fmla="*/ 4470395 h 4470395"/>
                <a:gd name="connsiteX4" fmla="*/ 0 w 4941785"/>
                <a:gd name="connsiteY4" fmla="*/ 4467215 h 4470395"/>
                <a:gd name="connsiteX5" fmla="*/ 45279 w 4941785"/>
                <a:gd name="connsiteY5" fmla="*/ 4467215 h 4470395"/>
                <a:gd name="connsiteX6" fmla="*/ 971448 w 4941785"/>
                <a:gd name="connsiteY6" fmla="*/ 2235198 h 4470395"/>
                <a:gd name="connsiteX7" fmla="*/ 45279 w 4941785"/>
                <a:gd name="connsiteY7" fmla="*/ 3181 h 4470395"/>
                <a:gd name="connsiteX8" fmla="*/ 0 w 4941785"/>
                <a:gd name="connsiteY8" fmla="*/ 3181 h 4470395"/>
                <a:gd name="connsiteX9" fmla="*/ 0 w 4941785"/>
                <a:gd name="connsiteY9" fmla="*/ 0 h 4470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41785" h="4470395">
                  <a:moveTo>
                    <a:pt x="0" y="0"/>
                  </a:moveTo>
                  <a:lnTo>
                    <a:pt x="4941785" y="0"/>
                  </a:lnTo>
                  <a:lnTo>
                    <a:pt x="4941785" y="4470395"/>
                  </a:lnTo>
                  <a:lnTo>
                    <a:pt x="0" y="4470395"/>
                  </a:lnTo>
                  <a:lnTo>
                    <a:pt x="0" y="4467215"/>
                  </a:lnTo>
                  <a:lnTo>
                    <a:pt x="45279" y="4467215"/>
                  </a:lnTo>
                  <a:lnTo>
                    <a:pt x="971448" y="2235198"/>
                  </a:lnTo>
                  <a:lnTo>
                    <a:pt x="45279" y="3181"/>
                  </a:lnTo>
                  <a:lnTo>
                    <a:pt x="0" y="3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72000" rIns="108000" bIns="72000" rtlCol="0" anchor="t">
              <a:noAutofit/>
            </a:bodyPr>
            <a:lstStyle/>
            <a:p>
              <a:pPr algn="l">
                <a:lnSpc>
                  <a:spcPct val="110000"/>
                </a:lnSpc>
                <a:spcBef>
                  <a:spcPts val="600"/>
                </a:spcBef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4" name="Textplatzhalter 5">
              <a:extLst>
                <a:ext uri="{FF2B5EF4-FFF2-40B4-BE49-F238E27FC236}">
                  <a16:creationId xmlns:a16="http://schemas.microsoft.com/office/drawing/2014/main" id="{3CB3E35F-0FB3-4FC9-9ED7-A9B5135727AE}"/>
                </a:ext>
              </a:extLst>
            </p:cNvPr>
            <p:cNvSpPr txBox="1">
              <a:spLocks/>
            </p:cNvSpPr>
            <p:nvPr/>
          </p:nvSpPr>
          <p:spPr>
            <a:xfrm>
              <a:off x="6684606" y="1644227"/>
              <a:ext cx="3600000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0" tIns="0" rIns="0" bIns="0" rtlCol="0" anchor="t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Deliverables by June 2022</a:t>
              </a:r>
            </a:p>
          </p:txBody>
        </p:sp>
        <p:sp>
          <p:nvSpPr>
            <p:cNvPr id="95" name="Textplatzhalter 5">
              <a:extLst>
                <a:ext uri="{FF2B5EF4-FFF2-40B4-BE49-F238E27FC236}">
                  <a16:creationId xmlns:a16="http://schemas.microsoft.com/office/drawing/2014/main" id="{6FC0CDBD-040D-474E-9D58-1504E2E2B1C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684605" y="2111584"/>
              <a:ext cx="3802419" cy="164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dirty="0"/>
                <a:t>UN Regulation 51.03 Amendment 7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hlinkClick r:id="rId6"/>
                </a:rPr>
                <a:t>ECE-TRANS-WP29-2022-84e</a:t>
              </a:r>
              <a:endParaRPr lang="en-US" sz="16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/>
            </a:p>
            <a:p>
              <a:r>
                <a:rPr lang="en-US" sz="1600" dirty="0"/>
                <a:t>Document for Reference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hlinkClick r:id="rId7"/>
                </a:rPr>
                <a:t>ECE-TRANS-WP29-GRBP-2022-9e-rev1</a:t>
              </a:r>
              <a:endParaRPr lang="en-US" sz="1600" dirty="0"/>
            </a:p>
          </p:txBody>
        </p:sp>
      </p:grp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18E89E5D-0277-4F5B-8D19-F569DBCB603B}"/>
              </a:ext>
            </a:extLst>
          </p:cNvPr>
          <p:cNvCxnSpPr/>
          <p:nvPr/>
        </p:nvCxnSpPr>
        <p:spPr>
          <a:xfrm>
            <a:off x="6684607" y="2307942"/>
            <a:ext cx="359999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7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685859A8-47BF-4C5E-9410-A445EDE74CA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218480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685859A8-47BF-4C5E-9410-A445EDE74C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81CFC62-B916-4DB5-AC4D-2B2427F35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 dirty="0"/>
              <a:t>IWG Measurement Uncertainties</a:t>
            </a:r>
            <a:br>
              <a:rPr lang="en-US" sz="3600" dirty="0"/>
            </a:br>
            <a:r>
              <a:rPr lang="en-US" sz="3600" b="1" i="1" dirty="0"/>
              <a:t>Uncertainty Evaluation of UN Regulation No. 51</a:t>
            </a:r>
            <a:endParaRPr lang="en-US" sz="3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D6B50E-AB81-43B5-9404-C720E9EB0DDF}"/>
              </a:ext>
            </a:extLst>
          </p:cNvPr>
          <p:cNvGrpSpPr/>
          <p:nvPr/>
        </p:nvGrpSpPr>
        <p:grpSpPr>
          <a:xfrm>
            <a:off x="6240565" y="1668197"/>
            <a:ext cx="4917568" cy="4866056"/>
            <a:chOff x="6240566" y="1412875"/>
            <a:chExt cx="4557081" cy="4725602"/>
          </a:xfrm>
        </p:grpSpPr>
        <p:sp>
          <p:nvSpPr>
            <p:cNvPr id="8" name="Textplatzhalter 5">
              <a:extLst>
                <a:ext uri="{FF2B5EF4-FFF2-40B4-BE49-F238E27FC236}">
                  <a16:creationId xmlns:a16="http://schemas.microsoft.com/office/drawing/2014/main" id="{1591F22C-949F-4A7D-A612-42C0B117576A}"/>
                </a:ext>
              </a:extLst>
            </p:cNvPr>
            <p:cNvSpPr txBox="1">
              <a:spLocks/>
            </p:cNvSpPr>
            <p:nvPr/>
          </p:nvSpPr>
          <p:spPr>
            <a:xfrm>
              <a:off x="6240566" y="1412875"/>
              <a:ext cx="4176241" cy="28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</a:extLst>
          </p:spPr>
          <p:txBody>
            <a:bodyPr vert="horz" wrap="square" lIns="0" tIns="0" rIns="0" bIns="0" rtlCol="0" anchor="t" anchorCtr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44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88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2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76000" indent="-144000" algn="l" defTabSz="914400" rtl="0" eaLnBrk="1" latinLnBrk="0" hangingPunct="1">
                <a:spcBef>
                  <a:spcPts val="0"/>
                </a:spcBef>
                <a:spcAft>
                  <a:spcPts val="0"/>
                </a:spcAft>
                <a:buSzPct val="100000"/>
                <a:buFont typeface="Arial" panose="020B0604020202020204" pitchFamily="34" charset="0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b="1" dirty="0"/>
                <a:t>Uncertainty Evaluation</a:t>
              </a:r>
            </a:p>
          </p:txBody>
        </p:sp>
        <p:sp>
          <p:nvSpPr>
            <p:cNvPr id="9" name="Textplatzhalter 5">
              <a:extLst>
                <a:ext uri="{FF2B5EF4-FFF2-40B4-BE49-F238E27FC236}">
                  <a16:creationId xmlns:a16="http://schemas.microsoft.com/office/drawing/2014/main" id="{A19B2FE7-ED13-4E7B-83A3-C63057E0988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621406" y="1819475"/>
              <a:ext cx="4176241" cy="4319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lnSpc>
                  <a:spcPct val="100000"/>
                </a:lnSpc>
              </a:pPr>
              <a:r>
                <a:rPr lang="en-US" sz="1600" dirty="0"/>
                <a:t>A table of the contribution of each of the quantities to the overall measurement uncertainties has been established.</a:t>
              </a:r>
            </a:p>
            <a:p>
              <a:pPr lvl="1">
                <a:lnSpc>
                  <a:spcPct val="100000"/>
                </a:lnSpc>
              </a:pPr>
              <a:r>
                <a:rPr lang="en-US" sz="1600" dirty="0"/>
                <a:t>The quantities have been grouped into categories: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Run-to-run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Day-to-day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Site-to-site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Vehicle-to-vehicle</a:t>
              </a:r>
            </a:p>
            <a:p>
              <a:pPr lvl="1">
                <a:lnSpc>
                  <a:spcPct val="100000"/>
                </a:lnSpc>
              </a:pPr>
              <a:r>
                <a:rPr lang="en-US" sz="1600" dirty="0"/>
                <a:t>For each of these groups, the impact on the overall </a:t>
              </a:r>
              <a:br>
                <a:rPr lang="en-US" sz="1600" dirty="0"/>
              </a:br>
              <a:r>
                <a:rPr lang="en-US" sz="1600" dirty="0"/>
                <a:t>pass-by noise level (L</a:t>
              </a:r>
              <a:r>
                <a:rPr lang="en-US" sz="1600" baseline="-25000" dirty="0"/>
                <a:t>urban</a:t>
              </a:r>
              <a:r>
                <a:rPr lang="en-US" sz="1600" dirty="0"/>
                <a:t>) has been established (based on experience &amp; measurements or theoretical calculations).</a:t>
              </a:r>
            </a:p>
            <a:p>
              <a:pPr lvl="1">
                <a:lnSpc>
                  <a:spcPct val="100000"/>
                </a:lnSpc>
              </a:pPr>
              <a:r>
                <a:rPr lang="en-US" sz="1600" dirty="0"/>
                <a:t>The combined uncertainty is calculated for each category separately, and an "uncertainty budget" is shown for each of these categories:  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Type-Approval, 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COP and </a:t>
              </a:r>
            </a:p>
            <a:p>
              <a:pPr lvl="4"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/>
                <a:t>Field Tests (vehicles in use).</a:t>
              </a: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14892C25-3217-478A-A7E7-F9F4C1C9BEE7}"/>
                </a:ext>
              </a:extLst>
            </p:cNvPr>
            <p:cNvCxnSpPr/>
            <p:nvPr/>
          </p:nvCxnSpPr>
          <p:spPr>
            <a:xfrm>
              <a:off x="6240567" y="1760175"/>
              <a:ext cx="417624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A9BB7FD-0F81-4960-A6D9-EC0A683E7B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642" y="1690689"/>
            <a:ext cx="5490358" cy="480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730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4A0C0EC2-61AE-4912-B200-504F29E4D8D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42560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4A0C0EC2-61AE-4912-B200-504F29E4D8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B741227C-585E-4373-995D-C32E8B290AFC}"/>
              </a:ext>
            </a:extLst>
          </p:cNvPr>
          <p:cNvGrpSpPr/>
          <p:nvPr/>
        </p:nvGrpSpPr>
        <p:grpSpPr>
          <a:xfrm>
            <a:off x="4607704" y="1574800"/>
            <a:ext cx="2976593" cy="4464050"/>
            <a:chOff x="4607704" y="1412875"/>
            <a:chExt cx="2976593" cy="4464050"/>
          </a:xfrm>
        </p:grpSpPr>
        <p:sp>
          <p:nvSpPr>
            <p:cNvPr id="75" name="Freihandform 85">
              <a:extLst>
                <a:ext uri="{FF2B5EF4-FFF2-40B4-BE49-F238E27FC236}">
                  <a16:creationId xmlns:a16="http://schemas.microsoft.com/office/drawing/2014/main" id="{62DBEA29-E205-4679-827E-D45E3C2A6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1047" y="1412875"/>
              <a:ext cx="2674769" cy="843885"/>
            </a:xfrm>
            <a:custGeom>
              <a:avLst/>
              <a:gdLst>
                <a:gd name="connsiteX0" fmla="*/ 1258622 w 2559860"/>
                <a:gd name="connsiteY0" fmla="*/ 0 h 807632"/>
                <a:gd name="connsiteX1" fmla="*/ 1277697 w 2559860"/>
                <a:gd name="connsiteY1" fmla="*/ 0 h 807632"/>
                <a:gd name="connsiteX2" fmla="*/ 2530431 w 2559860"/>
                <a:gd name="connsiteY2" fmla="*/ 746345 h 807632"/>
                <a:gd name="connsiteX3" fmla="*/ 2559860 w 2559860"/>
                <a:gd name="connsiteY3" fmla="*/ 807632 h 807632"/>
                <a:gd name="connsiteX4" fmla="*/ 0 w 2559860"/>
                <a:gd name="connsiteY4" fmla="*/ 807632 h 807632"/>
                <a:gd name="connsiteX5" fmla="*/ 17465 w 2559860"/>
                <a:gd name="connsiteY5" fmla="*/ 770580 h 807632"/>
                <a:gd name="connsiteX6" fmla="*/ 1258622 w 2559860"/>
                <a:gd name="connsiteY6" fmla="*/ 0 h 807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59860" h="807632">
                  <a:moveTo>
                    <a:pt x="1258622" y="0"/>
                  </a:moveTo>
                  <a:cubicBezTo>
                    <a:pt x="1264980" y="0"/>
                    <a:pt x="1271339" y="0"/>
                    <a:pt x="1277697" y="0"/>
                  </a:cubicBezTo>
                  <a:cubicBezTo>
                    <a:pt x="1819745" y="0"/>
                    <a:pt x="2289665" y="301766"/>
                    <a:pt x="2530431" y="746345"/>
                  </a:cubicBezTo>
                  <a:lnTo>
                    <a:pt x="2559860" y="807632"/>
                  </a:lnTo>
                  <a:lnTo>
                    <a:pt x="0" y="807632"/>
                  </a:lnTo>
                  <a:lnTo>
                    <a:pt x="17465" y="770580"/>
                  </a:lnTo>
                  <a:cubicBezTo>
                    <a:pt x="255124" y="323740"/>
                    <a:pt x="725317" y="8735"/>
                    <a:pt x="12586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ihandform 82">
              <a:extLst>
                <a:ext uri="{FF2B5EF4-FFF2-40B4-BE49-F238E27FC236}">
                  <a16:creationId xmlns:a16="http://schemas.microsoft.com/office/drawing/2014/main" id="{6893FB02-ED14-4926-9EAF-C6AF74873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7704" y="2328422"/>
              <a:ext cx="2976593" cy="849882"/>
            </a:xfrm>
            <a:custGeom>
              <a:avLst/>
              <a:gdLst>
                <a:gd name="connsiteX0" fmla="*/ 114428 w 2848718"/>
                <a:gd name="connsiteY0" fmla="*/ 0 h 813371"/>
                <a:gd name="connsiteX1" fmla="*/ 2738946 w 2848718"/>
                <a:gd name="connsiteY1" fmla="*/ 0 h 813371"/>
                <a:gd name="connsiteX2" fmla="*/ 2784843 w 2848718"/>
                <a:gd name="connsiteY2" fmla="*/ 125838 h 813371"/>
                <a:gd name="connsiteX3" fmla="*/ 2848718 w 2848718"/>
                <a:gd name="connsiteY3" fmla="*/ 549970 h 813371"/>
                <a:gd name="connsiteX4" fmla="*/ 2841379 w 2848718"/>
                <a:gd name="connsiteY4" fmla="*/ 695772 h 813371"/>
                <a:gd name="connsiteX5" fmla="*/ 2823458 w 2848718"/>
                <a:gd name="connsiteY5" fmla="*/ 813371 h 813371"/>
                <a:gd name="connsiteX6" fmla="*/ 26432 w 2848718"/>
                <a:gd name="connsiteY6" fmla="*/ 813371 h 813371"/>
                <a:gd name="connsiteX7" fmla="*/ 9754 w 2848718"/>
                <a:gd name="connsiteY7" fmla="*/ 713633 h 813371"/>
                <a:gd name="connsiteX8" fmla="*/ 186 w 2848718"/>
                <a:gd name="connsiteY8" fmla="*/ 569028 h 813371"/>
                <a:gd name="connsiteX9" fmla="*/ 105297 w 2848718"/>
                <a:gd name="connsiteY9" fmla="*/ 19370 h 813371"/>
                <a:gd name="connsiteX10" fmla="*/ 114428 w 2848718"/>
                <a:gd name="connsiteY10" fmla="*/ 0 h 81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8718" h="813371">
                  <a:moveTo>
                    <a:pt x="114428" y="0"/>
                  </a:moveTo>
                  <a:lnTo>
                    <a:pt x="2738946" y="0"/>
                  </a:lnTo>
                  <a:lnTo>
                    <a:pt x="2784843" y="125838"/>
                  </a:lnTo>
                  <a:cubicBezTo>
                    <a:pt x="2826365" y="259818"/>
                    <a:pt x="2848718" y="402270"/>
                    <a:pt x="2848718" y="549970"/>
                  </a:cubicBezTo>
                  <a:cubicBezTo>
                    <a:pt x="2848718" y="599204"/>
                    <a:pt x="2846235" y="647842"/>
                    <a:pt x="2841379" y="695772"/>
                  </a:cubicBezTo>
                  <a:lnTo>
                    <a:pt x="2823458" y="813371"/>
                  </a:lnTo>
                  <a:lnTo>
                    <a:pt x="26432" y="813371"/>
                  </a:lnTo>
                  <a:lnTo>
                    <a:pt x="9754" y="713633"/>
                  </a:lnTo>
                  <a:cubicBezTo>
                    <a:pt x="4210" y="666106"/>
                    <a:pt x="981" y="617865"/>
                    <a:pt x="186" y="569028"/>
                  </a:cubicBezTo>
                  <a:cubicBezTo>
                    <a:pt x="-2993" y="376065"/>
                    <a:pt x="34759" y="190049"/>
                    <a:pt x="105297" y="19370"/>
                  </a:cubicBezTo>
                  <a:lnTo>
                    <a:pt x="114428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ihandform 48">
              <a:extLst>
                <a:ext uri="{FF2B5EF4-FFF2-40B4-BE49-F238E27FC236}">
                  <a16:creationId xmlns:a16="http://schemas.microsoft.com/office/drawing/2014/main" id="{7C3652D1-71EF-4795-AB97-FAB6D5647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337" y="3249963"/>
              <a:ext cx="2891765" cy="849882"/>
            </a:xfrm>
            <a:custGeom>
              <a:avLst/>
              <a:gdLst>
                <a:gd name="connsiteX0" fmla="*/ 0 w 2767534"/>
                <a:gd name="connsiteY0" fmla="*/ 0 h 813371"/>
                <a:gd name="connsiteX1" fmla="*/ 2767534 w 2767534"/>
                <a:gd name="connsiteY1" fmla="*/ 0 h 813371"/>
                <a:gd name="connsiteX2" fmla="*/ 2743874 w 2767534"/>
                <a:gd name="connsiteY2" fmla="*/ 92024 h 813371"/>
                <a:gd name="connsiteX3" fmla="*/ 2388267 w 2767534"/>
                <a:gd name="connsiteY3" fmla="*/ 678099 h 813371"/>
                <a:gd name="connsiteX4" fmla="*/ 2284299 w 2767534"/>
                <a:gd name="connsiteY4" fmla="*/ 801927 h 813371"/>
                <a:gd name="connsiteX5" fmla="*/ 2278027 w 2767534"/>
                <a:gd name="connsiteY5" fmla="*/ 813371 h 813371"/>
                <a:gd name="connsiteX6" fmla="*/ 490785 w 2767534"/>
                <a:gd name="connsiteY6" fmla="*/ 813371 h 813371"/>
                <a:gd name="connsiteX7" fmla="*/ 487027 w 2767534"/>
                <a:gd name="connsiteY7" fmla="*/ 806393 h 813371"/>
                <a:gd name="connsiteX8" fmla="*/ 385393 w 2767534"/>
                <a:gd name="connsiteY8" fmla="*/ 684451 h 813371"/>
                <a:gd name="connsiteX9" fmla="*/ 29072 w 2767534"/>
                <a:gd name="connsiteY9" fmla="*/ 107341 h 813371"/>
                <a:gd name="connsiteX10" fmla="*/ 0 w 2767534"/>
                <a:gd name="connsiteY10" fmla="*/ 0 h 81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67534" h="813371">
                  <a:moveTo>
                    <a:pt x="0" y="0"/>
                  </a:moveTo>
                  <a:lnTo>
                    <a:pt x="2767534" y="0"/>
                  </a:lnTo>
                  <a:lnTo>
                    <a:pt x="2743874" y="92024"/>
                  </a:lnTo>
                  <a:cubicBezTo>
                    <a:pt x="2674392" y="315300"/>
                    <a:pt x="2551200" y="515311"/>
                    <a:pt x="2388267" y="678099"/>
                  </a:cubicBezTo>
                  <a:cubicBezTo>
                    <a:pt x="2349322" y="716215"/>
                    <a:pt x="2314550" y="757707"/>
                    <a:pt x="2284299" y="801927"/>
                  </a:cubicBezTo>
                  <a:lnTo>
                    <a:pt x="2278027" y="813371"/>
                  </a:lnTo>
                  <a:lnTo>
                    <a:pt x="490785" y="813371"/>
                  </a:lnTo>
                  <a:lnTo>
                    <a:pt x="487027" y="806393"/>
                  </a:lnTo>
                  <a:cubicBezTo>
                    <a:pt x="457520" y="762669"/>
                    <a:pt x="423543" y="721773"/>
                    <a:pt x="385393" y="684451"/>
                  </a:cubicBezTo>
                  <a:cubicBezTo>
                    <a:pt x="224448" y="525634"/>
                    <a:pt x="100759" y="328352"/>
                    <a:pt x="29072" y="1073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ihandform 45">
              <a:extLst>
                <a:ext uri="{FF2B5EF4-FFF2-40B4-BE49-F238E27FC236}">
                  <a16:creationId xmlns:a16="http://schemas.microsoft.com/office/drawing/2014/main" id="{A0ED978C-5FB7-4CA5-BD3C-C634D8E1A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742" y="4171505"/>
              <a:ext cx="1789602" cy="842417"/>
            </a:xfrm>
            <a:custGeom>
              <a:avLst/>
              <a:gdLst>
                <a:gd name="connsiteX0" fmla="*/ 0 w 1712720"/>
                <a:gd name="connsiteY0" fmla="*/ 0 h 806227"/>
                <a:gd name="connsiteX1" fmla="*/ 1712720 w 1712720"/>
                <a:gd name="connsiteY1" fmla="*/ 0 h 806227"/>
                <a:gd name="connsiteX2" fmla="*/ 1679735 w 1712720"/>
                <a:gd name="connsiteY2" fmla="*/ 60181 h 806227"/>
                <a:gd name="connsiteX3" fmla="*/ 1615755 w 1712720"/>
                <a:gd name="connsiteY3" fmla="*/ 374243 h 806227"/>
                <a:gd name="connsiteX4" fmla="*/ 1183388 w 1712720"/>
                <a:gd name="connsiteY4" fmla="*/ 806227 h 806227"/>
                <a:gd name="connsiteX5" fmla="*/ 528480 w 1712720"/>
                <a:gd name="connsiteY5" fmla="*/ 806227 h 806227"/>
                <a:gd name="connsiteX6" fmla="*/ 96113 w 1712720"/>
                <a:gd name="connsiteY6" fmla="*/ 374243 h 806227"/>
                <a:gd name="connsiteX7" fmla="*/ 34119 w 1712720"/>
                <a:gd name="connsiteY7" fmla="*/ 63357 h 806227"/>
                <a:gd name="connsiteX8" fmla="*/ 0 w 1712720"/>
                <a:gd name="connsiteY8" fmla="*/ 0 h 80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2720" h="806227">
                  <a:moveTo>
                    <a:pt x="0" y="0"/>
                  </a:moveTo>
                  <a:lnTo>
                    <a:pt x="1712720" y="0"/>
                  </a:lnTo>
                  <a:lnTo>
                    <a:pt x="1679735" y="60181"/>
                  </a:lnTo>
                  <a:cubicBezTo>
                    <a:pt x="1638009" y="158251"/>
                    <a:pt x="1615755" y="264659"/>
                    <a:pt x="1615755" y="374243"/>
                  </a:cubicBezTo>
                  <a:cubicBezTo>
                    <a:pt x="1615755" y="612470"/>
                    <a:pt x="1421825" y="806227"/>
                    <a:pt x="1183388" y="806227"/>
                  </a:cubicBezTo>
                  <a:cubicBezTo>
                    <a:pt x="1183388" y="806227"/>
                    <a:pt x="1183388" y="806227"/>
                    <a:pt x="528480" y="806227"/>
                  </a:cubicBezTo>
                  <a:cubicBezTo>
                    <a:pt x="290043" y="806227"/>
                    <a:pt x="96113" y="612470"/>
                    <a:pt x="96113" y="374243"/>
                  </a:cubicBezTo>
                  <a:cubicBezTo>
                    <a:pt x="96113" y="266247"/>
                    <a:pt x="74654" y="160633"/>
                    <a:pt x="34119" y="633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182">
              <a:extLst>
                <a:ext uri="{FF2B5EF4-FFF2-40B4-BE49-F238E27FC236}">
                  <a16:creationId xmlns:a16="http://schemas.microsoft.com/office/drawing/2014/main" id="{19166F14-358D-41C3-94D7-2D5B0398F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1883" y="5116443"/>
              <a:ext cx="1248809" cy="226153"/>
            </a:xfrm>
            <a:custGeom>
              <a:avLst/>
              <a:gdLst>
                <a:gd name="T0" fmla="*/ 33 w 376"/>
                <a:gd name="T1" fmla="*/ 68 h 68"/>
                <a:gd name="T2" fmla="*/ 343 w 376"/>
                <a:gd name="T3" fmla="*/ 68 h 68"/>
                <a:gd name="T4" fmla="*/ 376 w 376"/>
                <a:gd name="T5" fmla="*/ 34 h 68"/>
                <a:gd name="T6" fmla="*/ 343 w 376"/>
                <a:gd name="T7" fmla="*/ 0 h 68"/>
                <a:gd name="T8" fmla="*/ 33 w 376"/>
                <a:gd name="T9" fmla="*/ 0 h 68"/>
                <a:gd name="T10" fmla="*/ 0 w 376"/>
                <a:gd name="T11" fmla="*/ 34 h 68"/>
                <a:gd name="T12" fmla="*/ 33 w 376"/>
                <a:gd name="T1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68">
                  <a:moveTo>
                    <a:pt x="33" y="68"/>
                  </a:moveTo>
                  <a:cubicBezTo>
                    <a:pt x="343" y="68"/>
                    <a:pt x="343" y="68"/>
                    <a:pt x="343" y="68"/>
                  </a:cubicBezTo>
                  <a:cubicBezTo>
                    <a:pt x="361" y="68"/>
                    <a:pt x="376" y="52"/>
                    <a:pt x="376" y="34"/>
                  </a:cubicBezTo>
                  <a:cubicBezTo>
                    <a:pt x="376" y="15"/>
                    <a:pt x="361" y="0"/>
                    <a:pt x="34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2"/>
                    <a:pt x="15" y="68"/>
                    <a:pt x="33" y="6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183">
              <a:extLst>
                <a:ext uri="{FF2B5EF4-FFF2-40B4-BE49-F238E27FC236}">
                  <a16:creationId xmlns:a16="http://schemas.microsoft.com/office/drawing/2014/main" id="{60345D5D-8D6E-4A3F-AF89-68F41ACB7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268" y="5445115"/>
              <a:ext cx="956799" cy="172721"/>
            </a:xfrm>
            <a:custGeom>
              <a:avLst/>
              <a:gdLst>
                <a:gd name="T0" fmla="*/ 262 w 288"/>
                <a:gd name="T1" fmla="*/ 0 h 52"/>
                <a:gd name="T2" fmla="*/ 26 w 288"/>
                <a:gd name="T3" fmla="*/ 0 h 52"/>
                <a:gd name="T4" fmla="*/ 0 w 288"/>
                <a:gd name="T5" fmla="*/ 26 h 52"/>
                <a:gd name="T6" fmla="*/ 26 w 288"/>
                <a:gd name="T7" fmla="*/ 52 h 52"/>
                <a:gd name="T8" fmla="*/ 262 w 288"/>
                <a:gd name="T9" fmla="*/ 52 h 52"/>
                <a:gd name="T10" fmla="*/ 288 w 288"/>
                <a:gd name="T11" fmla="*/ 26 h 52"/>
                <a:gd name="T12" fmla="*/ 262 w 28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52">
                  <a:moveTo>
                    <a:pt x="262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2" y="52"/>
                    <a:pt x="26" y="52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76" y="52"/>
                    <a:pt x="288" y="40"/>
                    <a:pt x="288" y="26"/>
                  </a:cubicBezTo>
                  <a:cubicBezTo>
                    <a:pt x="288" y="12"/>
                    <a:pt x="276" y="0"/>
                    <a:pt x="262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184">
              <a:extLst>
                <a:ext uri="{FF2B5EF4-FFF2-40B4-BE49-F238E27FC236}">
                  <a16:creationId xmlns:a16="http://schemas.microsoft.com/office/drawing/2014/main" id="{6039BF76-FD93-42AD-94F3-33DB4DC6A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811" y="5720358"/>
              <a:ext cx="551713" cy="156567"/>
            </a:xfrm>
            <a:custGeom>
              <a:avLst/>
              <a:gdLst>
                <a:gd name="T0" fmla="*/ 0 w 166"/>
                <a:gd name="T1" fmla="*/ 0 h 47"/>
                <a:gd name="T2" fmla="*/ 83 w 166"/>
                <a:gd name="T3" fmla="*/ 47 h 47"/>
                <a:gd name="T4" fmla="*/ 166 w 166"/>
                <a:gd name="T5" fmla="*/ 0 h 47"/>
                <a:gd name="T6" fmla="*/ 0 w 166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47">
                  <a:moveTo>
                    <a:pt x="0" y="0"/>
                  </a:moveTo>
                  <a:cubicBezTo>
                    <a:pt x="17" y="28"/>
                    <a:pt x="48" y="47"/>
                    <a:pt x="83" y="47"/>
                  </a:cubicBezTo>
                  <a:cubicBezTo>
                    <a:pt x="118" y="47"/>
                    <a:pt x="149" y="28"/>
                    <a:pt x="1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82" name="Rechteck 81">
            <a:extLst>
              <a:ext uri="{FF2B5EF4-FFF2-40B4-BE49-F238E27FC236}">
                <a16:creationId xmlns:a16="http://schemas.microsoft.com/office/drawing/2014/main" id="{A48F561F-93CF-4EEA-A426-B3AA7CD1AA36}"/>
              </a:ext>
            </a:extLst>
          </p:cNvPr>
          <p:cNvSpPr>
            <a:spLocks noChangeAspect="1"/>
          </p:cNvSpPr>
          <p:nvPr/>
        </p:nvSpPr>
        <p:spPr>
          <a:xfrm>
            <a:off x="5880879" y="1706100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chemeClr val="tx1"/>
                </a:solidFill>
              </a:rPr>
              <a:t>01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C8662695-2612-4EDB-8CBF-5A6F20695756}"/>
              </a:ext>
            </a:extLst>
          </p:cNvPr>
          <p:cNvSpPr>
            <a:spLocks noChangeAspect="1"/>
          </p:cNvSpPr>
          <p:nvPr/>
        </p:nvSpPr>
        <p:spPr>
          <a:xfrm>
            <a:off x="5880000" y="2673745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chemeClr val="tx1"/>
                </a:solidFill>
              </a:rPr>
              <a:t>02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20CA0885-1A33-4B95-92C8-B2AB5692686C}"/>
              </a:ext>
            </a:extLst>
          </p:cNvPr>
          <p:cNvSpPr>
            <a:spLocks noChangeAspect="1"/>
          </p:cNvSpPr>
          <p:nvPr/>
        </p:nvSpPr>
        <p:spPr>
          <a:xfrm>
            <a:off x="5879824" y="3658907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03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9CADC3AB-C516-4030-8886-B5A7292435E3}"/>
              </a:ext>
            </a:extLst>
          </p:cNvPr>
          <p:cNvSpPr>
            <a:spLocks noChangeAspect="1"/>
          </p:cNvSpPr>
          <p:nvPr/>
        </p:nvSpPr>
        <p:spPr>
          <a:xfrm>
            <a:off x="5879824" y="4538301"/>
            <a:ext cx="432000" cy="4320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b="1">
                <a:solidFill>
                  <a:srgbClr val="C00000"/>
                </a:solidFill>
              </a:rPr>
              <a:t>04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FF1010-03E5-49F5-B8FE-B040D3C1D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3600"/>
            </a:br>
            <a:r>
              <a:rPr lang="en-US" sz="3600" b="1" i="1"/>
              <a:t>Status and Next Steps</a:t>
            </a:r>
            <a:endParaRPr lang="en-US" sz="3600" b="1" i="1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9EDC9B6-5CFB-4B8B-8169-529CB292F8D4}"/>
              </a:ext>
            </a:extLst>
          </p:cNvPr>
          <p:cNvGrpSpPr/>
          <p:nvPr/>
        </p:nvGrpSpPr>
        <p:grpSpPr>
          <a:xfrm>
            <a:off x="884712" y="1600871"/>
            <a:ext cx="4852789" cy="1689991"/>
            <a:chOff x="1776325" y="1659620"/>
            <a:chExt cx="3961176" cy="1689991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ECDBAFDC-6745-48D6-9654-B04A0E86B7F2}"/>
                </a:ext>
              </a:extLst>
            </p:cNvPr>
            <p:cNvGrpSpPr/>
            <p:nvPr/>
          </p:nvGrpSpPr>
          <p:grpSpPr>
            <a:xfrm>
              <a:off x="1776325" y="1659620"/>
              <a:ext cx="2921924" cy="1689991"/>
              <a:chOff x="1776325" y="1659620"/>
              <a:chExt cx="2921924" cy="1689991"/>
            </a:xfrm>
          </p:grpSpPr>
          <p:sp>
            <p:nvSpPr>
              <p:cNvPr id="14" name="Textplatzhalter 5">
                <a:extLst>
                  <a:ext uri="{FF2B5EF4-FFF2-40B4-BE49-F238E27FC236}">
                    <a16:creationId xmlns:a16="http://schemas.microsoft.com/office/drawing/2014/main" id="{19070674-1D73-4087-A5FC-EFEC6B8701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</a:extLst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/>
                  <a:t>01 Results of Investigations</a:t>
                </a:r>
              </a:p>
            </p:txBody>
          </p:sp>
          <p:sp>
            <p:nvSpPr>
              <p:cNvPr id="15" name="Textplatzhalter 5">
                <a:extLst>
                  <a:ext uri="{FF2B5EF4-FFF2-40B4-BE49-F238E27FC236}">
                    <a16:creationId xmlns:a16="http://schemas.microsoft.com/office/drawing/2014/main" id="{45A9D4A6-A326-4CF0-84BD-5287C548AA06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2921924" cy="13489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has worked on the measurement uncertainties of </a:t>
                </a:r>
                <a:br>
                  <a:rPr lang="en-US" dirty="0"/>
                </a:br>
                <a:r>
                  <a:rPr lang="en-US" dirty="0"/>
                  <a:t>UN Reg. No. 51 and will continue to do so for No. 117 (tyre rolling sound).</a:t>
                </a:r>
              </a:p>
            </p:txBody>
          </p:sp>
        </p:grp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9B62403A-608A-46D4-AB6A-37703733057C}"/>
                </a:ext>
              </a:extLst>
            </p:cNvPr>
            <p:cNvCxnSpPr/>
            <p:nvPr/>
          </p:nvCxnSpPr>
          <p:spPr>
            <a:xfrm>
              <a:off x="1776326" y="2000670"/>
              <a:ext cx="396117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215ADEFD-731D-4740-8FF0-4C6E37C789DB}"/>
              </a:ext>
            </a:extLst>
          </p:cNvPr>
          <p:cNvGrpSpPr/>
          <p:nvPr/>
        </p:nvGrpSpPr>
        <p:grpSpPr>
          <a:xfrm>
            <a:off x="884712" y="3604476"/>
            <a:ext cx="4852789" cy="2299388"/>
            <a:chOff x="1776325" y="1659620"/>
            <a:chExt cx="3961176" cy="2299388"/>
          </a:xfrm>
        </p:grpSpPr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C0D1F66F-46B1-4C78-8050-65446D71CD40}"/>
                </a:ext>
              </a:extLst>
            </p:cNvPr>
            <p:cNvGrpSpPr/>
            <p:nvPr/>
          </p:nvGrpSpPr>
          <p:grpSpPr>
            <a:xfrm>
              <a:off x="1776325" y="1659620"/>
              <a:ext cx="3628187" cy="2299388"/>
              <a:chOff x="1776325" y="1659620"/>
              <a:chExt cx="3628187" cy="2299388"/>
            </a:xfrm>
          </p:grpSpPr>
          <p:sp>
            <p:nvSpPr>
              <p:cNvPr id="37" name="Textplatzhalter 5">
                <a:extLst>
                  <a:ext uri="{FF2B5EF4-FFF2-40B4-BE49-F238E27FC236}">
                    <a16:creationId xmlns:a16="http://schemas.microsoft.com/office/drawing/2014/main" id="{680C3B81-B9A3-4280-93DD-3B7DCB0AC75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</a:extLst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/>
                  <a:t>03 Implementation of Results</a:t>
                </a:r>
              </a:p>
            </p:txBody>
          </p:sp>
          <p:sp>
            <p:nvSpPr>
              <p:cNvPr id="38" name="Textplatzhalter 5">
                <a:extLst>
                  <a:ext uri="{FF2B5EF4-FFF2-40B4-BE49-F238E27FC236}">
                    <a16:creationId xmlns:a16="http://schemas.microsoft.com/office/drawing/2014/main" id="{540FAE75-9BB8-4AC9-8407-721A608A8942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3628187" cy="19583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presented an Informal Document on "How to handle Measurement Uncertainties due to their regulatory impact" (GRBP-75-08). The main topic of this paper was to notify the missing link between the </a:t>
                </a:r>
                <a:r>
                  <a:rPr lang="en-US" dirty="0" err="1"/>
                  <a:t>DfR</a:t>
                </a:r>
                <a:r>
                  <a:rPr lang="en-US" dirty="0"/>
                  <a:t> and its implications for UN Regulations.</a:t>
                </a:r>
              </a:p>
            </p:txBody>
          </p:sp>
        </p:grp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AFD22935-21C8-47A6-AC01-41B969051B07}"/>
                </a:ext>
              </a:extLst>
            </p:cNvPr>
            <p:cNvCxnSpPr/>
            <p:nvPr/>
          </p:nvCxnSpPr>
          <p:spPr>
            <a:xfrm>
              <a:off x="1776326" y="2000670"/>
              <a:ext cx="396117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3406EB07-156D-4512-A526-2F0DE4094734}"/>
              </a:ext>
            </a:extLst>
          </p:cNvPr>
          <p:cNvGrpSpPr/>
          <p:nvPr/>
        </p:nvGrpSpPr>
        <p:grpSpPr>
          <a:xfrm>
            <a:off x="6455633" y="2569336"/>
            <a:ext cx="5364892" cy="1689991"/>
            <a:chOff x="6455633" y="709060"/>
            <a:chExt cx="3961175" cy="168999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25CFA767-B05C-4959-95C2-01EA514CEA63}"/>
                </a:ext>
              </a:extLst>
            </p:cNvPr>
            <p:cNvGrpSpPr/>
            <p:nvPr/>
          </p:nvGrpSpPr>
          <p:grpSpPr>
            <a:xfrm>
              <a:off x="7635647" y="709060"/>
              <a:ext cx="2781161" cy="1689991"/>
              <a:chOff x="1776325" y="1659620"/>
              <a:chExt cx="2781161" cy="1689991"/>
            </a:xfrm>
          </p:grpSpPr>
          <p:sp>
            <p:nvSpPr>
              <p:cNvPr id="49" name="Textplatzhalter 5">
                <a:extLst>
                  <a:ext uri="{FF2B5EF4-FFF2-40B4-BE49-F238E27FC236}">
                    <a16:creationId xmlns:a16="http://schemas.microsoft.com/office/drawing/2014/main" id="{DBB892FF-44D7-447E-BD0B-11A47DAF93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2"/>
                    </a:solidFill>
                  </a14:hiddenFill>
                </a:ext>
              </a:extLst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/>
                  <a:t>02 General Approach</a:t>
                </a:r>
              </a:p>
            </p:txBody>
          </p:sp>
          <p:sp>
            <p:nvSpPr>
              <p:cNvPr id="50" name="Textplatzhalter 5">
                <a:extLst>
                  <a:ext uri="{FF2B5EF4-FFF2-40B4-BE49-F238E27FC236}">
                    <a16:creationId xmlns:a16="http://schemas.microsoft.com/office/drawing/2014/main" id="{EB506ACC-CF3F-4BE4-91DF-538DBB4BAD20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2781161" cy="13489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has developed the </a:t>
                </a:r>
                <a:br>
                  <a:rPr lang="en-US" dirty="0"/>
                </a:br>
                <a:r>
                  <a:rPr lang="en-US" dirty="0"/>
                  <a:t>Document for Reference (</a:t>
                </a:r>
                <a:r>
                  <a:rPr lang="en-US" dirty="0" err="1"/>
                  <a:t>DfR</a:t>
                </a:r>
                <a:r>
                  <a:rPr lang="en-US" dirty="0"/>
                  <a:t>): </a:t>
                </a:r>
                <a:br>
                  <a:rPr lang="en-US" dirty="0"/>
                </a:br>
                <a:r>
                  <a:rPr lang="en-US" dirty="0"/>
                  <a:t>A general approach how to handle measurement uncertainties.</a:t>
                </a:r>
              </a:p>
            </p:txBody>
          </p:sp>
        </p:grp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8045D060-F41D-43FB-90F3-3596AF5D2E4C}"/>
                </a:ext>
              </a:extLst>
            </p:cNvPr>
            <p:cNvCxnSpPr/>
            <p:nvPr/>
          </p:nvCxnSpPr>
          <p:spPr>
            <a:xfrm>
              <a:off x="6455633" y="1050110"/>
              <a:ext cx="396117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B89972B5-5F09-4A0D-BD0C-E4A430A8B41C}"/>
              </a:ext>
            </a:extLst>
          </p:cNvPr>
          <p:cNvGrpSpPr/>
          <p:nvPr/>
        </p:nvGrpSpPr>
        <p:grpSpPr>
          <a:xfrm>
            <a:off x="6455632" y="4433372"/>
            <a:ext cx="5364892" cy="2299388"/>
            <a:chOff x="6455633" y="709060"/>
            <a:chExt cx="3961175" cy="2299388"/>
          </a:xfrm>
          <a:solidFill>
            <a:schemeClr val="bg2"/>
          </a:solidFill>
        </p:grpSpPr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575FB5F6-6A41-4D93-AF4C-BFBDA0C49947}"/>
                </a:ext>
              </a:extLst>
            </p:cNvPr>
            <p:cNvGrpSpPr/>
            <p:nvPr/>
          </p:nvGrpSpPr>
          <p:grpSpPr>
            <a:xfrm>
              <a:off x="7635647" y="709060"/>
              <a:ext cx="2781161" cy="2299388"/>
              <a:chOff x="1776325" y="1659620"/>
              <a:chExt cx="2781161" cy="2299388"/>
            </a:xfrm>
            <a:grpFill/>
          </p:grpSpPr>
          <p:sp>
            <p:nvSpPr>
              <p:cNvPr id="89" name="Textplatzhalter 5">
                <a:extLst>
                  <a:ext uri="{FF2B5EF4-FFF2-40B4-BE49-F238E27FC236}">
                    <a16:creationId xmlns:a16="http://schemas.microsoft.com/office/drawing/2014/main" id="{BE683CFA-A536-4AEE-ADF1-4211E1CC21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76325" y="1659620"/>
                <a:ext cx="2781161" cy="313350"/>
              </a:xfrm>
              <a:prstGeom prst="rect">
                <a:avLst/>
              </a:prstGeom>
              <a:grpFill/>
            </p:spPr>
            <p:txBody>
              <a:bodyPr vert="horz" wrap="square" lIns="0" tIns="0" rIns="0" bIns="36000" rtlCol="0" anchor="t" anchorCtr="0">
                <a:spAutoFit/>
              </a:bodyPr>
              <a:lstStyle>
                <a:lvl1pPr marL="0" indent="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44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88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432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76000" indent="-144000" algn="l" defTabSz="914400" rtl="0" eaLnBrk="1" latinLnBrk="0" hangingPunct="1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 dirty="0">
                    <a:solidFill>
                      <a:srgbClr val="C00000"/>
                    </a:solidFill>
                  </a:rPr>
                  <a:t>04</a:t>
                </a:r>
                <a:r>
                  <a:rPr lang="en-US" sz="1800" b="1" dirty="0"/>
                  <a:t> </a:t>
                </a:r>
                <a:r>
                  <a:rPr lang="en-US" sz="1800" b="1" dirty="0">
                    <a:solidFill>
                      <a:srgbClr val="C00000"/>
                    </a:solidFill>
                  </a:rPr>
                  <a:t>Amendment</a:t>
                </a:r>
                <a:r>
                  <a:rPr lang="en-US" sz="1800" b="1" dirty="0"/>
                  <a:t> </a:t>
                </a:r>
                <a:r>
                  <a:rPr lang="en-US" sz="1800" b="1" dirty="0">
                    <a:solidFill>
                      <a:srgbClr val="C00000"/>
                    </a:solidFill>
                  </a:rPr>
                  <a:t>of Procedure </a:t>
                </a:r>
              </a:p>
            </p:txBody>
          </p:sp>
          <p:sp>
            <p:nvSpPr>
              <p:cNvPr id="90" name="Textplatzhalter 5">
                <a:extLst>
                  <a:ext uri="{FF2B5EF4-FFF2-40B4-BE49-F238E27FC236}">
                    <a16:creationId xmlns:a16="http://schemas.microsoft.com/office/drawing/2014/main" id="{1914FA10-68C2-44AA-8227-D3357823F0D7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2000670"/>
                <a:ext cx="2781161" cy="1958338"/>
              </a:xfrm>
              <a:prstGeom prst="rect">
                <a:avLst/>
              </a:prstGeom>
              <a:grpFill/>
            </p:spPr>
            <p:txBody>
              <a:bodyPr vert="horz" lIns="0" tIns="14400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IWG MU will amend the </a:t>
                </a:r>
                <a:br>
                  <a:rPr lang="en-US" dirty="0"/>
                </a:br>
                <a:r>
                  <a:rPr lang="en-US" dirty="0"/>
                  <a:t>Document for Reference (</a:t>
                </a:r>
                <a:r>
                  <a:rPr lang="en-US" dirty="0" err="1"/>
                  <a:t>DfR</a:t>
                </a:r>
                <a:r>
                  <a:rPr lang="en-US" dirty="0"/>
                  <a:t>) with the Implementation Procedure to </a:t>
                </a:r>
                <a:br>
                  <a:rPr lang="en-US" dirty="0"/>
                </a:br>
                <a:r>
                  <a:rPr lang="en-US" dirty="0"/>
                  <a:t>UN Regulations</a:t>
                </a:r>
                <a:br>
                  <a:rPr lang="en-US" dirty="0"/>
                </a:br>
                <a:r>
                  <a:rPr lang="en-US" i="1" dirty="0"/>
                  <a:t>in the </a:t>
                </a:r>
                <a:r>
                  <a:rPr lang="en-US" b="1" i="1" dirty="0"/>
                  <a:t>76</a:t>
                </a:r>
                <a:r>
                  <a:rPr lang="en-US" b="1" i="1" baseline="30000" dirty="0"/>
                  <a:t>th</a:t>
                </a:r>
                <a:r>
                  <a:rPr lang="en-US" b="1" i="1" dirty="0"/>
                  <a:t> GRBP (Sept. 2022) </a:t>
                </a:r>
                <a:br>
                  <a:rPr lang="en-US" i="1" dirty="0"/>
                </a:br>
                <a:r>
                  <a:rPr lang="en-US" i="1" dirty="0"/>
                  <a:t>and </a:t>
                </a:r>
                <a:r>
                  <a:rPr lang="en-US" b="1" i="1" dirty="0"/>
                  <a:t>189</a:t>
                </a:r>
                <a:r>
                  <a:rPr lang="en-US" b="1" i="1" baseline="30000" dirty="0"/>
                  <a:t>th</a:t>
                </a:r>
                <a:r>
                  <a:rPr lang="en-US" b="1" i="1" dirty="0"/>
                  <a:t> WP.29 (Mar. 2023)</a:t>
                </a:r>
              </a:p>
            </p:txBody>
          </p:sp>
        </p:grpSp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1C1BAD37-8DEB-45CB-9240-777F517E7189}"/>
                </a:ext>
              </a:extLst>
            </p:cNvPr>
            <p:cNvCxnSpPr/>
            <p:nvPr/>
          </p:nvCxnSpPr>
          <p:spPr>
            <a:xfrm>
              <a:off x="6455633" y="1050110"/>
              <a:ext cx="3961174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7792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C7FF795-EAD2-4B6F-8FD0-75C9F77F77C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8120363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C7FF795-EAD2-4B6F-8FD0-75C9F77F77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CEE1280-EEB0-4DA4-AD2F-331236564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4000"/>
              <a:t>IWG Measurement Uncertainties</a:t>
            </a:r>
            <a:br>
              <a:rPr lang="en-US" sz="3600"/>
            </a:br>
            <a:r>
              <a:rPr lang="en-US" sz="3600" b="1" i="1"/>
              <a:t>PROPOSED Implementation Procedure</a:t>
            </a:r>
            <a:endParaRPr lang="en-US" sz="4000" b="1" i="1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A497B4F-E464-4A46-95F3-05DDC9D68410}"/>
              </a:ext>
            </a:extLst>
          </p:cNvPr>
          <p:cNvGrpSpPr/>
          <p:nvPr/>
        </p:nvGrpSpPr>
        <p:grpSpPr>
          <a:xfrm>
            <a:off x="1776325" y="1650382"/>
            <a:ext cx="8640483" cy="1396856"/>
            <a:chOff x="1776325" y="1412875"/>
            <a:chExt cx="8640483" cy="1396856"/>
          </a:xfrm>
        </p:grpSpPr>
        <p:sp>
          <p:nvSpPr>
            <p:cNvPr id="15" name="Textplatzhalter 2">
              <a:extLst>
                <a:ext uri="{FF2B5EF4-FFF2-40B4-BE49-F238E27FC236}">
                  <a16:creationId xmlns:a16="http://schemas.microsoft.com/office/drawing/2014/main" id="{DBC52419-4047-4279-964F-B4F512964DF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032678" y="1963680"/>
              <a:ext cx="4126643" cy="289438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800">
                  <a:solidFill>
                    <a:schemeClr val="accent6"/>
                  </a:solidFill>
                </a:rPr>
                <a:t>Investigation of Measurement Uncertainties</a:t>
              </a:r>
              <a:endParaRPr lang="en-US" sz="1800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platzhalter 2">
              <a:extLst>
                <a:ext uri="{FF2B5EF4-FFF2-40B4-BE49-F238E27FC236}">
                  <a16:creationId xmlns:a16="http://schemas.microsoft.com/office/drawing/2014/main" id="{FBB337A8-69F8-4EDD-A2D9-0096605DEB2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6325" y="2359480"/>
              <a:ext cx="8640483" cy="450251"/>
            </a:xfrm>
            <a:prstGeom prst="rect">
              <a:avLst/>
            </a:prstGeom>
          </p:spPr>
          <p:txBody>
            <a:bodyPr vert="horz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Tx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800" b="1">
                  <a:latin typeface="+mj-lt"/>
                </a:rPr>
                <a:t>Direct Implementation to Regulations</a:t>
              </a:r>
              <a:endParaRPr lang="en-US" sz="2800" b="1" dirty="0">
                <a:latin typeface="+mj-lt"/>
              </a:endParaRPr>
            </a:p>
          </p:txBody>
        </p:sp>
        <p:pic>
          <p:nvPicPr>
            <p:cNvPr id="10" name="Graphic 4">
              <a:extLst>
                <a:ext uri="{FF2B5EF4-FFF2-40B4-BE49-F238E27FC236}">
                  <a16:creationId xmlns:a16="http://schemas.microsoft.com/office/drawing/2014/main" id="{D8270B5D-546A-4F2D-B627-C71ADFA5E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789839" y="1412875"/>
              <a:ext cx="612321" cy="612321"/>
            </a:xfrm>
            <a:prstGeom prst="rect">
              <a:avLst/>
            </a:prstGeom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C4A2A61B-FACA-40AC-A53A-C0BBD76288A1}"/>
              </a:ext>
            </a:extLst>
          </p:cNvPr>
          <p:cNvGrpSpPr/>
          <p:nvPr/>
        </p:nvGrpSpPr>
        <p:grpSpPr>
          <a:xfrm>
            <a:off x="1774827" y="3621883"/>
            <a:ext cx="8642349" cy="2800111"/>
            <a:chOff x="1774827" y="3384376"/>
            <a:chExt cx="8642349" cy="2800111"/>
          </a:xfrm>
        </p:grpSpPr>
        <p:sp>
          <p:nvSpPr>
            <p:cNvPr id="20" name="Freihandform 54">
              <a:extLst>
                <a:ext uri="{FF2B5EF4-FFF2-40B4-BE49-F238E27FC236}">
                  <a16:creationId xmlns:a16="http://schemas.microsoft.com/office/drawing/2014/main" id="{DAC599E9-DAD5-4471-ADB1-BC67B17F452D}"/>
                </a:ext>
              </a:extLst>
            </p:cNvPr>
            <p:cNvSpPr/>
            <p:nvPr/>
          </p:nvSpPr>
          <p:spPr>
            <a:xfrm>
              <a:off x="1774827" y="3384376"/>
              <a:ext cx="8642349" cy="109017"/>
            </a:xfrm>
            <a:custGeom>
              <a:avLst/>
              <a:gdLst>
                <a:gd name="connsiteX0" fmla="*/ 0 w 7198822"/>
                <a:gd name="connsiteY0" fmla="*/ 0 h 95596"/>
                <a:gd name="connsiteX1" fmla="*/ 3503815 w 7198822"/>
                <a:gd name="connsiteY1" fmla="*/ 0 h 95596"/>
                <a:gd name="connsiteX2" fmla="*/ 3603567 w 7198822"/>
                <a:gd name="connsiteY2" fmla="*/ 95596 h 95596"/>
                <a:gd name="connsiteX3" fmla="*/ 3699164 w 7198822"/>
                <a:gd name="connsiteY3" fmla="*/ 0 h 95596"/>
                <a:gd name="connsiteX4" fmla="*/ 7198822 w 7198822"/>
                <a:gd name="connsiteY4" fmla="*/ 0 h 95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8822" h="95596">
                  <a:moveTo>
                    <a:pt x="0" y="0"/>
                  </a:moveTo>
                  <a:lnTo>
                    <a:pt x="3503815" y="0"/>
                  </a:lnTo>
                  <a:lnTo>
                    <a:pt x="3603567" y="95596"/>
                  </a:lnTo>
                  <a:lnTo>
                    <a:pt x="3699164" y="0"/>
                  </a:lnTo>
                  <a:lnTo>
                    <a:pt x="719882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9A834509-1989-4564-AB8D-D64440E142EC}"/>
                </a:ext>
              </a:extLst>
            </p:cNvPr>
            <p:cNvGrpSpPr/>
            <p:nvPr/>
          </p:nvGrpSpPr>
          <p:grpSpPr>
            <a:xfrm>
              <a:off x="1776325" y="3493393"/>
              <a:ext cx="8640483" cy="2691094"/>
              <a:chOff x="1776325" y="3602594"/>
              <a:chExt cx="8640483" cy="2691094"/>
            </a:xfrm>
          </p:grpSpPr>
          <p:sp>
            <p:nvSpPr>
              <p:cNvPr id="19" name="Textplatzhalter 2">
                <a:extLst>
                  <a:ext uri="{FF2B5EF4-FFF2-40B4-BE49-F238E27FC236}">
                    <a16:creationId xmlns:a16="http://schemas.microsoft.com/office/drawing/2014/main" id="{7A457D0B-CCB3-42D5-99CC-20F15388C88B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3602594"/>
                <a:ext cx="8640483" cy="522808"/>
              </a:xfrm>
              <a:prstGeom prst="rect">
                <a:avLst/>
              </a:prstGeom>
            </p:spPr>
            <p:txBody>
              <a:bodyPr vert="horz" lIns="0" tIns="144000" rIns="0" bIns="7200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b="1"/>
                  <a:t>Recommended Procedure</a:t>
                </a:r>
                <a:endParaRPr lang="en-US" sz="1800" dirty="0"/>
              </a:p>
            </p:txBody>
          </p:sp>
          <p:sp>
            <p:nvSpPr>
              <p:cNvPr id="17" name="Textplatzhalter 2">
                <a:extLst>
                  <a:ext uri="{FF2B5EF4-FFF2-40B4-BE49-F238E27FC236}">
                    <a16:creationId xmlns:a16="http://schemas.microsoft.com/office/drawing/2014/main" id="{C732D299-993D-4FA7-A446-1C6F78FAEA9F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6325" y="4125402"/>
                <a:ext cx="8640483" cy="2168286"/>
              </a:xfrm>
              <a:prstGeom prst="rect">
                <a:avLst/>
              </a:prstGeom>
            </p:spPr>
            <p:txBody>
              <a:bodyPr vert="horz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Tx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8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6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4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20000" indent="-180000" algn="l" defTabSz="914400" rtl="0" eaLnBrk="1" latinLnBrk="0" hangingPunct="1">
                  <a:lnSpc>
                    <a:spcPct val="11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lvl="1" indent="-342900"/>
                <a:r>
                  <a:rPr lang="en-US" sz="2000" dirty="0"/>
                  <a:t>Table of uncertainties should be attached as an annex to every regulation that deals with measurements </a:t>
                </a:r>
              </a:p>
              <a:p>
                <a:pPr marL="342900" lvl="1" indent="-342900"/>
                <a:r>
                  <a:rPr lang="en-US" sz="2000" dirty="0" err="1"/>
                  <a:t>Everytime</a:t>
                </a:r>
                <a:r>
                  <a:rPr lang="en-US" sz="2000" dirty="0"/>
                  <a:t> a regulation will be amended according to the test methods the “Annex of Measurement Uncertainties” should be updated, too.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If there is up to now no “Annex of Measurement Uncertainties” available, this should be added within the next amendment of this regulation.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1866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64865188"/>
              </p:ext>
            </p:extLst>
          </p:nvPr>
        </p:nvGraphicFramePr>
        <p:xfrm>
          <a:off x="1144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4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" name="Graphic 4">
            <a:extLst>
              <a:ext uri="{FF2B5EF4-FFF2-40B4-BE49-F238E27FC236}">
                <a16:creationId xmlns:a16="http://schemas.microsoft.com/office/drawing/2014/main" id="{3EA41F58-B6D4-4E9E-8101-DB66D7B453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5322" y="2032490"/>
            <a:ext cx="432000" cy="432000"/>
          </a:xfrm>
          <a:prstGeom prst="rect">
            <a:avLst/>
          </a:prstGeom>
        </p:spPr>
      </p:pic>
      <p:pic>
        <p:nvPicPr>
          <p:cNvPr id="38" name="Graphic 4">
            <a:extLst>
              <a:ext uri="{FF2B5EF4-FFF2-40B4-BE49-F238E27FC236}">
                <a16:creationId xmlns:a16="http://schemas.microsoft.com/office/drawing/2014/main" id="{7C13D8C4-24CE-4552-9515-7B60D51A4B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4585" y="3866803"/>
            <a:ext cx="477288" cy="477288"/>
          </a:xfrm>
          <a:prstGeom prst="rect">
            <a:avLst/>
          </a:prstGeom>
        </p:spPr>
      </p:pic>
      <p:pic>
        <p:nvPicPr>
          <p:cNvPr id="39" name="Graphic 4">
            <a:extLst>
              <a:ext uri="{FF2B5EF4-FFF2-40B4-BE49-F238E27FC236}">
                <a16:creationId xmlns:a16="http://schemas.microsoft.com/office/drawing/2014/main" id="{CD1D1485-BC5C-44EE-93A2-FE8FC65F0B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9872" y="2953240"/>
            <a:ext cx="432000" cy="432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 vert="horz">
            <a:normAutofit fontScale="90000"/>
          </a:bodyPr>
          <a:lstStyle/>
          <a:p>
            <a:r>
              <a:rPr lang="en-US" sz="4800"/>
              <a:t>IWG Measurement Uncertainties</a:t>
            </a:r>
            <a:br>
              <a:rPr lang="en-US" sz="4400"/>
            </a:br>
            <a:r>
              <a:rPr lang="en-US" sz="4400" b="1" i="1"/>
              <a:t>C</a:t>
            </a:r>
            <a:r>
              <a:rPr lang="en-US" b="1" i="1"/>
              <a:t>onclusion &amp; Discussion</a:t>
            </a:r>
            <a:endParaRPr lang="en-US" b="1" i="1" dirty="0"/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71989227-70E1-4074-BEE8-2A6FA7A4A629}"/>
              </a:ext>
            </a:extLst>
          </p:cNvPr>
          <p:cNvSpPr txBox="1">
            <a:spLocks/>
          </p:cNvSpPr>
          <p:nvPr/>
        </p:nvSpPr>
        <p:spPr bwMode="gray">
          <a:xfrm>
            <a:off x="1163108" y="1943791"/>
            <a:ext cx="9118416" cy="60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This procedure was endorsed by GRBP in 75</a:t>
            </a:r>
            <a:r>
              <a:rPr lang="en-US" sz="3200" baseline="30000" dirty="0"/>
              <a:t>th</a:t>
            </a:r>
            <a:r>
              <a:rPr lang="en-US" sz="3200" dirty="0"/>
              <a:t> session.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CB08BC28-AECF-4970-8169-D88011400A0F}"/>
              </a:ext>
            </a:extLst>
          </p:cNvPr>
          <p:cNvSpPr txBox="1">
            <a:spLocks/>
          </p:cNvSpPr>
          <p:nvPr/>
        </p:nvSpPr>
        <p:spPr bwMode="gray">
          <a:xfrm>
            <a:off x="1178873" y="2648607"/>
            <a:ext cx="10515600" cy="104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3200" dirty="0"/>
              <a:t>Presentation to 187</a:t>
            </a:r>
            <a:r>
              <a:rPr lang="en-US" sz="3200" baseline="30000" dirty="0"/>
              <a:t>th</a:t>
            </a:r>
            <a:r>
              <a:rPr lang="en-US" sz="3200" dirty="0"/>
              <a:t> session of WP.29 was recommended:</a:t>
            </a:r>
          </a:p>
          <a:p>
            <a:pPr>
              <a:spcBef>
                <a:spcPts val="0"/>
              </a:spcBef>
            </a:pPr>
            <a:r>
              <a:rPr lang="en-US" sz="3200" dirty="0"/>
              <a:t>“Potential to overtake this approach to other GRs?”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30B83A42-98D5-4524-9784-A5C73854365F}"/>
              </a:ext>
            </a:extLst>
          </p:cNvPr>
          <p:cNvSpPr txBox="1">
            <a:spLocks/>
          </p:cNvSpPr>
          <p:nvPr/>
        </p:nvSpPr>
        <p:spPr bwMode="gray">
          <a:xfrm>
            <a:off x="1163107" y="3749958"/>
            <a:ext cx="8180918" cy="60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3200" dirty="0"/>
              <a:t>Ask for comments and feedback of WP.29.</a:t>
            </a:r>
            <a:endParaRPr lang="en-US" sz="3200" b="1" dirty="0"/>
          </a:p>
        </p:txBody>
      </p:sp>
      <p:sp>
        <p:nvSpPr>
          <p:cNvPr id="35" name="Rectangle 12">
            <a:extLst>
              <a:ext uri="{FF2B5EF4-FFF2-40B4-BE49-F238E27FC236}">
                <a16:creationId xmlns:a16="http://schemas.microsoft.com/office/drawing/2014/main" id="{C50FF34C-CBF5-425F-81C9-8459800E747A}"/>
              </a:ext>
            </a:extLst>
          </p:cNvPr>
          <p:cNvSpPr txBox="1">
            <a:spLocks/>
          </p:cNvSpPr>
          <p:nvPr/>
        </p:nvSpPr>
        <p:spPr>
          <a:xfrm>
            <a:off x="3236118" y="5141016"/>
            <a:ext cx="5719763" cy="74945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216000" tIns="180000" rIns="216000" bIns="18000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52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2400"/>
              <a:t>Thank you for your attention!</a:t>
            </a:r>
            <a:endParaRPr lang="en-US" sz="2400" dirty="0"/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7FD35896-3392-4462-B7B2-5370C00A6CF6}"/>
              </a:ext>
            </a:extLst>
          </p:cNvPr>
          <p:cNvSpPr>
            <a:spLocks noChangeAspect="1"/>
          </p:cNvSpPr>
          <p:nvPr/>
        </p:nvSpPr>
        <p:spPr>
          <a:xfrm>
            <a:off x="3582412" y="5353723"/>
            <a:ext cx="288488" cy="250859"/>
          </a:xfrm>
          <a:custGeom>
            <a:avLst/>
            <a:gdLst/>
            <a:ahLst/>
            <a:cxnLst/>
            <a:rect l="l" t="t" r="r" b="b"/>
            <a:pathLst>
              <a:path w="701917" h="610362">
                <a:moveTo>
                  <a:pt x="432340" y="0"/>
                </a:moveTo>
                <a:lnTo>
                  <a:pt x="701917" y="0"/>
                </a:lnTo>
                <a:lnTo>
                  <a:pt x="701917" y="221257"/>
                </a:lnTo>
                <a:lnTo>
                  <a:pt x="579844" y="610362"/>
                </a:lnTo>
                <a:lnTo>
                  <a:pt x="432340" y="610362"/>
                </a:lnTo>
                <a:close/>
                <a:moveTo>
                  <a:pt x="0" y="0"/>
                </a:moveTo>
                <a:lnTo>
                  <a:pt x="269577" y="0"/>
                </a:lnTo>
                <a:lnTo>
                  <a:pt x="269577" y="221257"/>
                </a:lnTo>
                <a:lnTo>
                  <a:pt x="147505" y="610362"/>
                </a:lnTo>
                <a:lnTo>
                  <a:pt x="0" y="6103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Freihandform: Form 43">
            <a:extLst>
              <a:ext uri="{FF2B5EF4-FFF2-40B4-BE49-F238E27FC236}">
                <a16:creationId xmlns:a16="http://schemas.microsoft.com/office/drawing/2014/main" id="{E83138D5-D128-41EC-95FB-914F15E4C2E6}"/>
              </a:ext>
            </a:extLst>
          </p:cNvPr>
          <p:cNvSpPr>
            <a:spLocks noChangeAspect="1"/>
          </p:cNvSpPr>
          <p:nvPr/>
        </p:nvSpPr>
        <p:spPr>
          <a:xfrm>
            <a:off x="8360571" y="5375932"/>
            <a:ext cx="288488" cy="250859"/>
          </a:xfrm>
          <a:custGeom>
            <a:avLst/>
            <a:gdLst/>
            <a:ahLst/>
            <a:cxnLst/>
            <a:rect l="l" t="t" r="r" b="b"/>
            <a:pathLst>
              <a:path w="701917" h="610362">
                <a:moveTo>
                  <a:pt x="432340" y="0"/>
                </a:moveTo>
                <a:lnTo>
                  <a:pt x="701917" y="0"/>
                </a:lnTo>
                <a:lnTo>
                  <a:pt x="701917" y="221257"/>
                </a:lnTo>
                <a:lnTo>
                  <a:pt x="579844" y="610362"/>
                </a:lnTo>
                <a:lnTo>
                  <a:pt x="432340" y="610362"/>
                </a:lnTo>
                <a:close/>
                <a:moveTo>
                  <a:pt x="0" y="0"/>
                </a:moveTo>
                <a:lnTo>
                  <a:pt x="269577" y="0"/>
                </a:lnTo>
                <a:lnTo>
                  <a:pt x="269577" y="221257"/>
                </a:lnTo>
                <a:lnTo>
                  <a:pt x="147505" y="610362"/>
                </a:lnTo>
                <a:lnTo>
                  <a:pt x="0" y="61036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t"/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5240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8C314500969478205C9B80FF82035" ma:contentTypeVersion="9" ma:contentTypeDescription="Create a new document." ma:contentTypeScope="" ma:versionID="274f1edcdf3b3f1d3027a7c9a63beade">
  <xsd:schema xmlns:xsd="http://www.w3.org/2001/XMLSchema" xmlns:xs="http://www.w3.org/2001/XMLSchema" xmlns:p="http://schemas.microsoft.com/office/2006/metadata/properties" xmlns:ns3="bbaba591-5868-4d92-94c5-d3e565773f09" targetNamespace="http://schemas.microsoft.com/office/2006/metadata/properties" ma:root="true" ma:fieldsID="70eee9dc8506094c2f7088f6db1e67ea" ns3:_="">
    <xsd:import namespace="bbaba591-5868-4d92-94c5-d3e565773f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aba591-5868-4d92-94c5-d3e565773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2FF2A7-D60C-4449-8199-0DC421187482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bbaba591-5868-4d92-94c5-d3e565773f09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810225E7-4E22-44E8-A41D-DD84F768DB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aba591-5868-4d92-94c5-d3e565773f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18F0FE-C82F-45C4-9E84-19E3F680AF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714</Words>
  <Application>Microsoft Office PowerPoint</Application>
  <PresentationFormat>Breitbild</PresentationFormat>
  <Paragraphs>90</Paragraphs>
  <Slides>7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think-cell Folie</vt:lpstr>
      <vt:lpstr>Status report to 187th  session of WP.29 (June 2022)</vt:lpstr>
      <vt:lpstr>IWG Measurement Uncertainties Facts and Figures</vt:lpstr>
      <vt:lpstr>IWG Measurement Uncertainties Main Results and Output by June 2022</vt:lpstr>
      <vt:lpstr>IWG Measurement Uncertainties Uncertainty Evaluation of UN Regulation No. 51</vt:lpstr>
      <vt:lpstr>IWG Measurement Uncertainties Status and Next Steps</vt:lpstr>
      <vt:lpstr>IWG Measurement Uncertainties PROPOSED Implementation Procedure</vt:lpstr>
      <vt:lpstr>IWG Measurement Uncertainties Conclusion &amp;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GRBP 73rd session</dc:title>
  <dc:creator>Truls Berge</dc:creator>
  <cp:lastModifiedBy>IWG MU Secretary</cp:lastModifiedBy>
  <cp:revision>79</cp:revision>
  <dcterms:created xsi:type="dcterms:W3CDTF">2021-01-13T10:15:45Z</dcterms:created>
  <dcterms:modified xsi:type="dcterms:W3CDTF">2022-04-13T10:12:42Z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0x010100DEB8C314500969478205C9B80FF82035</vt:lpwstr>
  </property>
  <property fmtid="{D5CDD505-2E9C-101B-9397-08002B2CF9AE}" pid="4" name="MSIP_Label_a7f2ec83-e677-438d-afb7-4c7c0dbc872b_Enabled">
    <vt:lpwstr>True</vt:lpwstr>
  </property>
  <property fmtid="{D5CDD505-2E9C-101B-9397-08002B2CF9AE}" pid="5" name="MSIP_Label_a7f2ec83-e677-438d-afb7-4c7c0dbc872b_SiteId">
    <vt:lpwstr>3bc062e4-ac9d-4c17-b4dd-3aad637ff1ac</vt:lpwstr>
  </property>
  <property fmtid="{D5CDD505-2E9C-101B-9397-08002B2CF9AE}" pid="6" name="MSIP_Label_a7f2ec83-e677-438d-afb7-4c7c0dbc872b_Ref">
    <vt:lpwstr>https://api.informationprotection.azure.com/api/3bc062e4-ac9d-4c17-b4dd-3aad637ff1ac</vt:lpwstr>
  </property>
  <property fmtid="{D5CDD505-2E9C-101B-9397-08002B2CF9AE}" pid="7" name="MSIP_Label_a7f2ec83-e677-438d-afb7-4c7c0dbc872b_Owner">
    <vt:lpwstr>manfred.klopotek@scania.com</vt:lpwstr>
  </property>
  <property fmtid="{D5CDD505-2E9C-101B-9397-08002B2CF9AE}" pid="8" name="MSIP_Label_a7f2ec83-e677-438d-afb7-4c7c0dbc872b_SetDate">
    <vt:lpwstr>2021-01-17T11:50:37.9731108+01:00</vt:lpwstr>
  </property>
  <property fmtid="{D5CDD505-2E9C-101B-9397-08002B2CF9AE}" pid="9" name="MSIP_Label_a7f2ec83-e677-438d-afb7-4c7c0dbc872b_Name">
    <vt:lpwstr>Internal</vt:lpwstr>
  </property>
  <property fmtid="{D5CDD505-2E9C-101B-9397-08002B2CF9AE}" pid="10" name="MSIP_Label_a7f2ec83-e677-438d-afb7-4c7c0dbc872b_Application">
    <vt:lpwstr>Microsoft Azure Information Protection</vt:lpwstr>
  </property>
  <property fmtid="{D5CDD505-2E9C-101B-9397-08002B2CF9AE}" pid="11" name="MSIP_Label_a7f2ec83-e677-438d-afb7-4c7c0dbc872b_Extended_MSFT_Method">
    <vt:lpwstr>Automatic</vt:lpwstr>
  </property>
  <property fmtid="{D5CDD505-2E9C-101B-9397-08002B2CF9AE}" pid="12" name="Sensitivity">
    <vt:lpwstr>Internal</vt:lpwstr>
  </property>
  <property fmtid="{D5CDD505-2E9C-101B-9397-08002B2CF9AE}" pid="13" name="_AdHocReviewCycleID">
    <vt:i4>-520377341</vt:i4>
  </property>
  <property fmtid="{D5CDD505-2E9C-101B-9397-08002B2CF9AE}" pid="14" name="_EmailSubject">
    <vt:lpwstr>Document to WP.29</vt:lpwstr>
  </property>
  <property fmtid="{D5CDD505-2E9C-101B-9397-08002B2CF9AE}" pid="15" name="_AuthorEmail">
    <vt:lpwstr>Truls.Berge@sintef.no</vt:lpwstr>
  </property>
  <property fmtid="{D5CDD505-2E9C-101B-9397-08002B2CF9AE}" pid="16" name="_AuthorEmailDisplayName">
    <vt:lpwstr>Truls Berge</vt:lpwstr>
  </property>
  <property fmtid="{D5CDD505-2E9C-101B-9397-08002B2CF9AE}" pid="17" name="_PreviousAdHocReviewCycleID">
    <vt:i4>1580475620</vt:i4>
  </property>
</Properties>
</file>