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72" r:id="rId1"/>
  </p:sldMasterIdLst>
  <p:notesMasterIdLst>
    <p:notesMasterId r:id="rId16"/>
  </p:notesMasterIdLst>
  <p:handoutMasterIdLst>
    <p:handoutMasterId r:id="rId17"/>
  </p:handoutMasterIdLst>
  <p:sldIdLst>
    <p:sldId id="1243" r:id="rId2"/>
    <p:sldId id="1327" r:id="rId3"/>
    <p:sldId id="1363" r:id="rId4"/>
    <p:sldId id="1360" r:id="rId5"/>
    <p:sldId id="1361" r:id="rId6"/>
    <p:sldId id="1362" r:id="rId7"/>
    <p:sldId id="1335" r:id="rId8"/>
    <p:sldId id="1350" r:id="rId9"/>
    <p:sldId id="1364" r:id="rId10"/>
    <p:sldId id="1313" r:id="rId11"/>
    <p:sldId id="1379" r:id="rId12"/>
    <p:sldId id="1378" r:id="rId13"/>
    <p:sldId id="1377" r:id="rId14"/>
    <p:sldId id="1318" r:id="rId15"/>
  </p:sldIdLst>
  <p:sldSz cx="12192000" cy="6858000"/>
  <p:notesSz cx="6858000" cy="9144000"/>
  <p:embeddedFontLst>
    <p:embeddedFont>
      <p:font typeface="Arial Nova" panose="020B0504020202020204" pitchFamily="34" charset="0"/>
      <p:regular r:id="rId18"/>
      <p:bold r:id="rId19"/>
      <p:italic r:id="rId20"/>
      <p:boldItalic r:id="rId21"/>
    </p:embeddedFont>
    <p:embeddedFont>
      <p:font typeface="Arial Nova Light" panose="020B0304020202020204" pitchFamily="34" charset="0"/>
      <p:regular r:id="rId22"/>
      <p:italic r:id="rId23"/>
    </p:embeddedFont>
    <p:embeddedFont>
      <p:font typeface="Calibri" panose="020F0502020204030204" pitchFamily="34" charset="0"/>
      <p:regular r:id="rId24"/>
      <p:bold r:id="rId25"/>
      <p:italic r:id="rId26"/>
      <p:boldItalic r:id="rId27"/>
    </p:embeddedFont>
    <p:embeddedFont>
      <p:font typeface="Calibri Light" panose="020F0302020204030204" pitchFamily="34" charset="0"/>
      <p:regular r:id="rId28"/>
      <p:italic r:id="rId29"/>
    </p:embeddedFont>
    <p:embeddedFont>
      <p:font typeface="Roboto" panose="02000000000000000000" pitchFamily="2" charset="0"/>
      <p:regular r:id="rId30"/>
      <p:bold r:id="rId31"/>
      <p:italic r:id="rId32"/>
      <p:boldItalic r:id="rId33"/>
    </p:embeddedFont>
    <p:embeddedFont>
      <p:font typeface="Roboto Light" panose="02000000000000000000" pitchFamily="2" charset="0"/>
      <p:regular r:id="rId3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or" initials="DR" lastIdx="1" clrIdx="0">
    <p:extLst>
      <p:ext uri="{19B8F6BF-5375-455C-9EA6-DF929625EA0E}">
        <p15:presenceInfo xmlns:p15="http://schemas.microsoft.com/office/powerpoint/2012/main" userId="Auto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2E5"/>
    <a:srgbClr val="338DCD"/>
    <a:srgbClr val="EAEAEA"/>
    <a:srgbClr val="418FDE"/>
    <a:srgbClr val="FF9900"/>
    <a:srgbClr val="C00000"/>
    <a:srgbClr val="3498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88822" autoAdjust="0"/>
  </p:normalViewPr>
  <p:slideViewPr>
    <p:cSldViewPr snapToGrid="0">
      <p:cViewPr varScale="1">
        <p:scale>
          <a:sx n="61" d="100"/>
          <a:sy n="61" d="100"/>
        </p:scale>
        <p:origin x="816" y="38"/>
      </p:cViewPr>
      <p:guideLst/>
    </p:cSldViewPr>
  </p:slideViewPr>
  <p:outlineViewPr>
    <p:cViewPr>
      <p:scale>
        <a:sx n="33" d="100"/>
        <a:sy n="33" d="100"/>
      </p:scale>
      <p:origin x="0" y="-10060"/>
    </p:cViewPr>
  </p:outlineViewPr>
  <p:notesTextViewPr>
    <p:cViewPr>
      <p:scale>
        <a:sx n="1" d="1"/>
        <a:sy n="1" d="1"/>
      </p:scale>
      <p:origin x="0" y="0"/>
    </p:cViewPr>
  </p:notesTextViewPr>
  <p:sorterViewPr>
    <p:cViewPr>
      <p:scale>
        <a:sx n="20" d="100"/>
        <a:sy n="20" d="100"/>
      </p:scale>
      <p:origin x="0" y="0"/>
    </p:cViewPr>
  </p:sorterViewPr>
  <p:notesViewPr>
    <p:cSldViewPr snapToGrid="0">
      <p:cViewPr varScale="1">
        <p:scale>
          <a:sx n="46" d="100"/>
          <a:sy n="46" d="100"/>
        </p:scale>
        <p:origin x="2740" y="3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9" Type="http://schemas.openxmlformats.org/officeDocument/2006/relationships/tableStyles" Target="tableStyles.xml"/><Relationship Id="rId21" Type="http://schemas.openxmlformats.org/officeDocument/2006/relationships/font" Target="fonts/font4.fntdata"/><Relationship Id="rId34" Type="http://schemas.openxmlformats.org/officeDocument/2006/relationships/font" Target="fonts/font1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5" Type="http://schemas.openxmlformats.org/officeDocument/2006/relationships/font" Target="fonts/font8.fntdata"/><Relationship Id="rId33" Type="http://schemas.openxmlformats.org/officeDocument/2006/relationships/font" Target="fonts/font16.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font" Target="fonts/font15.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624486F-3E2A-4DB6-A296-A4FBFAE05AF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1EB8189-D97B-45F6-B95F-5586FF53333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4727089-408C-42DF-AE5C-04D1A6E53B37}" type="datetimeFigureOut">
              <a:rPr lang="en-US" smtClean="0"/>
              <a:t>20-Apr-22</a:t>
            </a:fld>
            <a:endParaRPr lang="en-US"/>
          </a:p>
        </p:txBody>
      </p:sp>
      <p:sp>
        <p:nvSpPr>
          <p:cNvPr id="4" name="Footer Placeholder 3">
            <a:extLst>
              <a:ext uri="{FF2B5EF4-FFF2-40B4-BE49-F238E27FC236}">
                <a16:creationId xmlns:a16="http://schemas.microsoft.com/office/drawing/2014/main" id="{4E6A9216-CC13-49ED-A4CF-42674DF90DC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63433A1-5256-4A10-9DBB-7DD5CF80AC1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8C09208-183B-4B05-952C-042F6CF85B85}" type="slidenum">
              <a:rPr lang="en-US" smtClean="0"/>
              <a:t>‹#›</a:t>
            </a:fld>
            <a:endParaRPr lang="en-US"/>
          </a:p>
        </p:txBody>
      </p:sp>
    </p:spTree>
    <p:extLst>
      <p:ext uri="{BB962C8B-B14F-4D97-AF65-F5344CB8AC3E}">
        <p14:creationId xmlns:p14="http://schemas.microsoft.com/office/powerpoint/2010/main" val="13536709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580DC5-4374-4A4E-B893-1DD543F765F2}" type="datetimeFigureOut">
              <a:rPr lang="en-US" smtClean="0"/>
              <a:t>20-Apr-22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100A58-5EEB-4238-B490-5B9507F75E0E}" type="slidenum">
              <a:rPr lang="en-US" smtClean="0"/>
              <a:t>‹#›</a:t>
            </a:fld>
            <a:endParaRPr lang="en-US"/>
          </a:p>
        </p:txBody>
      </p:sp>
    </p:spTree>
    <p:extLst>
      <p:ext uri="{BB962C8B-B14F-4D97-AF65-F5344CB8AC3E}">
        <p14:creationId xmlns:p14="http://schemas.microsoft.com/office/powerpoint/2010/main" val="1188941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3D621B6-356F-47D9-B746-D2D7C4C74035}"/>
              </a:ext>
            </a:extLst>
          </p:cNvPr>
          <p:cNvSpPr>
            <a:spLocks noGrp="1"/>
          </p:cNvSpPr>
          <p:nvPr>
            <p:ph idx="1"/>
          </p:nvPr>
        </p:nvSpPr>
        <p:spPr>
          <a:xfrm>
            <a:off x="548640" y="1188720"/>
            <a:ext cx="10515600" cy="4937760"/>
          </a:xfrm>
        </p:spPr>
        <p:txBody>
          <a:bodyPr/>
          <a:lstStyle>
            <a:lvl1pPr>
              <a:defRPr>
                <a:latin typeface="Roboto" panose="02000000000000000000" pitchFamily="2" charset="0"/>
                <a:ea typeface="Roboto" panose="02000000000000000000" pitchFamily="2" charset="0"/>
                <a:cs typeface="Roboto" panose="02000000000000000000" pitchFamily="2" charset="0"/>
              </a:defRPr>
            </a:lvl1pPr>
            <a:lvl2pPr>
              <a:defRPr>
                <a:latin typeface="Roboto" panose="02000000000000000000" pitchFamily="2" charset="0"/>
                <a:ea typeface="Roboto" panose="02000000000000000000" pitchFamily="2" charset="0"/>
                <a:cs typeface="Roboto" panose="02000000000000000000" pitchFamily="2" charset="0"/>
              </a:defRPr>
            </a:lvl2pPr>
            <a:lvl3pPr>
              <a:defRPr>
                <a:latin typeface="Roboto" panose="02000000000000000000" pitchFamily="2" charset="0"/>
                <a:ea typeface="Roboto" panose="02000000000000000000" pitchFamily="2" charset="0"/>
                <a:cs typeface="Roboto" panose="02000000000000000000" pitchFamily="2" charset="0"/>
              </a:defRPr>
            </a:lvl3pPr>
            <a:lvl4pPr>
              <a:defRPr>
                <a:latin typeface="Roboto" panose="02000000000000000000" pitchFamily="2" charset="0"/>
                <a:ea typeface="Roboto" panose="02000000000000000000" pitchFamily="2" charset="0"/>
                <a:cs typeface="Roboto" panose="02000000000000000000" pitchFamily="2" charset="0"/>
              </a:defRPr>
            </a:lvl4pPr>
            <a:lvl5pPr>
              <a:defRPr>
                <a:latin typeface="Roboto" panose="02000000000000000000" pitchFamily="2" charset="0"/>
                <a:ea typeface="Roboto" panose="02000000000000000000" pitchFamily="2" charset="0"/>
                <a:cs typeface="Roboto"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961E3089-EA30-4A62-AFBC-DBAA978C3868}"/>
              </a:ext>
            </a:extLst>
          </p:cNvPr>
          <p:cNvSpPr>
            <a:spLocks noGrp="1"/>
          </p:cNvSpPr>
          <p:nvPr>
            <p:ph type="dt" sz="half" idx="10"/>
          </p:nvPr>
        </p:nvSpPr>
        <p:spPr/>
        <p:txBody>
          <a:bodyPr/>
          <a:lstStyle/>
          <a:p>
            <a:fld id="{D986F44D-5A00-4A36-A23B-7057737FD334}" type="datetimeFigureOut">
              <a:rPr lang="en-US" smtClean="0"/>
              <a:t>20-Apr-22</a:t>
            </a:fld>
            <a:endParaRPr lang="en-US"/>
          </a:p>
        </p:txBody>
      </p:sp>
      <p:sp>
        <p:nvSpPr>
          <p:cNvPr id="5" name="Footer Placeholder 4">
            <a:extLst>
              <a:ext uri="{FF2B5EF4-FFF2-40B4-BE49-F238E27FC236}">
                <a16:creationId xmlns:a16="http://schemas.microsoft.com/office/drawing/2014/main" id="{BAC6E6AC-892D-42A3-A38F-3F06AE7C488B}"/>
              </a:ext>
            </a:extLst>
          </p:cNvPr>
          <p:cNvSpPr>
            <a:spLocks noGrp="1"/>
          </p:cNvSpPr>
          <p:nvPr>
            <p:ph type="ftr" sz="quarter" idx="11"/>
          </p:nvPr>
        </p:nvSpPr>
        <p:spPr/>
        <p:txBody>
          <a:bodyPr/>
          <a:lstStyle/>
          <a:p>
            <a:endParaRPr lang="en-US"/>
          </a:p>
        </p:txBody>
      </p:sp>
      <p:sp>
        <p:nvSpPr>
          <p:cNvPr id="8" name="Rectangle 7">
            <a:extLst>
              <a:ext uri="{FF2B5EF4-FFF2-40B4-BE49-F238E27FC236}">
                <a16:creationId xmlns:a16="http://schemas.microsoft.com/office/drawing/2014/main" id="{DE3604E1-27D0-4C64-A203-22A46E2D6F61}"/>
              </a:ext>
            </a:extLst>
          </p:cNvPr>
          <p:cNvSpPr/>
          <p:nvPr userDrawn="1"/>
        </p:nvSpPr>
        <p:spPr>
          <a:xfrm>
            <a:off x="1" y="0"/>
            <a:ext cx="8686800" cy="822960"/>
          </a:xfrm>
          <a:prstGeom prst="rect">
            <a:avLst/>
          </a:prstGeom>
          <a:solidFill>
            <a:srgbClr val="5B92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1" name="Title Placeholder 1">
            <a:extLst>
              <a:ext uri="{FF2B5EF4-FFF2-40B4-BE49-F238E27FC236}">
                <a16:creationId xmlns:a16="http://schemas.microsoft.com/office/drawing/2014/main" id="{3F82D7FF-186B-4B59-B931-1BAB8591BCFD}"/>
              </a:ext>
            </a:extLst>
          </p:cNvPr>
          <p:cNvSpPr>
            <a:spLocks noGrp="1"/>
          </p:cNvSpPr>
          <p:nvPr>
            <p:ph type="title"/>
          </p:nvPr>
        </p:nvSpPr>
        <p:spPr>
          <a:xfrm>
            <a:off x="457200" y="45720"/>
            <a:ext cx="8046720" cy="731520"/>
          </a:xfrm>
          <a:prstGeom prst="rect">
            <a:avLst/>
          </a:prstGeom>
        </p:spPr>
        <p:txBody>
          <a:bodyPr vert="horz" lIns="91440" tIns="45720" rIns="91440" bIns="45720" rtlCol="0" anchor="ctr">
            <a:normAutofit/>
          </a:bodyPr>
          <a:lstStyle>
            <a:lvl1pPr>
              <a:defRPr>
                <a:latin typeface="Roboto Light" panose="02000000000000000000" pitchFamily="2" charset="0"/>
                <a:ea typeface="Roboto Light" panose="02000000000000000000" pitchFamily="2" charset="0"/>
              </a:defRPr>
            </a:lvl1pPr>
          </a:lstStyle>
          <a:p>
            <a:r>
              <a:rPr lang="en-US" dirty="0"/>
              <a:t>Click to edit Master title style</a:t>
            </a:r>
          </a:p>
        </p:txBody>
      </p:sp>
      <p:pic>
        <p:nvPicPr>
          <p:cNvPr id="9" name="Picture 8" descr="A close up of a logo&#10;&#10;Description automatically generated">
            <a:extLst>
              <a:ext uri="{FF2B5EF4-FFF2-40B4-BE49-F238E27FC236}">
                <a16:creationId xmlns:a16="http://schemas.microsoft.com/office/drawing/2014/main" id="{7D289039-C645-4ECB-AAED-279EE9B694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95360" y="0"/>
            <a:ext cx="3644188" cy="822960"/>
          </a:xfrm>
          <a:prstGeom prst="rect">
            <a:avLst/>
          </a:prstGeom>
        </p:spPr>
      </p:pic>
      <p:sp>
        <p:nvSpPr>
          <p:cNvPr id="12" name="TextBox 11">
            <a:extLst>
              <a:ext uri="{FF2B5EF4-FFF2-40B4-BE49-F238E27FC236}">
                <a16:creationId xmlns:a16="http://schemas.microsoft.com/office/drawing/2014/main" id="{E49AFDF4-E84A-42BA-A1AA-106DB0898BE3}"/>
              </a:ext>
            </a:extLst>
          </p:cNvPr>
          <p:cNvSpPr txBox="1"/>
          <p:nvPr userDrawn="1"/>
        </p:nvSpPr>
        <p:spPr>
          <a:xfrm>
            <a:off x="8686801" y="6169074"/>
            <a:ext cx="3043317" cy="646331"/>
          </a:xfrm>
          <a:prstGeom prst="rect">
            <a:avLst/>
          </a:prstGeom>
          <a:noFill/>
        </p:spPr>
        <p:txBody>
          <a:bodyPr wrap="square" rtlCol="0">
            <a:spAutoFit/>
          </a:bodyPr>
          <a:lstStyle/>
          <a:p>
            <a:r>
              <a:rPr lang="en-US" sz="1200" dirty="0">
                <a:latin typeface="Arial Nova" panose="020B0504020202020204" pitchFamily="34" charset="0"/>
              </a:rPr>
              <a:t>Document FRAV-27-03</a:t>
            </a:r>
          </a:p>
          <a:p>
            <a:r>
              <a:rPr lang="en-US" sz="1200" baseline="0" dirty="0">
                <a:latin typeface="Arial Nova" panose="020B0504020202020204" pitchFamily="34" charset="0"/>
              </a:rPr>
              <a:t>27</a:t>
            </a:r>
            <a:r>
              <a:rPr lang="en-US" sz="1200" baseline="30000" dirty="0">
                <a:latin typeface="Arial Nova" panose="020B0504020202020204" pitchFamily="34" charset="0"/>
              </a:rPr>
              <a:t>th</a:t>
            </a:r>
            <a:r>
              <a:rPr lang="en-US" sz="1200" baseline="0" dirty="0">
                <a:latin typeface="Arial Nova" panose="020B0504020202020204" pitchFamily="34" charset="0"/>
              </a:rPr>
              <a:t> </a:t>
            </a:r>
            <a:r>
              <a:rPr lang="en-US" sz="1200" dirty="0">
                <a:latin typeface="Arial Nova" panose="020B0504020202020204" pitchFamily="34" charset="0"/>
              </a:rPr>
              <a:t>FRAV session, 19-20 April 2022</a:t>
            </a:r>
          </a:p>
          <a:p>
            <a:r>
              <a:rPr lang="en-US" sz="1200" dirty="0">
                <a:latin typeface="Arial Nova" panose="020B0504020202020204" pitchFamily="34" charset="0"/>
              </a:rPr>
              <a:t>Slide </a:t>
            </a:r>
            <a:fld id="{C7557266-F6ED-4E33-A138-3ACAF7990C1E}" type="slidenum">
              <a:rPr lang="en-US" sz="1200" smtClean="0">
                <a:latin typeface="Arial Nova" panose="020B0504020202020204" pitchFamily="34" charset="0"/>
              </a:rPr>
              <a:t>‹#›</a:t>
            </a:fld>
            <a:endParaRPr lang="en-US" sz="1200" dirty="0">
              <a:latin typeface="Arial Nova" panose="020B0504020202020204" pitchFamily="34" charset="0"/>
            </a:endParaRPr>
          </a:p>
        </p:txBody>
      </p:sp>
    </p:spTree>
    <p:extLst>
      <p:ext uri="{BB962C8B-B14F-4D97-AF65-F5344CB8AC3E}">
        <p14:creationId xmlns:p14="http://schemas.microsoft.com/office/powerpoint/2010/main" val="1693669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8F2B88F-3669-4E29-8C7D-BCE05019F6D1}"/>
              </a:ext>
            </a:extLst>
          </p:cNvPr>
          <p:cNvSpPr>
            <a:spLocks noGrp="1"/>
          </p:cNvSpPr>
          <p:nvPr>
            <p:ph sz="half" idx="1"/>
          </p:nvPr>
        </p:nvSpPr>
        <p:spPr>
          <a:xfrm>
            <a:off x="457200" y="1111419"/>
            <a:ext cx="539496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D7B89B7-2628-4FF0-9EBC-AB761FD8BA07}"/>
              </a:ext>
            </a:extLst>
          </p:cNvPr>
          <p:cNvSpPr>
            <a:spLocks noGrp="1"/>
          </p:cNvSpPr>
          <p:nvPr>
            <p:ph sz="half" idx="2"/>
          </p:nvPr>
        </p:nvSpPr>
        <p:spPr>
          <a:xfrm>
            <a:off x="6278880" y="1111419"/>
            <a:ext cx="539496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C90AD3E-353B-426C-BB3E-E96C6D74D29B}"/>
              </a:ext>
            </a:extLst>
          </p:cNvPr>
          <p:cNvSpPr>
            <a:spLocks noGrp="1"/>
          </p:cNvSpPr>
          <p:nvPr>
            <p:ph type="dt" sz="half" idx="10"/>
          </p:nvPr>
        </p:nvSpPr>
        <p:spPr/>
        <p:txBody>
          <a:bodyPr/>
          <a:lstStyle/>
          <a:p>
            <a:fld id="{D986F44D-5A00-4A36-A23B-7057737FD334}" type="datetimeFigureOut">
              <a:rPr lang="en-US" smtClean="0"/>
              <a:t>20-Apr-22</a:t>
            </a:fld>
            <a:endParaRPr lang="en-US"/>
          </a:p>
        </p:txBody>
      </p:sp>
      <p:sp>
        <p:nvSpPr>
          <p:cNvPr id="6" name="Footer Placeholder 5">
            <a:extLst>
              <a:ext uri="{FF2B5EF4-FFF2-40B4-BE49-F238E27FC236}">
                <a16:creationId xmlns:a16="http://schemas.microsoft.com/office/drawing/2014/main" id="{1EDA969E-8982-49B5-9ECE-A7C9DE21945D}"/>
              </a:ext>
            </a:extLst>
          </p:cNvPr>
          <p:cNvSpPr>
            <a:spLocks noGrp="1"/>
          </p:cNvSpPr>
          <p:nvPr>
            <p:ph type="ftr" sz="quarter" idx="11"/>
          </p:nvPr>
        </p:nvSpPr>
        <p:spPr/>
        <p:txBody>
          <a:bodyPr/>
          <a:lstStyle/>
          <a:p>
            <a:endParaRPr lang="en-US"/>
          </a:p>
        </p:txBody>
      </p:sp>
      <p:sp>
        <p:nvSpPr>
          <p:cNvPr id="9" name="Rectangle 8">
            <a:extLst>
              <a:ext uri="{FF2B5EF4-FFF2-40B4-BE49-F238E27FC236}">
                <a16:creationId xmlns:a16="http://schemas.microsoft.com/office/drawing/2014/main" id="{3658F71E-8CE6-4050-9F96-CB8DB6834B18}"/>
              </a:ext>
            </a:extLst>
          </p:cNvPr>
          <p:cNvSpPr/>
          <p:nvPr userDrawn="1"/>
        </p:nvSpPr>
        <p:spPr>
          <a:xfrm>
            <a:off x="1" y="0"/>
            <a:ext cx="9009821" cy="731520"/>
          </a:xfrm>
          <a:prstGeom prst="rect">
            <a:avLst/>
          </a:prstGeom>
          <a:solidFill>
            <a:srgbClr val="5B92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12" name="Picture 11" descr="A close up of a logo&#10;&#10;Description automatically generated">
            <a:extLst>
              <a:ext uri="{FF2B5EF4-FFF2-40B4-BE49-F238E27FC236}">
                <a16:creationId xmlns:a16="http://schemas.microsoft.com/office/drawing/2014/main" id="{25717D16-7D2C-4454-9C56-BDA1C062C92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956922" y="0"/>
            <a:ext cx="3239278" cy="731520"/>
          </a:xfrm>
          <a:prstGeom prst="rect">
            <a:avLst/>
          </a:prstGeom>
        </p:spPr>
      </p:pic>
      <p:sp>
        <p:nvSpPr>
          <p:cNvPr id="13" name="Title Placeholder 1">
            <a:extLst>
              <a:ext uri="{FF2B5EF4-FFF2-40B4-BE49-F238E27FC236}">
                <a16:creationId xmlns:a16="http://schemas.microsoft.com/office/drawing/2014/main" id="{02779AAB-9A26-45E2-83CD-F0A827162DCA}"/>
              </a:ext>
            </a:extLst>
          </p:cNvPr>
          <p:cNvSpPr>
            <a:spLocks noGrp="1"/>
          </p:cNvSpPr>
          <p:nvPr>
            <p:ph type="title"/>
          </p:nvPr>
        </p:nvSpPr>
        <p:spPr>
          <a:xfrm>
            <a:off x="457200" y="0"/>
            <a:ext cx="8412480" cy="731520"/>
          </a:xfrm>
          <a:prstGeom prst="rect">
            <a:avLst/>
          </a:prstGeom>
        </p:spPr>
        <p:txBody>
          <a:bodyPr vert="horz" lIns="91440" tIns="45720" rIns="91440" bIns="45720" rtlCol="0" anchor="ctr">
            <a:normAutofit/>
          </a:bodyPr>
          <a:lstStyle/>
          <a:p>
            <a:r>
              <a:rPr lang="en-US"/>
              <a:t>Click to edit Master title style</a:t>
            </a:r>
          </a:p>
        </p:txBody>
      </p:sp>
      <p:sp>
        <p:nvSpPr>
          <p:cNvPr id="11" name="TextBox 10">
            <a:extLst>
              <a:ext uri="{FF2B5EF4-FFF2-40B4-BE49-F238E27FC236}">
                <a16:creationId xmlns:a16="http://schemas.microsoft.com/office/drawing/2014/main" id="{6B3F344E-7BC7-42BC-85FB-51C168A611E1}"/>
              </a:ext>
            </a:extLst>
          </p:cNvPr>
          <p:cNvSpPr txBox="1"/>
          <p:nvPr userDrawn="1"/>
        </p:nvSpPr>
        <p:spPr>
          <a:xfrm>
            <a:off x="8686801" y="6169074"/>
            <a:ext cx="3043317" cy="646331"/>
          </a:xfrm>
          <a:prstGeom prst="rect">
            <a:avLst/>
          </a:prstGeom>
          <a:noFill/>
        </p:spPr>
        <p:txBody>
          <a:bodyPr wrap="square" rtlCol="0">
            <a:spAutoFit/>
          </a:bodyPr>
          <a:lstStyle/>
          <a:p>
            <a:r>
              <a:rPr lang="en-US" sz="1200" dirty="0">
                <a:latin typeface="Arial Nova" panose="020B0504020202020204" pitchFamily="34" charset="0"/>
              </a:rPr>
              <a:t>Document FRAV-27-03</a:t>
            </a:r>
          </a:p>
          <a:p>
            <a:r>
              <a:rPr lang="en-US" sz="1200" baseline="0" dirty="0">
                <a:latin typeface="Arial Nova" panose="020B0504020202020204" pitchFamily="34" charset="0"/>
              </a:rPr>
              <a:t>27</a:t>
            </a:r>
            <a:r>
              <a:rPr lang="en-US" sz="1200" baseline="30000" dirty="0">
                <a:latin typeface="Arial Nova" panose="020B0504020202020204" pitchFamily="34" charset="0"/>
              </a:rPr>
              <a:t>th</a:t>
            </a:r>
            <a:r>
              <a:rPr lang="en-US" sz="1200" baseline="0" dirty="0">
                <a:latin typeface="Arial Nova" panose="020B0504020202020204" pitchFamily="34" charset="0"/>
              </a:rPr>
              <a:t> </a:t>
            </a:r>
            <a:r>
              <a:rPr lang="en-US" sz="1200" dirty="0">
                <a:latin typeface="Arial Nova" panose="020B0504020202020204" pitchFamily="34" charset="0"/>
              </a:rPr>
              <a:t>FRAV session, 19-20 April 2022</a:t>
            </a:r>
          </a:p>
          <a:p>
            <a:r>
              <a:rPr lang="en-US" sz="1200" dirty="0">
                <a:latin typeface="Arial Nova" panose="020B0504020202020204" pitchFamily="34" charset="0"/>
              </a:rPr>
              <a:t>Slide </a:t>
            </a:r>
            <a:fld id="{C7557266-F6ED-4E33-A138-3ACAF7990C1E}" type="slidenum">
              <a:rPr lang="en-US" sz="1200" smtClean="0">
                <a:latin typeface="Arial Nova" panose="020B0504020202020204" pitchFamily="34" charset="0"/>
              </a:rPr>
              <a:t>‹#›</a:t>
            </a:fld>
            <a:endParaRPr lang="en-US" sz="1200" dirty="0">
              <a:latin typeface="Arial Nova" panose="020B0504020202020204" pitchFamily="34" charset="0"/>
            </a:endParaRPr>
          </a:p>
        </p:txBody>
      </p:sp>
    </p:spTree>
    <p:extLst>
      <p:ext uri="{BB962C8B-B14F-4D97-AF65-F5344CB8AC3E}">
        <p14:creationId xmlns:p14="http://schemas.microsoft.com/office/powerpoint/2010/main" val="233453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A4F73-29C1-47D9-B073-241E33D1FBD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FD5056E-AC77-46E7-ABB6-B7614AC857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5F9319E-9262-45E8-A116-45C483D881E5}"/>
              </a:ext>
            </a:extLst>
          </p:cNvPr>
          <p:cNvSpPr>
            <a:spLocks noGrp="1"/>
          </p:cNvSpPr>
          <p:nvPr>
            <p:ph type="dt" sz="half" idx="10"/>
          </p:nvPr>
        </p:nvSpPr>
        <p:spPr/>
        <p:txBody>
          <a:bodyPr/>
          <a:lstStyle/>
          <a:p>
            <a:fld id="{41B851BA-11FC-4616-AE9B-028DDC562103}" type="datetimeFigureOut">
              <a:rPr lang="en-US" smtClean="0"/>
              <a:t>20-Apr-22</a:t>
            </a:fld>
            <a:endParaRPr lang="en-US"/>
          </a:p>
        </p:txBody>
      </p:sp>
      <p:sp>
        <p:nvSpPr>
          <p:cNvPr id="5" name="Footer Placeholder 4">
            <a:extLst>
              <a:ext uri="{FF2B5EF4-FFF2-40B4-BE49-F238E27FC236}">
                <a16:creationId xmlns:a16="http://schemas.microsoft.com/office/drawing/2014/main" id="{A9FB8DB6-EF8A-4C5B-81B1-5B7E3CE482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C941E8-5676-4093-BC57-3A736C8D1967}"/>
              </a:ext>
            </a:extLst>
          </p:cNvPr>
          <p:cNvSpPr>
            <a:spLocks noGrp="1"/>
          </p:cNvSpPr>
          <p:nvPr>
            <p:ph type="sldNum" sz="quarter" idx="12"/>
          </p:nvPr>
        </p:nvSpPr>
        <p:spPr/>
        <p:txBody>
          <a:bodyPr/>
          <a:lstStyle/>
          <a:p>
            <a:fld id="{AFFD5C7A-C2AD-43D5-A256-F5E2C036C7C2}" type="slidenum">
              <a:rPr lang="en-US" smtClean="0"/>
              <a:t>‹#›</a:t>
            </a:fld>
            <a:endParaRPr lang="en-US"/>
          </a:p>
        </p:txBody>
      </p:sp>
    </p:spTree>
    <p:extLst>
      <p:ext uri="{BB962C8B-B14F-4D97-AF65-F5344CB8AC3E}">
        <p14:creationId xmlns:p14="http://schemas.microsoft.com/office/powerpoint/2010/main" val="21143048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25DABE8-125D-4D30-8208-1F3B64AD3965}"/>
              </a:ext>
            </a:extLst>
          </p:cNvPr>
          <p:cNvSpPr>
            <a:spLocks noGrp="1"/>
          </p:cNvSpPr>
          <p:nvPr>
            <p:ph type="body" idx="1"/>
          </p:nvPr>
        </p:nvSpPr>
        <p:spPr>
          <a:xfrm>
            <a:off x="838200" y="1867188"/>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3BE686-85B6-43C8-B15C-230416B008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86F44D-5A00-4A36-A23B-7057737FD334}" type="datetimeFigureOut">
              <a:rPr lang="en-US" smtClean="0"/>
              <a:t>20-Apr-22</a:t>
            </a:fld>
            <a:endParaRPr lang="en-US"/>
          </a:p>
        </p:txBody>
      </p:sp>
      <p:sp>
        <p:nvSpPr>
          <p:cNvPr id="5" name="Footer Placeholder 4">
            <a:extLst>
              <a:ext uri="{FF2B5EF4-FFF2-40B4-BE49-F238E27FC236}">
                <a16:creationId xmlns:a16="http://schemas.microsoft.com/office/drawing/2014/main" id="{78C396C2-E8F1-42FA-9765-C3687D8366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24043A-662C-4D5A-B8EC-1F1F914540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D5F62D-3CA7-41B5-8C7F-06712F182552}" type="slidenum">
              <a:rPr lang="en-US" smtClean="0"/>
              <a:t>‹#›</a:t>
            </a:fld>
            <a:endParaRPr lang="en-US"/>
          </a:p>
        </p:txBody>
      </p:sp>
    </p:spTree>
    <p:extLst>
      <p:ext uri="{BB962C8B-B14F-4D97-AF65-F5344CB8AC3E}">
        <p14:creationId xmlns:p14="http://schemas.microsoft.com/office/powerpoint/2010/main" val="568802273"/>
      </p:ext>
    </p:extLst>
  </p:cSld>
  <p:clrMap bg1="lt1" tx1="dk1" bg2="lt2" tx2="dk2" accent1="accent1" accent2="accent2" accent3="accent3" accent4="accent4" accent5="accent5" accent6="accent6" hlink="hlink" folHlink="folHlink"/>
  <p:sldLayoutIdLst>
    <p:sldLayoutId id="2147483673" r:id="rId1"/>
    <p:sldLayoutId id="2147483675" r:id="rId2"/>
    <p:sldLayoutId id="2147483681" r:id="rId3"/>
  </p:sldLayoutIdLst>
  <p:txStyles>
    <p:titleStyle>
      <a:lvl1pPr algn="l" defTabSz="914400" rtl="0" eaLnBrk="1" latinLnBrk="0" hangingPunct="1">
        <a:lnSpc>
          <a:spcPct val="90000"/>
        </a:lnSpc>
        <a:spcBef>
          <a:spcPct val="0"/>
        </a:spcBef>
        <a:buNone/>
        <a:defRPr sz="4400" kern="1200">
          <a:solidFill>
            <a:schemeClr val="bg1"/>
          </a:solidFill>
          <a:latin typeface="Arial Nova Light" panose="020B03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Nova" panose="020B05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Nova" panose="020B05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Nova" panose="020B05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hyperlink" Target="FRAV-27-08%20draft%20GRVA%20report.pptx"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CBE1851-2230-47A9-B000-CE9046EA61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rgbClr val="4E62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6D215A66-D381-403C-BC26-ECC624DFB019}"/>
              </a:ext>
            </a:extLst>
          </p:cNvPr>
          <p:cNvSpPr>
            <a:spLocks noGrp="1"/>
          </p:cNvSpPr>
          <p:nvPr>
            <p:ph type="ctrTitle"/>
          </p:nvPr>
        </p:nvSpPr>
        <p:spPr>
          <a:xfrm>
            <a:off x="634276" y="803705"/>
            <a:ext cx="4208656" cy="3034857"/>
          </a:xfrm>
        </p:spPr>
        <p:txBody>
          <a:bodyPr vert="horz" lIns="91440" tIns="45720" rIns="91440" bIns="45720" rtlCol="0" anchor="b">
            <a:normAutofit/>
          </a:bodyPr>
          <a:lstStyle/>
          <a:p>
            <a:pPr algn="r"/>
            <a:r>
              <a:rPr lang="en-US" sz="5000" dirty="0">
                <a:solidFill>
                  <a:srgbClr val="FFFFFF"/>
                </a:solidFill>
                <a:latin typeface="Calibri Light" panose="020F0302020204030204"/>
              </a:rPr>
              <a:t>27</a:t>
            </a:r>
            <a:r>
              <a:rPr lang="en-US" sz="5000" baseline="30000" dirty="0">
                <a:solidFill>
                  <a:srgbClr val="FFFFFF"/>
                </a:solidFill>
                <a:latin typeface="Calibri Light" panose="020F0302020204030204"/>
              </a:rPr>
              <a:t>th</a:t>
            </a:r>
            <a:r>
              <a:rPr kumimoji="0" lang="en-US" sz="5000" b="0" i="0" u="none" strike="noStrike" kern="1200" cap="none" spc="0" normalizeH="0" baseline="0" noProof="0" dirty="0">
                <a:ln>
                  <a:noFill/>
                </a:ln>
                <a:solidFill>
                  <a:srgbClr val="FFFFFF"/>
                </a:solidFill>
                <a:effectLst/>
                <a:uLnTx/>
                <a:uFillTx/>
                <a:latin typeface="Calibri Light" panose="020F0302020204030204"/>
                <a:ea typeface="+mj-ea"/>
                <a:cs typeface="+mj-cs"/>
              </a:rPr>
              <a:t> Session </a:t>
            </a:r>
            <a:br>
              <a:rPr kumimoji="0" lang="en-US" sz="5000" b="0" i="0" u="none" strike="noStrike" kern="1200" cap="none" spc="0" normalizeH="0" baseline="0" noProof="0" dirty="0">
                <a:ln>
                  <a:noFill/>
                </a:ln>
                <a:solidFill>
                  <a:srgbClr val="FFFFFF"/>
                </a:solidFill>
                <a:effectLst/>
                <a:uLnTx/>
                <a:uFillTx/>
                <a:latin typeface="Calibri Light" panose="020F0302020204030204"/>
                <a:ea typeface="+mj-ea"/>
                <a:cs typeface="+mj-cs"/>
              </a:rPr>
            </a:br>
            <a:r>
              <a:rPr kumimoji="0" lang="en-US" sz="5000" b="0" i="0" u="none" strike="noStrike" kern="1200" cap="none" spc="0" normalizeH="0" baseline="0" noProof="0" dirty="0">
                <a:ln>
                  <a:noFill/>
                </a:ln>
                <a:solidFill>
                  <a:srgbClr val="FFFFFF"/>
                </a:solidFill>
                <a:effectLst/>
                <a:uLnTx/>
                <a:uFillTx/>
                <a:latin typeface="Calibri Light" panose="020F0302020204030204"/>
                <a:ea typeface="+mj-ea"/>
                <a:cs typeface="+mj-cs"/>
              </a:rPr>
              <a:t>Status Review and Session Orientation</a:t>
            </a:r>
            <a:endParaRPr lang="en-US" sz="5000" kern="1200" dirty="0">
              <a:solidFill>
                <a:srgbClr val="FFFFFF"/>
              </a:solidFill>
              <a:latin typeface="+mj-lt"/>
              <a:ea typeface="+mj-ea"/>
              <a:cs typeface="+mj-cs"/>
            </a:endParaRPr>
          </a:p>
        </p:txBody>
      </p:sp>
      <p:sp>
        <p:nvSpPr>
          <p:cNvPr id="5" name="Subtitle 4">
            <a:extLst>
              <a:ext uri="{FF2B5EF4-FFF2-40B4-BE49-F238E27FC236}">
                <a16:creationId xmlns:a16="http://schemas.microsoft.com/office/drawing/2014/main" id="{4B0149ED-7E21-4BE8-82A2-F1670C87A7D1}"/>
              </a:ext>
            </a:extLst>
          </p:cNvPr>
          <p:cNvSpPr>
            <a:spLocks noGrp="1"/>
          </p:cNvSpPr>
          <p:nvPr>
            <p:ph type="subTitle" idx="1"/>
          </p:nvPr>
        </p:nvSpPr>
        <p:spPr>
          <a:xfrm>
            <a:off x="638921" y="4013165"/>
            <a:ext cx="4204012" cy="2205732"/>
          </a:xfrm>
        </p:spPr>
        <p:txBody>
          <a:bodyPr vert="horz" lIns="91440" tIns="45720" rIns="91440" bIns="45720" rtlCol="0" anchor="t">
            <a:normAutofit/>
          </a:bodyPr>
          <a:lstStyle/>
          <a:p>
            <a:pPr algn="r"/>
            <a:r>
              <a:rPr lang="en-US" sz="1800" kern="1200" dirty="0">
                <a:solidFill>
                  <a:srgbClr val="FFFFFF"/>
                </a:solidFill>
                <a:latin typeface="+mn-lt"/>
                <a:ea typeface="+mn-ea"/>
                <a:cs typeface="+mn-cs"/>
              </a:rPr>
              <a:t>Web Conference</a:t>
            </a:r>
          </a:p>
          <a:p>
            <a:pPr algn="r"/>
            <a:r>
              <a:rPr lang="en-US" sz="1800" dirty="0">
                <a:solidFill>
                  <a:srgbClr val="FFFFFF"/>
                </a:solidFill>
                <a:latin typeface="+mn-lt"/>
              </a:rPr>
              <a:t>19-20</a:t>
            </a:r>
            <a:r>
              <a:rPr lang="en-US" sz="1800" kern="1200" dirty="0">
                <a:solidFill>
                  <a:srgbClr val="FFFFFF"/>
                </a:solidFill>
                <a:latin typeface="+mn-lt"/>
                <a:ea typeface="+mn-ea"/>
                <a:cs typeface="+mn-cs"/>
              </a:rPr>
              <a:t> April 2022</a:t>
            </a:r>
          </a:p>
        </p:txBody>
      </p:sp>
      <p:cxnSp>
        <p:nvCxnSpPr>
          <p:cNvPr id="14" name="Straight Connector 13">
            <a:extLst>
              <a:ext uri="{FF2B5EF4-FFF2-40B4-BE49-F238E27FC236}">
                <a16:creationId xmlns:a16="http://schemas.microsoft.com/office/drawing/2014/main" id="{23B93832-6514-44F4-849B-5EE2C8A2337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6679" y="3928939"/>
            <a:ext cx="3931920" cy="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pic>
        <p:nvPicPr>
          <p:cNvPr id="6" name="Picture 5" descr="A close up of a logo&#10;&#10;Description automatically generated">
            <a:extLst>
              <a:ext uri="{FF2B5EF4-FFF2-40B4-BE49-F238E27FC236}">
                <a16:creationId xmlns:a16="http://schemas.microsoft.com/office/drawing/2014/main" id="{6C24D241-15D9-42AB-A53C-5D5C1B50D6AB}"/>
              </a:ext>
            </a:extLst>
          </p:cNvPr>
          <p:cNvPicPr>
            <a:picLocks noChangeAspect="1"/>
          </p:cNvPicPr>
          <p:nvPr/>
        </p:nvPicPr>
        <p:blipFill>
          <a:blip r:embed="rId2">
            <a:extLst>
              <a:ext uri="{28A0092B-C50C-407E-A947-70E740481C1C}">
                <a14:useLocalDpi xmlns:a14="http://schemas.microsoft.com/office/drawing/2010/main" val="0"/>
              </a:ext>
            </a:extLst>
          </a:blip>
          <a:stretch/>
        </p:blipFill>
        <p:spPr>
          <a:xfrm>
            <a:off x="6096000" y="2815296"/>
            <a:ext cx="5459470" cy="1228383"/>
          </a:xfrm>
          <a:prstGeom prst="rect">
            <a:avLst/>
          </a:prstGeom>
        </p:spPr>
      </p:pic>
      <p:sp>
        <p:nvSpPr>
          <p:cNvPr id="7" name="TextBox 6">
            <a:extLst>
              <a:ext uri="{FF2B5EF4-FFF2-40B4-BE49-F238E27FC236}">
                <a16:creationId xmlns:a16="http://schemas.microsoft.com/office/drawing/2014/main" id="{F71201BF-1F8E-4C5B-8D90-3F5EF7E58311}"/>
              </a:ext>
            </a:extLst>
          </p:cNvPr>
          <p:cNvSpPr txBox="1"/>
          <p:nvPr/>
        </p:nvSpPr>
        <p:spPr>
          <a:xfrm>
            <a:off x="10303299" y="60679"/>
            <a:ext cx="1753109" cy="276999"/>
          </a:xfrm>
          <a:prstGeom prst="rect">
            <a:avLst/>
          </a:prstGeom>
          <a:noFill/>
        </p:spPr>
        <p:txBody>
          <a:bodyPr wrap="none" rtlCol="0">
            <a:spAutoFit/>
          </a:bodyPr>
          <a:lstStyle/>
          <a:p>
            <a:pPr>
              <a:spcAft>
                <a:spcPts val="600"/>
              </a:spcAft>
            </a:pPr>
            <a:r>
              <a:rPr lang="en-US" sz="1200" dirty="0">
                <a:latin typeface="Arial Nova" panose="020B0504020202020204" pitchFamily="34" charset="0"/>
              </a:rPr>
              <a:t>Document FRAV-27-03</a:t>
            </a:r>
          </a:p>
        </p:txBody>
      </p:sp>
    </p:spTree>
    <p:extLst>
      <p:ext uri="{BB962C8B-B14F-4D97-AF65-F5344CB8AC3E}">
        <p14:creationId xmlns:p14="http://schemas.microsoft.com/office/powerpoint/2010/main" val="2478841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D46ADDE-73FD-47C9-A59A-CE585125D98D}"/>
              </a:ext>
            </a:extLst>
          </p:cNvPr>
          <p:cNvSpPr>
            <a:spLocks noGrp="1"/>
          </p:cNvSpPr>
          <p:nvPr>
            <p:ph idx="1"/>
          </p:nvPr>
        </p:nvSpPr>
        <p:spPr>
          <a:xfrm>
            <a:off x="548640" y="2849526"/>
            <a:ext cx="11195020" cy="3645664"/>
          </a:xfrm>
        </p:spPr>
        <p:txBody>
          <a:bodyPr>
            <a:normAutofit/>
          </a:bodyPr>
          <a:lstStyle/>
          <a:p>
            <a:r>
              <a:rPr lang="en-US" dirty="0"/>
              <a:t>Updated draft safety recommendations</a:t>
            </a:r>
          </a:p>
          <a:p>
            <a:r>
              <a:rPr lang="en-US" dirty="0"/>
              <a:t>Three paths to verifiable criteria</a:t>
            </a:r>
          </a:p>
          <a:p>
            <a:pPr lvl="1"/>
            <a:r>
              <a:rPr lang="en-US" dirty="0"/>
              <a:t>DDT performance within model expectations</a:t>
            </a:r>
          </a:p>
          <a:p>
            <a:pPr lvl="1"/>
            <a:r>
              <a:rPr lang="en-US" dirty="0"/>
              <a:t>OEDR framework to determine property detection for ORU recognition</a:t>
            </a:r>
          </a:p>
          <a:p>
            <a:pPr lvl="1"/>
            <a:r>
              <a:rPr lang="en-US" dirty="0"/>
              <a:t>Roles approach for ADS interactions with users</a:t>
            </a:r>
          </a:p>
        </p:txBody>
      </p:sp>
      <p:sp>
        <p:nvSpPr>
          <p:cNvPr id="4" name="Title 3">
            <a:extLst>
              <a:ext uri="{FF2B5EF4-FFF2-40B4-BE49-F238E27FC236}">
                <a16:creationId xmlns:a16="http://schemas.microsoft.com/office/drawing/2014/main" id="{C7F58F6B-4AD7-4470-97E1-BECCC9D11A49}"/>
              </a:ext>
            </a:extLst>
          </p:cNvPr>
          <p:cNvSpPr>
            <a:spLocks noGrp="1"/>
          </p:cNvSpPr>
          <p:nvPr>
            <p:ph type="title"/>
          </p:nvPr>
        </p:nvSpPr>
        <p:spPr/>
        <p:txBody>
          <a:bodyPr>
            <a:normAutofit fontScale="90000"/>
          </a:bodyPr>
          <a:lstStyle/>
          <a:p>
            <a:r>
              <a:rPr kumimoji="0" lang="en-US" sz="1200" b="0" i="0" u="none" strike="noStrike" kern="1200" cap="none" spc="0" normalizeH="0" baseline="0" noProof="0" dirty="0">
                <a:ln>
                  <a:noFill/>
                </a:ln>
                <a:solidFill>
                  <a:prstClr val="white"/>
                </a:solidFill>
                <a:effectLst/>
                <a:uLnTx/>
                <a:uFillTx/>
                <a:latin typeface="Arial Nova Light" panose="020B0304020202020204" pitchFamily="34" charset="0"/>
                <a:ea typeface="Roboto Light" panose="02000000000000000000" pitchFamily="2" charset="0"/>
                <a:cs typeface="+mj-cs"/>
              </a:rPr>
              <a:t>Agenda item 8 </a:t>
            </a:r>
            <a:br>
              <a:rPr kumimoji="0" lang="en-US" sz="1200" b="0" i="0" u="none" strike="noStrike" kern="1200" cap="none" spc="0" normalizeH="0" baseline="0" noProof="0" dirty="0">
                <a:ln>
                  <a:noFill/>
                </a:ln>
                <a:solidFill>
                  <a:prstClr val="white"/>
                </a:solidFill>
                <a:effectLst/>
                <a:uLnTx/>
                <a:uFillTx/>
                <a:latin typeface="Arial Nova Light" panose="020B0304020202020204" pitchFamily="34" charset="0"/>
                <a:ea typeface="Roboto Light" panose="02000000000000000000" pitchFamily="2" charset="0"/>
                <a:cs typeface="+mj-cs"/>
              </a:rPr>
            </a:br>
            <a:r>
              <a:rPr lang="en-US" dirty="0"/>
              <a:t>FRAV report to GRVA</a:t>
            </a:r>
          </a:p>
        </p:txBody>
      </p:sp>
      <p:grpSp>
        <p:nvGrpSpPr>
          <p:cNvPr id="6" name="Group 5">
            <a:extLst>
              <a:ext uri="{FF2B5EF4-FFF2-40B4-BE49-F238E27FC236}">
                <a16:creationId xmlns:a16="http://schemas.microsoft.com/office/drawing/2014/main" id="{AF209979-C531-4E14-A8F1-62CF017368B2}"/>
              </a:ext>
            </a:extLst>
          </p:cNvPr>
          <p:cNvGrpSpPr/>
          <p:nvPr/>
        </p:nvGrpSpPr>
        <p:grpSpPr>
          <a:xfrm>
            <a:off x="548640" y="1132131"/>
            <a:ext cx="10993120" cy="457200"/>
            <a:chOff x="457200" y="1534160"/>
            <a:chExt cx="10993120" cy="457200"/>
          </a:xfrm>
        </p:grpSpPr>
        <p:sp>
          <p:nvSpPr>
            <p:cNvPr id="7" name="Arrow: Pentagon 6">
              <a:extLst>
                <a:ext uri="{FF2B5EF4-FFF2-40B4-BE49-F238E27FC236}">
                  <a16:creationId xmlns:a16="http://schemas.microsoft.com/office/drawing/2014/main" id="{9DAC8025-4C6D-4672-9B98-DADB9FFA090C}"/>
                </a:ext>
              </a:extLst>
            </p:cNvPr>
            <p:cNvSpPr/>
            <p:nvPr/>
          </p:nvSpPr>
          <p:spPr>
            <a:xfrm>
              <a:off x="457200" y="1534160"/>
              <a:ext cx="2743200" cy="457200"/>
            </a:xfrm>
            <a:prstGeom prst="homePlate">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Diversity of ADS and ODD</a:t>
              </a:r>
            </a:p>
          </p:txBody>
        </p:sp>
        <p:sp>
          <p:nvSpPr>
            <p:cNvPr id="8" name="Arrow: Chevron 7">
              <a:extLst>
                <a:ext uri="{FF2B5EF4-FFF2-40B4-BE49-F238E27FC236}">
                  <a16:creationId xmlns:a16="http://schemas.microsoft.com/office/drawing/2014/main" id="{5DDA400C-8C62-4975-A075-967ABE0D56A7}"/>
                </a:ext>
              </a:extLst>
            </p:cNvPr>
            <p:cNvSpPr/>
            <p:nvPr/>
          </p:nvSpPr>
          <p:spPr>
            <a:xfrm>
              <a:off x="3021584" y="1534160"/>
              <a:ext cx="2743200" cy="457200"/>
            </a:xfrm>
            <a:prstGeom prst="chevron">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142 safety proposals</a:t>
              </a:r>
            </a:p>
          </p:txBody>
        </p:sp>
        <p:sp>
          <p:nvSpPr>
            <p:cNvPr id="9" name="Arrow: Chevron 8">
              <a:extLst>
                <a:ext uri="{FF2B5EF4-FFF2-40B4-BE49-F238E27FC236}">
                  <a16:creationId xmlns:a16="http://schemas.microsoft.com/office/drawing/2014/main" id="{3C15EC20-1EDA-4C63-B176-8A78509A4C0B}"/>
                </a:ext>
              </a:extLst>
            </p:cNvPr>
            <p:cNvSpPr/>
            <p:nvPr/>
          </p:nvSpPr>
          <p:spPr>
            <a:xfrm>
              <a:off x="5585968" y="1534160"/>
              <a:ext cx="2743200" cy="457200"/>
            </a:xfrm>
            <a:prstGeom prst="chevron">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Five “Starting Points”</a:t>
              </a:r>
            </a:p>
          </p:txBody>
        </p:sp>
        <p:sp>
          <p:nvSpPr>
            <p:cNvPr id="10" name="Arrow: Chevron 9">
              <a:extLst>
                <a:ext uri="{FF2B5EF4-FFF2-40B4-BE49-F238E27FC236}">
                  <a16:creationId xmlns:a16="http://schemas.microsoft.com/office/drawing/2014/main" id="{FAB9FB4A-67A5-4ACC-96D7-8C7EFDB4C26C}"/>
                </a:ext>
              </a:extLst>
            </p:cNvPr>
            <p:cNvSpPr/>
            <p:nvPr/>
          </p:nvSpPr>
          <p:spPr>
            <a:xfrm>
              <a:off x="8150352" y="1534160"/>
              <a:ext cx="2743200" cy="457200"/>
            </a:xfrm>
            <a:prstGeom prst="chevron">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List of “Safety Topics”</a:t>
              </a:r>
            </a:p>
          </p:txBody>
        </p:sp>
        <p:sp>
          <p:nvSpPr>
            <p:cNvPr id="11" name="Arrow: Chevron 10">
              <a:extLst>
                <a:ext uri="{FF2B5EF4-FFF2-40B4-BE49-F238E27FC236}">
                  <a16:creationId xmlns:a16="http://schemas.microsoft.com/office/drawing/2014/main" id="{89B6920A-9D1E-4376-B666-5F0769F59E97}"/>
                </a:ext>
              </a:extLst>
            </p:cNvPr>
            <p:cNvSpPr/>
            <p:nvPr/>
          </p:nvSpPr>
          <p:spPr>
            <a:xfrm>
              <a:off x="10714736" y="1534160"/>
              <a:ext cx="457200" cy="457200"/>
            </a:xfrm>
            <a:prstGeom prst="chevron">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2" name="Arrow: Chevron 11">
              <a:extLst>
                <a:ext uri="{FF2B5EF4-FFF2-40B4-BE49-F238E27FC236}">
                  <a16:creationId xmlns:a16="http://schemas.microsoft.com/office/drawing/2014/main" id="{2FBB5C83-1EEC-485D-BA0D-44659D880F80}"/>
                </a:ext>
              </a:extLst>
            </p:cNvPr>
            <p:cNvSpPr/>
            <p:nvPr/>
          </p:nvSpPr>
          <p:spPr>
            <a:xfrm>
              <a:off x="10993120" y="1534160"/>
              <a:ext cx="457200" cy="457200"/>
            </a:xfrm>
            <a:prstGeom prst="chevron">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grpSp>
        <p:nvGrpSpPr>
          <p:cNvPr id="13" name="Group 12">
            <a:extLst>
              <a:ext uri="{FF2B5EF4-FFF2-40B4-BE49-F238E27FC236}">
                <a16:creationId xmlns:a16="http://schemas.microsoft.com/office/drawing/2014/main" id="{4D986374-317D-4300-A3ED-A86C0510A3A5}"/>
              </a:ext>
            </a:extLst>
          </p:cNvPr>
          <p:cNvGrpSpPr/>
          <p:nvPr/>
        </p:nvGrpSpPr>
        <p:grpSpPr>
          <a:xfrm>
            <a:off x="548640" y="1679117"/>
            <a:ext cx="10993120" cy="457200"/>
            <a:chOff x="609600" y="1686560"/>
            <a:chExt cx="10993120" cy="457200"/>
          </a:xfrm>
        </p:grpSpPr>
        <p:sp>
          <p:nvSpPr>
            <p:cNvPr id="14" name="Arrow: Chevron 13">
              <a:extLst>
                <a:ext uri="{FF2B5EF4-FFF2-40B4-BE49-F238E27FC236}">
                  <a16:creationId xmlns:a16="http://schemas.microsoft.com/office/drawing/2014/main" id="{5B063183-D9EE-405F-917E-085D3D150CAE}"/>
                </a:ext>
              </a:extLst>
            </p:cNvPr>
            <p:cNvSpPr/>
            <p:nvPr/>
          </p:nvSpPr>
          <p:spPr>
            <a:xfrm>
              <a:off x="3173984" y="1686560"/>
              <a:ext cx="2743200" cy="457200"/>
            </a:xfrm>
            <a:prstGeom prst="chevron">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Tasks/Objectives</a:t>
              </a:r>
            </a:p>
          </p:txBody>
        </p:sp>
        <p:sp>
          <p:nvSpPr>
            <p:cNvPr id="15" name="Arrow: Chevron 14">
              <a:extLst>
                <a:ext uri="{FF2B5EF4-FFF2-40B4-BE49-F238E27FC236}">
                  <a16:creationId xmlns:a16="http://schemas.microsoft.com/office/drawing/2014/main" id="{2D26B51C-4BF5-42E3-BB08-14E969389C6C}"/>
                </a:ext>
              </a:extLst>
            </p:cNvPr>
            <p:cNvSpPr/>
            <p:nvPr/>
          </p:nvSpPr>
          <p:spPr>
            <a:xfrm>
              <a:off x="5738368" y="1686560"/>
              <a:ext cx="2743200" cy="457200"/>
            </a:xfrm>
            <a:prstGeom prst="chevron">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a:solidFill>
                    <a:schemeClr val="bg1"/>
                  </a:solidFill>
                </a:rPr>
                <a:t>Common Understanding</a:t>
              </a:r>
            </a:p>
          </p:txBody>
        </p:sp>
        <p:sp>
          <p:nvSpPr>
            <p:cNvPr id="16" name="Arrow: Chevron 15">
              <a:extLst>
                <a:ext uri="{FF2B5EF4-FFF2-40B4-BE49-F238E27FC236}">
                  <a16:creationId xmlns:a16="http://schemas.microsoft.com/office/drawing/2014/main" id="{4A28DB7E-6838-47CE-AA6E-BBEE79BC4492}"/>
                </a:ext>
              </a:extLst>
            </p:cNvPr>
            <p:cNvSpPr/>
            <p:nvPr/>
          </p:nvSpPr>
          <p:spPr>
            <a:xfrm>
              <a:off x="8302752" y="1686560"/>
              <a:ext cx="2743200" cy="457200"/>
            </a:xfrm>
            <a:prstGeom prst="chevron">
              <a:avLst/>
            </a:prstGeom>
            <a:solidFill>
              <a:srgbClr val="5B92E5"/>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Safety</a:t>
              </a:r>
              <a:r>
                <a:rPr lang="en-US" dirty="0">
                  <a:solidFill>
                    <a:srgbClr val="5B92E5"/>
                  </a:solidFill>
                </a:rPr>
                <a:t> </a:t>
              </a:r>
              <a:r>
                <a:rPr lang="en-US" dirty="0">
                  <a:solidFill>
                    <a:schemeClr val="bg1"/>
                  </a:solidFill>
                </a:rPr>
                <a:t>Needs</a:t>
              </a:r>
            </a:p>
          </p:txBody>
        </p:sp>
        <p:sp>
          <p:nvSpPr>
            <p:cNvPr id="17" name="Arrow: Chevron 16">
              <a:extLst>
                <a:ext uri="{FF2B5EF4-FFF2-40B4-BE49-F238E27FC236}">
                  <a16:creationId xmlns:a16="http://schemas.microsoft.com/office/drawing/2014/main" id="{3FB34A0A-2DED-4882-B313-019849A17F7B}"/>
                </a:ext>
              </a:extLst>
            </p:cNvPr>
            <p:cNvSpPr/>
            <p:nvPr/>
          </p:nvSpPr>
          <p:spPr>
            <a:xfrm>
              <a:off x="10867136" y="1686560"/>
              <a:ext cx="457200" cy="457200"/>
            </a:xfrm>
            <a:prstGeom prst="chevron">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8" name="Arrow: Chevron 17">
              <a:extLst>
                <a:ext uri="{FF2B5EF4-FFF2-40B4-BE49-F238E27FC236}">
                  <a16:creationId xmlns:a16="http://schemas.microsoft.com/office/drawing/2014/main" id="{19D76323-C6DA-43B8-A0E7-D94CA324152F}"/>
                </a:ext>
              </a:extLst>
            </p:cNvPr>
            <p:cNvSpPr/>
            <p:nvPr/>
          </p:nvSpPr>
          <p:spPr>
            <a:xfrm>
              <a:off x="11145520" y="1686560"/>
              <a:ext cx="457200" cy="457200"/>
            </a:xfrm>
            <a:prstGeom prst="chevron">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9" name="Arrow: Chevron 18">
              <a:extLst>
                <a:ext uri="{FF2B5EF4-FFF2-40B4-BE49-F238E27FC236}">
                  <a16:creationId xmlns:a16="http://schemas.microsoft.com/office/drawing/2014/main" id="{71A6D6B5-88E4-4B93-B615-661040AA0C26}"/>
                </a:ext>
              </a:extLst>
            </p:cNvPr>
            <p:cNvSpPr/>
            <p:nvPr/>
          </p:nvSpPr>
          <p:spPr>
            <a:xfrm>
              <a:off x="609600" y="1686560"/>
              <a:ext cx="2743200" cy="457200"/>
            </a:xfrm>
            <a:prstGeom prst="chevron">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a:solidFill>
                    <a:schemeClr val="bg1"/>
                  </a:solidFill>
                </a:rPr>
                <a:t>Safety topics review</a:t>
              </a:r>
            </a:p>
          </p:txBody>
        </p:sp>
      </p:grpSp>
      <p:sp>
        <p:nvSpPr>
          <p:cNvPr id="21" name="Arrow: Chevron 20">
            <a:extLst>
              <a:ext uri="{FF2B5EF4-FFF2-40B4-BE49-F238E27FC236}">
                <a16:creationId xmlns:a16="http://schemas.microsoft.com/office/drawing/2014/main" id="{C4104E5C-264D-4BA6-A530-979C521B67FB}"/>
              </a:ext>
            </a:extLst>
          </p:cNvPr>
          <p:cNvSpPr/>
          <p:nvPr/>
        </p:nvSpPr>
        <p:spPr>
          <a:xfrm>
            <a:off x="3151680" y="2226103"/>
            <a:ext cx="2743200" cy="457200"/>
          </a:xfrm>
          <a:prstGeom prst="chevron">
            <a:avLst/>
          </a:prstGeom>
          <a:gradFill flip="none" rotWithShape="1">
            <a:gsLst>
              <a:gs pos="0">
                <a:srgbClr val="5B92E5">
                  <a:tint val="66000"/>
                  <a:satMod val="160000"/>
                </a:srgbClr>
              </a:gs>
              <a:gs pos="50000">
                <a:srgbClr val="5B92E5">
                  <a:tint val="44500"/>
                  <a:satMod val="160000"/>
                </a:srgbClr>
              </a:gs>
              <a:gs pos="100000">
                <a:srgbClr val="5B92E5">
                  <a:tint val="23500"/>
                  <a:satMod val="160000"/>
                </a:srgb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5B92E5"/>
                </a:solidFill>
              </a:rPr>
              <a:t>Specifications</a:t>
            </a:r>
          </a:p>
        </p:txBody>
      </p:sp>
      <p:sp>
        <p:nvSpPr>
          <p:cNvPr id="22" name="Arrow: Chevron 21">
            <a:extLst>
              <a:ext uri="{FF2B5EF4-FFF2-40B4-BE49-F238E27FC236}">
                <a16:creationId xmlns:a16="http://schemas.microsoft.com/office/drawing/2014/main" id="{9CAD9F12-674F-4D39-9775-53C2EAFB59D9}"/>
              </a:ext>
            </a:extLst>
          </p:cNvPr>
          <p:cNvSpPr/>
          <p:nvPr/>
        </p:nvSpPr>
        <p:spPr>
          <a:xfrm>
            <a:off x="5716064" y="2226103"/>
            <a:ext cx="2743200" cy="457200"/>
          </a:xfrm>
          <a:prstGeom prst="chevron">
            <a:avLst/>
          </a:prstGeom>
          <a:gradFill>
            <a:gsLst>
              <a:gs pos="0">
                <a:srgbClr val="5B92E5">
                  <a:tint val="66000"/>
                  <a:satMod val="160000"/>
                </a:srgbClr>
              </a:gs>
              <a:gs pos="50000">
                <a:srgbClr val="5B92E5">
                  <a:tint val="44500"/>
                  <a:satMod val="160000"/>
                </a:srgbClr>
              </a:gs>
              <a:gs pos="100000">
                <a:srgbClr val="5B92E5">
                  <a:tint val="23500"/>
                  <a:satMod val="160000"/>
                </a:srgbClr>
              </a:gs>
            </a:gsLst>
            <a:lin ang="0" scaled="1"/>
          </a:gra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a:solidFill>
                  <a:srgbClr val="5B92E5"/>
                </a:solidFill>
              </a:rPr>
              <a:t>ADS descriptions</a:t>
            </a:r>
          </a:p>
        </p:txBody>
      </p:sp>
      <p:sp>
        <p:nvSpPr>
          <p:cNvPr id="23" name="Arrow: Chevron 22">
            <a:extLst>
              <a:ext uri="{FF2B5EF4-FFF2-40B4-BE49-F238E27FC236}">
                <a16:creationId xmlns:a16="http://schemas.microsoft.com/office/drawing/2014/main" id="{DC87A657-2C00-47C9-AA3C-B7775152A666}"/>
              </a:ext>
            </a:extLst>
          </p:cNvPr>
          <p:cNvSpPr/>
          <p:nvPr/>
        </p:nvSpPr>
        <p:spPr>
          <a:xfrm>
            <a:off x="8280448" y="2226103"/>
            <a:ext cx="2743200" cy="457200"/>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5B92E5"/>
                </a:solidFill>
              </a:rPr>
              <a:t>Package Delivery</a:t>
            </a:r>
          </a:p>
        </p:txBody>
      </p:sp>
      <p:sp>
        <p:nvSpPr>
          <p:cNvPr id="24" name="Arrow: Chevron 23">
            <a:extLst>
              <a:ext uri="{FF2B5EF4-FFF2-40B4-BE49-F238E27FC236}">
                <a16:creationId xmlns:a16="http://schemas.microsoft.com/office/drawing/2014/main" id="{7FDB979D-8BA2-4A88-A474-72A8FC57B17F}"/>
              </a:ext>
            </a:extLst>
          </p:cNvPr>
          <p:cNvSpPr/>
          <p:nvPr/>
        </p:nvSpPr>
        <p:spPr>
          <a:xfrm>
            <a:off x="587296" y="2226103"/>
            <a:ext cx="2743200" cy="457200"/>
          </a:xfrm>
          <a:prstGeom prst="chevron">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a:solidFill>
                  <a:schemeClr val="bg1">
                    <a:lumMod val="95000"/>
                  </a:schemeClr>
                </a:solidFill>
              </a:rPr>
              <a:t>General Requirements</a:t>
            </a:r>
          </a:p>
        </p:txBody>
      </p:sp>
    </p:spTree>
    <p:extLst>
      <p:ext uri="{BB962C8B-B14F-4D97-AF65-F5344CB8AC3E}">
        <p14:creationId xmlns:p14="http://schemas.microsoft.com/office/powerpoint/2010/main" val="673800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A4D6DED-9DC2-4DC1-8C4B-EDB9492CF769}"/>
              </a:ext>
            </a:extLst>
          </p:cNvPr>
          <p:cNvSpPr>
            <a:spLocks noGrp="1"/>
          </p:cNvSpPr>
          <p:nvPr>
            <p:ph type="title"/>
          </p:nvPr>
        </p:nvSpPr>
        <p:spPr/>
        <p:txBody>
          <a:bodyPr>
            <a:normAutofit fontScale="90000"/>
          </a:bodyPr>
          <a:lstStyle/>
          <a:p>
            <a:r>
              <a:rPr kumimoji="0" lang="en-US" sz="1200" b="0" i="0" u="none" strike="noStrike" kern="1200" cap="none" spc="0" normalizeH="0" baseline="0" noProof="0" dirty="0">
                <a:ln>
                  <a:noFill/>
                </a:ln>
                <a:solidFill>
                  <a:prstClr val="white"/>
                </a:solidFill>
                <a:effectLst/>
                <a:uLnTx/>
                <a:uFillTx/>
                <a:latin typeface="Arial Nova Light" panose="020B0304020202020204" pitchFamily="34" charset="0"/>
                <a:ea typeface="Roboto Light" panose="02000000000000000000" pitchFamily="2" charset="0"/>
                <a:cs typeface="+mj-cs"/>
              </a:rPr>
              <a:t>Agenda item 8 </a:t>
            </a:r>
            <a:br>
              <a:rPr kumimoji="0" lang="en-US" sz="1200" b="0" i="0" u="none" strike="noStrike" kern="1200" cap="none" spc="0" normalizeH="0" baseline="0" noProof="0" dirty="0">
                <a:ln>
                  <a:noFill/>
                </a:ln>
                <a:solidFill>
                  <a:prstClr val="white"/>
                </a:solidFill>
                <a:effectLst/>
                <a:uLnTx/>
                <a:uFillTx/>
                <a:latin typeface="Arial Nova Light" panose="020B0304020202020204" pitchFamily="34" charset="0"/>
                <a:ea typeface="Roboto Light" panose="02000000000000000000" pitchFamily="2" charset="0"/>
                <a:cs typeface="+mj-cs"/>
              </a:rPr>
            </a:br>
            <a:r>
              <a:rPr kumimoji="0" lang="en-US" sz="4400" b="0" i="0" u="none" strike="noStrike" kern="1200" cap="none" spc="0" normalizeH="0" baseline="0" noProof="0" dirty="0">
                <a:ln>
                  <a:noFill/>
                </a:ln>
                <a:solidFill>
                  <a:prstClr val="white"/>
                </a:solidFill>
                <a:effectLst/>
                <a:uLnTx/>
                <a:uFillTx/>
                <a:latin typeface="Roboto Light" panose="02000000000000000000" pitchFamily="2" charset="0"/>
                <a:ea typeface="Roboto Light" panose="02000000000000000000" pitchFamily="2" charset="0"/>
                <a:cs typeface="+mj-cs"/>
              </a:rPr>
              <a:t>FRAV report to GRVA</a:t>
            </a:r>
            <a:endParaRPr lang="en-US" dirty="0"/>
          </a:p>
        </p:txBody>
      </p:sp>
      <p:grpSp>
        <p:nvGrpSpPr>
          <p:cNvPr id="31" name="Group 30">
            <a:extLst>
              <a:ext uri="{FF2B5EF4-FFF2-40B4-BE49-F238E27FC236}">
                <a16:creationId xmlns:a16="http://schemas.microsoft.com/office/drawing/2014/main" id="{302EB5FA-7D16-44A9-BA53-0F07717BDA24}"/>
              </a:ext>
            </a:extLst>
          </p:cNvPr>
          <p:cNvGrpSpPr/>
          <p:nvPr/>
        </p:nvGrpSpPr>
        <p:grpSpPr>
          <a:xfrm>
            <a:off x="777239" y="1043875"/>
            <a:ext cx="2194560" cy="4991165"/>
            <a:chOff x="777239" y="1043875"/>
            <a:chExt cx="2194560" cy="4991165"/>
          </a:xfrm>
        </p:grpSpPr>
        <p:sp>
          <p:nvSpPr>
            <p:cNvPr id="7" name="TextBox 6">
              <a:extLst>
                <a:ext uri="{FF2B5EF4-FFF2-40B4-BE49-F238E27FC236}">
                  <a16:creationId xmlns:a16="http://schemas.microsoft.com/office/drawing/2014/main" id="{8CFC7EA8-011E-4173-8FE2-0B6F23239147}"/>
                </a:ext>
              </a:extLst>
            </p:cNvPr>
            <p:cNvSpPr txBox="1"/>
            <p:nvPr/>
          </p:nvSpPr>
          <p:spPr>
            <a:xfrm>
              <a:off x="777239" y="1463040"/>
              <a:ext cx="2194560" cy="548640"/>
            </a:xfrm>
            <a:prstGeom prst="rect">
              <a:avLst/>
            </a:prstGeom>
            <a:noFill/>
            <a:ln w="28575">
              <a:solidFill>
                <a:srgbClr val="5B92E5"/>
              </a:solidFill>
            </a:ln>
          </p:spPr>
          <p:txBody>
            <a:bodyPr wrap="none"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Nominal DDT</a:t>
              </a:r>
            </a:p>
          </p:txBody>
        </p:sp>
        <p:sp>
          <p:nvSpPr>
            <p:cNvPr id="8" name="TextBox 7">
              <a:extLst>
                <a:ext uri="{FF2B5EF4-FFF2-40B4-BE49-F238E27FC236}">
                  <a16:creationId xmlns:a16="http://schemas.microsoft.com/office/drawing/2014/main" id="{B121BC66-774A-40B7-BCE2-4C5B272B6564}"/>
                </a:ext>
              </a:extLst>
            </p:cNvPr>
            <p:cNvSpPr txBox="1"/>
            <p:nvPr/>
          </p:nvSpPr>
          <p:spPr>
            <a:xfrm>
              <a:off x="777239" y="2468880"/>
              <a:ext cx="2194560" cy="548640"/>
            </a:xfrm>
            <a:prstGeom prst="rect">
              <a:avLst/>
            </a:prstGeom>
            <a:noFill/>
            <a:ln w="28575">
              <a:solidFill>
                <a:srgbClr val="5B92E5"/>
              </a:solidFill>
            </a:ln>
          </p:spPr>
          <p:txBody>
            <a:bodyPr wrap="none"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Safety-Critical</a:t>
              </a:r>
            </a:p>
          </p:txBody>
        </p:sp>
        <p:sp>
          <p:nvSpPr>
            <p:cNvPr id="9" name="TextBox 8">
              <a:extLst>
                <a:ext uri="{FF2B5EF4-FFF2-40B4-BE49-F238E27FC236}">
                  <a16:creationId xmlns:a16="http://schemas.microsoft.com/office/drawing/2014/main" id="{75A5DB08-EB1D-4728-94DD-2AA003AB6B48}"/>
                </a:ext>
              </a:extLst>
            </p:cNvPr>
            <p:cNvSpPr txBox="1"/>
            <p:nvPr/>
          </p:nvSpPr>
          <p:spPr>
            <a:xfrm>
              <a:off x="777239" y="3480619"/>
              <a:ext cx="2194560" cy="548640"/>
            </a:xfrm>
            <a:prstGeom prst="rect">
              <a:avLst/>
            </a:prstGeom>
            <a:noFill/>
            <a:ln w="28575">
              <a:solidFill>
                <a:srgbClr val="5B92E5"/>
              </a:solidFill>
            </a:ln>
          </p:spPr>
          <p:txBody>
            <a:bodyPr wrap="none"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User Safety</a:t>
              </a:r>
            </a:p>
          </p:txBody>
        </p:sp>
        <p:sp>
          <p:nvSpPr>
            <p:cNvPr id="10" name="TextBox 9">
              <a:extLst>
                <a:ext uri="{FF2B5EF4-FFF2-40B4-BE49-F238E27FC236}">
                  <a16:creationId xmlns:a16="http://schemas.microsoft.com/office/drawing/2014/main" id="{2919D7BD-7FD0-44ED-ACB1-6E5FD0A850FD}"/>
                </a:ext>
              </a:extLst>
            </p:cNvPr>
            <p:cNvSpPr txBox="1"/>
            <p:nvPr/>
          </p:nvSpPr>
          <p:spPr>
            <a:xfrm>
              <a:off x="777239" y="4480560"/>
              <a:ext cx="2194560" cy="548640"/>
            </a:xfrm>
            <a:prstGeom prst="rect">
              <a:avLst/>
            </a:prstGeom>
            <a:noFill/>
            <a:ln w="28575">
              <a:solidFill>
                <a:srgbClr val="5B92E5"/>
              </a:solidFill>
            </a:ln>
          </p:spPr>
          <p:txBody>
            <a:bodyPr wrap="none"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Failure Management</a:t>
              </a:r>
            </a:p>
          </p:txBody>
        </p:sp>
        <p:sp>
          <p:nvSpPr>
            <p:cNvPr id="11" name="TextBox 10">
              <a:extLst>
                <a:ext uri="{FF2B5EF4-FFF2-40B4-BE49-F238E27FC236}">
                  <a16:creationId xmlns:a16="http://schemas.microsoft.com/office/drawing/2014/main" id="{EA329D90-9943-40D5-B894-C3CAFDCC4DEF}"/>
                </a:ext>
              </a:extLst>
            </p:cNvPr>
            <p:cNvSpPr txBox="1"/>
            <p:nvPr/>
          </p:nvSpPr>
          <p:spPr>
            <a:xfrm flipH="1">
              <a:off x="777239" y="5486400"/>
              <a:ext cx="2194560" cy="548640"/>
            </a:xfrm>
            <a:prstGeom prst="rect">
              <a:avLst/>
            </a:prstGeom>
            <a:noFill/>
            <a:ln w="28575">
              <a:solidFill>
                <a:srgbClr val="5B92E5"/>
              </a:solidFill>
            </a:ln>
          </p:spPr>
          <p:txBody>
            <a:bodyPr wrap="square"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Safety Maintenance</a:t>
              </a:r>
            </a:p>
          </p:txBody>
        </p:sp>
        <p:sp>
          <p:nvSpPr>
            <p:cNvPr id="22" name="TextBox 21">
              <a:extLst>
                <a:ext uri="{FF2B5EF4-FFF2-40B4-BE49-F238E27FC236}">
                  <a16:creationId xmlns:a16="http://schemas.microsoft.com/office/drawing/2014/main" id="{D6CB86D9-FB59-4052-A427-DA9842B02139}"/>
                </a:ext>
              </a:extLst>
            </p:cNvPr>
            <p:cNvSpPr txBox="1"/>
            <p:nvPr/>
          </p:nvSpPr>
          <p:spPr>
            <a:xfrm>
              <a:off x="1362751" y="1043875"/>
              <a:ext cx="79496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SCOPE</a:t>
              </a:r>
            </a:p>
          </p:txBody>
        </p:sp>
      </p:grpSp>
      <p:grpSp>
        <p:nvGrpSpPr>
          <p:cNvPr id="30" name="Group 29">
            <a:extLst>
              <a:ext uri="{FF2B5EF4-FFF2-40B4-BE49-F238E27FC236}">
                <a16:creationId xmlns:a16="http://schemas.microsoft.com/office/drawing/2014/main" id="{26BC4279-C4A7-42A4-B057-C3FD98015302}"/>
              </a:ext>
            </a:extLst>
          </p:cNvPr>
          <p:cNvGrpSpPr/>
          <p:nvPr/>
        </p:nvGrpSpPr>
        <p:grpSpPr>
          <a:xfrm>
            <a:off x="4870900" y="1043875"/>
            <a:ext cx="2194560" cy="4994115"/>
            <a:chOff x="4203782" y="1043875"/>
            <a:chExt cx="2194560" cy="4994115"/>
          </a:xfrm>
        </p:grpSpPr>
        <p:sp>
          <p:nvSpPr>
            <p:cNvPr id="18" name="TextBox 17">
              <a:extLst>
                <a:ext uri="{FF2B5EF4-FFF2-40B4-BE49-F238E27FC236}">
                  <a16:creationId xmlns:a16="http://schemas.microsoft.com/office/drawing/2014/main" id="{FC70F002-5E23-4A1B-BD19-0A4D64165D86}"/>
                </a:ext>
              </a:extLst>
            </p:cNvPr>
            <p:cNvSpPr txBox="1"/>
            <p:nvPr/>
          </p:nvSpPr>
          <p:spPr>
            <a:xfrm>
              <a:off x="4203782" y="1463040"/>
              <a:ext cx="2194560" cy="548640"/>
            </a:xfrm>
            <a:prstGeom prst="rect">
              <a:avLst/>
            </a:prstGeom>
            <a:noFill/>
            <a:ln w="28575">
              <a:solidFill>
                <a:srgbClr val="5B92E5"/>
              </a:solidFill>
            </a:ln>
          </p:spPr>
          <p:txBody>
            <a:bodyPr wrap="none"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DDT Performance</a:t>
              </a:r>
            </a:p>
          </p:txBody>
        </p:sp>
        <p:sp>
          <p:nvSpPr>
            <p:cNvPr id="19" name="TextBox 18">
              <a:extLst>
                <a:ext uri="{FF2B5EF4-FFF2-40B4-BE49-F238E27FC236}">
                  <a16:creationId xmlns:a16="http://schemas.microsoft.com/office/drawing/2014/main" id="{4D33D363-5A20-4003-8E68-664CF4DFFA77}"/>
                </a:ext>
              </a:extLst>
            </p:cNvPr>
            <p:cNvSpPr txBox="1"/>
            <p:nvPr/>
          </p:nvSpPr>
          <p:spPr>
            <a:xfrm>
              <a:off x="4203782" y="2805143"/>
              <a:ext cx="2194560" cy="548640"/>
            </a:xfrm>
            <a:prstGeom prst="rect">
              <a:avLst/>
            </a:prstGeom>
            <a:noFill/>
            <a:ln w="28575">
              <a:solidFill>
                <a:srgbClr val="5B92E5"/>
              </a:solidFill>
            </a:ln>
          </p:spPr>
          <p:txBody>
            <a:bodyPr wrap="none"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ORU Safety</a:t>
              </a:r>
            </a:p>
          </p:txBody>
        </p:sp>
        <p:sp>
          <p:nvSpPr>
            <p:cNvPr id="20" name="TextBox 19">
              <a:extLst>
                <a:ext uri="{FF2B5EF4-FFF2-40B4-BE49-F238E27FC236}">
                  <a16:creationId xmlns:a16="http://schemas.microsoft.com/office/drawing/2014/main" id="{BA2DAFDB-2718-4B05-B7BB-09479FDEA5C2}"/>
                </a:ext>
              </a:extLst>
            </p:cNvPr>
            <p:cNvSpPr txBox="1"/>
            <p:nvPr/>
          </p:nvSpPr>
          <p:spPr>
            <a:xfrm>
              <a:off x="4203782" y="4147246"/>
              <a:ext cx="2194560" cy="548640"/>
            </a:xfrm>
            <a:prstGeom prst="rect">
              <a:avLst/>
            </a:prstGeom>
            <a:noFill/>
            <a:ln w="28575">
              <a:solidFill>
                <a:srgbClr val="5B92E5"/>
              </a:solidFill>
            </a:ln>
          </p:spPr>
          <p:txBody>
            <a:bodyPr wrap="none"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User Safety</a:t>
              </a:r>
            </a:p>
          </p:txBody>
        </p:sp>
        <p:sp>
          <p:nvSpPr>
            <p:cNvPr id="21" name="TextBox 20">
              <a:extLst>
                <a:ext uri="{FF2B5EF4-FFF2-40B4-BE49-F238E27FC236}">
                  <a16:creationId xmlns:a16="http://schemas.microsoft.com/office/drawing/2014/main" id="{CCD49637-6131-46A8-8D42-C887F5FE0E51}"/>
                </a:ext>
              </a:extLst>
            </p:cNvPr>
            <p:cNvSpPr txBox="1"/>
            <p:nvPr/>
          </p:nvSpPr>
          <p:spPr>
            <a:xfrm>
              <a:off x="4203782" y="5489350"/>
              <a:ext cx="2194560" cy="548640"/>
            </a:xfrm>
            <a:prstGeom prst="rect">
              <a:avLst/>
            </a:prstGeom>
            <a:noFill/>
            <a:ln w="28575">
              <a:solidFill>
                <a:srgbClr val="5B92E5"/>
              </a:solidFill>
            </a:ln>
          </p:spPr>
          <p:txBody>
            <a:bodyPr wrap="none"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Performance Data</a:t>
              </a:r>
            </a:p>
          </p:txBody>
        </p:sp>
        <p:sp>
          <p:nvSpPr>
            <p:cNvPr id="23" name="TextBox 22">
              <a:extLst>
                <a:ext uri="{FF2B5EF4-FFF2-40B4-BE49-F238E27FC236}">
                  <a16:creationId xmlns:a16="http://schemas.microsoft.com/office/drawing/2014/main" id="{7328F6D8-46EF-41E4-81B5-E3D8072072F0}"/>
                </a:ext>
              </a:extLst>
            </p:cNvPr>
            <p:cNvSpPr txBox="1"/>
            <p:nvPr/>
          </p:nvSpPr>
          <p:spPr>
            <a:xfrm>
              <a:off x="4466057" y="1043875"/>
              <a:ext cx="167000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WORKSTREAMS</a:t>
              </a:r>
            </a:p>
          </p:txBody>
        </p:sp>
      </p:grpSp>
      <p:grpSp>
        <p:nvGrpSpPr>
          <p:cNvPr id="32" name="Group 31">
            <a:extLst>
              <a:ext uri="{FF2B5EF4-FFF2-40B4-BE49-F238E27FC236}">
                <a16:creationId xmlns:a16="http://schemas.microsoft.com/office/drawing/2014/main" id="{414CB496-3A1B-471A-A17F-C6A2062BEA6E}"/>
              </a:ext>
            </a:extLst>
          </p:cNvPr>
          <p:cNvGrpSpPr/>
          <p:nvPr/>
        </p:nvGrpSpPr>
        <p:grpSpPr>
          <a:xfrm>
            <a:off x="8964560" y="1043875"/>
            <a:ext cx="2194560" cy="4991165"/>
            <a:chOff x="8964560" y="1043875"/>
            <a:chExt cx="2194560" cy="4991165"/>
          </a:xfrm>
        </p:grpSpPr>
        <p:sp>
          <p:nvSpPr>
            <p:cNvPr id="24" name="TextBox 23">
              <a:extLst>
                <a:ext uri="{FF2B5EF4-FFF2-40B4-BE49-F238E27FC236}">
                  <a16:creationId xmlns:a16="http://schemas.microsoft.com/office/drawing/2014/main" id="{2BDCC2DA-F868-4286-B217-CB8940C1D0E7}"/>
                </a:ext>
              </a:extLst>
            </p:cNvPr>
            <p:cNvSpPr txBox="1"/>
            <p:nvPr/>
          </p:nvSpPr>
          <p:spPr>
            <a:xfrm>
              <a:off x="8964560" y="1463040"/>
              <a:ext cx="2194560" cy="548640"/>
            </a:xfrm>
            <a:prstGeom prst="rect">
              <a:avLst/>
            </a:prstGeom>
            <a:noFill/>
            <a:ln w="28575">
              <a:solidFill>
                <a:srgbClr val="5B92E5"/>
              </a:solidFill>
            </a:ln>
          </p:spPr>
          <p:txBody>
            <a:bodyPr wrap="none"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DDT Models</a:t>
              </a:r>
            </a:p>
          </p:txBody>
        </p:sp>
        <p:sp>
          <p:nvSpPr>
            <p:cNvPr id="25" name="TextBox 24">
              <a:extLst>
                <a:ext uri="{FF2B5EF4-FFF2-40B4-BE49-F238E27FC236}">
                  <a16:creationId xmlns:a16="http://schemas.microsoft.com/office/drawing/2014/main" id="{8A1DF7EB-70D9-48AF-BB95-27A211DD354B}"/>
                </a:ext>
              </a:extLst>
            </p:cNvPr>
            <p:cNvSpPr txBox="1"/>
            <p:nvPr/>
          </p:nvSpPr>
          <p:spPr>
            <a:xfrm>
              <a:off x="8964560" y="2804160"/>
              <a:ext cx="2194560" cy="548640"/>
            </a:xfrm>
            <a:prstGeom prst="rect">
              <a:avLst/>
            </a:prstGeom>
            <a:noFill/>
            <a:ln w="28575">
              <a:solidFill>
                <a:srgbClr val="5B92E5"/>
              </a:solidFill>
            </a:ln>
          </p:spPr>
          <p:txBody>
            <a:bodyPr wrap="none"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ORU Properties</a:t>
              </a:r>
            </a:p>
          </p:txBody>
        </p:sp>
        <p:sp>
          <p:nvSpPr>
            <p:cNvPr id="26" name="TextBox 25">
              <a:extLst>
                <a:ext uri="{FF2B5EF4-FFF2-40B4-BE49-F238E27FC236}">
                  <a16:creationId xmlns:a16="http://schemas.microsoft.com/office/drawing/2014/main" id="{5C3A4C93-0292-4BED-A248-3505EB387AC9}"/>
                </a:ext>
              </a:extLst>
            </p:cNvPr>
            <p:cNvSpPr txBox="1"/>
            <p:nvPr/>
          </p:nvSpPr>
          <p:spPr>
            <a:xfrm>
              <a:off x="8964560" y="4145280"/>
              <a:ext cx="2194560" cy="548640"/>
            </a:xfrm>
            <a:prstGeom prst="rect">
              <a:avLst/>
            </a:prstGeom>
            <a:noFill/>
            <a:ln w="28575">
              <a:solidFill>
                <a:srgbClr val="5B92E5"/>
              </a:solidFill>
            </a:ln>
          </p:spPr>
          <p:txBody>
            <a:bodyPr wrap="none"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User Roles</a:t>
              </a:r>
            </a:p>
          </p:txBody>
        </p:sp>
        <p:sp>
          <p:nvSpPr>
            <p:cNvPr id="27" name="TextBox 26">
              <a:extLst>
                <a:ext uri="{FF2B5EF4-FFF2-40B4-BE49-F238E27FC236}">
                  <a16:creationId xmlns:a16="http://schemas.microsoft.com/office/drawing/2014/main" id="{A9FA57F2-1D9F-4E07-BC41-17361A60A1DA}"/>
                </a:ext>
              </a:extLst>
            </p:cNvPr>
            <p:cNvSpPr txBox="1"/>
            <p:nvPr/>
          </p:nvSpPr>
          <p:spPr>
            <a:xfrm>
              <a:off x="8964560" y="5486400"/>
              <a:ext cx="2194560" cy="548640"/>
            </a:xfrm>
            <a:prstGeom prst="rect">
              <a:avLst/>
            </a:prstGeom>
            <a:noFill/>
            <a:ln w="28575">
              <a:solidFill>
                <a:srgbClr val="5B92E5"/>
              </a:solidFill>
            </a:ln>
          </p:spPr>
          <p:txBody>
            <a:bodyPr wrap="none"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EDR/DSSAD</a:t>
              </a:r>
            </a:p>
          </p:txBody>
        </p:sp>
        <p:sp>
          <p:nvSpPr>
            <p:cNvPr id="28" name="TextBox 27">
              <a:extLst>
                <a:ext uri="{FF2B5EF4-FFF2-40B4-BE49-F238E27FC236}">
                  <a16:creationId xmlns:a16="http://schemas.microsoft.com/office/drawing/2014/main" id="{2D09118C-735D-4C85-A797-22524FB412C0}"/>
                </a:ext>
              </a:extLst>
            </p:cNvPr>
            <p:cNvSpPr txBox="1"/>
            <p:nvPr/>
          </p:nvSpPr>
          <p:spPr>
            <a:xfrm>
              <a:off x="9234002" y="1043875"/>
              <a:ext cx="144231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APPROACHES</a:t>
              </a:r>
            </a:p>
          </p:txBody>
        </p:sp>
      </p:grpSp>
      <p:sp>
        <p:nvSpPr>
          <p:cNvPr id="29" name="Arrow: Right 28">
            <a:extLst>
              <a:ext uri="{FF2B5EF4-FFF2-40B4-BE49-F238E27FC236}">
                <a16:creationId xmlns:a16="http://schemas.microsoft.com/office/drawing/2014/main" id="{6125C7E4-24BC-49BA-BDAD-02CBAF91CA25}"/>
              </a:ext>
            </a:extLst>
          </p:cNvPr>
          <p:cNvSpPr/>
          <p:nvPr/>
        </p:nvSpPr>
        <p:spPr>
          <a:xfrm>
            <a:off x="3169181" y="2247654"/>
            <a:ext cx="1504336" cy="3238746"/>
          </a:xfrm>
          <a:prstGeom prst="rightArrow">
            <a:avLst/>
          </a:prstGeom>
          <a:solidFill>
            <a:srgbClr val="5B92E5"/>
          </a:solidFill>
          <a:ln>
            <a:solidFill>
              <a:srgbClr val="5B92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Arrow: Right 32">
            <a:extLst>
              <a:ext uri="{FF2B5EF4-FFF2-40B4-BE49-F238E27FC236}">
                <a16:creationId xmlns:a16="http://schemas.microsoft.com/office/drawing/2014/main" id="{9291FC1C-0926-4FB6-A22E-EE30B22C6B26}"/>
              </a:ext>
            </a:extLst>
          </p:cNvPr>
          <p:cNvSpPr/>
          <p:nvPr/>
        </p:nvSpPr>
        <p:spPr>
          <a:xfrm>
            <a:off x="7337814" y="2135566"/>
            <a:ext cx="1504336" cy="3238746"/>
          </a:xfrm>
          <a:prstGeom prst="rightArrow">
            <a:avLst/>
          </a:prstGeom>
          <a:solidFill>
            <a:srgbClr val="5B92E5"/>
          </a:solidFill>
          <a:ln>
            <a:solidFill>
              <a:srgbClr val="5B92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ED0F0E4C-2DEA-460D-BD9E-8550352BEFEC}"/>
              </a:ext>
            </a:extLst>
          </p:cNvPr>
          <p:cNvSpPr txBox="1"/>
          <p:nvPr/>
        </p:nvSpPr>
        <p:spPr>
          <a:xfrm>
            <a:off x="5524788" y="2011679"/>
            <a:ext cx="886781" cy="369332"/>
          </a:xfrm>
          <a:prstGeom prst="rect">
            <a:avLst/>
          </a:prstGeom>
          <a:noFill/>
        </p:spPr>
        <p:txBody>
          <a:bodyPr wrap="none" rtlCol="0">
            <a:spAutoFit/>
          </a:bodyPr>
          <a:lstStyle/>
          <a:p>
            <a:r>
              <a:rPr lang="en-US" dirty="0">
                <a:solidFill>
                  <a:srgbClr val="5B92E5"/>
                </a:solidFill>
                <a:latin typeface="Roboto" panose="02000000000000000000" pitchFamily="2" charset="0"/>
                <a:ea typeface="Roboto" panose="02000000000000000000" pitchFamily="2" charset="0"/>
                <a:cs typeface="Roboto" panose="02000000000000000000" pitchFamily="2" charset="0"/>
              </a:rPr>
              <a:t>CLEPA</a:t>
            </a:r>
          </a:p>
        </p:txBody>
      </p:sp>
      <p:sp>
        <p:nvSpPr>
          <p:cNvPr id="34" name="TextBox 33">
            <a:extLst>
              <a:ext uri="{FF2B5EF4-FFF2-40B4-BE49-F238E27FC236}">
                <a16:creationId xmlns:a16="http://schemas.microsoft.com/office/drawing/2014/main" id="{8A411D04-A710-4493-8C39-6B90D83B9A85}"/>
              </a:ext>
            </a:extLst>
          </p:cNvPr>
          <p:cNvSpPr txBox="1"/>
          <p:nvPr/>
        </p:nvSpPr>
        <p:spPr>
          <a:xfrm>
            <a:off x="5583296" y="3381182"/>
            <a:ext cx="769763" cy="369332"/>
          </a:xfrm>
          <a:prstGeom prst="rect">
            <a:avLst/>
          </a:prstGeom>
          <a:noFill/>
        </p:spPr>
        <p:txBody>
          <a:bodyPr wrap="none" rtlCol="0">
            <a:spAutoFit/>
          </a:bodyPr>
          <a:lstStyle/>
          <a:p>
            <a:r>
              <a:rPr lang="en-US" dirty="0">
                <a:solidFill>
                  <a:srgbClr val="5B92E5"/>
                </a:solidFill>
                <a:latin typeface="Roboto" panose="02000000000000000000" pitchFamily="2" charset="0"/>
                <a:ea typeface="Roboto" panose="02000000000000000000" pitchFamily="2" charset="0"/>
                <a:cs typeface="Roboto" panose="02000000000000000000" pitchFamily="2" charset="0"/>
              </a:rPr>
              <a:t>China</a:t>
            </a:r>
          </a:p>
        </p:txBody>
      </p:sp>
      <p:sp>
        <p:nvSpPr>
          <p:cNvPr id="35" name="TextBox 34">
            <a:extLst>
              <a:ext uri="{FF2B5EF4-FFF2-40B4-BE49-F238E27FC236}">
                <a16:creationId xmlns:a16="http://schemas.microsoft.com/office/drawing/2014/main" id="{E86FCEB3-6FFB-48F0-951A-7EDFFA10EF23}"/>
              </a:ext>
            </a:extLst>
          </p:cNvPr>
          <p:cNvSpPr txBox="1"/>
          <p:nvPr/>
        </p:nvSpPr>
        <p:spPr>
          <a:xfrm>
            <a:off x="5253077" y="4693920"/>
            <a:ext cx="1430200" cy="369332"/>
          </a:xfrm>
          <a:prstGeom prst="rect">
            <a:avLst/>
          </a:prstGeom>
          <a:noFill/>
        </p:spPr>
        <p:txBody>
          <a:bodyPr wrap="none" rtlCol="0">
            <a:spAutoFit/>
          </a:bodyPr>
          <a:lstStyle/>
          <a:p>
            <a:r>
              <a:rPr lang="en-US" dirty="0">
                <a:solidFill>
                  <a:srgbClr val="5B92E5"/>
                </a:solidFill>
                <a:latin typeface="Roboto" panose="02000000000000000000" pitchFamily="2" charset="0"/>
                <a:ea typeface="Roboto" panose="02000000000000000000" pitchFamily="2" charset="0"/>
                <a:cs typeface="Roboto" panose="02000000000000000000" pitchFamily="2" charset="0"/>
              </a:rPr>
              <a:t>Netherlands</a:t>
            </a:r>
          </a:p>
        </p:txBody>
      </p:sp>
      <p:sp>
        <p:nvSpPr>
          <p:cNvPr id="36" name="TextBox 35">
            <a:extLst>
              <a:ext uri="{FF2B5EF4-FFF2-40B4-BE49-F238E27FC236}">
                <a16:creationId xmlns:a16="http://schemas.microsoft.com/office/drawing/2014/main" id="{63584D9F-3C17-4F56-914E-EA04C4316980}"/>
              </a:ext>
            </a:extLst>
          </p:cNvPr>
          <p:cNvSpPr txBox="1"/>
          <p:nvPr/>
        </p:nvSpPr>
        <p:spPr>
          <a:xfrm>
            <a:off x="5666652" y="6035040"/>
            <a:ext cx="603050" cy="369332"/>
          </a:xfrm>
          <a:prstGeom prst="rect">
            <a:avLst/>
          </a:prstGeom>
          <a:noFill/>
        </p:spPr>
        <p:txBody>
          <a:bodyPr wrap="none" rtlCol="0">
            <a:spAutoFit/>
          </a:bodyPr>
          <a:lstStyle/>
          <a:p>
            <a:r>
              <a:rPr lang="en-US" dirty="0">
                <a:solidFill>
                  <a:srgbClr val="5B92E5"/>
                </a:solidFill>
                <a:latin typeface="Roboto" panose="02000000000000000000" pitchFamily="2" charset="0"/>
                <a:ea typeface="Roboto" panose="02000000000000000000" pitchFamily="2" charset="0"/>
                <a:cs typeface="Roboto" panose="02000000000000000000" pitchFamily="2" charset="0"/>
              </a:rPr>
              <a:t>SAE</a:t>
            </a:r>
          </a:p>
        </p:txBody>
      </p:sp>
    </p:spTree>
    <p:extLst>
      <p:ext uri="{BB962C8B-B14F-4D97-AF65-F5344CB8AC3E}">
        <p14:creationId xmlns:p14="http://schemas.microsoft.com/office/powerpoint/2010/main" val="2776223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88D3FF79-63B8-46C6-ABCA-E7F2DE9AD03F}"/>
              </a:ext>
            </a:extLst>
          </p:cNvPr>
          <p:cNvSpPr>
            <a:spLocks noGrp="1"/>
          </p:cNvSpPr>
          <p:nvPr>
            <p:ph idx="1"/>
          </p:nvPr>
        </p:nvSpPr>
        <p:spPr/>
        <p:txBody>
          <a:bodyPr/>
          <a:lstStyle/>
          <a:p>
            <a:r>
              <a:rPr lang="en-US" dirty="0"/>
              <a:t>Why the workstream is pursuing the approach(es).</a:t>
            </a:r>
          </a:p>
          <a:p>
            <a:pPr lvl="1"/>
            <a:r>
              <a:rPr lang="en-US" dirty="0"/>
              <a:t>Challenges being addressed.</a:t>
            </a:r>
          </a:p>
          <a:p>
            <a:pPr lvl="1"/>
            <a:r>
              <a:rPr lang="en-US" dirty="0"/>
              <a:t>Responsiveness to starting points and safety recommendations.</a:t>
            </a:r>
          </a:p>
          <a:p>
            <a:r>
              <a:rPr lang="en-US" dirty="0"/>
              <a:t>Expectations for results/outcomes.</a:t>
            </a:r>
          </a:p>
          <a:p>
            <a:pPr lvl="1"/>
            <a:r>
              <a:rPr lang="en-US" dirty="0"/>
              <a:t>How would the approach impact Document 5?</a:t>
            </a:r>
          </a:p>
          <a:p>
            <a:pPr lvl="1"/>
            <a:r>
              <a:rPr lang="en-US" dirty="0"/>
              <a:t>What are expectations for the “global requirements”?</a:t>
            </a:r>
          </a:p>
          <a:p>
            <a:r>
              <a:rPr lang="en-US" dirty="0"/>
              <a:t>Current status/focus of the efforts.</a:t>
            </a:r>
          </a:p>
          <a:p>
            <a:pPr lvl="1"/>
            <a:r>
              <a:rPr lang="en-US" dirty="0"/>
              <a:t>How advanced is the work?</a:t>
            </a:r>
          </a:p>
          <a:p>
            <a:pPr lvl="1"/>
            <a:r>
              <a:rPr lang="en-US" dirty="0"/>
              <a:t>How much needs to be done?</a:t>
            </a:r>
          </a:p>
          <a:p>
            <a:r>
              <a:rPr lang="en-US" dirty="0"/>
              <a:t>Provide a basis for May discussions on mandate, road map, and deliverables.</a:t>
            </a:r>
          </a:p>
        </p:txBody>
      </p:sp>
      <p:sp>
        <p:nvSpPr>
          <p:cNvPr id="5" name="Title 4">
            <a:extLst>
              <a:ext uri="{FF2B5EF4-FFF2-40B4-BE49-F238E27FC236}">
                <a16:creationId xmlns:a16="http://schemas.microsoft.com/office/drawing/2014/main" id="{AE77C09E-074E-43C7-9701-76F6CEBB76FE}"/>
              </a:ext>
            </a:extLst>
          </p:cNvPr>
          <p:cNvSpPr>
            <a:spLocks noGrp="1"/>
          </p:cNvSpPr>
          <p:nvPr>
            <p:ph type="title"/>
          </p:nvPr>
        </p:nvSpPr>
        <p:spPr/>
        <p:txBody>
          <a:bodyPr>
            <a:normAutofit fontScale="90000"/>
          </a:bodyPr>
          <a:lstStyle/>
          <a:p>
            <a:r>
              <a:rPr kumimoji="0" lang="en-US" sz="1200" b="0" i="0" u="none" strike="noStrike" kern="1200" cap="none" spc="0" normalizeH="0" baseline="0" noProof="0" dirty="0">
                <a:ln>
                  <a:noFill/>
                </a:ln>
                <a:solidFill>
                  <a:prstClr val="white"/>
                </a:solidFill>
                <a:effectLst/>
                <a:uLnTx/>
                <a:uFillTx/>
                <a:latin typeface="Arial Nova Light" panose="020B0304020202020204" pitchFamily="34" charset="0"/>
                <a:ea typeface="Roboto Light" panose="02000000000000000000" pitchFamily="2" charset="0"/>
                <a:cs typeface="+mj-cs"/>
              </a:rPr>
              <a:t>Agenda item 8 </a:t>
            </a:r>
            <a:br>
              <a:rPr kumimoji="0" lang="en-US" sz="1200" b="0" i="0" u="none" strike="noStrike" kern="1200" cap="none" spc="0" normalizeH="0" baseline="0" noProof="0" dirty="0">
                <a:ln>
                  <a:noFill/>
                </a:ln>
                <a:solidFill>
                  <a:prstClr val="white"/>
                </a:solidFill>
                <a:effectLst/>
                <a:uLnTx/>
                <a:uFillTx/>
                <a:latin typeface="Arial Nova Light" panose="020B0304020202020204" pitchFamily="34" charset="0"/>
                <a:ea typeface="Roboto Light" panose="02000000000000000000" pitchFamily="2" charset="0"/>
                <a:cs typeface="+mj-cs"/>
              </a:rPr>
            </a:br>
            <a:r>
              <a:rPr kumimoji="0" lang="en-US" sz="4400" b="0" i="0" u="none" strike="noStrike" kern="1200" cap="none" spc="0" normalizeH="0" baseline="0" noProof="0" dirty="0">
                <a:ln>
                  <a:noFill/>
                </a:ln>
                <a:solidFill>
                  <a:prstClr val="white"/>
                </a:solidFill>
                <a:effectLst/>
                <a:uLnTx/>
                <a:uFillTx/>
                <a:latin typeface="Roboto Light" panose="02000000000000000000" pitchFamily="2" charset="0"/>
                <a:ea typeface="Roboto Light" panose="02000000000000000000" pitchFamily="2" charset="0"/>
                <a:cs typeface="+mj-cs"/>
              </a:rPr>
              <a:t>FRAV report to GRVA</a:t>
            </a:r>
            <a:endParaRPr lang="en-US" dirty="0"/>
          </a:p>
        </p:txBody>
      </p:sp>
    </p:spTree>
    <p:extLst>
      <p:ext uri="{BB962C8B-B14F-4D97-AF65-F5344CB8AC3E}">
        <p14:creationId xmlns:p14="http://schemas.microsoft.com/office/powerpoint/2010/main" val="5301169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893AF774-9EA5-464A-A9B2-F94E27372D9C}"/>
              </a:ext>
            </a:extLst>
          </p:cNvPr>
          <p:cNvSpPr>
            <a:spLocks noGrp="1"/>
          </p:cNvSpPr>
          <p:nvPr>
            <p:ph idx="1"/>
          </p:nvPr>
        </p:nvSpPr>
        <p:spPr>
          <a:xfrm>
            <a:off x="548638" y="1188719"/>
            <a:ext cx="11385587" cy="5562166"/>
          </a:xfrm>
        </p:spPr>
        <p:txBody>
          <a:bodyPr>
            <a:normAutofit/>
          </a:bodyPr>
          <a:lstStyle/>
          <a:p>
            <a:r>
              <a:rPr lang="en-US" dirty="0"/>
              <a:t>VMAD concluding mandate</a:t>
            </a:r>
          </a:p>
          <a:p>
            <a:pPr lvl="1"/>
            <a:r>
              <a:rPr lang="en-US" dirty="0"/>
              <a:t>Integration of VMAD outcomes and collaboration into FRAV deliberations</a:t>
            </a:r>
          </a:p>
          <a:p>
            <a:r>
              <a:rPr lang="en-US" dirty="0"/>
              <a:t>Automation-related activities across WP.29 Working Parties</a:t>
            </a:r>
          </a:p>
          <a:p>
            <a:pPr lvl="1"/>
            <a:r>
              <a:rPr lang="en-US" dirty="0"/>
              <a:t>GRE and GRSG work on “driver” and current regulations</a:t>
            </a:r>
          </a:p>
          <a:p>
            <a:pPr lvl="1"/>
            <a:r>
              <a:rPr lang="en-US" dirty="0"/>
              <a:t>GRE request for input on light-signaling for ADS vehicles</a:t>
            </a:r>
          </a:p>
          <a:p>
            <a:pPr lvl="1"/>
            <a:r>
              <a:rPr lang="en-US" dirty="0"/>
              <a:t>Common terms and understanding of automation and ADS</a:t>
            </a:r>
          </a:p>
          <a:p>
            <a:r>
              <a:rPr lang="en-US" dirty="0"/>
              <a:t>FRAV mandate and expectations for milestone deliverables</a:t>
            </a:r>
          </a:p>
        </p:txBody>
      </p:sp>
      <p:sp>
        <p:nvSpPr>
          <p:cNvPr id="5" name="Title 4">
            <a:extLst>
              <a:ext uri="{FF2B5EF4-FFF2-40B4-BE49-F238E27FC236}">
                <a16:creationId xmlns:a16="http://schemas.microsoft.com/office/drawing/2014/main" id="{D5611201-D47E-4F9A-B845-75CB8C232FC2}"/>
              </a:ext>
            </a:extLst>
          </p:cNvPr>
          <p:cNvSpPr>
            <a:spLocks noGrp="1"/>
          </p:cNvSpPr>
          <p:nvPr>
            <p:ph type="title"/>
          </p:nvPr>
        </p:nvSpPr>
        <p:spPr/>
        <p:txBody>
          <a:bodyPr>
            <a:normAutofit fontScale="90000"/>
          </a:bodyPr>
          <a:lstStyle/>
          <a:p>
            <a:r>
              <a:rPr kumimoji="0" lang="en-US" sz="1100" b="0" i="0" u="none" strike="noStrike" kern="1200" cap="none" spc="0" normalizeH="0" baseline="0" noProof="0" dirty="0">
                <a:ln>
                  <a:noFill/>
                </a:ln>
                <a:solidFill>
                  <a:prstClr val="white"/>
                </a:solidFill>
                <a:effectLst/>
                <a:uLnTx/>
                <a:uFillTx/>
                <a:latin typeface="Arial Nova Light" panose="020B0304020202020204" pitchFamily="34" charset="0"/>
                <a:ea typeface="Roboto Light" panose="02000000000000000000" pitchFamily="2" charset="0"/>
                <a:cs typeface="+mj-cs"/>
              </a:rPr>
              <a:t>Agenda item 8 </a:t>
            </a:r>
            <a:br>
              <a:rPr kumimoji="0" lang="en-US" sz="1100" b="0" i="0" u="none" strike="noStrike" kern="1200" cap="none" spc="0" normalizeH="0" baseline="0" noProof="0" dirty="0">
                <a:ln>
                  <a:noFill/>
                </a:ln>
                <a:solidFill>
                  <a:prstClr val="white"/>
                </a:solidFill>
                <a:effectLst/>
                <a:uLnTx/>
                <a:uFillTx/>
                <a:latin typeface="Arial Nova Light" panose="020B0304020202020204" pitchFamily="34" charset="0"/>
                <a:ea typeface="Roboto Light" panose="02000000000000000000" pitchFamily="2" charset="0"/>
                <a:cs typeface="+mj-cs"/>
              </a:rPr>
            </a:br>
            <a:r>
              <a:rPr kumimoji="0" lang="en-US" sz="4400" b="0" i="0" u="none" strike="noStrike" kern="1200" cap="none" spc="0" normalizeH="0" baseline="0" noProof="0" dirty="0">
                <a:ln>
                  <a:noFill/>
                </a:ln>
                <a:solidFill>
                  <a:prstClr val="white"/>
                </a:solidFill>
                <a:effectLst/>
                <a:uLnTx/>
                <a:uFillTx/>
                <a:latin typeface="Roboto Light" panose="02000000000000000000" pitchFamily="2" charset="0"/>
                <a:ea typeface="Roboto Light" panose="02000000000000000000" pitchFamily="2" charset="0"/>
                <a:cs typeface="+mj-cs"/>
              </a:rPr>
              <a:t>FRAV report to GRVA</a:t>
            </a:r>
            <a:endParaRPr lang="en-US" dirty="0"/>
          </a:p>
        </p:txBody>
      </p:sp>
      <p:sp>
        <p:nvSpPr>
          <p:cNvPr id="4" name="TextBox 3">
            <a:hlinkClick r:id="rId2" action="ppaction://hlinkpres?slideindex=1&amp;slidetitle="/>
            <a:extLst>
              <a:ext uri="{FF2B5EF4-FFF2-40B4-BE49-F238E27FC236}">
                <a16:creationId xmlns:a16="http://schemas.microsoft.com/office/drawing/2014/main" id="{38FA1F81-702A-4CD1-BBE6-4744E60CFB32}"/>
              </a:ext>
            </a:extLst>
          </p:cNvPr>
          <p:cNvSpPr txBox="1"/>
          <p:nvPr/>
        </p:nvSpPr>
        <p:spPr>
          <a:xfrm>
            <a:off x="504193" y="4868597"/>
            <a:ext cx="11108687" cy="830997"/>
          </a:xfrm>
          <a:prstGeom prst="rect">
            <a:avLst/>
          </a:prstGeom>
          <a:noFill/>
          <a:ln>
            <a:solidFill>
              <a:schemeClr val="accent1"/>
            </a:solidFill>
          </a:ln>
        </p:spPr>
        <p:txBody>
          <a:bodyPr wrap="square" rtlCol="0">
            <a:spAutoFit/>
          </a:bodyPr>
          <a:lstStyle/>
          <a:p>
            <a:pPr algn="ctr"/>
            <a:r>
              <a:rPr lang="en-US" sz="2400" dirty="0"/>
              <a:t>FRAV-27-08 provides a basis for preparing no more than three slides (preferably 1-2) per workstream to inform GRVA of FRAV directions and expectations for outcomes.</a:t>
            </a:r>
          </a:p>
        </p:txBody>
      </p:sp>
    </p:spTree>
    <p:extLst>
      <p:ext uri="{BB962C8B-B14F-4D97-AF65-F5344CB8AC3E}">
        <p14:creationId xmlns:p14="http://schemas.microsoft.com/office/powerpoint/2010/main" val="3177550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667C8546-F431-4E7E-897B-A0FCE53B9F61}"/>
              </a:ext>
            </a:extLst>
          </p:cNvPr>
          <p:cNvSpPr>
            <a:spLocks noGrp="1"/>
          </p:cNvSpPr>
          <p:nvPr>
            <p:ph sz="half" idx="1"/>
          </p:nvPr>
        </p:nvSpPr>
        <p:spPr>
          <a:ln>
            <a:solidFill>
              <a:schemeClr val="accent1"/>
            </a:solidFill>
          </a:ln>
        </p:spPr>
        <p:txBody>
          <a:bodyPr anchor="ctr">
            <a:normAutofit/>
          </a:bodyPr>
          <a:lstStyle/>
          <a:p>
            <a:pPr marL="0" indent="0" algn="ctr">
              <a:buNone/>
            </a:pPr>
            <a:r>
              <a:rPr lang="en-US" sz="3200" b="1" dirty="0"/>
              <a:t>FRAV Calendar</a:t>
            </a:r>
          </a:p>
          <a:p>
            <a:pPr marL="0" indent="0" algn="ctr">
              <a:buNone/>
            </a:pPr>
            <a:endParaRPr lang="en-US" sz="2400" dirty="0"/>
          </a:p>
          <a:p>
            <a:pPr marL="0" indent="0" algn="ctr">
              <a:buNone/>
            </a:pPr>
            <a:r>
              <a:rPr lang="en-US" sz="2400" dirty="0"/>
              <a:t>Session 28: 19-20 May</a:t>
            </a:r>
            <a:endParaRPr lang="en-US" sz="2000" dirty="0"/>
          </a:p>
          <a:p>
            <a:pPr marL="0" indent="0" algn="ctr">
              <a:buNone/>
            </a:pPr>
            <a:r>
              <a:rPr lang="en-US" sz="2000" dirty="0"/>
              <a:t>[Session 29: 14-15 June]</a:t>
            </a:r>
          </a:p>
        </p:txBody>
      </p:sp>
      <p:sp>
        <p:nvSpPr>
          <p:cNvPr id="5" name="Title 4">
            <a:extLst>
              <a:ext uri="{FF2B5EF4-FFF2-40B4-BE49-F238E27FC236}">
                <a16:creationId xmlns:a16="http://schemas.microsoft.com/office/drawing/2014/main" id="{1397F2C7-F30A-400B-A081-2A3BFC07E75E}"/>
              </a:ext>
            </a:extLst>
          </p:cNvPr>
          <p:cNvSpPr>
            <a:spLocks noGrp="1"/>
          </p:cNvSpPr>
          <p:nvPr>
            <p:ph type="title"/>
          </p:nvPr>
        </p:nvSpPr>
        <p:spPr/>
        <p:txBody>
          <a:bodyPr>
            <a:normAutofit fontScale="90000"/>
          </a:bodyPr>
          <a:lstStyle/>
          <a:p>
            <a:r>
              <a:rPr kumimoji="0" lang="en-US" sz="18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a:t>
            </a:r>
            <a:r>
              <a:rPr lang="en-US" sz="1800">
                <a:solidFill>
                  <a:prstClr val="white"/>
                </a:solidFill>
              </a:rPr>
              <a:t>9</a:t>
            </a:r>
            <a:br>
              <a:rPr kumimoji="0" lang="en-US" sz="40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br>
            <a:r>
              <a:rPr kumimoji="0" lang="en-US" sz="40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Outlook for next steps</a:t>
            </a:r>
            <a:endParaRPr lang="en-US" dirty="0"/>
          </a:p>
        </p:txBody>
      </p:sp>
      <p:sp>
        <p:nvSpPr>
          <p:cNvPr id="3" name="Content Placeholder 2">
            <a:extLst>
              <a:ext uri="{FF2B5EF4-FFF2-40B4-BE49-F238E27FC236}">
                <a16:creationId xmlns:a16="http://schemas.microsoft.com/office/drawing/2014/main" id="{76436706-4D2D-4BF8-9848-A42AD3490D28}"/>
              </a:ext>
            </a:extLst>
          </p:cNvPr>
          <p:cNvSpPr>
            <a:spLocks noGrp="1"/>
          </p:cNvSpPr>
          <p:nvPr>
            <p:ph sz="half" idx="2"/>
          </p:nvPr>
        </p:nvSpPr>
        <p:spPr/>
        <p:txBody>
          <a:bodyPr anchor="ctr"/>
          <a:lstStyle/>
          <a:p>
            <a:pPr marL="0" indent="0" algn="ctr">
              <a:buNone/>
            </a:pPr>
            <a:r>
              <a:rPr lang="en-US" dirty="0"/>
              <a:t>Two-day May session to:</a:t>
            </a:r>
          </a:p>
          <a:p>
            <a:pPr marL="0" indent="0" algn="ctr">
              <a:buNone/>
            </a:pPr>
            <a:r>
              <a:rPr lang="en-US" dirty="0"/>
              <a:t> Finalize submissions to May GRVA session (FRAV status report and updated safety recommendations document)</a:t>
            </a:r>
          </a:p>
        </p:txBody>
      </p:sp>
    </p:spTree>
    <p:extLst>
      <p:ext uri="{BB962C8B-B14F-4D97-AF65-F5344CB8AC3E}">
        <p14:creationId xmlns:p14="http://schemas.microsoft.com/office/powerpoint/2010/main" val="31945076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18921E7-CA3D-4D8E-9B96-DD38ECFE2F1B}"/>
              </a:ext>
            </a:extLst>
          </p:cNvPr>
          <p:cNvSpPr>
            <a:spLocks noGrp="1"/>
          </p:cNvSpPr>
          <p:nvPr>
            <p:ph type="title"/>
          </p:nvPr>
        </p:nvSpPr>
        <p:spPr/>
        <p:txBody>
          <a:bodyPr>
            <a:normAutofit fontScale="90000"/>
          </a:bodyPr>
          <a:lstStyle/>
          <a:p>
            <a:r>
              <a:rPr kumimoji="0" lang="en-US" sz="13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1</a:t>
            </a:r>
            <a:br>
              <a:rPr kumimoji="0" lang="en-US" sz="13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br>
            <a:r>
              <a:rPr lang="en-US" dirty="0"/>
              <a:t>Adoption of the agenda</a:t>
            </a:r>
          </a:p>
        </p:txBody>
      </p:sp>
      <p:pic>
        <p:nvPicPr>
          <p:cNvPr id="7" name="Picture 6">
            <a:extLst>
              <a:ext uri="{FF2B5EF4-FFF2-40B4-BE49-F238E27FC236}">
                <a16:creationId xmlns:a16="http://schemas.microsoft.com/office/drawing/2014/main" id="{E3DF7707-CE80-4D5E-A3E1-96BFF28526C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12635" y="1139699"/>
            <a:ext cx="5252829" cy="3480000"/>
          </a:xfrm>
          <a:prstGeom prst="rect">
            <a:avLst/>
          </a:prstGeom>
          <a:ln>
            <a:solidFill>
              <a:schemeClr val="tx1"/>
            </a:solidFill>
          </a:ln>
        </p:spPr>
      </p:pic>
      <p:pic>
        <p:nvPicPr>
          <p:cNvPr id="9" name="Picture 8">
            <a:extLst>
              <a:ext uri="{FF2B5EF4-FFF2-40B4-BE49-F238E27FC236}">
                <a16:creationId xmlns:a16="http://schemas.microsoft.com/office/drawing/2014/main" id="{B1A61FB1-ABAD-4F81-97D1-FD4A06D0C5E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992471" y="1147331"/>
            <a:ext cx="5695336" cy="2145035"/>
          </a:xfrm>
          <a:prstGeom prst="rect">
            <a:avLst/>
          </a:prstGeom>
          <a:ln>
            <a:solidFill>
              <a:schemeClr val="tx1"/>
            </a:solidFill>
          </a:ln>
        </p:spPr>
      </p:pic>
      <p:sp>
        <p:nvSpPr>
          <p:cNvPr id="2" name="TextBox 1">
            <a:extLst>
              <a:ext uri="{FF2B5EF4-FFF2-40B4-BE49-F238E27FC236}">
                <a16:creationId xmlns:a16="http://schemas.microsoft.com/office/drawing/2014/main" id="{3F792726-F9E2-41E5-9C1B-97A0A59CCDC2}"/>
              </a:ext>
            </a:extLst>
          </p:cNvPr>
          <p:cNvSpPr txBox="1"/>
          <p:nvPr/>
        </p:nvSpPr>
        <p:spPr>
          <a:xfrm>
            <a:off x="504193" y="4868597"/>
            <a:ext cx="11108687" cy="1200329"/>
          </a:xfrm>
          <a:prstGeom prst="rect">
            <a:avLst/>
          </a:prstGeom>
          <a:noFill/>
          <a:ln>
            <a:solidFill>
              <a:schemeClr val="accent1"/>
            </a:solidFill>
          </a:ln>
        </p:spPr>
        <p:txBody>
          <a:bodyPr wrap="square" rtlCol="0">
            <a:spAutoFit/>
          </a:bodyPr>
          <a:lstStyle/>
          <a:p>
            <a:pPr algn="ctr"/>
            <a:r>
              <a:rPr lang="en-US" sz="2400" dirty="0"/>
              <a:t>Review updates and status of Document 5, consider workstream status and directions, considers “rules of the road” approach to criteria, and discuss expectations for short-term outcomes (end 2022) to convey to GRVA in May.</a:t>
            </a:r>
          </a:p>
        </p:txBody>
      </p:sp>
    </p:spTree>
    <p:extLst>
      <p:ext uri="{BB962C8B-B14F-4D97-AF65-F5344CB8AC3E}">
        <p14:creationId xmlns:p14="http://schemas.microsoft.com/office/powerpoint/2010/main" val="2434515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598A2705-0761-4D69-A6AB-03204FCA3AD0}"/>
              </a:ext>
            </a:extLst>
          </p:cNvPr>
          <p:cNvSpPr>
            <a:spLocks noGrp="1"/>
          </p:cNvSpPr>
          <p:nvPr>
            <p:ph idx="1"/>
          </p:nvPr>
        </p:nvSpPr>
        <p:spPr/>
        <p:txBody>
          <a:bodyPr/>
          <a:lstStyle/>
          <a:p>
            <a:r>
              <a:rPr lang="en-US" dirty="0"/>
              <a:t>Document 5</a:t>
            </a:r>
          </a:p>
          <a:p>
            <a:pPr lvl="1"/>
            <a:r>
              <a:rPr lang="en-US" dirty="0"/>
              <a:t>FRAV-27-05 updated per discussions during the 26</a:t>
            </a:r>
            <a:r>
              <a:rPr lang="en-US" baseline="30000" dirty="0"/>
              <a:t>th</a:t>
            </a:r>
            <a:r>
              <a:rPr lang="en-US" dirty="0"/>
              <a:t> session.</a:t>
            </a:r>
          </a:p>
          <a:p>
            <a:pPr lvl="2"/>
            <a:r>
              <a:rPr lang="en-US" dirty="0"/>
              <a:t>§2.5. driver definition</a:t>
            </a:r>
          </a:p>
          <a:p>
            <a:pPr lvl="2"/>
            <a:r>
              <a:rPr lang="en-US" dirty="0"/>
              <a:t>§2.6.2.1.2. sensing and perception description</a:t>
            </a:r>
          </a:p>
          <a:p>
            <a:pPr lvl="2"/>
            <a:r>
              <a:rPr lang="en-US" dirty="0"/>
              <a:t>§2.17. transition of control definition</a:t>
            </a:r>
          </a:p>
          <a:p>
            <a:pPr lvl="1"/>
            <a:r>
              <a:rPr lang="en-US" dirty="0"/>
              <a:t>Open issues</a:t>
            </a:r>
          </a:p>
          <a:p>
            <a:pPr lvl="2"/>
            <a:r>
              <a:rPr lang="en-US" dirty="0"/>
              <a:t>Harmonization of driver definition with WP.1 and across WP.29</a:t>
            </a:r>
          </a:p>
          <a:p>
            <a:pPr lvl="2"/>
            <a:r>
              <a:rPr lang="en-US" dirty="0"/>
              <a:t>§2.18. User definition still refers to “dynamic control” (deprecated during last session)</a:t>
            </a:r>
          </a:p>
          <a:p>
            <a:r>
              <a:rPr lang="en-US" dirty="0"/>
              <a:t>May GRVA session</a:t>
            </a:r>
          </a:p>
          <a:p>
            <a:pPr lvl="1"/>
            <a:r>
              <a:rPr lang="en-US" dirty="0"/>
              <a:t>Updated safety recommendations document (revised Document 5)</a:t>
            </a:r>
          </a:p>
          <a:p>
            <a:pPr lvl="1"/>
            <a:r>
              <a:rPr lang="en-US" dirty="0"/>
              <a:t>Status report (especially directions of work and short-term expectations for outcomes)</a:t>
            </a:r>
          </a:p>
        </p:txBody>
      </p:sp>
      <p:sp>
        <p:nvSpPr>
          <p:cNvPr id="5" name="Title 4">
            <a:extLst>
              <a:ext uri="{FF2B5EF4-FFF2-40B4-BE49-F238E27FC236}">
                <a16:creationId xmlns:a16="http://schemas.microsoft.com/office/drawing/2014/main" id="{7D912408-6E41-43D6-A1FC-D82E08670CFD}"/>
              </a:ext>
            </a:extLst>
          </p:cNvPr>
          <p:cNvSpPr>
            <a:spLocks noGrp="1"/>
          </p:cNvSpPr>
          <p:nvPr>
            <p:ph type="title"/>
          </p:nvPr>
        </p:nvSpPr>
        <p:spPr/>
        <p:txBody>
          <a:bodyPr>
            <a:normAutofit fontScale="90000"/>
          </a:bodyPr>
          <a:lstStyle/>
          <a:p>
            <a:r>
              <a:rPr lang="en-US" sz="1800" dirty="0"/>
              <a:t>Agenda 2</a:t>
            </a:r>
            <a:br>
              <a:rPr lang="en-US" dirty="0"/>
            </a:br>
            <a:r>
              <a:rPr lang="en-US" dirty="0"/>
              <a:t>FRAV status</a:t>
            </a:r>
          </a:p>
        </p:txBody>
      </p:sp>
    </p:spTree>
    <p:extLst>
      <p:ext uri="{BB962C8B-B14F-4D97-AF65-F5344CB8AC3E}">
        <p14:creationId xmlns:p14="http://schemas.microsoft.com/office/powerpoint/2010/main" val="20044308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D815D213-736B-4C2B-95DF-BBBE728AA02A}"/>
              </a:ext>
            </a:extLst>
          </p:cNvPr>
          <p:cNvSpPr>
            <a:spLocks noGrp="1"/>
          </p:cNvSpPr>
          <p:nvPr>
            <p:ph idx="1"/>
          </p:nvPr>
        </p:nvSpPr>
        <p:spPr/>
        <p:txBody>
          <a:bodyPr/>
          <a:lstStyle/>
          <a:p>
            <a:r>
              <a:rPr lang="en-US" dirty="0"/>
              <a:t>VMAD</a:t>
            </a:r>
          </a:p>
          <a:p>
            <a:pPr lvl="1"/>
            <a:r>
              <a:rPr lang="en-US" dirty="0"/>
              <a:t>Submitting Master Document with symbol to GRVA (formal document for information).</a:t>
            </a:r>
          </a:p>
          <a:p>
            <a:pPr lvl="1"/>
            <a:r>
              <a:rPr lang="en-US" dirty="0"/>
              <a:t>Views original mandate as fulfilled.</a:t>
            </a:r>
          </a:p>
          <a:p>
            <a:pPr lvl="1"/>
            <a:r>
              <a:rPr lang="en-US" dirty="0"/>
              <a:t>Looking to GRVA/WP.29 for any further guidance.</a:t>
            </a:r>
          </a:p>
          <a:p>
            <a:r>
              <a:rPr lang="en-US" dirty="0"/>
              <a:t>EDR/DSSAD</a:t>
            </a:r>
          </a:p>
          <a:p>
            <a:pPr lvl="1"/>
            <a:r>
              <a:rPr lang="en-US" dirty="0"/>
              <a:t>ADS interests assigned to DSSAD subgroup.</a:t>
            </a:r>
          </a:p>
          <a:p>
            <a:pPr lvl="1"/>
            <a:r>
              <a:rPr lang="en-US" dirty="0"/>
              <a:t>Interest in EDR and general performance information.</a:t>
            </a:r>
          </a:p>
          <a:p>
            <a:pPr lvl="1"/>
            <a:r>
              <a:rPr lang="en-US" dirty="0"/>
              <a:t>Welcomed FRAV illustration of recommendations (TOC example).</a:t>
            </a:r>
          </a:p>
          <a:p>
            <a:pPr lvl="1"/>
            <a:r>
              <a:rPr lang="en-US" dirty="0"/>
              <a:t>Agreed on importance of sharing information to ensure coherence.</a:t>
            </a:r>
          </a:p>
          <a:p>
            <a:pPr lvl="1"/>
            <a:r>
              <a:rPr lang="en-US" dirty="0"/>
              <a:t>No request for further FRAV support.</a:t>
            </a:r>
          </a:p>
        </p:txBody>
      </p:sp>
      <p:sp>
        <p:nvSpPr>
          <p:cNvPr id="5" name="Title 4">
            <a:extLst>
              <a:ext uri="{FF2B5EF4-FFF2-40B4-BE49-F238E27FC236}">
                <a16:creationId xmlns:a16="http://schemas.microsoft.com/office/drawing/2014/main" id="{E6E0EC70-C749-4B2A-BC70-1D3030590AF6}"/>
              </a:ext>
            </a:extLst>
          </p:cNvPr>
          <p:cNvSpPr>
            <a:spLocks noGrp="1"/>
          </p:cNvSpPr>
          <p:nvPr>
            <p:ph type="title"/>
          </p:nvPr>
        </p:nvSpPr>
        <p:spPr/>
        <p:txBody>
          <a:bodyPr>
            <a:normAutofit fontScale="90000"/>
          </a:bodyPr>
          <a:lstStyle/>
          <a:p>
            <a:r>
              <a:rPr kumimoji="0" lang="en-US" sz="1300" b="0" i="0" u="none" strike="noStrike" kern="1200" cap="none" spc="0" normalizeH="0" baseline="0" noProof="0" dirty="0">
                <a:ln>
                  <a:noFill/>
                </a:ln>
                <a:solidFill>
                  <a:prstClr val="white"/>
                </a:solidFill>
                <a:effectLst/>
                <a:uLnTx/>
                <a:uFillTx/>
                <a:latin typeface="Arial Nova Light" panose="020B0304020202020204" pitchFamily="34" charset="0"/>
                <a:ea typeface="Roboto Light" panose="02000000000000000000" pitchFamily="2" charset="0"/>
                <a:cs typeface="+mj-cs"/>
              </a:rPr>
              <a:t>Agenda item </a:t>
            </a:r>
            <a:r>
              <a:rPr lang="en-US" sz="1300" dirty="0">
                <a:solidFill>
                  <a:prstClr val="white"/>
                </a:solidFill>
              </a:rPr>
              <a:t>3</a:t>
            </a:r>
            <a:br>
              <a:rPr kumimoji="0" lang="en-US" sz="1300" b="0" i="0" u="none" strike="noStrike" kern="1200" cap="none" spc="0" normalizeH="0" baseline="0" noProof="0" dirty="0">
                <a:ln>
                  <a:noFill/>
                </a:ln>
                <a:solidFill>
                  <a:prstClr val="white"/>
                </a:solidFill>
                <a:effectLst/>
                <a:uLnTx/>
                <a:uFillTx/>
                <a:latin typeface="Roboto Light" panose="02000000000000000000" pitchFamily="2" charset="0"/>
                <a:ea typeface="Roboto Light" panose="02000000000000000000" pitchFamily="2" charset="0"/>
                <a:cs typeface="+mj-cs"/>
              </a:rPr>
            </a:br>
            <a:r>
              <a:rPr lang="en-US" dirty="0"/>
              <a:t>WP.29 activities</a:t>
            </a:r>
          </a:p>
        </p:txBody>
      </p:sp>
    </p:spTree>
    <p:extLst>
      <p:ext uri="{BB962C8B-B14F-4D97-AF65-F5344CB8AC3E}">
        <p14:creationId xmlns:p14="http://schemas.microsoft.com/office/powerpoint/2010/main" val="12218736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6E0EC70-C749-4B2A-BC70-1D3030590AF6}"/>
              </a:ext>
            </a:extLst>
          </p:cNvPr>
          <p:cNvSpPr>
            <a:spLocks noGrp="1"/>
          </p:cNvSpPr>
          <p:nvPr>
            <p:ph type="title"/>
          </p:nvPr>
        </p:nvSpPr>
        <p:spPr/>
        <p:txBody>
          <a:bodyPr>
            <a:normAutofit fontScale="90000"/>
          </a:bodyPr>
          <a:lstStyle/>
          <a:p>
            <a:r>
              <a:rPr kumimoji="0" lang="en-US" sz="1300" b="0" i="0" u="none" strike="noStrike" kern="1200" cap="none" spc="0" normalizeH="0" baseline="0" noProof="0" dirty="0">
                <a:ln>
                  <a:noFill/>
                </a:ln>
                <a:solidFill>
                  <a:prstClr val="white"/>
                </a:solidFill>
                <a:effectLst/>
                <a:uLnTx/>
                <a:uFillTx/>
                <a:latin typeface="Arial Nova Light" panose="020B0304020202020204" pitchFamily="34" charset="0"/>
                <a:ea typeface="Roboto Light" panose="02000000000000000000" pitchFamily="2" charset="0"/>
                <a:cs typeface="+mj-cs"/>
              </a:rPr>
              <a:t>Agenda item </a:t>
            </a:r>
            <a:r>
              <a:rPr lang="en-US" sz="1300" dirty="0">
                <a:solidFill>
                  <a:prstClr val="white"/>
                </a:solidFill>
              </a:rPr>
              <a:t>3</a:t>
            </a:r>
            <a:br>
              <a:rPr lang="en-US" sz="1300" dirty="0">
                <a:solidFill>
                  <a:prstClr val="white"/>
                </a:solidFill>
              </a:rPr>
            </a:br>
            <a:r>
              <a:rPr lang="en-US" dirty="0"/>
              <a:t>WP.29 activities</a:t>
            </a:r>
          </a:p>
        </p:txBody>
      </p:sp>
      <p:pic>
        <p:nvPicPr>
          <p:cNvPr id="2" name="Picture 1">
            <a:extLst>
              <a:ext uri="{FF2B5EF4-FFF2-40B4-BE49-F238E27FC236}">
                <a16:creationId xmlns:a16="http://schemas.microsoft.com/office/drawing/2014/main" id="{7027F07B-39F4-4EA5-84C7-70A7ECD50702}"/>
              </a:ext>
            </a:extLst>
          </p:cNvPr>
          <p:cNvPicPr>
            <a:picLocks noChangeAspect="1"/>
          </p:cNvPicPr>
          <p:nvPr/>
        </p:nvPicPr>
        <p:blipFill>
          <a:blip r:embed="rId2"/>
          <a:stretch>
            <a:fillRect/>
          </a:stretch>
        </p:blipFill>
        <p:spPr>
          <a:xfrm>
            <a:off x="4305282" y="1463040"/>
            <a:ext cx="7477760" cy="4206240"/>
          </a:xfrm>
          <a:prstGeom prst="rect">
            <a:avLst/>
          </a:prstGeom>
          <a:ln w="28575">
            <a:solidFill>
              <a:srgbClr val="002060"/>
            </a:solidFill>
          </a:ln>
        </p:spPr>
      </p:pic>
      <p:sp>
        <p:nvSpPr>
          <p:cNvPr id="3" name="Arrow: Pentagon 2">
            <a:extLst>
              <a:ext uri="{FF2B5EF4-FFF2-40B4-BE49-F238E27FC236}">
                <a16:creationId xmlns:a16="http://schemas.microsoft.com/office/drawing/2014/main" id="{C346EDE9-0776-456D-A049-EC9C2A4E1466}"/>
              </a:ext>
            </a:extLst>
          </p:cNvPr>
          <p:cNvSpPr/>
          <p:nvPr/>
        </p:nvSpPr>
        <p:spPr>
          <a:xfrm>
            <a:off x="671903" y="2052975"/>
            <a:ext cx="3557311" cy="3026369"/>
          </a:xfrm>
          <a:prstGeom prst="homePlate">
            <a:avLst/>
          </a:prstGeom>
          <a:solidFill>
            <a:srgbClr val="5B92E5"/>
          </a:solid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Roboto" panose="02000000000000000000" pitchFamily="2" charset="0"/>
                <a:ea typeface="Roboto" panose="02000000000000000000" pitchFamily="2" charset="0"/>
                <a:cs typeface="Roboto" panose="02000000000000000000" pitchFamily="2" charset="0"/>
              </a:rPr>
              <a:t>Driver-control assistance systems (DCAS) require a driver. Uniform definition of “driver” could be important.</a:t>
            </a:r>
          </a:p>
        </p:txBody>
      </p:sp>
    </p:spTree>
    <p:extLst>
      <p:ext uri="{BB962C8B-B14F-4D97-AF65-F5344CB8AC3E}">
        <p14:creationId xmlns:p14="http://schemas.microsoft.com/office/powerpoint/2010/main" val="846642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D9D44C0B-BECA-4ABF-8BBD-2579B479BBA0}"/>
              </a:ext>
            </a:extLst>
          </p:cNvPr>
          <p:cNvSpPr>
            <a:spLocks noGrp="1"/>
          </p:cNvSpPr>
          <p:nvPr>
            <p:ph idx="1"/>
          </p:nvPr>
        </p:nvSpPr>
        <p:spPr>
          <a:xfrm>
            <a:off x="548639" y="1188720"/>
            <a:ext cx="10689631" cy="3678248"/>
          </a:xfrm>
        </p:spPr>
        <p:txBody>
          <a:bodyPr/>
          <a:lstStyle/>
          <a:p>
            <a:r>
              <a:rPr lang="en-US" dirty="0">
                <a:latin typeface="Roboto" panose="02000000000000000000" pitchFamily="2" charset="0"/>
                <a:ea typeface="Roboto" panose="02000000000000000000" pitchFamily="2" charset="0"/>
                <a:cs typeface="Roboto" panose="02000000000000000000" pitchFamily="2" charset="0"/>
              </a:rPr>
              <a:t>GRSG discussions on “automated vehicles”.</a:t>
            </a:r>
          </a:p>
          <a:p>
            <a:pPr lvl="1"/>
            <a:r>
              <a:rPr lang="en-US" dirty="0"/>
              <a:t>Informal document proposing to amend new regulation on driver direct vision (M</a:t>
            </a:r>
            <a:r>
              <a:rPr lang="en-US" baseline="-25000" dirty="0"/>
              <a:t>2</a:t>
            </a:r>
            <a:r>
              <a:rPr lang="en-US" dirty="0"/>
              <a:t>, M</a:t>
            </a:r>
            <a:r>
              <a:rPr lang="en-US" baseline="-25000" dirty="0"/>
              <a:t>3</a:t>
            </a:r>
            <a:r>
              <a:rPr lang="en-US" dirty="0"/>
              <a:t>, N</a:t>
            </a:r>
            <a:r>
              <a:rPr lang="en-US" baseline="-25000" dirty="0"/>
              <a:t>2</a:t>
            </a:r>
            <a:r>
              <a:rPr lang="en-US" dirty="0"/>
              <a:t>, N</a:t>
            </a:r>
            <a:r>
              <a:rPr lang="en-US" baseline="-25000" dirty="0"/>
              <a:t>3</a:t>
            </a:r>
            <a:r>
              <a:rPr lang="en-US" dirty="0"/>
              <a:t>) regarding “automated vehicles” and “fully automated vehicles”.</a:t>
            </a:r>
          </a:p>
          <a:p>
            <a:pPr lvl="1"/>
            <a:r>
              <a:rPr lang="en-US" dirty="0">
                <a:latin typeface="Roboto" panose="02000000000000000000" pitchFamily="2" charset="0"/>
                <a:ea typeface="Roboto" panose="02000000000000000000" pitchFamily="2" charset="0"/>
                <a:cs typeface="Roboto" panose="02000000000000000000" pitchFamily="2" charset="0"/>
              </a:rPr>
              <a:t>Definitions described collision-avoidance systems</a:t>
            </a:r>
            <a:r>
              <a:rPr lang="en-US" dirty="0"/>
              <a:t>, not ADS.</a:t>
            </a:r>
          </a:p>
          <a:p>
            <a:pPr lvl="1"/>
            <a:r>
              <a:rPr lang="en-US" dirty="0">
                <a:latin typeface="Roboto" panose="02000000000000000000" pitchFamily="2" charset="0"/>
                <a:ea typeface="Roboto" panose="02000000000000000000" pitchFamily="2" charset="0"/>
                <a:cs typeface="Roboto" panose="02000000000000000000" pitchFamily="2" charset="0"/>
              </a:rPr>
              <a:t>Amendment not accepted but expect further discussions.</a:t>
            </a:r>
          </a:p>
          <a:p>
            <a:r>
              <a:rPr lang="en-US" dirty="0"/>
              <a:t>GRSG proposed to establish a task force on automated vehicles.</a:t>
            </a:r>
          </a:p>
          <a:p>
            <a:pPr lvl="1"/>
            <a:r>
              <a:rPr lang="en-US" dirty="0">
                <a:latin typeface="Roboto" panose="02000000000000000000" pitchFamily="2" charset="0"/>
                <a:ea typeface="Roboto" panose="02000000000000000000" pitchFamily="2" charset="0"/>
                <a:cs typeface="Roboto" panose="02000000000000000000" pitchFamily="2" charset="0"/>
              </a:rPr>
              <a:t>Netherlands circulated email for meeting to set up task force.</a:t>
            </a:r>
          </a:p>
          <a:p>
            <a:pPr lvl="1"/>
            <a:r>
              <a:rPr lang="en-US" dirty="0"/>
              <a:t>Proposed to “future proof” GRSG regulations regarding use of “driver”.</a:t>
            </a:r>
          </a:p>
        </p:txBody>
      </p:sp>
      <p:sp>
        <p:nvSpPr>
          <p:cNvPr id="5" name="Title 4">
            <a:extLst>
              <a:ext uri="{FF2B5EF4-FFF2-40B4-BE49-F238E27FC236}">
                <a16:creationId xmlns:a16="http://schemas.microsoft.com/office/drawing/2014/main" id="{3E4F524B-C93B-44F8-A72C-A73249EA20F1}"/>
              </a:ext>
            </a:extLst>
          </p:cNvPr>
          <p:cNvSpPr>
            <a:spLocks noGrp="1"/>
          </p:cNvSpPr>
          <p:nvPr>
            <p:ph type="title"/>
          </p:nvPr>
        </p:nvSpPr>
        <p:spPr/>
        <p:txBody>
          <a:bodyPr>
            <a:normAutofit fontScale="90000"/>
          </a:bodyPr>
          <a:lstStyle/>
          <a:p>
            <a:r>
              <a:rPr kumimoji="0" lang="en-US" sz="1300" b="0" i="0" u="none" strike="noStrike" kern="1200" cap="none" spc="0" normalizeH="0" baseline="0" noProof="0" dirty="0">
                <a:ln>
                  <a:noFill/>
                </a:ln>
                <a:solidFill>
                  <a:prstClr val="white"/>
                </a:solidFill>
                <a:effectLst/>
                <a:uLnTx/>
                <a:uFillTx/>
                <a:latin typeface="Arial Nova Light" panose="020B0304020202020204" pitchFamily="34" charset="0"/>
                <a:ea typeface="Roboto Light" panose="02000000000000000000" pitchFamily="2" charset="0"/>
                <a:cs typeface="+mj-cs"/>
              </a:rPr>
              <a:t>Agenda item </a:t>
            </a:r>
            <a:r>
              <a:rPr lang="en-US" sz="1300" dirty="0">
                <a:solidFill>
                  <a:prstClr val="white"/>
                </a:solidFill>
              </a:rPr>
              <a:t>3</a:t>
            </a:r>
            <a:br>
              <a:rPr kumimoji="0" lang="en-US" sz="1300" b="0" i="0" u="none" strike="noStrike" kern="1200" cap="none" spc="0" normalizeH="0" baseline="0" noProof="0" dirty="0">
                <a:ln>
                  <a:noFill/>
                </a:ln>
                <a:solidFill>
                  <a:prstClr val="white"/>
                </a:solidFill>
                <a:effectLst/>
                <a:uLnTx/>
                <a:uFillTx/>
                <a:latin typeface="Roboto Light" panose="02000000000000000000" pitchFamily="2" charset="0"/>
                <a:ea typeface="Roboto Light" panose="02000000000000000000" pitchFamily="2" charset="0"/>
                <a:cs typeface="+mj-cs"/>
              </a:rPr>
            </a:br>
            <a:r>
              <a:rPr lang="en-US" dirty="0"/>
              <a:t>WP.29 activities</a:t>
            </a:r>
          </a:p>
        </p:txBody>
      </p:sp>
      <p:sp>
        <p:nvSpPr>
          <p:cNvPr id="7" name="TextBox 6">
            <a:extLst>
              <a:ext uri="{FF2B5EF4-FFF2-40B4-BE49-F238E27FC236}">
                <a16:creationId xmlns:a16="http://schemas.microsoft.com/office/drawing/2014/main" id="{75DB076E-DD5C-42B7-81F0-0D672FF09600}"/>
              </a:ext>
            </a:extLst>
          </p:cNvPr>
          <p:cNvSpPr txBox="1"/>
          <p:nvPr/>
        </p:nvSpPr>
        <p:spPr>
          <a:xfrm>
            <a:off x="831809" y="4937760"/>
            <a:ext cx="10459556" cy="1200329"/>
          </a:xfrm>
          <a:prstGeom prst="rect">
            <a:avLst/>
          </a:prstGeom>
          <a:noFill/>
          <a:ln w="28575">
            <a:solidFill>
              <a:srgbClr val="C00000"/>
            </a:solidFill>
          </a:ln>
        </p:spPr>
        <p:txBody>
          <a:bodyPr wrap="square" rtlCol="0">
            <a:spAutoFit/>
          </a:bodyPr>
          <a:lstStyle/>
          <a:p>
            <a:pPr algn="ctr"/>
            <a:r>
              <a:rPr lang="en-US" sz="2400" b="1" dirty="0"/>
              <a:t>FRAV outcomes important to other activities. Uniform WP.29 understanding of “driver” and other terms such as “fallback user” and of ADS diversity such as purely driverless vehicles, dual mode, L3 mode of operation, etc.</a:t>
            </a:r>
          </a:p>
        </p:txBody>
      </p:sp>
    </p:spTree>
    <p:extLst>
      <p:ext uri="{BB962C8B-B14F-4D97-AF65-F5344CB8AC3E}">
        <p14:creationId xmlns:p14="http://schemas.microsoft.com/office/powerpoint/2010/main" val="105838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21D6719-AE8F-4699-9A4C-18477BFFB026}"/>
              </a:ext>
            </a:extLst>
          </p:cNvPr>
          <p:cNvSpPr>
            <a:spLocks noGrp="1"/>
          </p:cNvSpPr>
          <p:nvPr>
            <p:ph idx="1"/>
          </p:nvPr>
        </p:nvSpPr>
        <p:spPr/>
        <p:txBody>
          <a:bodyPr>
            <a:normAutofit/>
          </a:bodyPr>
          <a:lstStyle/>
          <a:p>
            <a:r>
              <a:rPr lang="en-US" sz="2400" dirty="0"/>
              <a:t>Discussion of “driver” definition.</a:t>
            </a:r>
          </a:p>
          <a:p>
            <a:pPr lvl="1"/>
            <a:r>
              <a:rPr lang="en-US" sz="2000" dirty="0"/>
              <a:t>General view to align with existing definitions</a:t>
            </a:r>
          </a:p>
          <a:p>
            <a:pPr lvl="1"/>
            <a:r>
              <a:rPr lang="en-US" sz="2000" dirty="0"/>
              <a:t>Supported ISO/SAE definition (“A user who performs in real time part or all of the DDT and/or DDT fallback for a particular vehicle.”)</a:t>
            </a:r>
          </a:p>
          <a:p>
            <a:pPr lvl="1"/>
            <a:r>
              <a:rPr lang="en-US" sz="2000" dirty="0"/>
              <a:t>Request to check on WP.1—1949 Geneva Convention: “any person who drives a vehicle, including cycles, or guides draught, pack or saddle animals or herds or flocks on a road, or who is in actual physical control of the same”.</a:t>
            </a:r>
          </a:p>
          <a:p>
            <a:pPr lvl="2"/>
            <a:r>
              <a:rPr lang="en-US" sz="1600" dirty="0"/>
              <a:t>WP.29 scope: Any person who drives a vehicle or who is in actual physical control of a vehicle on a road.</a:t>
            </a:r>
          </a:p>
          <a:p>
            <a:pPr lvl="2"/>
            <a:r>
              <a:rPr lang="en-US" sz="1600" dirty="0"/>
              <a:t>FRAV: Person = human being; actual = real-time</a:t>
            </a:r>
          </a:p>
          <a:p>
            <a:pPr lvl="2"/>
            <a:r>
              <a:rPr lang="en-US" sz="1600" dirty="0"/>
              <a:t>WP.1 opted not to use DDT in NDRA resolution (FRAV has conversely opted not to use “dynamic control”).</a:t>
            </a:r>
          </a:p>
          <a:p>
            <a:pPr lvl="1"/>
            <a:r>
              <a:rPr lang="en-US" sz="2000" dirty="0"/>
              <a:t>FRAV not addressing “driver” </a:t>
            </a:r>
            <a:r>
              <a:rPr lang="en-US" sz="2000" i="1" dirty="0"/>
              <a:t>per se</a:t>
            </a:r>
            <a:r>
              <a:rPr lang="en-US" sz="2000" dirty="0"/>
              <a:t>, so aim to find definition useable by WP.29 that does not conflict with WP.1.</a:t>
            </a:r>
          </a:p>
          <a:p>
            <a:pPr lvl="2"/>
            <a:r>
              <a:rPr lang="en-US" sz="1600" dirty="0"/>
              <a:t>[Any human being who is in real-time physical control of a vehicle on a road.]</a:t>
            </a:r>
          </a:p>
          <a:p>
            <a:r>
              <a:rPr lang="en-US" sz="2400" dirty="0"/>
              <a:t>User definition contains “dynamic control”—Request for views</a:t>
            </a:r>
          </a:p>
        </p:txBody>
      </p:sp>
      <p:sp>
        <p:nvSpPr>
          <p:cNvPr id="4" name="Title 3">
            <a:extLst>
              <a:ext uri="{FF2B5EF4-FFF2-40B4-BE49-F238E27FC236}">
                <a16:creationId xmlns:a16="http://schemas.microsoft.com/office/drawing/2014/main" id="{B502B227-88D1-4BA1-92E2-6E19C8949F14}"/>
              </a:ext>
            </a:extLst>
          </p:cNvPr>
          <p:cNvSpPr>
            <a:spLocks noGrp="1"/>
          </p:cNvSpPr>
          <p:nvPr>
            <p:ph type="title"/>
          </p:nvPr>
        </p:nvSpPr>
        <p:spPr/>
        <p:txBody>
          <a:bodyPr>
            <a:normAutofit fontScale="90000"/>
          </a:bodyPr>
          <a:lstStyle/>
          <a:p>
            <a:r>
              <a:rPr kumimoji="0" lang="en-US" sz="13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4</a:t>
            </a:r>
            <a:br>
              <a:rPr kumimoji="0" lang="en-US" sz="14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br>
            <a:r>
              <a:rPr lang="en-US" sz="4000" dirty="0">
                <a:solidFill>
                  <a:prstClr val="white"/>
                </a:solidFill>
              </a:rPr>
              <a:t>Document 5: Open items</a:t>
            </a:r>
            <a:endParaRPr lang="en-US" dirty="0"/>
          </a:p>
        </p:txBody>
      </p:sp>
    </p:spTree>
    <p:extLst>
      <p:ext uri="{BB962C8B-B14F-4D97-AF65-F5344CB8AC3E}">
        <p14:creationId xmlns:p14="http://schemas.microsoft.com/office/powerpoint/2010/main" val="675850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21D6719-AE8F-4699-9A4C-18477BFFB026}"/>
              </a:ext>
            </a:extLst>
          </p:cNvPr>
          <p:cNvSpPr>
            <a:spLocks noGrp="1"/>
          </p:cNvSpPr>
          <p:nvPr>
            <p:ph idx="1"/>
          </p:nvPr>
        </p:nvSpPr>
        <p:spPr>
          <a:xfrm>
            <a:off x="548639" y="1188719"/>
            <a:ext cx="11279567" cy="5448055"/>
          </a:xfrm>
        </p:spPr>
        <p:txBody>
          <a:bodyPr>
            <a:normAutofit/>
          </a:bodyPr>
          <a:lstStyle/>
          <a:p>
            <a:r>
              <a:rPr lang="en-US" dirty="0"/>
              <a:t>ADS performance of the DDT</a:t>
            </a:r>
          </a:p>
          <a:p>
            <a:r>
              <a:rPr lang="en-US" dirty="0"/>
              <a:t>Safety of Other Road Users (ORU)</a:t>
            </a:r>
          </a:p>
          <a:p>
            <a:pPr lvl="1"/>
            <a:r>
              <a:rPr lang="en-US" dirty="0"/>
              <a:t>Includes work on FRAV input for GRE on light-signaling</a:t>
            </a:r>
          </a:p>
          <a:p>
            <a:r>
              <a:rPr lang="en-US" dirty="0"/>
              <a:t>User safety and safe use</a:t>
            </a:r>
          </a:p>
          <a:p>
            <a:r>
              <a:rPr lang="en-US" dirty="0"/>
              <a:t>ADS data collection (EDR/DSSAD cooperation)</a:t>
            </a:r>
          </a:p>
        </p:txBody>
      </p:sp>
      <p:sp>
        <p:nvSpPr>
          <p:cNvPr id="4" name="Title 3">
            <a:extLst>
              <a:ext uri="{FF2B5EF4-FFF2-40B4-BE49-F238E27FC236}">
                <a16:creationId xmlns:a16="http://schemas.microsoft.com/office/drawing/2014/main" id="{B502B227-88D1-4BA1-92E2-6E19C8949F14}"/>
              </a:ext>
            </a:extLst>
          </p:cNvPr>
          <p:cNvSpPr>
            <a:spLocks noGrp="1"/>
          </p:cNvSpPr>
          <p:nvPr>
            <p:ph type="title"/>
          </p:nvPr>
        </p:nvSpPr>
        <p:spPr/>
        <p:txBody>
          <a:bodyPr>
            <a:normAutofit fontScale="90000"/>
          </a:bodyPr>
          <a:lstStyle/>
          <a:p>
            <a:r>
              <a:rPr kumimoji="0" lang="en-US" sz="14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5</a:t>
            </a:r>
            <a:br>
              <a:rPr kumimoji="0" lang="en-US" sz="14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br>
            <a:r>
              <a:rPr lang="en-US" sz="4000" dirty="0">
                <a:solidFill>
                  <a:prstClr val="white"/>
                </a:solidFill>
              </a:rPr>
              <a:t>Workstream reports</a:t>
            </a:r>
            <a:endParaRPr lang="en-US" dirty="0"/>
          </a:p>
        </p:txBody>
      </p:sp>
    </p:spTree>
    <p:extLst>
      <p:ext uri="{BB962C8B-B14F-4D97-AF65-F5344CB8AC3E}">
        <p14:creationId xmlns:p14="http://schemas.microsoft.com/office/powerpoint/2010/main" val="28528356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21D6719-AE8F-4699-9A4C-18477BFFB026}"/>
              </a:ext>
            </a:extLst>
          </p:cNvPr>
          <p:cNvSpPr>
            <a:spLocks noGrp="1"/>
          </p:cNvSpPr>
          <p:nvPr>
            <p:ph idx="1"/>
          </p:nvPr>
        </p:nvSpPr>
        <p:spPr>
          <a:xfrm>
            <a:off x="548639" y="1188719"/>
            <a:ext cx="11279567" cy="5448055"/>
          </a:xfrm>
        </p:spPr>
        <p:txBody>
          <a:bodyPr>
            <a:normAutofit/>
          </a:bodyPr>
          <a:lstStyle/>
          <a:p>
            <a:r>
              <a:rPr lang="en-US" dirty="0"/>
              <a:t>Definition of Rules of the Road (UK)</a:t>
            </a:r>
          </a:p>
          <a:p>
            <a:pPr lvl="1"/>
            <a:r>
              <a:rPr lang="en-US" dirty="0"/>
              <a:t>First presented in July 2021 (FRAV-17-14 and FRAV-17-15)</a:t>
            </a:r>
          </a:p>
          <a:p>
            <a:pPr lvl="1"/>
            <a:r>
              <a:rPr lang="en-US" dirty="0"/>
              <a:t>Update provided in March 2022 (FRAV-26-11)</a:t>
            </a:r>
          </a:p>
          <a:p>
            <a:pPr lvl="1"/>
            <a:r>
              <a:rPr lang="en-US" dirty="0"/>
              <a:t>Detailed presentation during this session.</a:t>
            </a:r>
          </a:p>
        </p:txBody>
      </p:sp>
      <p:sp>
        <p:nvSpPr>
          <p:cNvPr id="4" name="Title 3">
            <a:extLst>
              <a:ext uri="{FF2B5EF4-FFF2-40B4-BE49-F238E27FC236}">
                <a16:creationId xmlns:a16="http://schemas.microsoft.com/office/drawing/2014/main" id="{B502B227-88D1-4BA1-92E2-6E19C8949F14}"/>
              </a:ext>
            </a:extLst>
          </p:cNvPr>
          <p:cNvSpPr>
            <a:spLocks noGrp="1"/>
          </p:cNvSpPr>
          <p:nvPr>
            <p:ph type="title"/>
          </p:nvPr>
        </p:nvSpPr>
        <p:spPr/>
        <p:txBody>
          <a:bodyPr>
            <a:normAutofit fontScale="90000"/>
          </a:bodyPr>
          <a:lstStyle/>
          <a:p>
            <a:r>
              <a:rPr kumimoji="0" lang="en-US" sz="14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7</a:t>
            </a:r>
            <a:br>
              <a:rPr kumimoji="0" lang="en-US" sz="14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br>
            <a:r>
              <a:rPr lang="en-US" sz="4000" dirty="0">
                <a:solidFill>
                  <a:prstClr val="white"/>
                </a:solidFill>
              </a:rPr>
              <a:t>Stakeholder presentations</a:t>
            </a:r>
            <a:endParaRPr lang="en-US" dirty="0"/>
          </a:p>
        </p:txBody>
      </p:sp>
    </p:spTree>
    <p:extLst>
      <p:ext uri="{BB962C8B-B14F-4D97-AF65-F5344CB8AC3E}">
        <p14:creationId xmlns:p14="http://schemas.microsoft.com/office/powerpoint/2010/main" val="25454750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6108</TotalTime>
  <Words>1046</Words>
  <Application>Microsoft Office PowerPoint</Application>
  <PresentationFormat>Widescreen</PresentationFormat>
  <Paragraphs>128</Paragraphs>
  <Slides>14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Calibri</vt:lpstr>
      <vt:lpstr>Roboto Light</vt:lpstr>
      <vt:lpstr>Arial Nova Light</vt:lpstr>
      <vt:lpstr>Arial</vt:lpstr>
      <vt:lpstr>Roboto</vt:lpstr>
      <vt:lpstr>Calibri Light</vt:lpstr>
      <vt:lpstr>Arial Nova</vt:lpstr>
      <vt:lpstr>Office Theme</vt:lpstr>
      <vt:lpstr>27th Session  Status Review and Session Orientation</vt:lpstr>
      <vt:lpstr>Agenda item 1 Adoption of the agenda</vt:lpstr>
      <vt:lpstr>Agenda 2 FRAV status</vt:lpstr>
      <vt:lpstr>Agenda item 3 WP.29 activities</vt:lpstr>
      <vt:lpstr>Agenda item 3 WP.29 activities</vt:lpstr>
      <vt:lpstr>Agenda item 3 WP.29 activities</vt:lpstr>
      <vt:lpstr>Agenda item 4 Document 5: Open items</vt:lpstr>
      <vt:lpstr>Agenda item 5 Workstream reports</vt:lpstr>
      <vt:lpstr>Agenda item 7 Stakeholder presentations</vt:lpstr>
      <vt:lpstr>Agenda item 8  FRAV report to GRVA</vt:lpstr>
      <vt:lpstr>Agenda item 8  FRAV report to GRVA</vt:lpstr>
      <vt:lpstr>Agenda item 8  FRAV report to GRVA</vt:lpstr>
      <vt:lpstr>Agenda item 8  FRAV report to GRVA</vt:lpstr>
      <vt:lpstr>Agenda item 9 Outlook for 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12th Session  Status Review and Session Orientation</dc:title>
  <dc:creator>John Creamer</dc:creator>
  <cp:lastModifiedBy>John Creamer</cp:lastModifiedBy>
  <cp:revision>118</cp:revision>
  <dcterms:created xsi:type="dcterms:W3CDTF">2021-04-04T08:35:33Z</dcterms:created>
  <dcterms:modified xsi:type="dcterms:W3CDTF">2022-04-20T10:10:06Z</dcterms:modified>
</cp:coreProperties>
</file>